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Libre Franklin"/>
      <p:regular r:id="rId30"/>
      <p:bold r:id="rId31"/>
      <p:italic r:id="rId32"/>
      <p:boldItalic r:id="rId33"/>
    </p:embeddedFont>
    <p:embeddedFont>
      <p:font typeface="Lato"/>
      <p:regular r:id="rId34"/>
      <p:bold r:id="rId35"/>
      <p:italic r:id="rId36"/>
      <p:boldItalic r:id="rId37"/>
    </p:embeddedFont>
    <p:embeddedFont>
      <p:font typeface="Anaheim"/>
      <p:regular r:id="rId38"/>
    </p:embeddedFont>
    <p:embeddedFont>
      <p:font typeface="Rubik"/>
      <p:regular r:id="rId39"/>
      <p:bold r:id="rId40"/>
      <p:italic r:id="rId41"/>
      <p:boldItalic r:id="rId42"/>
    </p:embeddedFont>
    <p:embeddedFont>
      <p:font typeface="DM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ubik-bold.fntdata"/><Relationship Id="rId20" Type="http://schemas.openxmlformats.org/officeDocument/2006/relationships/slide" Target="slides/slide16.xml"/><Relationship Id="rId42" Type="http://schemas.openxmlformats.org/officeDocument/2006/relationships/font" Target="fonts/Rubik-boldItalic.fntdata"/><Relationship Id="rId41" Type="http://schemas.openxmlformats.org/officeDocument/2006/relationships/font" Target="fonts/Rubik-italic.fntdata"/><Relationship Id="rId22" Type="http://schemas.openxmlformats.org/officeDocument/2006/relationships/slide" Target="slides/slide18.xml"/><Relationship Id="rId44" Type="http://schemas.openxmlformats.org/officeDocument/2006/relationships/font" Target="fonts/DMSans-bold.fntdata"/><Relationship Id="rId21" Type="http://schemas.openxmlformats.org/officeDocument/2006/relationships/slide" Target="slides/slide17.xml"/><Relationship Id="rId43" Type="http://schemas.openxmlformats.org/officeDocument/2006/relationships/font" Target="fonts/DMSans-regular.fntdata"/><Relationship Id="rId24" Type="http://schemas.openxmlformats.org/officeDocument/2006/relationships/slide" Target="slides/slide20.xml"/><Relationship Id="rId46" Type="http://schemas.openxmlformats.org/officeDocument/2006/relationships/font" Target="fonts/DMSans-boldItalic.fntdata"/><Relationship Id="rId23" Type="http://schemas.openxmlformats.org/officeDocument/2006/relationships/slide" Target="slides/slide19.xml"/><Relationship Id="rId45" Type="http://schemas.openxmlformats.org/officeDocument/2006/relationships/font" Target="fonts/DM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Franklin-bold.fntdata"/><Relationship Id="rId30" Type="http://schemas.openxmlformats.org/officeDocument/2006/relationships/font" Target="fonts/LibreFranklin-regular.fntdata"/><Relationship Id="rId11" Type="http://schemas.openxmlformats.org/officeDocument/2006/relationships/slide" Target="slides/slide7.xml"/><Relationship Id="rId33" Type="http://schemas.openxmlformats.org/officeDocument/2006/relationships/font" Target="fonts/LibreFranklin-boldItalic.fntdata"/><Relationship Id="rId10" Type="http://schemas.openxmlformats.org/officeDocument/2006/relationships/slide" Target="slides/slide6.xml"/><Relationship Id="rId32" Type="http://schemas.openxmlformats.org/officeDocument/2006/relationships/font" Target="fonts/LibreFranklin-italic.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39" Type="http://schemas.openxmlformats.org/officeDocument/2006/relationships/font" Target="fonts/Rubik-regular.fntdata"/><Relationship Id="rId16" Type="http://schemas.openxmlformats.org/officeDocument/2006/relationships/slide" Target="slides/slide12.xml"/><Relationship Id="rId38" Type="http://schemas.openxmlformats.org/officeDocument/2006/relationships/font" Target="fonts/Anaheim-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bc9e390e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dbc9e390e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b8f0cc12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b8f0cc12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bc9e390e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bc9e390e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bc9e390e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bc9e390e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bc9e390e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bc9e390e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bc9e390e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bc9e390e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bc9e390e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dbc9e390e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bc9e390e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bc9e390e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db8f0cc1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db8f0cc1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dbc9e390e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dbc9e390e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bc9e390e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bc9e390e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bc9e390e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bc9e390e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bc9e390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bc9e390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bc9e390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bc9e390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bc9e390e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bc9e390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bc9e390e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bc9e390e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bc9e390e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bc9e390e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bc9e390e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bc9e390e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b8f0cc1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b8f0cc1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200050" y="1241900"/>
            <a:ext cx="4743900" cy="20142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00" y="3969347"/>
            <a:ext cx="4528800" cy="475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grpSp>
        <p:nvGrpSpPr>
          <p:cNvPr id="57" name="Google Shape;57;p11"/>
          <p:cNvGrpSpPr/>
          <p:nvPr/>
        </p:nvGrpSpPr>
        <p:grpSpPr>
          <a:xfrm>
            <a:off x="-87" y="1122000"/>
            <a:ext cx="9144125" cy="2962500"/>
            <a:chOff x="-87" y="1122000"/>
            <a:chExt cx="9144125" cy="2962500"/>
          </a:xfrm>
        </p:grpSpPr>
        <p:sp>
          <p:nvSpPr>
            <p:cNvPr id="58" name="Google Shape;58;p11"/>
            <p:cNvSpPr/>
            <p:nvPr/>
          </p:nvSpPr>
          <p:spPr>
            <a:xfrm>
              <a:off x="8430638" y="1122000"/>
              <a:ext cx="713400" cy="296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 name="Google Shape;59;p11"/>
            <p:cNvSpPr/>
            <p:nvPr/>
          </p:nvSpPr>
          <p:spPr>
            <a:xfrm>
              <a:off x="-87" y="1122000"/>
              <a:ext cx="713400" cy="296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60" name="Google Shape;60;p11"/>
          <p:cNvSpPr txBox="1"/>
          <p:nvPr>
            <p:ph hasCustomPrompt="1" type="title"/>
          </p:nvPr>
        </p:nvSpPr>
        <p:spPr>
          <a:xfrm>
            <a:off x="2183400" y="1516225"/>
            <a:ext cx="4777200" cy="10080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p:nvPr>
            <p:ph idx="1" type="subTitle"/>
          </p:nvPr>
        </p:nvSpPr>
        <p:spPr>
          <a:xfrm>
            <a:off x="2183400" y="2717375"/>
            <a:ext cx="4777200" cy="97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2"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3" name="Shape 63"/>
        <p:cNvGrpSpPr/>
        <p:nvPr/>
      </p:nvGrpSpPr>
      <p:grpSpPr>
        <a:xfrm>
          <a:off x="0" y="0"/>
          <a:ext cx="0" cy="0"/>
          <a:chOff x="0" y="0"/>
          <a:chExt cx="0" cy="0"/>
        </a:xfrm>
      </p:grpSpPr>
      <p:sp>
        <p:nvSpPr>
          <p:cNvPr id="64" name="Google Shape;6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5" name="Google Shape;65;p13"/>
          <p:cNvGrpSpPr/>
          <p:nvPr/>
        </p:nvGrpSpPr>
        <p:grpSpPr>
          <a:xfrm>
            <a:off x="0" y="0"/>
            <a:ext cx="9144280" cy="5143500"/>
            <a:chOff x="0" y="0"/>
            <a:chExt cx="9144280" cy="5143500"/>
          </a:xfrm>
        </p:grpSpPr>
        <p:grpSp>
          <p:nvGrpSpPr>
            <p:cNvPr id="66" name="Google Shape;66;p13"/>
            <p:cNvGrpSpPr/>
            <p:nvPr/>
          </p:nvGrpSpPr>
          <p:grpSpPr>
            <a:xfrm>
              <a:off x="0" y="0"/>
              <a:ext cx="4572305" cy="5143500"/>
              <a:chOff x="0" y="0"/>
              <a:chExt cx="9161100" cy="5143500"/>
            </a:xfrm>
          </p:grpSpPr>
          <p:sp>
            <p:nvSpPr>
              <p:cNvPr id="67" name="Google Shape;67;p13"/>
              <p:cNvSpPr/>
              <p:nvPr/>
            </p:nvSpPr>
            <p:spPr>
              <a:xfrm rot="-5400000">
                <a:off x="4500450" y="482850"/>
                <a:ext cx="160200" cy="916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 name="Google Shape;68;p13"/>
              <p:cNvSpPr/>
              <p:nvPr/>
            </p:nvSpPr>
            <p:spPr>
              <a:xfrm rot="-5400000">
                <a:off x="4500450" y="-4500450"/>
                <a:ext cx="160200" cy="916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9" name="Google Shape;69;p13"/>
            <p:cNvGrpSpPr/>
            <p:nvPr/>
          </p:nvGrpSpPr>
          <p:grpSpPr>
            <a:xfrm flipH="1" rot="10800000">
              <a:off x="4571975" y="0"/>
              <a:ext cx="4572305" cy="5143500"/>
              <a:chOff x="0" y="0"/>
              <a:chExt cx="9161100" cy="5143500"/>
            </a:xfrm>
          </p:grpSpPr>
          <p:sp>
            <p:nvSpPr>
              <p:cNvPr id="70" name="Google Shape;70;p13"/>
              <p:cNvSpPr/>
              <p:nvPr/>
            </p:nvSpPr>
            <p:spPr>
              <a:xfrm rot="-5400000">
                <a:off x="4500450" y="482850"/>
                <a:ext cx="160200" cy="916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 name="Google Shape;71;p13"/>
              <p:cNvSpPr/>
              <p:nvPr/>
            </p:nvSpPr>
            <p:spPr>
              <a:xfrm rot="-5400000">
                <a:off x="4500450" y="-4500450"/>
                <a:ext cx="160200" cy="916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72" name="Shape 72"/>
        <p:cNvGrpSpPr/>
        <p:nvPr/>
      </p:nvGrpSpPr>
      <p:grpSpPr>
        <a:xfrm>
          <a:off x="0" y="0"/>
          <a:ext cx="0" cy="0"/>
          <a:chOff x="0" y="0"/>
          <a:chExt cx="0" cy="0"/>
        </a:xfrm>
      </p:grpSpPr>
      <p:sp>
        <p:nvSpPr>
          <p:cNvPr id="73" name="Google Shape;73;p14"/>
          <p:cNvSpPr/>
          <p:nvPr/>
        </p:nvSpPr>
        <p:spPr>
          <a:xfrm rot="10800000">
            <a:off x="8983800" y="-13650"/>
            <a:ext cx="160200" cy="51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 name="Google Shape;74;p14"/>
          <p:cNvSpPr/>
          <p:nvPr/>
        </p:nvSpPr>
        <p:spPr>
          <a:xfrm rot="10800000">
            <a:off x="0" y="-13650"/>
            <a:ext cx="160200" cy="51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 name="Google Shape;7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6" name="Shape 76"/>
        <p:cNvGrpSpPr/>
        <p:nvPr/>
      </p:nvGrpSpPr>
      <p:grpSpPr>
        <a:xfrm>
          <a:off x="0" y="0"/>
          <a:ext cx="0" cy="0"/>
          <a:chOff x="0" y="0"/>
          <a:chExt cx="0" cy="0"/>
        </a:xfrm>
      </p:grpSpPr>
      <p:sp>
        <p:nvSpPr>
          <p:cNvPr id="77" name="Google Shape;7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5"/>
          <p:cNvSpPr txBox="1"/>
          <p:nvPr>
            <p:ph idx="1" type="subTitle"/>
          </p:nvPr>
        </p:nvSpPr>
        <p:spPr>
          <a:xfrm>
            <a:off x="720000" y="2351325"/>
            <a:ext cx="2379000" cy="196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5"/>
          <p:cNvSpPr txBox="1"/>
          <p:nvPr>
            <p:ph idx="2" type="subTitle"/>
          </p:nvPr>
        </p:nvSpPr>
        <p:spPr>
          <a:xfrm>
            <a:off x="3382550" y="2351325"/>
            <a:ext cx="2379000" cy="196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5"/>
          <p:cNvSpPr txBox="1"/>
          <p:nvPr>
            <p:ph idx="3" type="subTitle"/>
          </p:nvPr>
        </p:nvSpPr>
        <p:spPr>
          <a:xfrm>
            <a:off x="6045101" y="2351325"/>
            <a:ext cx="2379000" cy="196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5"/>
          <p:cNvSpPr txBox="1"/>
          <p:nvPr>
            <p:ph idx="4" type="subTitle"/>
          </p:nvPr>
        </p:nvSpPr>
        <p:spPr>
          <a:xfrm>
            <a:off x="720000" y="1512075"/>
            <a:ext cx="23790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Rubik"/>
                <a:ea typeface="Rubik"/>
                <a:cs typeface="Rubik"/>
                <a:sym typeface="Rubik"/>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2" name="Google Shape;82;p15"/>
          <p:cNvSpPr txBox="1"/>
          <p:nvPr>
            <p:ph idx="5" type="subTitle"/>
          </p:nvPr>
        </p:nvSpPr>
        <p:spPr>
          <a:xfrm>
            <a:off x="3382555" y="1512075"/>
            <a:ext cx="23790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Rubik"/>
                <a:ea typeface="Rubik"/>
                <a:cs typeface="Rubik"/>
                <a:sym typeface="Rubik"/>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3" name="Google Shape;83;p15"/>
          <p:cNvSpPr txBox="1"/>
          <p:nvPr>
            <p:ph idx="6" type="subTitle"/>
          </p:nvPr>
        </p:nvSpPr>
        <p:spPr>
          <a:xfrm>
            <a:off x="6045109" y="1512075"/>
            <a:ext cx="23790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Rubik"/>
                <a:ea typeface="Rubik"/>
                <a:cs typeface="Rubik"/>
                <a:sym typeface="Rubik"/>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84" name="Google Shape;84;p15"/>
          <p:cNvGrpSpPr/>
          <p:nvPr/>
        </p:nvGrpSpPr>
        <p:grpSpPr>
          <a:xfrm>
            <a:off x="720100" y="0"/>
            <a:ext cx="7704000" cy="5143500"/>
            <a:chOff x="720100" y="0"/>
            <a:chExt cx="7704000" cy="5143500"/>
          </a:xfrm>
        </p:grpSpPr>
        <p:sp>
          <p:nvSpPr>
            <p:cNvPr id="85" name="Google Shape;85;p15"/>
            <p:cNvSpPr/>
            <p:nvPr/>
          </p:nvSpPr>
          <p:spPr>
            <a:xfrm>
              <a:off x="720100" y="4983300"/>
              <a:ext cx="7704000" cy="16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15"/>
            <p:cNvSpPr/>
            <p:nvPr/>
          </p:nvSpPr>
          <p:spPr>
            <a:xfrm rot="-5400000">
              <a:off x="4491895" y="-1666950"/>
              <a:ext cx="160200" cy="349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7" name="Google Shape;87;p15"/>
            <p:cNvCxnSpPr/>
            <p:nvPr/>
          </p:nvCxnSpPr>
          <p:spPr>
            <a:xfrm>
              <a:off x="1352550" y="4983300"/>
              <a:ext cx="6438900" cy="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8" name="Shape 88"/>
        <p:cNvGrpSpPr/>
        <p:nvPr/>
      </p:nvGrpSpPr>
      <p:grpSpPr>
        <a:xfrm>
          <a:off x="0" y="0"/>
          <a:ext cx="0" cy="0"/>
          <a:chOff x="0" y="0"/>
          <a:chExt cx="0" cy="0"/>
        </a:xfrm>
      </p:grpSpPr>
      <p:sp>
        <p:nvSpPr>
          <p:cNvPr id="89" name="Google Shape;89;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 name="Google Shape;90;p16"/>
          <p:cNvSpPr txBox="1"/>
          <p:nvPr>
            <p:ph idx="1" type="subTitle"/>
          </p:nvPr>
        </p:nvSpPr>
        <p:spPr>
          <a:xfrm>
            <a:off x="1632150" y="1496009"/>
            <a:ext cx="67845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6"/>
          <p:cNvSpPr txBox="1"/>
          <p:nvPr>
            <p:ph idx="2" type="subTitle"/>
          </p:nvPr>
        </p:nvSpPr>
        <p:spPr>
          <a:xfrm>
            <a:off x="1632150" y="2393316"/>
            <a:ext cx="67845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6"/>
          <p:cNvSpPr txBox="1"/>
          <p:nvPr>
            <p:ph idx="3" type="subTitle"/>
          </p:nvPr>
        </p:nvSpPr>
        <p:spPr>
          <a:xfrm>
            <a:off x="1639527" y="3290622"/>
            <a:ext cx="67845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6"/>
          <p:cNvSpPr txBox="1"/>
          <p:nvPr>
            <p:ph idx="4" type="subTitle"/>
          </p:nvPr>
        </p:nvSpPr>
        <p:spPr>
          <a:xfrm>
            <a:off x="1639527" y="4187929"/>
            <a:ext cx="67845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6"/>
          <p:cNvSpPr txBox="1"/>
          <p:nvPr>
            <p:ph hasCustomPrompt="1" idx="5" type="title"/>
          </p:nvPr>
        </p:nvSpPr>
        <p:spPr>
          <a:xfrm>
            <a:off x="720000" y="1109725"/>
            <a:ext cx="865500" cy="759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6"/>
          <p:cNvSpPr txBox="1"/>
          <p:nvPr>
            <p:ph hasCustomPrompt="1" idx="6" type="title"/>
          </p:nvPr>
        </p:nvSpPr>
        <p:spPr>
          <a:xfrm>
            <a:off x="726775" y="2897124"/>
            <a:ext cx="865500" cy="759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6"/>
          <p:cNvSpPr txBox="1"/>
          <p:nvPr>
            <p:ph hasCustomPrompt="1" idx="7" type="title"/>
          </p:nvPr>
        </p:nvSpPr>
        <p:spPr>
          <a:xfrm>
            <a:off x="720025" y="2003425"/>
            <a:ext cx="865500" cy="759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6"/>
          <p:cNvSpPr txBox="1"/>
          <p:nvPr>
            <p:ph hasCustomPrompt="1" idx="8" type="title"/>
          </p:nvPr>
        </p:nvSpPr>
        <p:spPr>
          <a:xfrm>
            <a:off x="726800" y="3790824"/>
            <a:ext cx="865500" cy="759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6"/>
          <p:cNvSpPr txBox="1"/>
          <p:nvPr>
            <p:ph idx="9" type="subTitle"/>
          </p:nvPr>
        </p:nvSpPr>
        <p:spPr>
          <a:xfrm>
            <a:off x="1632150" y="1109725"/>
            <a:ext cx="67845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1600">
                <a:solidFill>
                  <a:schemeClr val="dk1"/>
                </a:solidFill>
                <a:latin typeface="Rubik"/>
                <a:ea typeface="Rubik"/>
                <a:cs typeface="Rubik"/>
                <a:sym typeface="Rubik"/>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9" name="Google Shape;99;p16"/>
          <p:cNvSpPr txBox="1"/>
          <p:nvPr>
            <p:ph idx="13" type="subTitle"/>
          </p:nvPr>
        </p:nvSpPr>
        <p:spPr>
          <a:xfrm>
            <a:off x="1632150" y="2007181"/>
            <a:ext cx="67845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1600">
                <a:solidFill>
                  <a:schemeClr val="dk1"/>
                </a:solidFill>
                <a:latin typeface="Rubik"/>
                <a:ea typeface="Rubik"/>
                <a:cs typeface="Rubik"/>
                <a:sym typeface="Rubik"/>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0" name="Google Shape;100;p16"/>
          <p:cNvSpPr txBox="1"/>
          <p:nvPr>
            <p:ph idx="14" type="subTitle"/>
          </p:nvPr>
        </p:nvSpPr>
        <p:spPr>
          <a:xfrm>
            <a:off x="1639527" y="2904638"/>
            <a:ext cx="67845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1600">
                <a:solidFill>
                  <a:schemeClr val="dk1"/>
                </a:solidFill>
                <a:latin typeface="Rubik"/>
                <a:ea typeface="Rubik"/>
                <a:cs typeface="Rubik"/>
                <a:sym typeface="Rubik"/>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1" name="Google Shape;101;p16"/>
          <p:cNvSpPr txBox="1"/>
          <p:nvPr>
            <p:ph idx="15" type="subTitle"/>
          </p:nvPr>
        </p:nvSpPr>
        <p:spPr>
          <a:xfrm>
            <a:off x="1639527" y="3802094"/>
            <a:ext cx="67845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1600">
                <a:solidFill>
                  <a:schemeClr val="dk1"/>
                </a:solidFill>
                <a:latin typeface="Rubik"/>
                <a:ea typeface="Rubik"/>
                <a:cs typeface="Rubik"/>
                <a:sym typeface="Rubik"/>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2" name="Google Shape;102;p16"/>
          <p:cNvSpPr/>
          <p:nvPr/>
        </p:nvSpPr>
        <p:spPr>
          <a:xfrm>
            <a:off x="8988970" y="1109725"/>
            <a:ext cx="160200" cy="349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3" name="Shape 103"/>
        <p:cNvGrpSpPr/>
        <p:nvPr/>
      </p:nvGrpSpPr>
      <p:grpSpPr>
        <a:xfrm>
          <a:off x="0" y="0"/>
          <a:ext cx="0" cy="0"/>
          <a:chOff x="0" y="0"/>
          <a:chExt cx="0" cy="0"/>
        </a:xfrm>
      </p:grpSpPr>
      <p:sp>
        <p:nvSpPr>
          <p:cNvPr id="104" name="Google Shape;104;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 name="Google Shape;105;p17"/>
          <p:cNvSpPr txBox="1"/>
          <p:nvPr>
            <p:ph idx="1" type="subTitle"/>
          </p:nvPr>
        </p:nvSpPr>
        <p:spPr>
          <a:xfrm>
            <a:off x="713225" y="1789523"/>
            <a:ext cx="2560200" cy="81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7"/>
          <p:cNvSpPr txBox="1"/>
          <p:nvPr>
            <p:ph idx="2" type="subTitle"/>
          </p:nvPr>
        </p:nvSpPr>
        <p:spPr>
          <a:xfrm>
            <a:off x="3293375" y="1789523"/>
            <a:ext cx="2560200" cy="81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7"/>
          <p:cNvSpPr txBox="1"/>
          <p:nvPr>
            <p:ph idx="3" type="subTitle"/>
          </p:nvPr>
        </p:nvSpPr>
        <p:spPr>
          <a:xfrm>
            <a:off x="713225" y="3474149"/>
            <a:ext cx="2560200" cy="81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7"/>
          <p:cNvSpPr txBox="1"/>
          <p:nvPr>
            <p:ph idx="4" type="subTitle"/>
          </p:nvPr>
        </p:nvSpPr>
        <p:spPr>
          <a:xfrm>
            <a:off x="3293375" y="3474149"/>
            <a:ext cx="2560200" cy="81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7"/>
          <p:cNvSpPr txBox="1"/>
          <p:nvPr>
            <p:ph idx="5" type="subTitle"/>
          </p:nvPr>
        </p:nvSpPr>
        <p:spPr>
          <a:xfrm>
            <a:off x="5873526" y="1789523"/>
            <a:ext cx="2560200" cy="81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7"/>
          <p:cNvSpPr txBox="1"/>
          <p:nvPr>
            <p:ph idx="6" type="subTitle"/>
          </p:nvPr>
        </p:nvSpPr>
        <p:spPr>
          <a:xfrm>
            <a:off x="5873526" y="3474148"/>
            <a:ext cx="2560200" cy="81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7"/>
          <p:cNvSpPr txBox="1"/>
          <p:nvPr>
            <p:ph idx="7" type="subTitle"/>
          </p:nvPr>
        </p:nvSpPr>
        <p:spPr>
          <a:xfrm>
            <a:off x="714380" y="1367400"/>
            <a:ext cx="2557800" cy="48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1600">
                <a:solidFill>
                  <a:schemeClr val="dk1"/>
                </a:solidFill>
                <a:latin typeface="Rubik"/>
                <a:ea typeface="Rubik"/>
                <a:cs typeface="Rubik"/>
                <a:sym typeface="Rubik"/>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2" name="Google Shape;112;p17"/>
          <p:cNvSpPr txBox="1"/>
          <p:nvPr>
            <p:ph idx="8" type="subTitle"/>
          </p:nvPr>
        </p:nvSpPr>
        <p:spPr>
          <a:xfrm>
            <a:off x="3295153" y="1367400"/>
            <a:ext cx="2557800" cy="48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1600">
                <a:solidFill>
                  <a:schemeClr val="dk1"/>
                </a:solidFill>
                <a:latin typeface="Rubik"/>
                <a:ea typeface="Rubik"/>
                <a:cs typeface="Rubik"/>
                <a:sym typeface="Rubik"/>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3" name="Google Shape;113;p17"/>
          <p:cNvSpPr txBox="1"/>
          <p:nvPr>
            <p:ph idx="9" type="subTitle"/>
          </p:nvPr>
        </p:nvSpPr>
        <p:spPr>
          <a:xfrm>
            <a:off x="5875926" y="1367400"/>
            <a:ext cx="2557800" cy="48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1600">
                <a:solidFill>
                  <a:schemeClr val="dk1"/>
                </a:solidFill>
                <a:latin typeface="Rubik"/>
                <a:ea typeface="Rubik"/>
                <a:cs typeface="Rubik"/>
                <a:sym typeface="Rubik"/>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4" name="Google Shape;114;p17"/>
          <p:cNvSpPr txBox="1"/>
          <p:nvPr>
            <p:ph idx="13" type="subTitle"/>
          </p:nvPr>
        </p:nvSpPr>
        <p:spPr>
          <a:xfrm>
            <a:off x="714380" y="3052076"/>
            <a:ext cx="2557800" cy="48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1600">
                <a:solidFill>
                  <a:schemeClr val="dk1"/>
                </a:solidFill>
                <a:latin typeface="Rubik"/>
                <a:ea typeface="Rubik"/>
                <a:cs typeface="Rubik"/>
                <a:sym typeface="Rubik"/>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5" name="Google Shape;115;p17"/>
          <p:cNvSpPr txBox="1"/>
          <p:nvPr>
            <p:ph idx="14" type="subTitle"/>
          </p:nvPr>
        </p:nvSpPr>
        <p:spPr>
          <a:xfrm>
            <a:off x="3293953" y="3052075"/>
            <a:ext cx="2560200" cy="48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1600">
                <a:solidFill>
                  <a:schemeClr val="dk1"/>
                </a:solidFill>
                <a:latin typeface="Rubik"/>
                <a:ea typeface="Rubik"/>
                <a:cs typeface="Rubik"/>
                <a:sym typeface="Rubik"/>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 name="Google Shape;116;p17"/>
          <p:cNvSpPr txBox="1"/>
          <p:nvPr>
            <p:ph idx="15" type="subTitle"/>
          </p:nvPr>
        </p:nvSpPr>
        <p:spPr>
          <a:xfrm>
            <a:off x="5875926" y="3052075"/>
            <a:ext cx="2557800" cy="48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1600">
                <a:solidFill>
                  <a:schemeClr val="dk1"/>
                </a:solidFill>
                <a:latin typeface="Rubik"/>
                <a:ea typeface="Rubik"/>
                <a:cs typeface="Rubik"/>
                <a:sym typeface="Rubik"/>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17" name="Google Shape;117;p17"/>
          <p:cNvGrpSpPr/>
          <p:nvPr/>
        </p:nvGrpSpPr>
        <p:grpSpPr>
          <a:xfrm>
            <a:off x="-5" y="824688"/>
            <a:ext cx="9144000" cy="3494100"/>
            <a:chOff x="-5" y="824688"/>
            <a:chExt cx="9144000" cy="3494100"/>
          </a:xfrm>
        </p:grpSpPr>
        <p:sp>
          <p:nvSpPr>
            <p:cNvPr id="118" name="Google Shape;118;p17"/>
            <p:cNvSpPr/>
            <p:nvPr/>
          </p:nvSpPr>
          <p:spPr>
            <a:xfrm>
              <a:off x="-5" y="824688"/>
              <a:ext cx="160200" cy="349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9" name="Google Shape;119;p17"/>
            <p:cNvCxnSpPr/>
            <p:nvPr/>
          </p:nvCxnSpPr>
          <p:spPr>
            <a:xfrm rot="10800000">
              <a:off x="161725" y="1298250"/>
              <a:ext cx="0" cy="2547000"/>
            </a:xfrm>
            <a:prstGeom prst="straightConnector1">
              <a:avLst/>
            </a:prstGeom>
            <a:noFill/>
            <a:ln cap="flat" cmpd="sng" w="9525">
              <a:solidFill>
                <a:schemeClr val="accent2"/>
              </a:solidFill>
              <a:prstDash val="solid"/>
              <a:round/>
              <a:headEnd len="med" w="med" type="none"/>
              <a:tailEnd len="med" w="med" type="none"/>
            </a:ln>
          </p:spPr>
        </p:cxnSp>
        <p:sp>
          <p:nvSpPr>
            <p:cNvPr id="120" name="Google Shape;120;p17"/>
            <p:cNvSpPr/>
            <p:nvPr/>
          </p:nvSpPr>
          <p:spPr>
            <a:xfrm>
              <a:off x="8983795" y="824688"/>
              <a:ext cx="160200" cy="349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1" name="Google Shape;121;p17"/>
            <p:cNvCxnSpPr/>
            <p:nvPr/>
          </p:nvCxnSpPr>
          <p:spPr>
            <a:xfrm rot="10800000">
              <a:off x="8979750" y="1298250"/>
              <a:ext cx="0" cy="254700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2" name="Shape 122"/>
        <p:cNvGrpSpPr/>
        <p:nvPr/>
      </p:nvGrpSpPr>
      <p:grpSpPr>
        <a:xfrm>
          <a:off x="0" y="0"/>
          <a:ext cx="0" cy="0"/>
          <a:chOff x="0" y="0"/>
          <a:chExt cx="0" cy="0"/>
        </a:xfrm>
      </p:grpSpPr>
      <p:sp>
        <p:nvSpPr>
          <p:cNvPr id="123" name="Google Shape;123;p18"/>
          <p:cNvSpPr txBox="1"/>
          <p:nvPr>
            <p:ph type="title"/>
          </p:nvPr>
        </p:nvSpPr>
        <p:spPr>
          <a:xfrm>
            <a:off x="2347950" y="801694"/>
            <a:ext cx="4448100" cy="66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 name="Google Shape;124;p18"/>
          <p:cNvSpPr txBox="1"/>
          <p:nvPr>
            <p:ph idx="1" type="subTitle"/>
          </p:nvPr>
        </p:nvSpPr>
        <p:spPr>
          <a:xfrm>
            <a:off x="2347900" y="13696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8"/>
          <p:cNvSpPr txBox="1"/>
          <p:nvPr/>
        </p:nvSpPr>
        <p:spPr>
          <a:xfrm>
            <a:off x="2348100" y="3532142"/>
            <a:ext cx="4448100" cy="73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Libre Franklin"/>
                <a:ea typeface="Libre Franklin"/>
                <a:cs typeface="Libre Franklin"/>
                <a:sym typeface="Libre Franklin"/>
              </a:rPr>
              <a:t>CREDITS:</a:t>
            </a:r>
            <a:r>
              <a:rPr lang="en" sz="1200">
                <a:solidFill>
                  <a:schemeClr val="dk1"/>
                </a:solidFill>
                <a:latin typeface="Libre Franklin"/>
                <a:ea typeface="Libre Franklin"/>
                <a:cs typeface="Libre Franklin"/>
                <a:sym typeface="Libre Franklin"/>
              </a:rPr>
              <a:t> This presentation template was created by </a:t>
            </a:r>
            <a:r>
              <a:rPr b="1" lang="en"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 sz="1200">
                <a:solidFill>
                  <a:schemeClr val="dk1"/>
                </a:solidFill>
                <a:latin typeface="Libre Franklin"/>
                <a:ea typeface="Libre Franklin"/>
                <a:cs typeface="Libre Franklin"/>
                <a:sym typeface="Libre Franklin"/>
              </a:rPr>
              <a:t>, and includes icons by </a:t>
            </a:r>
            <a:r>
              <a:rPr b="1" lang="en"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 sz="1200">
                <a:solidFill>
                  <a:schemeClr val="dk1"/>
                </a:solidFill>
                <a:latin typeface="Libre Franklin"/>
                <a:ea typeface="Libre Franklin"/>
                <a:cs typeface="Libre Franklin"/>
                <a:sym typeface="Libre Franklin"/>
              </a:rPr>
              <a:t>, and infographics &amp; images by </a:t>
            </a:r>
            <a:r>
              <a:rPr b="1" lang="en"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a:t>
            </a:r>
            <a:r>
              <a:rPr lang="en" sz="1200">
                <a:solidFill>
                  <a:schemeClr val="dk1"/>
                </a:solidFill>
                <a:latin typeface="Libre Franklin"/>
                <a:ea typeface="Libre Franklin"/>
                <a:cs typeface="Libre Franklin"/>
                <a:sym typeface="Libre Franklin"/>
              </a:rPr>
              <a:t> </a:t>
            </a:r>
            <a:endParaRPr b="1" sz="1200">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6" name="Shape 126"/>
        <p:cNvGrpSpPr/>
        <p:nvPr/>
      </p:nvGrpSpPr>
      <p:grpSpPr>
        <a:xfrm>
          <a:off x="0" y="0"/>
          <a:ext cx="0" cy="0"/>
          <a:chOff x="0" y="0"/>
          <a:chExt cx="0" cy="0"/>
        </a:xfrm>
      </p:grpSpPr>
      <p:grpSp>
        <p:nvGrpSpPr>
          <p:cNvPr id="127" name="Google Shape;127;p19"/>
          <p:cNvGrpSpPr/>
          <p:nvPr/>
        </p:nvGrpSpPr>
        <p:grpSpPr>
          <a:xfrm>
            <a:off x="-5" y="-12"/>
            <a:ext cx="9144005" cy="5143500"/>
            <a:chOff x="-5" y="-12"/>
            <a:chExt cx="9144005" cy="5143500"/>
          </a:xfrm>
        </p:grpSpPr>
        <p:sp>
          <p:nvSpPr>
            <p:cNvPr id="128" name="Google Shape;128;p19"/>
            <p:cNvSpPr/>
            <p:nvPr/>
          </p:nvSpPr>
          <p:spPr>
            <a:xfrm rot="5400000">
              <a:off x="1666945" y="-1666962"/>
              <a:ext cx="160200" cy="349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9" name="Google Shape;129;p19"/>
            <p:cNvCxnSpPr/>
            <p:nvPr/>
          </p:nvCxnSpPr>
          <p:spPr>
            <a:xfrm>
              <a:off x="-5" y="161717"/>
              <a:ext cx="4586100" cy="0"/>
            </a:xfrm>
            <a:prstGeom prst="straightConnector1">
              <a:avLst/>
            </a:prstGeom>
            <a:noFill/>
            <a:ln cap="flat" cmpd="sng" w="9525">
              <a:solidFill>
                <a:schemeClr val="accent2"/>
              </a:solidFill>
              <a:prstDash val="solid"/>
              <a:round/>
              <a:headEnd len="med" w="med" type="none"/>
              <a:tailEnd len="med" w="med" type="none"/>
            </a:ln>
          </p:spPr>
        </p:cxnSp>
        <p:grpSp>
          <p:nvGrpSpPr>
            <p:cNvPr id="130" name="Google Shape;130;p19"/>
            <p:cNvGrpSpPr/>
            <p:nvPr/>
          </p:nvGrpSpPr>
          <p:grpSpPr>
            <a:xfrm>
              <a:off x="4586100" y="4983288"/>
              <a:ext cx="4557900" cy="160200"/>
              <a:chOff x="4586100" y="4983288"/>
              <a:chExt cx="4557900" cy="160200"/>
            </a:xfrm>
          </p:grpSpPr>
          <p:sp>
            <p:nvSpPr>
              <p:cNvPr id="131" name="Google Shape;131;p19"/>
              <p:cNvSpPr/>
              <p:nvPr/>
            </p:nvSpPr>
            <p:spPr>
              <a:xfrm rot="5400000">
                <a:off x="7316845" y="3316338"/>
                <a:ext cx="160200" cy="349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2" name="Google Shape;132;p19"/>
              <p:cNvCxnSpPr/>
              <p:nvPr/>
            </p:nvCxnSpPr>
            <p:spPr>
              <a:xfrm>
                <a:off x="4586100" y="4983300"/>
                <a:ext cx="4557900" cy="0"/>
              </a:xfrm>
              <a:prstGeom prst="straightConnector1">
                <a:avLst/>
              </a:prstGeom>
              <a:noFill/>
              <a:ln cap="flat" cmpd="sng" w="9525">
                <a:solidFill>
                  <a:schemeClr val="lt2"/>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3" name="Shape 133"/>
        <p:cNvGrpSpPr/>
        <p:nvPr/>
      </p:nvGrpSpPr>
      <p:grpSpPr>
        <a:xfrm>
          <a:off x="0" y="0"/>
          <a:ext cx="0" cy="0"/>
          <a:chOff x="0" y="0"/>
          <a:chExt cx="0" cy="0"/>
        </a:xfrm>
      </p:grpSpPr>
      <p:grpSp>
        <p:nvGrpSpPr>
          <p:cNvPr id="134" name="Google Shape;134;p20"/>
          <p:cNvGrpSpPr/>
          <p:nvPr/>
        </p:nvGrpSpPr>
        <p:grpSpPr>
          <a:xfrm>
            <a:off x="-5" y="0"/>
            <a:ext cx="9149175" cy="5143500"/>
            <a:chOff x="-5" y="0"/>
            <a:chExt cx="9149175" cy="5143500"/>
          </a:xfrm>
        </p:grpSpPr>
        <p:sp>
          <p:nvSpPr>
            <p:cNvPr id="135" name="Google Shape;135;p20"/>
            <p:cNvSpPr/>
            <p:nvPr/>
          </p:nvSpPr>
          <p:spPr>
            <a:xfrm>
              <a:off x="8988970" y="1649400"/>
              <a:ext cx="160200" cy="349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 name="Google Shape;136;p20"/>
            <p:cNvSpPr/>
            <p:nvPr/>
          </p:nvSpPr>
          <p:spPr>
            <a:xfrm>
              <a:off x="-5" y="0"/>
              <a:ext cx="160200" cy="349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20"/>
            <p:cNvSpPr/>
            <p:nvPr/>
          </p:nvSpPr>
          <p:spPr>
            <a:xfrm rot="5400000">
              <a:off x="7316845" y="-1666950"/>
              <a:ext cx="160200" cy="349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 name="Google Shape;138;p20"/>
            <p:cNvSpPr/>
            <p:nvPr/>
          </p:nvSpPr>
          <p:spPr>
            <a:xfrm rot="5400000">
              <a:off x="1666945" y="3316350"/>
              <a:ext cx="160200" cy="349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681050" y="1658663"/>
            <a:ext cx="5781900" cy="151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4107300" y="1146702"/>
            <a:ext cx="929400" cy="562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2441700" y="3332568"/>
            <a:ext cx="4260600" cy="65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 name="Google Shape;17;p4"/>
          <p:cNvSpPr txBox="1"/>
          <p:nvPr>
            <p:ph idx="1" type="body"/>
          </p:nvPr>
        </p:nvSpPr>
        <p:spPr>
          <a:xfrm>
            <a:off x="720000" y="1169650"/>
            <a:ext cx="7704000" cy="342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8" name="Google Shape;18;p4"/>
          <p:cNvGrpSpPr/>
          <p:nvPr/>
        </p:nvGrpSpPr>
        <p:grpSpPr>
          <a:xfrm>
            <a:off x="0" y="0"/>
            <a:ext cx="9161100" cy="5143500"/>
            <a:chOff x="0" y="0"/>
            <a:chExt cx="9161100" cy="5143500"/>
          </a:xfrm>
        </p:grpSpPr>
        <p:sp>
          <p:nvSpPr>
            <p:cNvPr id="19" name="Google Shape;19;p4"/>
            <p:cNvSpPr/>
            <p:nvPr/>
          </p:nvSpPr>
          <p:spPr>
            <a:xfrm rot="-5400000">
              <a:off x="4500450" y="482850"/>
              <a:ext cx="160200" cy="916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 name="Google Shape;20;p4"/>
            <p:cNvSpPr/>
            <p:nvPr/>
          </p:nvSpPr>
          <p:spPr>
            <a:xfrm rot="-5400000">
              <a:off x="4500450" y="-4500450"/>
              <a:ext cx="160200" cy="916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grpSp>
        <p:nvGrpSpPr>
          <p:cNvPr id="22" name="Google Shape;22;p5"/>
          <p:cNvGrpSpPr/>
          <p:nvPr/>
        </p:nvGrpSpPr>
        <p:grpSpPr>
          <a:xfrm>
            <a:off x="1352550" y="0"/>
            <a:ext cx="6438900" cy="5143500"/>
            <a:chOff x="1352550" y="0"/>
            <a:chExt cx="6438900" cy="5143500"/>
          </a:xfrm>
        </p:grpSpPr>
        <p:grpSp>
          <p:nvGrpSpPr>
            <p:cNvPr id="23" name="Google Shape;23;p5"/>
            <p:cNvGrpSpPr/>
            <p:nvPr/>
          </p:nvGrpSpPr>
          <p:grpSpPr>
            <a:xfrm>
              <a:off x="1352550" y="4983300"/>
              <a:ext cx="6438900" cy="160200"/>
              <a:chOff x="1352550" y="4983300"/>
              <a:chExt cx="6438900" cy="160200"/>
            </a:xfrm>
          </p:grpSpPr>
          <p:sp>
            <p:nvSpPr>
              <p:cNvPr id="24" name="Google Shape;24;p5"/>
              <p:cNvSpPr/>
              <p:nvPr/>
            </p:nvSpPr>
            <p:spPr>
              <a:xfrm rot="-5400000">
                <a:off x="4491895" y="3316350"/>
                <a:ext cx="160200" cy="349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5" name="Google Shape;25;p5"/>
              <p:cNvCxnSpPr/>
              <p:nvPr/>
            </p:nvCxnSpPr>
            <p:spPr>
              <a:xfrm>
                <a:off x="1352550" y="4983300"/>
                <a:ext cx="6438900" cy="0"/>
              </a:xfrm>
              <a:prstGeom prst="straightConnector1">
                <a:avLst/>
              </a:prstGeom>
              <a:noFill/>
              <a:ln cap="flat" cmpd="sng" w="9525">
                <a:solidFill>
                  <a:schemeClr val="lt2"/>
                </a:solidFill>
                <a:prstDash val="solid"/>
                <a:round/>
                <a:headEnd len="med" w="med" type="none"/>
                <a:tailEnd len="med" w="med" type="none"/>
              </a:ln>
            </p:spPr>
          </p:cxnSp>
        </p:grpSp>
        <p:grpSp>
          <p:nvGrpSpPr>
            <p:cNvPr id="26" name="Google Shape;26;p5"/>
            <p:cNvGrpSpPr/>
            <p:nvPr/>
          </p:nvGrpSpPr>
          <p:grpSpPr>
            <a:xfrm flipH="1" rot="10800000">
              <a:off x="1352550" y="0"/>
              <a:ext cx="6438900" cy="160200"/>
              <a:chOff x="1352550" y="4983300"/>
              <a:chExt cx="6438900" cy="160200"/>
            </a:xfrm>
          </p:grpSpPr>
          <p:sp>
            <p:nvSpPr>
              <p:cNvPr id="27" name="Google Shape;27;p5"/>
              <p:cNvSpPr/>
              <p:nvPr/>
            </p:nvSpPr>
            <p:spPr>
              <a:xfrm rot="-5400000">
                <a:off x="4491895" y="3316350"/>
                <a:ext cx="160200" cy="349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8" name="Google Shape;28;p5"/>
              <p:cNvCxnSpPr/>
              <p:nvPr/>
            </p:nvCxnSpPr>
            <p:spPr>
              <a:xfrm>
                <a:off x="1352550" y="4983300"/>
                <a:ext cx="6438900" cy="0"/>
              </a:xfrm>
              <a:prstGeom prst="straightConnector1">
                <a:avLst/>
              </a:prstGeom>
              <a:noFill/>
              <a:ln cap="flat" cmpd="sng" w="9525">
                <a:solidFill>
                  <a:schemeClr val="lt2"/>
                </a:solidFill>
                <a:prstDash val="solid"/>
                <a:round/>
                <a:headEnd len="med" w="med" type="none"/>
                <a:tailEnd len="med" w="med" type="none"/>
              </a:ln>
            </p:spPr>
          </p:cxnSp>
        </p:grpSp>
      </p:grpSp>
      <p:sp>
        <p:nvSpPr>
          <p:cNvPr id="29" name="Google Shape;2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5"/>
          <p:cNvSpPr txBox="1"/>
          <p:nvPr>
            <p:ph idx="1" type="subTitle"/>
          </p:nvPr>
        </p:nvSpPr>
        <p:spPr>
          <a:xfrm>
            <a:off x="4859586" y="2303201"/>
            <a:ext cx="3356400" cy="190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5"/>
          <p:cNvSpPr txBox="1"/>
          <p:nvPr>
            <p:ph idx="2" type="subTitle"/>
          </p:nvPr>
        </p:nvSpPr>
        <p:spPr>
          <a:xfrm>
            <a:off x="928013" y="2303201"/>
            <a:ext cx="3356400" cy="190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3" type="subTitle"/>
          </p:nvPr>
        </p:nvSpPr>
        <p:spPr>
          <a:xfrm>
            <a:off x="928012" y="1525175"/>
            <a:ext cx="3356400" cy="86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Rubik"/>
                <a:ea typeface="Rubik"/>
                <a:cs typeface="Rubik"/>
                <a:sym typeface="Rubik"/>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3" name="Google Shape;33;p5"/>
          <p:cNvSpPr txBox="1"/>
          <p:nvPr>
            <p:ph idx="4" type="subTitle"/>
          </p:nvPr>
        </p:nvSpPr>
        <p:spPr>
          <a:xfrm>
            <a:off x="4859589" y="1525175"/>
            <a:ext cx="3356400" cy="86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Rubik"/>
                <a:ea typeface="Rubik"/>
                <a:cs typeface="Rubik"/>
                <a:sym typeface="Rubik"/>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6" name="Google Shape;36;p6"/>
          <p:cNvGrpSpPr/>
          <p:nvPr/>
        </p:nvGrpSpPr>
        <p:grpSpPr>
          <a:xfrm>
            <a:off x="0" y="0"/>
            <a:ext cx="9161100" cy="5143500"/>
            <a:chOff x="0" y="0"/>
            <a:chExt cx="9161100" cy="5143500"/>
          </a:xfrm>
        </p:grpSpPr>
        <p:sp>
          <p:nvSpPr>
            <p:cNvPr id="37" name="Google Shape;37;p6"/>
            <p:cNvSpPr/>
            <p:nvPr/>
          </p:nvSpPr>
          <p:spPr>
            <a:xfrm rot="-5400000">
              <a:off x="4500450" y="482850"/>
              <a:ext cx="160200" cy="916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 name="Google Shape;38;p6"/>
            <p:cNvSpPr/>
            <p:nvPr/>
          </p:nvSpPr>
          <p:spPr>
            <a:xfrm rot="-5400000">
              <a:off x="4500450" y="-4500450"/>
              <a:ext cx="160200" cy="916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720000" y="445025"/>
            <a:ext cx="3906300" cy="573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 name="Google Shape;41;p7"/>
          <p:cNvSpPr txBox="1"/>
          <p:nvPr>
            <p:ph idx="1" type="subTitle"/>
          </p:nvPr>
        </p:nvSpPr>
        <p:spPr>
          <a:xfrm>
            <a:off x="720000" y="1227475"/>
            <a:ext cx="3906300" cy="3196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42" name="Google Shape;42;p7"/>
          <p:cNvSpPr/>
          <p:nvPr>
            <p:ph idx="2" type="pic"/>
          </p:nvPr>
        </p:nvSpPr>
        <p:spPr>
          <a:xfrm>
            <a:off x="5453850" y="0"/>
            <a:ext cx="3690000" cy="5143500"/>
          </a:xfrm>
          <a:prstGeom prst="rect">
            <a:avLst/>
          </a:prstGeom>
          <a:noFill/>
          <a:ln>
            <a:noFill/>
          </a:ln>
        </p:spPr>
      </p:sp>
      <p:sp>
        <p:nvSpPr>
          <p:cNvPr id="43" name="Google Shape;43;p7"/>
          <p:cNvSpPr/>
          <p:nvPr/>
        </p:nvSpPr>
        <p:spPr>
          <a:xfrm>
            <a:off x="-5" y="824688"/>
            <a:ext cx="160200" cy="349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8"/>
          <p:cNvSpPr txBox="1"/>
          <p:nvPr>
            <p:ph type="title"/>
          </p:nvPr>
        </p:nvSpPr>
        <p:spPr>
          <a:xfrm>
            <a:off x="2029050" y="1023450"/>
            <a:ext cx="5085900" cy="308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grpSp>
        <p:nvGrpSpPr>
          <p:cNvPr id="47" name="Google Shape;47;p9"/>
          <p:cNvGrpSpPr/>
          <p:nvPr/>
        </p:nvGrpSpPr>
        <p:grpSpPr>
          <a:xfrm>
            <a:off x="0" y="1109725"/>
            <a:ext cx="9143975" cy="3494100"/>
            <a:chOff x="0" y="1109725"/>
            <a:chExt cx="9143975" cy="3494100"/>
          </a:xfrm>
        </p:grpSpPr>
        <p:sp>
          <p:nvSpPr>
            <p:cNvPr id="48" name="Google Shape;48;p9"/>
            <p:cNvSpPr/>
            <p:nvPr/>
          </p:nvSpPr>
          <p:spPr>
            <a:xfrm>
              <a:off x="8983775" y="1109725"/>
              <a:ext cx="160200" cy="349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9"/>
            <p:cNvSpPr/>
            <p:nvPr/>
          </p:nvSpPr>
          <p:spPr>
            <a:xfrm>
              <a:off x="0" y="1109725"/>
              <a:ext cx="160200" cy="349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50" name="Google Shape;50;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 name="Google Shape;51;p9"/>
          <p:cNvSpPr txBox="1"/>
          <p:nvPr>
            <p:ph idx="1" type="subTitle"/>
          </p:nvPr>
        </p:nvSpPr>
        <p:spPr>
          <a:xfrm>
            <a:off x="4728088" y="1417975"/>
            <a:ext cx="3699300" cy="28776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9"/>
          <p:cNvSpPr txBox="1"/>
          <p:nvPr>
            <p:ph idx="2" type="subTitle"/>
          </p:nvPr>
        </p:nvSpPr>
        <p:spPr>
          <a:xfrm>
            <a:off x="716613" y="1417975"/>
            <a:ext cx="3699300" cy="28776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p:nvPr>
            <p:ph idx="2" type="pic"/>
          </p:nvPr>
        </p:nvSpPr>
        <p:spPr>
          <a:xfrm>
            <a:off x="-25" y="-13725"/>
            <a:ext cx="9144000" cy="5157300"/>
          </a:xfrm>
          <a:prstGeom prst="rect">
            <a:avLst/>
          </a:prstGeom>
          <a:noFill/>
          <a:ln>
            <a:noFill/>
          </a:ln>
        </p:spPr>
      </p:sp>
      <p:sp>
        <p:nvSpPr>
          <p:cNvPr id="55" name="Google Shape;55;p10"/>
          <p:cNvSpPr txBox="1"/>
          <p:nvPr>
            <p:ph type="title"/>
          </p:nvPr>
        </p:nvSpPr>
        <p:spPr>
          <a:xfrm>
            <a:off x="788758" y="918716"/>
            <a:ext cx="2297100" cy="1332000"/>
          </a:xfrm>
          <a:prstGeom prst="rect">
            <a:avLst/>
          </a:prstGeom>
          <a:noFill/>
        </p:spPr>
        <p:txBody>
          <a:bodyPr anchorCtr="0" anchor="b" bIns="91425" lIns="91425" spcFirstLastPara="1" rIns="91425" wrap="square" tIns="91425">
            <a:noAutofit/>
          </a:bodyPr>
          <a:lstStyle>
            <a:lvl1pPr lvl="0" rtl="0" algn="ctr">
              <a:lnSpc>
                <a:spcPct val="115000"/>
              </a:lnSpc>
              <a:spcBef>
                <a:spcPts val="0"/>
              </a:spcBef>
              <a:spcAft>
                <a:spcPts val="0"/>
              </a:spcAft>
              <a:buSzPts val="2800"/>
              <a:buNone/>
              <a:defRPr sz="16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800"/>
              <a:buFont typeface="Rubik"/>
              <a:buNone/>
              <a:defRPr sz="2800">
                <a:solidFill>
                  <a:schemeClr val="dk1"/>
                </a:solidFill>
                <a:latin typeface="Rubik"/>
                <a:ea typeface="Rubik"/>
                <a:cs typeface="Rubik"/>
                <a:sym typeface="Rubik"/>
              </a:defRPr>
            </a:lvl1pPr>
            <a:lvl2pPr lvl="1" rtl="0" algn="ctr">
              <a:spcBef>
                <a:spcPts val="0"/>
              </a:spcBef>
              <a:spcAft>
                <a:spcPts val="0"/>
              </a:spcAft>
              <a:buClr>
                <a:schemeClr val="dk1"/>
              </a:buClr>
              <a:buSzPts val="3000"/>
              <a:buFont typeface="Rubik"/>
              <a:buNone/>
              <a:defRPr b="1" sz="3000">
                <a:solidFill>
                  <a:schemeClr val="dk1"/>
                </a:solidFill>
                <a:latin typeface="Rubik"/>
                <a:ea typeface="Rubik"/>
                <a:cs typeface="Rubik"/>
                <a:sym typeface="Rubik"/>
              </a:defRPr>
            </a:lvl2pPr>
            <a:lvl3pPr lvl="2" rtl="0" algn="ctr">
              <a:spcBef>
                <a:spcPts val="0"/>
              </a:spcBef>
              <a:spcAft>
                <a:spcPts val="0"/>
              </a:spcAft>
              <a:buClr>
                <a:schemeClr val="dk1"/>
              </a:buClr>
              <a:buSzPts val="3000"/>
              <a:buFont typeface="Rubik"/>
              <a:buNone/>
              <a:defRPr b="1" sz="3000">
                <a:solidFill>
                  <a:schemeClr val="dk1"/>
                </a:solidFill>
                <a:latin typeface="Rubik"/>
                <a:ea typeface="Rubik"/>
                <a:cs typeface="Rubik"/>
                <a:sym typeface="Rubik"/>
              </a:defRPr>
            </a:lvl3pPr>
            <a:lvl4pPr lvl="3" rtl="0" algn="ctr">
              <a:spcBef>
                <a:spcPts val="0"/>
              </a:spcBef>
              <a:spcAft>
                <a:spcPts val="0"/>
              </a:spcAft>
              <a:buClr>
                <a:schemeClr val="dk1"/>
              </a:buClr>
              <a:buSzPts val="3000"/>
              <a:buFont typeface="Rubik"/>
              <a:buNone/>
              <a:defRPr b="1" sz="3000">
                <a:solidFill>
                  <a:schemeClr val="dk1"/>
                </a:solidFill>
                <a:latin typeface="Rubik"/>
                <a:ea typeface="Rubik"/>
                <a:cs typeface="Rubik"/>
                <a:sym typeface="Rubik"/>
              </a:defRPr>
            </a:lvl4pPr>
            <a:lvl5pPr lvl="4" rtl="0" algn="ctr">
              <a:spcBef>
                <a:spcPts val="0"/>
              </a:spcBef>
              <a:spcAft>
                <a:spcPts val="0"/>
              </a:spcAft>
              <a:buClr>
                <a:schemeClr val="dk1"/>
              </a:buClr>
              <a:buSzPts val="3000"/>
              <a:buFont typeface="Rubik"/>
              <a:buNone/>
              <a:defRPr b="1" sz="3000">
                <a:solidFill>
                  <a:schemeClr val="dk1"/>
                </a:solidFill>
                <a:latin typeface="Rubik"/>
                <a:ea typeface="Rubik"/>
                <a:cs typeface="Rubik"/>
                <a:sym typeface="Rubik"/>
              </a:defRPr>
            </a:lvl5pPr>
            <a:lvl6pPr lvl="5" rtl="0" algn="ctr">
              <a:spcBef>
                <a:spcPts val="0"/>
              </a:spcBef>
              <a:spcAft>
                <a:spcPts val="0"/>
              </a:spcAft>
              <a:buClr>
                <a:schemeClr val="dk1"/>
              </a:buClr>
              <a:buSzPts val="3000"/>
              <a:buFont typeface="Rubik"/>
              <a:buNone/>
              <a:defRPr b="1" sz="3000">
                <a:solidFill>
                  <a:schemeClr val="dk1"/>
                </a:solidFill>
                <a:latin typeface="Rubik"/>
                <a:ea typeface="Rubik"/>
                <a:cs typeface="Rubik"/>
                <a:sym typeface="Rubik"/>
              </a:defRPr>
            </a:lvl6pPr>
            <a:lvl7pPr lvl="6" rtl="0" algn="ctr">
              <a:spcBef>
                <a:spcPts val="0"/>
              </a:spcBef>
              <a:spcAft>
                <a:spcPts val="0"/>
              </a:spcAft>
              <a:buClr>
                <a:schemeClr val="dk1"/>
              </a:buClr>
              <a:buSzPts val="3000"/>
              <a:buFont typeface="Rubik"/>
              <a:buNone/>
              <a:defRPr b="1" sz="3000">
                <a:solidFill>
                  <a:schemeClr val="dk1"/>
                </a:solidFill>
                <a:latin typeface="Rubik"/>
                <a:ea typeface="Rubik"/>
                <a:cs typeface="Rubik"/>
                <a:sym typeface="Rubik"/>
              </a:defRPr>
            </a:lvl7pPr>
            <a:lvl8pPr lvl="7" rtl="0" algn="ctr">
              <a:spcBef>
                <a:spcPts val="0"/>
              </a:spcBef>
              <a:spcAft>
                <a:spcPts val="0"/>
              </a:spcAft>
              <a:buClr>
                <a:schemeClr val="dk1"/>
              </a:buClr>
              <a:buSzPts val="3000"/>
              <a:buFont typeface="Rubik"/>
              <a:buNone/>
              <a:defRPr b="1" sz="3000">
                <a:solidFill>
                  <a:schemeClr val="dk1"/>
                </a:solidFill>
                <a:latin typeface="Rubik"/>
                <a:ea typeface="Rubik"/>
                <a:cs typeface="Rubik"/>
                <a:sym typeface="Rubik"/>
              </a:defRPr>
            </a:lvl8pPr>
            <a:lvl9pPr lvl="8" rtl="0" algn="ctr">
              <a:spcBef>
                <a:spcPts val="0"/>
              </a:spcBef>
              <a:spcAft>
                <a:spcPts val="0"/>
              </a:spcAft>
              <a:buClr>
                <a:schemeClr val="dk1"/>
              </a:buClr>
              <a:buSzPts val="3000"/>
              <a:buFont typeface="Rubik"/>
              <a:buNone/>
              <a:defRPr b="1" sz="3000">
                <a:solidFill>
                  <a:schemeClr val="dk1"/>
                </a:solidFill>
                <a:latin typeface="Rubik"/>
                <a:ea typeface="Rubik"/>
                <a:cs typeface="Rubik"/>
                <a:sym typeface="Rubik"/>
              </a:defRPr>
            </a:lvl9pPr>
          </a:lstStyle>
          <a:p/>
        </p:txBody>
      </p:sp>
      <p:sp>
        <p:nvSpPr>
          <p:cNvPr id="7" name="Google Shape;7;p1"/>
          <p:cNvSpPr txBox="1"/>
          <p:nvPr>
            <p:ph idx="1" type="body"/>
          </p:nvPr>
        </p:nvSpPr>
        <p:spPr>
          <a:xfrm>
            <a:off x="713225" y="1123300"/>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1pPr>
            <a:lvl2pPr indent="-317500" lvl="1" marL="9144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2pPr>
            <a:lvl3pPr indent="-317500" lvl="2" marL="13716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3pPr>
            <a:lvl4pPr indent="-317500" lvl="3" marL="18288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4pPr>
            <a:lvl5pPr indent="-317500" lvl="4" marL="22860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5pPr>
            <a:lvl6pPr indent="-317500" lvl="5" marL="27432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6pPr>
            <a:lvl7pPr indent="-317500" lvl="6" marL="32004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7pPr>
            <a:lvl8pPr indent="-317500" lvl="7" marL="36576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8pPr>
            <a:lvl9pPr indent="-317500" lvl="8" marL="41148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drive.google.com/file/d/1uLsp3Q1wsri44bmj2qEzdR9QTxBzfUtG/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p21"/>
          <p:cNvGrpSpPr/>
          <p:nvPr/>
        </p:nvGrpSpPr>
        <p:grpSpPr>
          <a:xfrm>
            <a:off x="0" y="767750"/>
            <a:ext cx="9144125" cy="2962500"/>
            <a:chOff x="0" y="767750"/>
            <a:chExt cx="9144125" cy="2962500"/>
          </a:xfrm>
        </p:grpSpPr>
        <p:sp>
          <p:nvSpPr>
            <p:cNvPr id="144" name="Google Shape;144;p21"/>
            <p:cNvSpPr/>
            <p:nvPr/>
          </p:nvSpPr>
          <p:spPr>
            <a:xfrm>
              <a:off x="713225" y="767750"/>
              <a:ext cx="7717500" cy="296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 name="Google Shape;145;p21"/>
            <p:cNvSpPr/>
            <p:nvPr/>
          </p:nvSpPr>
          <p:spPr>
            <a:xfrm>
              <a:off x="8430725" y="767750"/>
              <a:ext cx="713400" cy="296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 name="Google Shape;146;p21"/>
            <p:cNvSpPr/>
            <p:nvPr/>
          </p:nvSpPr>
          <p:spPr>
            <a:xfrm>
              <a:off x="0" y="767750"/>
              <a:ext cx="713400" cy="296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47" name="Google Shape;147;p21"/>
          <p:cNvSpPr txBox="1"/>
          <p:nvPr>
            <p:ph type="ctrTitle"/>
          </p:nvPr>
        </p:nvSpPr>
        <p:spPr>
          <a:xfrm>
            <a:off x="1922250" y="1241900"/>
            <a:ext cx="5299500" cy="201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Human-Inspired Crowd Dynamics Learning For Agent-Based Crowd Control</a:t>
            </a:r>
            <a:endParaRPr b="0"/>
          </a:p>
        </p:txBody>
      </p:sp>
      <p:sp>
        <p:nvSpPr>
          <p:cNvPr id="148" name="Google Shape;148;p21"/>
          <p:cNvSpPr txBox="1"/>
          <p:nvPr>
            <p:ph idx="1" type="subTitle"/>
          </p:nvPr>
        </p:nvSpPr>
        <p:spPr>
          <a:xfrm>
            <a:off x="2307600" y="3969347"/>
            <a:ext cx="4528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Dylan Santiago</a:t>
            </a:r>
            <a:endParaRPr/>
          </a:p>
        </p:txBody>
      </p:sp>
      <p:cxnSp>
        <p:nvCxnSpPr>
          <p:cNvPr id="149" name="Google Shape;149;p21"/>
          <p:cNvCxnSpPr/>
          <p:nvPr/>
        </p:nvCxnSpPr>
        <p:spPr>
          <a:xfrm>
            <a:off x="2304800" y="4604000"/>
            <a:ext cx="45498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p:nvPr/>
        </p:nvSpPr>
        <p:spPr>
          <a:xfrm>
            <a:off x="160200" y="1109725"/>
            <a:ext cx="8823600" cy="349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 name="Google Shape;25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Frameworks</a:t>
            </a:r>
            <a:endParaRPr/>
          </a:p>
        </p:txBody>
      </p:sp>
      <p:sp>
        <p:nvSpPr>
          <p:cNvPr id="257" name="Google Shape;257;p30"/>
          <p:cNvSpPr txBox="1"/>
          <p:nvPr>
            <p:ph idx="1" type="subTitle"/>
          </p:nvPr>
        </p:nvSpPr>
        <p:spPr>
          <a:xfrm>
            <a:off x="4728088" y="1417975"/>
            <a:ext cx="3699300" cy="28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Reinforcement Learning</a:t>
            </a:r>
            <a:r>
              <a:rPr lang="en"/>
              <a:t>, fundamentally it involves training </a:t>
            </a:r>
            <a:r>
              <a:rPr lang="en"/>
              <a:t>artificial</a:t>
            </a:r>
            <a:r>
              <a:rPr lang="en"/>
              <a:t> agents to make sequential decisions in environments in order to maximize rewards. The agent observes the state of the environment, makes an action, then </a:t>
            </a:r>
            <a:r>
              <a:rPr lang="en"/>
              <a:t>receives a reward. This basic loop allows the model to “learn” what actions are favorable and not favorable in order to make better more intelligent decisions.</a:t>
            </a:r>
            <a:endParaRPr/>
          </a:p>
        </p:txBody>
      </p:sp>
      <p:sp>
        <p:nvSpPr>
          <p:cNvPr id="258" name="Google Shape;258;p30"/>
          <p:cNvSpPr txBox="1"/>
          <p:nvPr>
            <p:ph idx="2" type="subTitle"/>
          </p:nvPr>
        </p:nvSpPr>
        <p:spPr>
          <a:xfrm>
            <a:off x="716613" y="1417975"/>
            <a:ext cx="3699300" cy="28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Neural Networks</a:t>
            </a:r>
            <a:r>
              <a:rPr lang="en"/>
              <a:t>, at its root is just a bunch of matrices and vector. You can think of it as the brain of an entity. It assigns weights and biases to each connection. These weights and biases are adjusted each training iteration to effectively reduce the difference of mapping a series of inputs to outputs. From expected results to actual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p:nvPr/>
        </p:nvSpPr>
        <p:spPr>
          <a:xfrm>
            <a:off x="160200" y="1109725"/>
            <a:ext cx="8823600" cy="349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 name="Google Shape;26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Toolkit</a:t>
            </a:r>
            <a:endParaRPr/>
          </a:p>
        </p:txBody>
      </p:sp>
      <p:sp>
        <p:nvSpPr>
          <p:cNvPr id="265" name="Google Shape;265;p31"/>
          <p:cNvSpPr txBox="1"/>
          <p:nvPr>
            <p:ph idx="2" type="subTitle"/>
          </p:nvPr>
        </p:nvSpPr>
        <p:spPr>
          <a:xfrm>
            <a:off x="2291150" y="1417975"/>
            <a:ext cx="4561800" cy="28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ML-Agents</a:t>
            </a:r>
            <a:r>
              <a:rPr lang="en"/>
              <a:t>, a toolkit designed for Unity game engine that integrates common ML algorithms and frameworks into the engine. Think of it as ML-Agents is to Unity as tensorflow is to python. It provides us with the basic foundation needed to create intelligent agents and focus on the design of the agent.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grpSp>
        <p:nvGrpSpPr>
          <p:cNvPr id="270" name="Google Shape;270;p32"/>
          <p:cNvGrpSpPr/>
          <p:nvPr/>
        </p:nvGrpSpPr>
        <p:grpSpPr>
          <a:xfrm>
            <a:off x="713225" y="532075"/>
            <a:ext cx="7717500" cy="4071525"/>
            <a:chOff x="713225" y="532075"/>
            <a:chExt cx="7717500" cy="4071525"/>
          </a:xfrm>
        </p:grpSpPr>
        <p:sp>
          <p:nvSpPr>
            <p:cNvPr id="271" name="Google Shape;271;p32"/>
            <p:cNvSpPr/>
            <p:nvPr/>
          </p:nvSpPr>
          <p:spPr>
            <a:xfrm>
              <a:off x="713225" y="653550"/>
              <a:ext cx="7717500" cy="383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 name="Google Shape;272;p32"/>
            <p:cNvSpPr/>
            <p:nvPr/>
          </p:nvSpPr>
          <p:spPr>
            <a:xfrm rot="5400000">
              <a:off x="4469550" y="-2937875"/>
              <a:ext cx="204900" cy="714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 name="Google Shape;273;p32"/>
            <p:cNvSpPr/>
            <p:nvPr/>
          </p:nvSpPr>
          <p:spPr>
            <a:xfrm rot="5400000">
              <a:off x="4471950" y="931150"/>
              <a:ext cx="200100" cy="714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274" name="Google Shape;274;p32"/>
          <p:cNvSpPr txBox="1"/>
          <p:nvPr>
            <p:ph type="title"/>
          </p:nvPr>
        </p:nvSpPr>
        <p:spPr>
          <a:xfrm>
            <a:off x="1681050" y="1658663"/>
            <a:ext cx="57819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 and Method</a:t>
            </a:r>
            <a:endParaRPr/>
          </a:p>
        </p:txBody>
      </p:sp>
      <p:sp>
        <p:nvSpPr>
          <p:cNvPr id="275" name="Google Shape;275;p32"/>
          <p:cNvSpPr txBox="1"/>
          <p:nvPr>
            <p:ph idx="2" type="title"/>
          </p:nvPr>
        </p:nvSpPr>
        <p:spPr>
          <a:xfrm>
            <a:off x="4107300" y="1146702"/>
            <a:ext cx="929400" cy="5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6" name="Google Shape;276;p32"/>
          <p:cNvSpPr txBox="1"/>
          <p:nvPr>
            <p:ph idx="1" type="subTitle"/>
          </p:nvPr>
        </p:nvSpPr>
        <p:spPr>
          <a:xfrm>
            <a:off x="2441700" y="3332568"/>
            <a:ext cx="4260600" cy="6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 </a:t>
            </a:r>
            <a:r>
              <a:rPr lang="en"/>
              <a:t>implementation</a:t>
            </a:r>
            <a:r>
              <a:rPr lang="en"/>
              <a:t> for a human-inspired crowd </a:t>
            </a:r>
            <a:r>
              <a:rPr lang="en"/>
              <a:t>simulation</a:t>
            </a:r>
            <a:r>
              <a:rPr lang="en"/>
              <a:t> agent, and design </a:t>
            </a:r>
            <a:r>
              <a:rPr lang="en"/>
              <a:t>ideology</a:t>
            </a:r>
            <a:endParaRPr/>
          </a:p>
        </p:txBody>
      </p:sp>
      <p:cxnSp>
        <p:nvCxnSpPr>
          <p:cNvPr id="277" name="Google Shape;277;p32"/>
          <p:cNvCxnSpPr/>
          <p:nvPr/>
        </p:nvCxnSpPr>
        <p:spPr>
          <a:xfrm rot="10800000">
            <a:off x="1676400" y="3238625"/>
            <a:ext cx="57912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Human-Inspired Crowd Dynamics Learning</a:t>
            </a:r>
            <a:endParaRPr/>
          </a:p>
        </p:txBody>
      </p:sp>
      <p:sp>
        <p:nvSpPr>
          <p:cNvPr id="283" name="Google Shape;283;p33"/>
          <p:cNvSpPr txBox="1"/>
          <p:nvPr>
            <p:ph idx="2" type="subTitle"/>
          </p:nvPr>
        </p:nvSpPr>
        <p:spPr>
          <a:xfrm>
            <a:off x="2722338" y="1412650"/>
            <a:ext cx="3699300" cy="28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ubik"/>
                <a:ea typeface="Rubik"/>
                <a:cs typeface="Rubik"/>
                <a:sym typeface="Rubik"/>
              </a:rPr>
              <a:t>Real Human Decision-Making Process</a:t>
            </a:r>
            <a:r>
              <a:rPr lang="en"/>
              <a:t>, taking a step back from common techniques. How can we model a human behavior? By taking inspiration from how real humans make decisions and attempting to replicate that process we can attempt to create a more realistic looking simulation.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Human Observation Perception</a:t>
            </a:r>
            <a:endParaRPr/>
          </a:p>
        </p:txBody>
      </p:sp>
      <p:sp>
        <p:nvSpPr>
          <p:cNvPr id="289" name="Google Shape;289;p34"/>
          <p:cNvSpPr txBox="1"/>
          <p:nvPr>
            <p:ph idx="2" type="subTitle"/>
          </p:nvPr>
        </p:nvSpPr>
        <p:spPr>
          <a:xfrm>
            <a:off x="900400" y="1412650"/>
            <a:ext cx="7343100" cy="287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ubik"/>
              <a:buChar char="●"/>
            </a:pPr>
            <a:r>
              <a:rPr lang="en">
                <a:latin typeface="Rubik"/>
                <a:ea typeface="Rubik"/>
                <a:cs typeface="Rubik"/>
                <a:sym typeface="Rubik"/>
              </a:rPr>
              <a:t>How do real humans observe their environments? By looking around of course. Most reinforcement learning architectures rely on tons of observation data, which can lead to loads of computational issues in the future, but we do not </a:t>
            </a:r>
            <a:r>
              <a:rPr lang="en">
                <a:latin typeface="Rubik"/>
                <a:ea typeface="Rubik"/>
                <a:cs typeface="Rubik"/>
                <a:sym typeface="Rubik"/>
              </a:rPr>
              <a:t>necessarily</a:t>
            </a:r>
            <a:r>
              <a:rPr lang="en">
                <a:latin typeface="Rubik"/>
                <a:ea typeface="Rubik"/>
                <a:cs typeface="Rubik"/>
                <a:sym typeface="Rubik"/>
              </a:rPr>
              <a:t> need all that data?</a:t>
            </a:r>
            <a:endParaRPr>
              <a:latin typeface="Rubik"/>
              <a:ea typeface="Rubik"/>
              <a:cs typeface="Rubik"/>
              <a:sym typeface="Rubik"/>
            </a:endParaRPr>
          </a:p>
          <a:p>
            <a:pPr indent="-317500" lvl="0" marL="457200" rtl="0" algn="l">
              <a:spcBef>
                <a:spcPts val="0"/>
              </a:spcBef>
              <a:spcAft>
                <a:spcPts val="0"/>
              </a:spcAft>
              <a:buSzPts val="1400"/>
              <a:buFont typeface="Rubik"/>
              <a:buChar char="●"/>
            </a:pPr>
            <a:r>
              <a:rPr lang="en">
                <a:latin typeface="Rubik"/>
                <a:ea typeface="Rubik"/>
                <a:cs typeface="Rubik"/>
                <a:sym typeface="Rubik"/>
              </a:rPr>
              <a:t>I constrain my </a:t>
            </a:r>
            <a:r>
              <a:rPr lang="en">
                <a:latin typeface="Rubik"/>
                <a:ea typeface="Rubik"/>
                <a:cs typeface="Rubik"/>
                <a:sym typeface="Rubik"/>
              </a:rPr>
              <a:t>observational</a:t>
            </a:r>
            <a:r>
              <a:rPr lang="en">
                <a:latin typeface="Rubik"/>
                <a:ea typeface="Rubik"/>
                <a:cs typeface="Rubik"/>
                <a:sym typeface="Rubik"/>
              </a:rPr>
              <a:t> data to two vital pieces of information, the agents target position and its current position. Sure we can gain some more </a:t>
            </a:r>
            <a:r>
              <a:rPr lang="en">
                <a:latin typeface="Rubik"/>
                <a:ea typeface="Rubik"/>
                <a:cs typeface="Rubik"/>
                <a:sym typeface="Rubik"/>
              </a:rPr>
              <a:t>precise</a:t>
            </a:r>
            <a:r>
              <a:rPr lang="en">
                <a:latin typeface="Rubik"/>
                <a:ea typeface="Rubik"/>
                <a:cs typeface="Rubik"/>
                <a:sym typeface="Rubik"/>
              </a:rPr>
              <a:t> movement with more </a:t>
            </a:r>
            <a:r>
              <a:rPr lang="en">
                <a:latin typeface="Rubik"/>
                <a:ea typeface="Rubik"/>
                <a:cs typeface="Rubik"/>
                <a:sym typeface="Rubik"/>
              </a:rPr>
              <a:t>observations</a:t>
            </a:r>
            <a:r>
              <a:rPr lang="en">
                <a:latin typeface="Rubik"/>
                <a:ea typeface="Rubik"/>
                <a:cs typeface="Rubik"/>
                <a:sym typeface="Rubik"/>
              </a:rPr>
              <a:t> but humans are not robotic, they do not </a:t>
            </a:r>
            <a:r>
              <a:rPr lang="en">
                <a:latin typeface="Rubik"/>
                <a:ea typeface="Rubik"/>
                <a:cs typeface="Rubik"/>
                <a:sym typeface="Rubik"/>
              </a:rPr>
              <a:t>necessarily</a:t>
            </a:r>
            <a:r>
              <a:rPr lang="en">
                <a:latin typeface="Rubik"/>
                <a:ea typeface="Rubik"/>
                <a:cs typeface="Rubik"/>
                <a:sym typeface="Rubik"/>
              </a:rPr>
              <a:t> take note of all observations in front of them.</a:t>
            </a:r>
            <a:endParaRPr>
              <a:latin typeface="Rubik"/>
              <a:ea typeface="Rubik"/>
              <a:cs typeface="Rubik"/>
              <a:sym typeface="Rubik"/>
            </a:endParaRPr>
          </a:p>
          <a:p>
            <a:pPr indent="-317500" lvl="0" marL="457200" rtl="0" algn="l">
              <a:spcBef>
                <a:spcPts val="0"/>
              </a:spcBef>
              <a:spcAft>
                <a:spcPts val="0"/>
              </a:spcAft>
              <a:buSzPts val="1400"/>
              <a:buFont typeface="Rubik"/>
              <a:buChar char="●"/>
            </a:pPr>
            <a:r>
              <a:rPr lang="en">
                <a:latin typeface="Rubik"/>
                <a:ea typeface="Rubik"/>
                <a:cs typeface="Rubik"/>
                <a:sym typeface="Rubik"/>
              </a:rPr>
              <a:t>The </a:t>
            </a:r>
            <a:r>
              <a:rPr lang="en">
                <a:latin typeface="Rubik"/>
                <a:ea typeface="Rubik"/>
                <a:cs typeface="Rubik"/>
                <a:sym typeface="Rubik"/>
              </a:rPr>
              <a:t>agent's</a:t>
            </a:r>
            <a:r>
              <a:rPr lang="en">
                <a:latin typeface="Rubik"/>
                <a:ea typeface="Rubik"/>
                <a:cs typeface="Rubik"/>
                <a:sym typeface="Rubik"/>
              </a:rPr>
              <a:t> complete an action from an ActionBuffer that is simply the </a:t>
            </a:r>
            <a:r>
              <a:rPr lang="en">
                <a:latin typeface="Rubik"/>
                <a:ea typeface="Rubik"/>
                <a:cs typeface="Rubik"/>
                <a:sym typeface="Rubik"/>
              </a:rPr>
              <a:t>output of the neural network that consists of a vector of size 2. The first element is the movement along the x while the second is the movement along the z axis.</a:t>
            </a:r>
            <a:endParaRPr>
              <a:latin typeface="Rubik"/>
              <a:ea typeface="Rubik"/>
              <a:cs typeface="Rubik"/>
              <a:sym typeface="Rubi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Basic Navigation</a:t>
            </a:r>
            <a:endParaRPr/>
          </a:p>
        </p:txBody>
      </p:sp>
      <p:sp>
        <p:nvSpPr>
          <p:cNvPr id="295" name="Google Shape;295;p35"/>
          <p:cNvSpPr txBox="1"/>
          <p:nvPr>
            <p:ph idx="2" type="subTitle"/>
          </p:nvPr>
        </p:nvSpPr>
        <p:spPr>
          <a:xfrm>
            <a:off x="900400" y="1412650"/>
            <a:ext cx="7343100" cy="287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ubik"/>
              <a:buChar char="●"/>
            </a:pPr>
            <a:r>
              <a:rPr lang="en">
                <a:latin typeface="Rubik"/>
                <a:ea typeface="Rubik"/>
                <a:cs typeface="Rubik"/>
                <a:sym typeface="Rubik"/>
              </a:rPr>
              <a:t>Every human learns basic navigation as of apart of growing up. The first step is to effectively simulate basic navigational skills with our limited observational data.</a:t>
            </a:r>
            <a:endParaRPr>
              <a:latin typeface="Rubik"/>
              <a:ea typeface="Rubik"/>
              <a:cs typeface="Rubik"/>
              <a:sym typeface="Rubik"/>
            </a:endParaRPr>
          </a:p>
          <a:p>
            <a:pPr indent="-317500" lvl="0" marL="457200" rtl="0" algn="l">
              <a:spcBef>
                <a:spcPts val="0"/>
              </a:spcBef>
              <a:spcAft>
                <a:spcPts val="0"/>
              </a:spcAft>
              <a:buSzPts val="1400"/>
              <a:buFont typeface="Rubik"/>
              <a:buChar char="●"/>
            </a:pPr>
            <a:r>
              <a:rPr lang="en">
                <a:latin typeface="Rubik"/>
                <a:ea typeface="Rubik"/>
                <a:cs typeface="Rubik"/>
                <a:sym typeface="Rubik"/>
              </a:rPr>
              <a:t>Once agents have mastered basic movement we can incrementally introduce more complex environments, and transfer this skills to other similar tasks such as </a:t>
            </a:r>
            <a:r>
              <a:rPr lang="en">
                <a:latin typeface="Rubik"/>
                <a:ea typeface="Rubik"/>
                <a:cs typeface="Rubik"/>
                <a:sym typeface="Rubik"/>
              </a:rPr>
              <a:t>emergency</a:t>
            </a:r>
            <a:r>
              <a:rPr lang="en">
                <a:latin typeface="Rubik"/>
                <a:ea typeface="Rubik"/>
                <a:cs typeface="Rubik"/>
                <a:sym typeface="Rubik"/>
              </a:rPr>
              <a:t> evacuation.</a:t>
            </a:r>
            <a:endParaRPr>
              <a:latin typeface="Rubik"/>
              <a:ea typeface="Rubik"/>
              <a:cs typeface="Rubik"/>
              <a:sym typeface="Rubik"/>
            </a:endParaRPr>
          </a:p>
          <a:p>
            <a:pPr indent="-317500" lvl="0" marL="457200" rtl="0" algn="l">
              <a:spcBef>
                <a:spcPts val="0"/>
              </a:spcBef>
              <a:spcAft>
                <a:spcPts val="0"/>
              </a:spcAft>
              <a:buSzPts val="1400"/>
              <a:buFont typeface="Rubik"/>
              <a:buChar char="●"/>
            </a:pPr>
            <a:r>
              <a:rPr lang="en">
                <a:latin typeface="Rubik"/>
                <a:ea typeface="Rubik"/>
                <a:cs typeface="Rubik"/>
                <a:sym typeface="Rubik"/>
              </a:rPr>
              <a:t>The rewards within reinforcement learning guide the agent to making meaningful actions that lead closer to the goal.</a:t>
            </a:r>
            <a:endParaRPr>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More Complex Movement</a:t>
            </a:r>
            <a:endParaRPr/>
          </a:p>
        </p:txBody>
      </p:sp>
      <p:sp>
        <p:nvSpPr>
          <p:cNvPr id="301" name="Google Shape;301;p36"/>
          <p:cNvSpPr txBox="1"/>
          <p:nvPr>
            <p:ph idx="2" type="subTitle"/>
          </p:nvPr>
        </p:nvSpPr>
        <p:spPr>
          <a:xfrm>
            <a:off x="900400" y="1412650"/>
            <a:ext cx="7343100" cy="287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ubik"/>
              <a:buChar char="●"/>
            </a:pPr>
            <a:r>
              <a:rPr lang="en">
                <a:latin typeface="Rubik"/>
                <a:ea typeface="Rubik"/>
                <a:cs typeface="Rubik"/>
                <a:sym typeface="Rubik"/>
              </a:rPr>
              <a:t>Moving from one place to another does not look like a real human. We need to make some modification and add some additional parameters to guide the agent to looking more human.</a:t>
            </a:r>
            <a:endParaRPr>
              <a:latin typeface="Rubik"/>
              <a:ea typeface="Rubik"/>
              <a:cs typeface="Rubik"/>
              <a:sym typeface="Rubik"/>
            </a:endParaRPr>
          </a:p>
          <a:p>
            <a:pPr indent="-317500" lvl="0" marL="457200" rtl="0" algn="l">
              <a:spcBef>
                <a:spcPts val="0"/>
              </a:spcBef>
              <a:spcAft>
                <a:spcPts val="0"/>
              </a:spcAft>
              <a:buSzPts val="1400"/>
              <a:buFont typeface="Rubik"/>
              <a:buChar char="●"/>
            </a:pPr>
            <a:r>
              <a:rPr lang="en">
                <a:latin typeface="Rubik"/>
                <a:ea typeface="Rubik"/>
                <a:cs typeface="Rubik"/>
                <a:sym typeface="Rubik"/>
              </a:rPr>
              <a:t>First step is dynamic speed adjustment. Agent needs to adjust its speed when approaching obstacles or other agents. With </a:t>
            </a:r>
            <a:r>
              <a:rPr lang="en">
                <a:latin typeface="Rubik"/>
                <a:ea typeface="Rubik"/>
                <a:cs typeface="Rubik"/>
                <a:sym typeface="Rubik"/>
              </a:rPr>
              <a:t>acceleration</a:t>
            </a:r>
            <a:r>
              <a:rPr lang="en">
                <a:latin typeface="Rubik"/>
                <a:ea typeface="Rubik"/>
                <a:cs typeface="Rubik"/>
                <a:sym typeface="Rubik"/>
              </a:rPr>
              <a:t> and acceleration</a:t>
            </a:r>
            <a:endParaRPr>
              <a:latin typeface="Rubik"/>
              <a:ea typeface="Rubik"/>
              <a:cs typeface="Rubik"/>
              <a:sym typeface="Rubik"/>
            </a:endParaRPr>
          </a:p>
          <a:p>
            <a:pPr indent="-317500" lvl="0" marL="457200" rtl="0" algn="l">
              <a:spcBef>
                <a:spcPts val="0"/>
              </a:spcBef>
              <a:spcAft>
                <a:spcPts val="0"/>
              </a:spcAft>
              <a:buSzPts val="1400"/>
              <a:buFont typeface="Rubik"/>
              <a:buChar char="●"/>
            </a:pPr>
            <a:r>
              <a:rPr lang="en">
                <a:latin typeface="Rubik"/>
                <a:ea typeface="Rubik"/>
                <a:cs typeface="Rubik"/>
                <a:sym typeface="Rubik"/>
              </a:rPr>
              <a:t>By replicating the way humans </a:t>
            </a:r>
            <a:r>
              <a:rPr lang="en">
                <a:latin typeface="Rubik"/>
                <a:ea typeface="Rubik"/>
                <a:cs typeface="Rubik"/>
                <a:sym typeface="Rubik"/>
              </a:rPr>
              <a:t>perceive</a:t>
            </a:r>
            <a:r>
              <a:rPr lang="en">
                <a:latin typeface="Rubik"/>
                <a:ea typeface="Rubik"/>
                <a:cs typeface="Rubik"/>
                <a:sym typeface="Rubik"/>
              </a:rPr>
              <a:t> obstacles we can guide the agent to making more realistic behavior.</a:t>
            </a:r>
            <a:endParaRPr>
              <a:latin typeface="Rubik"/>
              <a:ea typeface="Rubik"/>
              <a:cs typeface="Rubik"/>
              <a:sym typeface="Rubik"/>
            </a:endParaRPr>
          </a:p>
          <a:p>
            <a:pPr indent="-317500" lvl="0" marL="457200" rtl="0" algn="l">
              <a:spcBef>
                <a:spcPts val="0"/>
              </a:spcBef>
              <a:spcAft>
                <a:spcPts val="0"/>
              </a:spcAft>
              <a:buSzPts val="1400"/>
              <a:buFont typeface="Rubik"/>
              <a:buChar char="●"/>
            </a:pPr>
            <a:r>
              <a:rPr lang="en">
                <a:latin typeface="Rubik"/>
                <a:ea typeface="Rubik"/>
                <a:cs typeface="Rubik"/>
                <a:sym typeface="Rubik"/>
              </a:rPr>
              <a:t>Utilizing dynamic raycasts we can scan the environment and make </a:t>
            </a:r>
            <a:r>
              <a:rPr lang="en">
                <a:latin typeface="Rubik"/>
                <a:ea typeface="Rubik"/>
                <a:cs typeface="Rubik"/>
                <a:sym typeface="Rubik"/>
              </a:rPr>
              <a:t>decisions</a:t>
            </a:r>
            <a:r>
              <a:rPr lang="en">
                <a:latin typeface="Rubik"/>
                <a:ea typeface="Rubik"/>
                <a:cs typeface="Rubik"/>
                <a:sym typeface="Rubik"/>
              </a:rPr>
              <a:t> based off its </a:t>
            </a:r>
            <a:r>
              <a:rPr lang="en">
                <a:latin typeface="Rubik"/>
                <a:ea typeface="Rubik"/>
                <a:cs typeface="Rubik"/>
                <a:sym typeface="Rubik"/>
              </a:rPr>
              <a:t>collision</a:t>
            </a:r>
            <a:r>
              <a:rPr lang="en">
                <a:latin typeface="Rubik"/>
                <a:ea typeface="Rubik"/>
                <a:cs typeface="Rubik"/>
                <a:sym typeface="Rubik"/>
              </a:rPr>
              <a:t> data.</a:t>
            </a:r>
            <a:endParaRPr>
              <a:latin typeface="Rubik"/>
              <a:ea typeface="Rubik"/>
              <a:cs typeface="Rubik"/>
              <a:sym typeface="Rubi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Flocking</a:t>
            </a:r>
            <a:endParaRPr/>
          </a:p>
        </p:txBody>
      </p:sp>
      <p:sp>
        <p:nvSpPr>
          <p:cNvPr id="307" name="Google Shape;307;p37"/>
          <p:cNvSpPr txBox="1"/>
          <p:nvPr>
            <p:ph idx="2" type="subTitle"/>
          </p:nvPr>
        </p:nvSpPr>
        <p:spPr>
          <a:xfrm>
            <a:off x="900400" y="1412650"/>
            <a:ext cx="7343100" cy="287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ubik"/>
              <a:buChar char="●"/>
            </a:pPr>
            <a:r>
              <a:rPr lang="en">
                <a:latin typeface="Rubik"/>
                <a:ea typeface="Rubik"/>
                <a:cs typeface="Rubik"/>
                <a:sym typeface="Rubik"/>
              </a:rPr>
              <a:t>Flocking is birds have been studied for </a:t>
            </a:r>
            <a:r>
              <a:rPr lang="en">
                <a:latin typeface="Rubik"/>
                <a:ea typeface="Rubik"/>
                <a:cs typeface="Rubik"/>
                <a:sym typeface="Rubik"/>
              </a:rPr>
              <a:t>centuries</a:t>
            </a:r>
            <a:r>
              <a:rPr lang="en">
                <a:latin typeface="Rubik"/>
                <a:ea typeface="Rubik"/>
                <a:cs typeface="Rubik"/>
                <a:sym typeface="Rubik"/>
              </a:rPr>
              <a:t>. How is this similar to the way humans crowd within situations and how is it different?</a:t>
            </a:r>
            <a:endParaRPr>
              <a:latin typeface="Rubik"/>
              <a:ea typeface="Rubik"/>
              <a:cs typeface="Rubik"/>
              <a:sym typeface="Rubik"/>
            </a:endParaRPr>
          </a:p>
          <a:p>
            <a:pPr indent="-317500" lvl="0" marL="457200" rtl="0" algn="l">
              <a:spcBef>
                <a:spcPts val="0"/>
              </a:spcBef>
              <a:spcAft>
                <a:spcPts val="0"/>
              </a:spcAft>
              <a:buSzPts val="1400"/>
              <a:buFont typeface="Rubik"/>
              <a:buChar char="●"/>
            </a:pPr>
            <a:r>
              <a:rPr lang="en">
                <a:latin typeface="Rubik"/>
                <a:ea typeface="Rubik"/>
                <a:cs typeface="Rubik"/>
                <a:sym typeface="Rubik"/>
              </a:rPr>
              <a:t>Modifying the BOIDS algorithm from Craig Reynolds we can effectively simulate how real humans would crowd and form groups in a crowd.</a:t>
            </a:r>
            <a:endParaRPr>
              <a:latin typeface="Rubik"/>
              <a:ea typeface="Rubik"/>
              <a:cs typeface="Rubik"/>
              <a:sym typeface="Rubik"/>
            </a:endParaRPr>
          </a:p>
          <a:p>
            <a:pPr indent="-317500" lvl="0" marL="457200" rtl="0" algn="l">
              <a:spcBef>
                <a:spcPts val="0"/>
              </a:spcBef>
              <a:spcAft>
                <a:spcPts val="0"/>
              </a:spcAft>
              <a:buSzPts val="1400"/>
              <a:buFont typeface="Rubik"/>
              <a:buChar char="●"/>
            </a:pPr>
            <a:r>
              <a:rPr lang="en">
                <a:latin typeface="Rubik"/>
                <a:ea typeface="Rubik"/>
                <a:cs typeface="Rubik"/>
                <a:sym typeface="Rubik"/>
              </a:rPr>
              <a:t>Consisting</a:t>
            </a:r>
            <a:r>
              <a:rPr lang="en">
                <a:latin typeface="Rubik"/>
                <a:ea typeface="Rubik"/>
                <a:cs typeface="Rubik"/>
                <a:sym typeface="Rubik"/>
              </a:rPr>
              <a:t> of Alignment, </a:t>
            </a:r>
            <a:r>
              <a:rPr lang="en">
                <a:latin typeface="Rubik"/>
                <a:ea typeface="Rubik"/>
                <a:cs typeface="Rubik"/>
                <a:sym typeface="Rubik"/>
              </a:rPr>
              <a:t>Separation</a:t>
            </a:r>
            <a:r>
              <a:rPr lang="en">
                <a:latin typeface="Rubik"/>
                <a:ea typeface="Rubik"/>
                <a:cs typeface="Rubik"/>
                <a:sym typeface="Rubik"/>
              </a:rPr>
              <a:t> and Cohesion this algorithm dynamically adjust and guide agent movement to simulate a seemingly </a:t>
            </a:r>
            <a:r>
              <a:rPr lang="en">
                <a:latin typeface="Rubik"/>
                <a:ea typeface="Rubik"/>
                <a:cs typeface="Rubik"/>
                <a:sym typeface="Rubik"/>
              </a:rPr>
              <a:t>realistic</a:t>
            </a:r>
            <a:r>
              <a:rPr lang="en">
                <a:latin typeface="Rubik"/>
                <a:ea typeface="Rubik"/>
                <a:cs typeface="Rubik"/>
                <a:sym typeface="Rubik"/>
              </a:rPr>
              <a:t> crowd grouping as observed in real crowd.</a:t>
            </a:r>
            <a:endParaRPr>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Training</a:t>
            </a:r>
            <a:endParaRPr/>
          </a:p>
        </p:txBody>
      </p:sp>
      <p:sp>
        <p:nvSpPr>
          <p:cNvPr id="313" name="Google Shape;313;p38"/>
          <p:cNvSpPr txBox="1"/>
          <p:nvPr>
            <p:ph idx="2" type="subTitle"/>
          </p:nvPr>
        </p:nvSpPr>
        <p:spPr>
          <a:xfrm>
            <a:off x="900400" y="1412650"/>
            <a:ext cx="7343100" cy="2877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ubik"/>
              <a:buChar char="●"/>
            </a:pPr>
            <a:r>
              <a:rPr lang="en" sz="1200">
                <a:latin typeface="Rubik"/>
                <a:ea typeface="Rubik"/>
                <a:cs typeface="Rubik"/>
                <a:sym typeface="Rubik"/>
              </a:rPr>
              <a:t>I utilize three main algorithms to train these agents: Proximal Policy Optimization, Proximal Online Contextual Actor-Critic, Soft Actor-Critic.</a:t>
            </a:r>
            <a:endParaRPr sz="1200">
              <a:latin typeface="Rubik"/>
              <a:ea typeface="Rubik"/>
              <a:cs typeface="Rubik"/>
              <a:sym typeface="Rubik"/>
            </a:endParaRPr>
          </a:p>
          <a:p>
            <a:pPr indent="-304800" lvl="0" marL="457200" rtl="0" algn="l">
              <a:spcBef>
                <a:spcPts val="0"/>
              </a:spcBef>
              <a:spcAft>
                <a:spcPts val="0"/>
              </a:spcAft>
              <a:buSzPts val="1200"/>
              <a:buFont typeface="Rubik"/>
              <a:buChar char="●"/>
            </a:pPr>
            <a:r>
              <a:rPr lang="en" sz="1200">
                <a:latin typeface="Rubik"/>
                <a:ea typeface="Rubik"/>
                <a:cs typeface="Rubik"/>
                <a:sym typeface="Rubik"/>
              </a:rPr>
              <a:t>PPO, main focus of this algorithm is to prevent large disparities in policies which can destabilize training. This this specific instance, say some agents decide to rebel and do not ideal behaviors. Instead of just drastically updating the entire </a:t>
            </a:r>
            <a:r>
              <a:rPr lang="en" sz="1200">
                <a:latin typeface="Rubik"/>
                <a:ea typeface="Rubik"/>
                <a:cs typeface="Rubik"/>
                <a:sym typeface="Rubik"/>
              </a:rPr>
              <a:t>policy</a:t>
            </a:r>
            <a:r>
              <a:rPr lang="en" sz="1200">
                <a:latin typeface="Rubik"/>
                <a:ea typeface="Rubik"/>
                <a:cs typeface="Rubik"/>
                <a:sym typeface="Rubik"/>
              </a:rPr>
              <a:t> within training we can gradually adjust them, slowly guiding toward an ideal outcome. A drastic adjustment could lead to weird behaviors as </a:t>
            </a:r>
            <a:r>
              <a:rPr lang="en" sz="1200">
                <a:latin typeface="Rubik"/>
                <a:ea typeface="Rubik"/>
                <a:cs typeface="Rubik"/>
                <a:sym typeface="Rubik"/>
              </a:rPr>
              <a:t>observed</a:t>
            </a:r>
            <a:r>
              <a:rPr lang="en" sz="1200">
                <a:latin typeface="Rubik"/>
                <a:ea typeface="Rubik"/>
                <a:cs typeface="Rubik"/>
                <a:sym typeface="Rubik"/>
              </a:rPr>
              <a:t> in early training where agents just spinned around.</a:t>
            </a:r>
            <a:endParaRPr sz="1200">
              <a:latin typeface="Rubik"/>
              <a:ea typeface="Rubik"/>
              <a:cs typeface="Rubik"/>
              <a:sym typeface="Rubik"/>
            </a:endParaRPr>
          </a:p>
          <a:p>
            <a:pPr indent="-304800" lvl="0" marL="457200" rtl="0" algn="l">
              <a:spcBef>
                <a:spcPts val="0"/>
              </a:spcBef>
              <a:spcAft>
                <a:spcPts val="0"/>
              </a:spcAft>
              <a:buSzPts val="1200"/>
              <a:buFont typeface="Rubik"/>
              <a:buChar char="●"/>
            </a:pPr>
            <a:r>
              <a:rPr lang="en" sz="1200">
                <a:latin typeface="Rubik"/>
                <a:ea typeface="Rubik"/>
                <a:cs typeface="Rubik"/>
                <a:sym typeface="Rubik"/>
              </a:rPr>
              <a:t>POCA, similar to PPO, but instead focuses on continuous action steps as we utilized within our agent. We can expect better results when training agents with this policy algorithm.</a:t>
            </a:r>
            <a:endParaRPr sz="1200">
              <a:latin typeface="Rubik"/>
              <a:ea typeface="Rubik"/>
              <a:cs typeface="Rubik"/>
              <a:sym typeface="Rubik"/>
            </a:endParaRPr>
          </a:p>
          <a:p>
            <a:pPr indent="-304800" lvl="0" marL="457200" rtl="0" algn="l">
              <a:spcBef>
                <a:spcPts val="0"/>
              </a:spcBef>
              <a:spcAft>
                <a:spcPts val="0"/>
              </a:spcAft>
              <a:buSzPts val="1200"/>
              <a:buFont typeface="Rubik"/>
              <a:buChar char="●"/>
            </a:pPr>
            <a:r>
              <a:rPr lang="en" sz="1200">
                <a:latin typeface="Rubik"/>
                <a:ea typeface="Rubik"/>
                <a:cs typeface="Rubik"/>
                <a:sym typeface="Rubik"/>
              </a:rPr>
              <a:t>SAC, leveraging all the benefits of PPO and POCA this algorithm learns </a:t>
            </a:r>
            <a:r>
              <a:rPr lang="en" sz="1200">
                <a:latin typeface="Rubik"/>
                <a:ea typeface="Rubik"/>
                <a:cs typeface="Rubik"/>
                <a:sym typeface="Rubik"/>
              </a:rPr>
              <a:t>simultaneously</a:t>
            </a:r>
            <a:r>
              <a:rPr lang="en" sz="1200">
                <a:latin typeface="Rubik"/>
                <a:ea typeface="Rubik"/>
                <a:cs typeface="Rubik"/>
                <a:sym typeface="Rubik"/>
              </a:rPr>
              <a:t> from both a policy function and value function. This is especially good for environments with scarce rewards. Though with its increased complexity we can expect longer training times.</a:t>
            </a:r>
            <a:endParaRPr sz="1200">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Concurrent </a:t>
            </a:r>
            <a:r>
              <a:rPr lang="en"/>
              <a:t>Training</a:t>
            </a:r>
            <a:endParaRPr/>
          </a:p>
        </p:txBody>
      </p:sp>
      <p:pic>
        <p:nvPicPr>
          <p:cNvPr id="319" name="Google Shape;319;p39" title="Training1.mkv">
            <a:hlinkClick r:id="rId3"/>
          </p:cNvPr>
          <p:cNvPicPr preferRelativeResize="0"/>
          <p:nvPr/>
        </p:nvPicPr>
        <p:blipFill>
          <a:blip r:embed="rId4">
            <a:alphaModFix/>
          </a:blip>
          <a:stretch>
            <a:fillRect/>
          </a:stretch>
        </p:blipFill>
        <p:spPr>
          <a:xfrm>
            <a:off x="2286000" y="10924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p22"/>
          <p:cNvGrpSpPr/>
          <p:nvPr/>
        </p:nvGrpSpPr>
        <p:grpSpPr>
          <a:xfrm>
            <a:off x="0" y="1109725"/>
            <a:ext cx="1585500" cy="3517150"/>
            <a:chOff x="0" y="1109725"/>
            <a:chExt cx="1585500" cy="3517150"/>
          </a:xfrm>
        </p:grpSpPr>
        <p:sp>
          <p:nvSpPr>
            <p:cNvPr id="155" name="Google Shape;155;p22"/>
            <p:cNvSpPr/>
            <p:nvPr/>
          </p:nvSpPr>
          <p:spPr>
            <a:xfrm>
              <a:off x="0" y="1109725"/>
              <a:ext cx="1585500" cy="349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6" name="Google Shape;156;p22"/>
            <p:cNvCxnSpPr/>
            <p:nvPr/>
          </p:nvCxnSpPr>
          <p:spPr>
            <a:xfrm>
              <a:off x="709461" y="1125875"/>
              <a:ext cx="0" cy="3501000"/>
            </a:xfrm>
            <a:prstGeom prst="straightConnector1">
              <a:avLst/>
            </a:prstGeom>
            <a:noFill/>
            <a:ln cap="flat" cmpd="sng" w="9525">
              <a:solidFill>
                <a:schemeClr val="accent1"/>
              </a:solidFill>
              <a:prstDash val="solid"/>
              <a:round/>
              <a:headEnd len="med" w="med" type="none"/>
              <a:tailEnd len="med" w="med" type="none"/>
            </a:ln>
          </p:spPr>
        </p:cxnSp>
      </p:grpSp>
      <p:sp>
        <p:nvSpPr>
          <p:cNvPr id="157" name="Google Shape;157;p22"/>
          <p:cNvSpPr txBox="1"/>
          <p:nvPr>
            <p:ph idx="13" type="subTitle"/>
          </p:nvPr>
        </p:nvSpPr>
        <p:spPr>
          <a:xfrm>
            <a:off x="1632150" y="2007181"/>
            <a:ext cx="6784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8" name="Google Shape;158;p22"/>
          <p:cNvSpPr txBox="1"/>
          <p:nvPr>
            <p:ph idx="9" type="subTitle"/>
          </p:nvPr>
        </p:nvSpPr>
        <p:spPr>
          <a:xfrm>
            <a:off x="1632150" y="1109725"/>
            <a:ext cx="6784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159" name="Google Shape;159;p22"/>
          <p:cNvSpPr txBox="1"/>
          <p:nvPr>
            <p:ph idx="15" type="subTitle"/>
          </p:nvPr>
        </p:nvSpPr>
        <p:spPr>
          <a:xfrm>
            <a:off x="1639527" y="3802094"/>
            <a:ext cx="6784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and Conclusion</a:t>
            </a:r>
            <a:endParaRPr/>
          </a:p>
        </p:txBody>
      </p:sp>
      <p:sp>
        <p:nvSpPr>
          <p:cNvPr id="160" name="Google Shape;160;p22"/>
          <p:cNvSpPr txBox="1"/>
          <p:nvPr>
            <p:ph idx="5" type="title"/>
          </p:nvPr>
        </p:nvSpPr>
        <p:spPr>
          <a:xfrm>
            <a:off x="720000" y="1109725"/>
            <a:ext cx="8655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61" name="Google Shape;16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162" name="Google Shape;162;p22"/>
          <p:cNvSpPr txBox="1"/>
          <p:nvPr>
            <p:ph idx="3" type="subTitle"/>
          </p:nvPr>
        </p:nvSpPr>
        <p:spPr>
          <a:xfrm>
            <a:off x="1639527" y="3290622"/>
            <a:ext cx="6784500" cy="3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method and design </a:t>
            </a:r>
            <a:r>
              <a:rPr lang="en"/>
              <a:t>ideology</a:t>
            </a:r>
            <a:r>
              <a:rPr lang="en"/>
              <a:t> for a crowd simulation agent</a:t>
            </a:r>
            <a:endParaRPr sz="1600">
              <a:solidFill>
                <a:srgbClr val="666666"/>
              </a:solidFill>
            </a:endParaRPr>
          </a:p>
        </p:txBody>
      </p:sp>
      <p:sp>
        <p:nvSpPr>
          <p:cNvPr id="163" name="Google Shape;163;p22"/>
          <p:cNvSpPr txBox="1"/>
          <p:nvPr>
            <p:ph idx="1" type="subTitle"/>
          </p:nvPr>
        </p:nvSpPr>
        <p:spPr>
          <a:xfrm>
            <a:off x="1632150" y="1496009"/>
            <a:ext cx="6784500" cy="3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a:t>
            </a:r>
            <a:r>
              <a:rPr lang="en"/>
              <a:t> and similar work in the field and what are the current problems</a:t>
            </a:r>
            <a:endParaRPr/>
          </a:p>
        </p:txBody>
      </p:sp>
      <p:sp>
        <p:nvSpPr>
          <p:cNvPr id="164" name="Google Shape;164;p22"/>
          <p:cNvSpPr txBox="1"/>
          <p:nvPr>
            <p:ph idx="2" type="subTitle"/>
          </p:nvPr>
        </p:nvSpPr>
        <p:spPr>
          <a:xfrm>
            <a:off x="1632150" y="2393316"/>
            <a:ext cx="6784500" cy="3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crowd simulation dynamics, and ML-Agents</a:t>
            </a:r>
            <a:endParaRPr/>
          </a:p>
        </p:txBody>
      </p:sp>
      <p:sp>
        <p:nvSpPr>
          <p:cNvPr id="165" name="Google Shape;165;p22"/>
          <p:cNvSpPr txBox="1"/>
          <p:nvPr>
            <p:ph idx="4" type="subTitle"/>
          </p:nvPr>
        </p:nvSpPr>
        <p:spPr>
          <a:xfrm>
            <a:off x="1639527" y="4187929"/>
            <a:ext cx="6784500" cy="3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accomplishments and failures of this research</a:t>
            </a:r>
            <a:endParaRPr/>
          </a:p>
        </p:txBody>
      </p:sp>
      <p:sp>
        <p:nvSpPr>
          <p:cNvPr id="166" name="Google Shape;166;p22"/>
          <p:cNvSpPr txBox="1"/>
          <p:nvPr>
            <p:ph idx="6" type="title"/>
          </p:nvPr>
        </p:nvSpPr>
        <p:spPr>
          <a:xfrm>
            <a:off x="726775" y="2897124"/>
            <a:ext cx="8655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67" name="Google Shape;167;p22"/>
          <p:cNvSpPr txBox="1"/>
          <p:nvPr>
            <p:ph idx="7" type="title"/>
          </p:nvPr>
        </p:nvSpPr>
        <p:spPr>
          <a:xfrm>
            <a:off x="720025" y="2003425"/>
            <a:ext cx="8655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68" name="Google Shape;168;p22"/>
          <p:cNvSpPr txBox="1"/>
          <p:nvPr>
            <p:ph idx="8" type="title"/>
          </p:nvPr>
        </p:nvSpPr>
        <p:spPr>
          <a:xfrm>
            <a:off x="726800" y="3790824"/>
            <a:ext cx="8655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69" name="Google Shape;169;p22"/>
          <p:cNvSpPr txBox="1"/>
          <p:nvPr>
            <p:ph idx="14" type="subTitle"/>
          </p:nvPr>
        </p:nvSpPr>
        <p:spPr>
          <a:xfrm>
            <a:off x="1639527" y="2904638"/>
            <a:ext cx="6784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and Method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grpSp>
        <p:nvGrpSpPr>
          <p:cNvPr id="324" name="Google Shape;324;p40"/>
          <p:cNvGrpSpPr/>
          <p:nvPr/>
        </p:nvGrpSpPr>
        <p:grpSpPr>
          <a:xfrm>
            <a:off x="713225" y="532075"/>
            <a:ext cx="7717500" cy="4071525"/>
            <a:chOff x="713225" y="532075"/>
            <a:chExt cx="7717500" cy="4071525"/>
          </a:xfrm>
        </p:grpSpPr>
        <p:sp>
          <p:nvSpPr>
            <p:cNvPr id="325" name="Google Shape;325;p40"/>
            <p:cNvSpPr/>
            <p:nvPr/>
          </p:nvSpPr>
          <p:spPr>
            <a:xfrm>
              <a:off x="713225" y="653550"/>
              <a:ext cx="7717500" cy="383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 name="Google Shape;326;p40"/>
            <p:cNvSpPr/>
            <p:nvPr/>
          </p:nvSpPr>
          <p:spPr>
            <a:xfrm rot="5400000">
              <a:off x="4469550" y="-2937875"/>
              <a:ext cx="204900" cy="714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 name="Google Shape;327;p40"/>
            <p:cNvSpPr/>
            <p:nvPr/>
          </p:nvSpPr>
          <p:spPr>
            <a:xfrm rot="5400000">
              <a:off x="4471950" y="931150"/>
              <a:ext cx="200100" cy="714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328" name="Google Shape;328;p40"/>
          <p:cNvSpPr txBox="1"/>
          <p:nvPr>
            <p:ph type="title"/>
          </p:nvPr>
        </p:nvSpPr>
        <p:spPr>
          <a:xfrm>
            <a:off x="1681050" y="1658663"/>
            <a:ext cx="57819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 and Conclusion</a:t>
            </a:r>
            <a:endParaRPr/>
          </a:p>
        </p:txBody>
      </p:sp>
      <p:sp>
        <p:nvSpPr>
          <p:cNvPr id="329" name="Google Shape;329;p40"/>
          <p:cNvSpPr txBox="1"/>
          <p:nvPr>
            <p:ph idx="2" type="title"/>
          </p:nvPr>
        </p:nvSpPr>
        <p:spPr>
          <a:xfrm>
            <a:off x="4107300" y="1146702"/>
            <a:ext cx="929400" cy="5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30" name="Google Shape;330;p40"/>
          <p:cNvSpPr txBox="1"/>
          <p:nvPr>
            <p:ph idx="1" type="subTitle"/>
          </p:nvPr>
        </p:nvSpPr>
        <p:spPr>
          <a:xfrm>
            <a:off x="2441700" y="3332568"/>
            <a:ext cx="4260600" cy="6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can we conclude from this research and experiments? What are the </a:t>
            </a:r>
            <a:r>
              <a:rPr lang="en"/>
              <a:t>accomplishments</a:t>
            </a:r>
            <a:r>
              <a:rPr lang="en"/>
              <a:t> and failures of this?</a:t>
            </a:r>
            <a:endParaRPr/>
          </a:p>
        </p:txBody>
      </p:sp>
      <p:cxnSp>
        <p:nvCxnSpPr>
          <p:cNvPr id="331" name="Google Shape;331;p40"/>
          <p:cNvCxnSpPr/>
          <p:nvPr/>
        </p:nvCxnSpPr>
        <p:spPr>
          <a:xfrm rot="10800000">
            <a:off x="1676400" y="3238625"/>
            <a:ext cx="57912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Environment Testing</a:t>
            </a:r>
            <a:endParaRPr/>
          </a:p>
        </p:txBody>
      </p:sp>
      <p:sp>
        <p:nvSpPr>
          <p:cNvPr id="337" name="Google Shape;337;p41"/>
          <p:cNvSpPr txBox="1"/>
          <p:nvPr>
            <p:ph idx="6" type="subTitle"/>
          </p:nvPr>
        </p:nvSpPr>
        <p:spPr>
          <a:xfrm>
            <a:off x="3382509" y="1017725"/>
            <a:ext cx="2379000" cy="8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Narrow Obstacles Environment</a:t>
            </a:r>
            <a:endParaRPr/>
          </a:p>
        </p:txBody>
      </p:sp>
      <p:pic>
        <p:nvPicPr>
          <p:cNvPr id="338" name="Google Shape;338;p41"/>
          <p:cNvPicPr preferRelativeResize="0"/>
          <p:nvPr/>
        </p:nvPicPr>
        <p:blipFill>
          <a:blip r:embed="rId3">
            <a:alphaModFix/>
          </a:blip>
          <a:stretch>
            <a:fillRect/>
          </a:stretch>
        </p:blipFill>
        <p:spPr>
          <a:xfrm>
            <a:off x="856713" y="1879625"/>
            <a:ext cx="7430566" cy="2959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Environment Testing</a:t>
            </a:r>
            <a:endParaRPr/>
          </a:p>
        </p:txBody>
      </p:sp>
      <p:sp>
        <p:nvSpPr>
          <p:cNvPr id="344" name="Google Shape;344;p42"/>
          <p:cNvSpPr txBox="1"/>
          <p:nvPr>
            <p:ph idx="6" type="subTitle"/>
          </p:nvPr>
        </p:nvSpPr>
        <p:spPr>
          <a:xfrm>
            <a:off x="3382509" y="1017725"/>
            <a:ext cx="2379000" cy="8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Edge Case</a:t>
            </a:r>
            <a:endParaRPr/>
          </a:p>
        </p:txBody>
      </p:sp>
      <p:pic>
        <p:nvPicPr>
          <p:cNvPr id="345" name="Google Shape;345;p42"/>
          <p:cNvPicPr preferRelativeResize="0"/>
          <p:nvPr/>
        </p:nvPicPr>
        <p:blipFill>
          <a:blip r:embed="rId3">
            <a:alphaModFix/>
          </a:blip>
          <a:stretch>
            <a:fillRect/>
          </a:stretch>
        </p:blipFill>
        <p:spPr>
          <a:xfrm>
            <a:off x="1328063" y="1879625"/>
            <a:ext cx="6487872" cy="2959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Environment Testing</a:t>
            </a:r>
            <a:endParaRPr/>
          </a:p>
        </p:txBody>
      </p:sp>
      <p:sp>
        <p:nvSpPr>
          <p:cNvPr id="351" name="Google Shape;351;p43"/>
          <p:cNvSpPr txBox="1"/>
          <p:nvPr>
            <p:ph idx="6" type="subTitle"/>
          </p:nvPr>
        </p:nvSpPr>
        <p:spPr>
          <a:xfrm>
            <a:off x="3382509" y="1017725"/>
            <a:ext cx="2379000" cy="8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Large Simulation</a:t>
            </a:r>
            <a:endParaRPr/>
          </a:p>
        </p:txBody>
      </p:sp>
      <p:pic>
        <p:nvPicPr>
          <p:cNvPr id="352" name="Google Shape;352;p43"/>
          <p:cNvPicPr preferRelativeResize="0"/>
          <p:nvPr/>
        </p:nvPicPr>
        <p:blipFill>
          <a:blip r:embed="rId3">
            <a:alphaModFix/>
          </a:blip>
          <a:stretch>
            <a:fillRect/>
          </a:stretch>
        </p:blipFill>
        <p:spPr>
          <a:xfrm>
            <a:off x="1343125" y="1879625"/>
            <a:ext cx="6457746" cy="2959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358" name="Google Shape;358;p44"/>
          <p:cNvSpPr txBox="1"/>
          <p:nvPr>
            <p:ph idx="1" type="subTitle"/>
          </p:nvPr>
        </p:nvSpPr>
        <p:spPr>
          <a:xfrm>
            <a:off x="719950" y="2009925"/>
            <a:ext cx="2379000" cy="19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While this agent needs training for each environmental case it is able to very quickly adapt to each </a:t>
            </a:r>
            <a:r>
              <a:rPr lang="en"/>
              <a:t>scenario</a:t>
            </a:r>
            <a:r>
              <a:rPr lang="en"/>
              <a:t> and produce expected results</a:t>
            </a:r>
            <a:endParaRPr/>
          </a:p>
        </p:txBody>
      </p:sp>
      <p:sp>
        <p:nvSpPr>
          <p:cNvPr id="359" name="Google Shape;359;p44"/>
          <p:cNvSpPr txBox="1"/>
          <p:nvPr>
            <p:ph idx="2" type="subTitle"/>
          </p:nvPr>
        </p:nvSpPr>
        <p:spPr>
          <a:xfrm>
            <a:off x="3382500" y="2009925"/>
            <a:ext cx="2379000" cy="19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model can effectively simulate simple crowd dynamics and behaviors observed in real life, while it does struggle to simulate more minute details</a:t>
            </a:r>
            <a:endParaRPr/>
          </a:p>
        </p:txBody>
      </p:sp>
      <p:sp>
        <p:nvSpPr>
          <p:cNvPr id="360" name="Google Shape;360;p44"/>
          <p:cNvSpPr txBox="1"/>
          <p:nvPr>
            <p:ph idx="3" type="subTitle"/>
          </p:nvPr>
        </p:nvSpPr>
        <p:spPr>
          <a:xfrm>
            <a:off x="6045051" y="2009925"/>
            <a:ext cx="2379000" cy="19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model can be scaled to large environments and many agents. With a low input </a:t>
            </a:r>
            <a:r>
              <a:rPr lang="en"/>
              <a:t>dimensionality</a:t>
            </a:r>
            <a:r>
              <a:rPr lang="en"/>
              <a:t> it can be trained in a highly efficient manner. Though this model does slow down if a </a:t>
            </a:r>
            <a:r>
              <a:rPr lang="en"/>
              <a:t>large amount of agents are loaded in very close proximity, 400+.</a:t>
            </a:r>
            <a:endParaRPr/>
          </a:p>
        </p:txBody>
      </p:sp>
      <p:sp>
        <p:nvSpPr>
          <p:cNvPr id="361" name="Google Shape;361;p44"/>
          <p:cNvSpPr txBox="1"/>
          <p:nvPr>
            <p:ph idx="4" type="subTitle"/>
          </p:nvPr>
        </p:nvSpPr>
        <p:spPr>
          <a:xfrm>
            <a:off x="719950" y="1170675"/>
            <a:ext cx="2379000" cy="8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Quickly Adapt</a:t>
            </a:r>
            <a:endParaRPr/>
          </a:p>
        </p:txBody>
      </p:sp>
      <p:sp>
        <p:nvSpPr>
          <p:cNvPr id="362" name="Google Shape;362;p44"/>
          <p:cNvSpPr txBox="1"/>
          <p:nvPr>
            <p:ph idx="5" type="subTitle"/>
          </p:nvPr>
        </p:nvSpPr>
        <p:spPr>
          <a:xfrm>
            <a:off x="3382505" y="1170675"/>
            <a:ext cx="2379000" cy="8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Realism</a:t>
            </a:r>
            <a:endParaRPr/>
          </a:p>
        </p:txBody>
      </p:sp>
      <p:sp>
        <p:nvSpPr>
          <p:cNvPr id="363" name="Google Shape;363;p44"/>
          <p:cNvSpPr txBox="1"/>
          <p:nvPr>
            <p:ph idx="6" type="subTitle"/>
          </p:nvPr>
        </p:nvSpPr>
        <p:spPr>
          <a:xfrm>
            <a:off x="6045059" y="1170675"/>
            <a:ext cx="2379000" cy="8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Scalability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7" name="Shape 367"/>
        <p:cNvGrpSpPr/>
        <p:nvPr/>
      </p:nvGrpSpPr>
      <p:grpSpPr>
        <a:xfrm>
          <a:off x="0" y="0"/>
          <a:ext cx="0" cy="0"/>
          <a:chOff x="0" y="0"/>
          <a:chExt cx="0" cy="0"/>
        </a:xfrm>
      </p:grpSpPr>
      <p:grpSp>
        <p:nvGrpSpPr>
          <p:cNvPr id="368" name="Google Shape;368;p45"/>
          <p:cNvGrpSpPr/>
          <p:nvPr/>
        </p:nvGrpSpPr>
        <p:grpSpPr>
          <a:xfrm>
            <a:off x="713225" y="150550"/>
            <a:ext cx="7717550" cy="2962500"/>
            <a:chOff x="713225" y="150550"/>
            <a:chExt cx="7717550" cy="2962500"/>
          </a:xfrm>
        </p:grpSpPr>
        <p:sp>
          <p:nvSpPr>
            <p:cNvPr id="369" name="Google Shape;369;p45"/>
            <p:cNvSpPr/>
            <p:nvPr/>
          </p:nvSpPr>
          <p:spPr>
            <a:xfrm>
              <a:off x="7717375" y="150550"/>
              <a:ext cx="713400" cy="296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 name="Google Shape;370;p45"/>
            <p:cNvSpPr/>
            <p:nvPr/>
          </p:nvSpPr>
          <p:spPr>
            <a:xfrm>
              <a:off x="713225" y="150550"/>
              <a:ext cx="713400" cy="296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1" name="Google Shape;371;p45"/>
            <p:cNvSpPr/>
            <p:nvPr/>
          </p:nvSpPr>
          <p:spPr>
            <a:xfrm>
              <a:off x="713225" y="615700"/>
              <a:ext cx="7717500" cy="203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372" name="Google Shape;372;p45"/>
          <p:cNvSpPr txBox="1"/>
          <p:nvPr>
            <p:ph type="title"/>
          </p:nvPr>
        </p:nvSpPr>
        <p:spPr>
          <a:xfrm>
            <a:off x="2347950" y="801694"/>
            <a:ext cx="4448100" cy="66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373" name="Google Shape;373;p45"/>
          <p:cNvSpPr txBox="1"/>
          <p:nvPr>
            <p:ph idx="1" type="subTitle"/>
          </p:nvPr>
        </p:nvSpPr>
        <p:spPr>
          <a:xfrm>
            <a:off x="2347900" y="1369625"/>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a:t>
            </a:r>
            <a:r>
              <a:rPr b="1" lang="en"/>
              <a:t>o you have any questions?</a:t>
            </a:r>
            <a:endParaRPr b="1"/>
          </a:p>
          <a:p>
            <a:pPr indent="0" lvl="0" marL="0" rtl="0" algn="ctr">
              <a:spcBef>
                <a:spcPts val="0"/>
              </a:spcBef>
              <a:spcAft>
                <a:spcPts val="0"/>
              </a:spcAft>
              <a:buNone/>
            </a:pPr>
            <a:r>
              <a:rPr lang="en"/>
              <a:t>youremail@freepik.com</a:t>
            </a:r>
            <a:endParaRPr/>
          </a:p>
          <a:p>
            <a:pPr indent="0" lvl="0" marL="0" rtl="0" algn="ctr">
              <a:spcBef>
                <a:spcPts val="0"/>
              </a:spcBef>
              <a:spcAft>
                <a:spcPts val="0"/>
              </a:spcAft>
              <a:buNone/>
            </a:pPr>
            <a:r>
              <a:rPr lang="en"/>
              <a:t>+34 654 321 432</a:t>
            </a:r>
            <a:endParaRPr/>
          </a:p>
          <a:p>
            <a:pPr indent="0" lvl="0" marL="0" rtl="0" algn="ctr">
              <a:spcBef>
                <a:spcPts val="0"/>
              </a:spcBef>
              <a:spcAft>
                <a:spcPts val="0"/>
              </a:spcAft>
              <a:buNone/>
            </a:pPr>
            <a:r>
              <a:rPr lang="en"/>
              <a:t>yourwebsite.com</a:t>
            </a:r>
            <a:endParaRPr/>
          </a:p>
        </p:txBody>
      </p:sp>
      <p:sp>
        <p:nvSpPr>
          <p:cNvPr id="374" name="Google Shape;374;p45"/>
          <p:cNvSpPr txBox="1"/>
          <p:nvPr/>
        </p:nvSpPr>
        <p:spPr>
          <a:xfrm>
            <a:off x="2347900" y="4294206"/>
            <a:ext cx="4448100" cy="2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ibre Franklin"/>
                <a:ea typeface="Libre Franklin"/>
                <a:cs typeface="Libre Franklin"/>
                <a:sym typeface="Libre Franklin"/>
              </a:rPr>
              <a:t>Please keep this slide for attribution</a:t>
            </a:r>
            <a:endParaRPr sz="1200">
              <a:solidFill>
                <a:schemeClr val="dk1"/>
              </a:solidFill>
              <a:latin typeface="Libre Franklin"/>
              <a:ea typeface="Libre Franklin"/>
              <a:cs typeface="Libre Franklin"/>
              <a:sym typeface="Libre Franklin"/>
            </a:endParaRPr>
          </a:p>
        </p:txBody>
      </p:sp>
      <p:grpSp>
        <p:nvGrpSpPr>
          <p:cNvPr id="375" name="Google Shape;375;p45"/>
          <p:cNvGrpSpPr/>
          <p:nvPr/>
        </p:nvGrpSpPr>
        <p:grpSpPr>
          <a:xfrm>
            <a:off x="3577055" y="2925313"/>
            <a:ext cx="231022" cy="231038"/>
            <a:chOff x="860977" y="2620616"/>
            <a:chExt cx="319311" cy="319290"/>
          </a:xfrm>
        </p:grpSpPr>
        <p:sp>
          <p:nvSpPr>
            <p:cNvPr id="376" name="Google Shape;376;p45"/>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5"/>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5"/>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45"/>
          <p:cNvSpPr/>
          <p:nvPr/>
        </p:nvSpPr>
        <p:spPr>
          <a:xfrm>
            <a:off x="4450531" y="2929035"/>
            <a:ext cx="195319" cy="223382"/>
          </a:xfrm>
          <a:custGeom>
            <a:rect b="b" l="l" r="r" t="t"/>
            <a:pathLst>
              <a:path extrusionOk="0" h="208768" w="182541">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45"/>
          <p:cNvGrpSpPr/>
          <p:nvPr/>
        </p:nvGrpSpPr>
        <p:grpSpPr>
          <a:xfrm>
            <a:off x="5265186" y="2936891"/>
            <a:ext cx="301759" cy="207881"/>
            <a:chOff x="3476576" y="2633631"/>
            <a:chExt cx="417024" cy="293244"/>
          </a:xfrm>
        </p:grpSpPr>
        <p:sp>
          <p:nvSpPr>
            <p:cNvPr id="381" name="Google Shape;381;p45"/>
            <p:cNvSpPr/>
            <p:nvPr/>
          </p:nvSpPr>
          <p:spPr>
            <a:xfrm>
              <a:off x="3476576" y="2633631"/>
              <a:ext cx="417024" cy="293244"/>
            </a:xfrm>
            <a:custGeom>
              <a:rect b="b" l="l" r="r" t="t"/>
              <a:pathLst>
                <a:path extrusionOk="0" h="14051" w="19982">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5"/>
            <p:cNvSpPr/>
            <p:nvPr/>
          </p:nvSpPr>
          <p:spPr>
            <a:xfrm>
              <a:off x="3636206" y="2706945"/>
              <a:ext cx="122194" cy="146633"/>
            </a:xfrm>
            <a:custGeom>
              <a:rect b="b" l="l" r="r" t="t"/>
              <a:pathLst>
                <a:path extrusionOk="0" h="7026" w="5855">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3" name="Google Shape;383;p45"/>
          <p:cNvCxnSpPr/>
          <p:nvPr/>
        </p:nvCxnSpPr>
        <p:spPr>
          <a:xfrm rot="10800000">
            <a:off x="3607200" y="3419300"/>
            <a:ext cx="20196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pSp>
        <p:nvGrpSpPr>
          <p:cNvPr id="174" name="Google Shape;174;p23"/>
          <p:cNvGrpSpPr/>
          <p:nvPr/>
        </p:nvGrpSpPr>
        <p:grpSpPr>
          <a:xfrm>
            <a:off x="713225" y="532075"/>
            <a:ext cx="7717500" cy="4071525"/>
            <a:chOff x="713225" y="532075"/>
            <a:chExt cx="7717500" cy="4071525"/>
          </a:xfrm>
        </p:grpSpPr>
        <p:sp>
          <p:nvSpPr>
            <p:cNvPr id="175" name="Google Shape;175;p23"/>
            <p:cNvSpPr/>
            <p:nvPr/>
          </p:nvSpPr>
          <p:spPr>
            <a:xfrm>
              <a:off x="713225" y="653550"/>
              <a:ext cx="7717500" cy="383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 name="Google Shape;176;p23"/>
            <p:cNvSpPr/>
            <p:nvPr/>
          </p:nvSpPr>
          <p:spPr>
            <a:xfrm rot="5400000">
              <a:off x="4469550" y="-2937875"/>
              <a:ext cx="204900" cy="714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23"/>
            <p:cNvSpPr/>
            <p:nvPr/>
          </p:nvSpPr>
          <p:spPr>
            <a:xfrm rot="5400000">
              <a:off x="4471950" y="931150"/>
              <a:ext cx="200100" cy="714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78" name="Google Shape;178;p23"/>
          <p:cNvSpPr txBox="1"/>
          <p:nvPr>
            <p:ph type="title"/>
          </p:nvPr>
        </p:nvSpPr>
        <p:spPr>
          <a:xfrm>
            <a:off x="1681050" y="1658663"/>
            <a:ext cx="57819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Related Work</a:t>
            </a:r>
            <a:endParaRPr/>
          </a:p>
        </p:txBody>
      </p:sp>
      <p:sp>
        <p:nvSpPr>
          <p:cNvPr id="179" name="Google Shape;179;p23"/>
          <p:cNvSpPr txBox="1"/>
          <p:nvPr>
            <p:ph idx="2" type="title"/>
          </p:nvPr>
        </p:nvSpPr>
        <p:spPr>
          <a:xfrm>
            <a:off x="4107300" y="1146702"/>
            <a:ext cx="929400" cy="5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80" name="Google Shape;180;p23"/>
          <p:cNvSpPr txBox="1"/>
          <p:nvPr>
            <p:ph idx="1" type="subTitle"/>
          </p:nvPr>
        </p:nvSpPr>
        <p:spPr>
          <a:xfrm>
            <a:off x="2441700" y="3332568"/>
            <a:ext cx="42606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relevant and similar work in this field? What does it currently lack?</a:t>
            </a:r>
            <a:endParaRPr/>
          </a:p>
        </p:txBody>
      </p:sp>
      <p:cxnSp>
        <p:nvCxnSpPr>
          <p:cNvPr id="181" name="Google Shape;181;p23"/>
          <p:cNvCxnSpPr/>
          <p:nvPr/>
        </p:nvCxnSpPr>
        <p:spPr>
          <a:xfrm rot="10800000">
            <a:off x="1676400" y="3238625"/>
            <a:ext cx="57912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idx="2" type="subTitle"/>
          </p:nvPr>
        </p:nvSpPr>
        <p:spPr>
          <a:xfrm>
            <a:off x="3293375" y="1789523"/>
            <a:ext cx="25602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Infers model from data to avoid imposing prior assumptions</a:t>
            </a:r>
            <a:endParaRPr/>
          </a:p>
        </p:txBody>
      </p:sp>
      <p:sp>
        <p:nvSpPr>
          <p:cNvPr id="187" name="Google Shape;187;p24"/>
          <p:cNvSpPr txBox="1"/>
          <p:nvPr>
            <p:ph idx="5" type="subTitle"/>
          </p:nvPr>
        </p:nvSpPr>
        <p:spPr>
          <a:xfrm>
            <a:off x="5873526" y="1789523"/>
            <a:ext cx="25602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Trained on real world data</a:t>
            </a:r>
            <a:endParaRPr/>
          </a:p>
        </p:txBody>
      </p:sp>
      <p:sp>
        <p:nvSpPr>
          <p:cNvPr id="188" name="Google Shape;188;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Physics-Based and Deep Learning Models</a:t>
            </a:r>
            <a:endParaRPr/>
          </a:p>
        </p:txBody>
      </p:sp>
      <p:sp>
        <p:nvSpPr>
          <p:cNvPr id="189" name="Google Shape;189;p24"/>
          <p:cNvSpPr txBox="1"/>
          <p:nvPr>
            <p:ph idx="1" type="subTitle"/>
          </p:nvPr>
        </p:nvSpPr>
        <p:spPr>
          <a:xfrm>
            <a:off x="713225" y="1789523"/>
            <a:ext cx="25602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Inspired by the way real life special forces conduct missions</a:t>
            </a:r>
            <a:endParaRPr/>
          </a:p>
        </p:txBody>
      </p:sp>
      <p:sp>
        <p:nvSpPr>
          <p:cNvPr id="190" name="Google Shape;190;p24"/>
          <p:cNvSpPr txBox="1"/>
          <p:nvPr>
            <p:ph idx="3" type="subTitle"/>
          </p:nvPr>
        </p:nvSpPr>
        <p:spPr>
          <a:xfrm>
            <a:off x="713225" y="3474149"/>
            <a:ext cx="25602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Quality and quantity of training data is vital</a:t>
            </a:r>
            <a:endParaRPr/>
          </a:p>
        </p:txBody>
      </p:sp>
      <p:sp>
        <p:nvSpPr>
          <p:cNvPr id="191" name="Google Shape;191;p24"/>
          <p:cNvSpPr txBox="1"/>
          <p:nvPr>
            <p:ph idx="4" type="subTitle"/>
          </p:nvPr>
        </p:nvSpPr>
        <p:spPr>
          <a:xfrm>
            <a:off x="3293375" y="3474149"/>
            <a:ext cx="25602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complex algorithms the complexity of the model increases which can prevent further </a:t>
            </a:r>
            <a:r>
              <a:rPr lang="en"/>
              <a:t>modification</a:t>
            </a:r>
            <a:endParaRPr/>
          </a:p>
        </p:txBody>
      </p:sp>
      <p:sp>
        <p:nvSpPr>
          <p:cNvPr id="192" name="Google Shape;192;p24"/>
          <p:cNvSpPr txBox="1"/>
          <p:nvPr>
            <p:ph idx="6" type="subTitle"/>
          </p:nvPr>
        </p:nvSpPr>
        <p:spPr>
          <a:xfrm>
            <a:off x="5873526" y="3474148"/>
            <a:ext cx="25602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Investigating the evolution and consequences of urban development</a:t>
            </a:r>
            <a:endParaRPr/>
          </a:p>
        </p:txBody>
      </p:sp>
      <p:sp>
        <p:nvSpPr>
          <p:cNvPr id="193" name="Google Shape;193;p24"/>
          <p:cNvSpPr txBox="1"/>
          <p:nvPr>
            <p:ph idx="7" type="subTitle"/>
          </p:nvPr>
        </p:nvSpPr>
        <p:spPr>
          <a:xfrm>
            <a:off x="714380" y="1367400"/>
            <a:ext cx="25578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Special Force Model</a:t>
            </a:r>
            <a:endParaRPr/>
          </a:p>
        </p:txBody>
      </p:sp>
      <p:sp>
        <p:nvSpPr>
          <p:cNvPr id="194" name="Google Shape;194;p24"/>
          <p:cNvSpPr txBox="1"/>
          <p:nvPr>
            <p:ph idx="8" type="subTitle"/>
          </p:nvPr>
        </p:nvSpPr>
        <p:spPr>
          <a:xfrm>
            <a:off x="3295153" y="1367400"/>
            <a:ext cx="25578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Symbolic Regression</a:t>
            </a:r>
            <a:endParaRPr/>
          </a:p>
        </p:txBody>
      </p:sp>
      <p:sp>
        <p:nvSpPr>
          <p:cNvPr id="195" name="Google Shape;195;p24"/>
          <p:cNvSpPr txBox="1"/>
          <p:nvPr>
            <p:ph idx="9" type="subTitle"/>
          </p:nvPr>
        </p:nvSpPr>
        <p:spPr>
          <a:xfrm>
            <a:off x="5875926" y="1367400"/>
            <a:ext cx="25578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Data-Driven</a:t>
            </a:r>
            <a:endParaRPr/>
          </a:p>
        </p:txBody>
      </p:sp>
      <p:sp>
        <p:nvSpPr>
          <p:cNvPr id="196" name="Google Shape;196;p24"/>
          <p:cNvSpPr txBox="1"/>
          <p:nvPr>
            <p:ph idx="13" type="subTitle"/>
          </p:nvPr>
        </p:nvSpPr>
        <p:spPr>
          <a:xfrm>
            <a:off x="714380" y="3052076"/>
            <a:ext cx="25578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Data</a:t>
            </a:r>
            <a:endParaRPr/>
          </a:p>
        </p:txBody>
      </p:sp>
      <p:sp>
        <p:nvSpPr>
          <p:cNvPr id="197" name="Google Shape;197;p24"/>
          <p:cNvSpPr txBox="1"/>
          <p:nvPr>
            <p:ph idx="14" type="subTitle"/>
          </p:nvPr>
        </p:nvSpPr>
        <p:spPr>
          <a:xfrm>
            <a:off x="3293953" y="3052075"/>
            <a:ext cx="25602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Complexity</a:t>
            </a:r>
            <a:endParaRPr/>
          </a:p>
        </p:txBody>
      </p:sp>
      <p:sp>
        <p:nvSpPr>
          <p:cNvPr id="198" name="Google Shape;198;p24"/>
          <p:cNvSpPr txBox="1"/>
          <p:nvPr>
            <p:ph idx="15" type="subTitle"/>
          </p:nvPr>
        </p:nvSpPr>
        <p:spPr>
          <a:xfrm>
            <a:off x="5875926" y="3052075"/>
            <a:ext cx="25578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Computational Efficiency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Synthetic Crowd Simulation Data Generation</a:t>
            </a:r>
            <a:endParaRPr/>
          </a:p>
        </p:txBody>
      </p:sp>
      <p:sp>
        <p:nvSpPr>
          <p:cNvPr id="204" name="Google Shape;204;p25"/>
          <p:cNvSpPr txBox="1"/>
          <p:nvPr>
            <p:ph idx="1" type="subTitle"/>
          </p:nvPr>
        </p:nvSpPr>
        <p:spPr>
          <a:xfrm>
            <a:off x="2742600" y="1937148"/>
            <a:ext cx="36588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Able to simulate diverse crowd social interactions like dancing and fighting</a:t>
            </a:r>
            <a:endParaRPr/>
          </a:p>
        </p:txBody>
      </p:sp>
      <p:sp>
        <p:nvSpPr>
          <p:cNvPr id="205" name="Google Shape;205;p25"/>
          <p:cNvSpPr txBox="1"/>
          <p:nvPr>
            <p:ph idx="3" type="subTitle"/>
          </p:nvPr>
        </p:nvSpPr>
        <p:spPr>
          <a:xfrm>
            <a:off x="909900" y="3528550"/>
            <a:ext cx="36588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Synthetic</a:t>
            </a:r>
            <a:r>
              <a:rPr lang="en"/>
              <a:t> data-sets often lack the capacity to capture more intricate and varied crowd behaviors</a:t>
            </a:r>
            <a:endParaRPr/>
          </a:p>
        </p:txBody>
      </p:sp>
      <p:sp>
        <p:nvSpPr>
          <p:cNvPr id="206" name="Google Shape;206;p25"/>
          <p:cNvSpPr txBox="1"/>
          <p:nvPr>
            <p:ph idx="4" type="subTitle"/>
          </p:nvPr>
        </p:nvSpPr>
        <p:spPr>
          <a:xfrm>
            <a:off x="4568864" y="3528550"/>
            <a:ext cx="36771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a:t>
            </a:r>
            <a:r>
              <a:rPr lang="en"/>
              <a:t>synthetic</a:t>
            </a:r>
            <a:r>
              <a:rPr lang="en"/>
              <a:t> data-sets requires a large amount of computational power</a:t>
            </a:r>
            <a:endParaRPr/>
          </a:p>
        </p:txBody>
      </p:sp>
      <p:sp>
        <p:nvSpPr>
          <p:cNvPr id="207" name="Google Shape;207;p25"/>
          <p:cNvSpPr txBox="1"/>
          <p:nvPr>
            <p:ph idx="7" type="subTitle"/>
          </p:nvPr>
        </p:nvSpPr>
        <p:spPr>
          <a:xfrm>
            <a:off x="2744251" y="1515025"/>
            <a:ext cx="36552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Crowd Diversity</a:t>
            </a:r>
            <a:endParaRPr/>
          </a:p>
        </p:txBody>
      </p:sp>
      <p:sp>
        <p:nvSpPr>
          <p:cNvPr id="208" name="Google Shape;208;p25"/>
          <p:cNvSpPr txBox="1"/>
          <p:nvPr>
            <p:ph idx="13" type="subTitle"/>
          </p:nvPr>
        </p:nvSpPr>
        <p:spPr>
          <a:xfrm>
            <a:off x="911551" y="3106477"/>
            <a:ext cx="36552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Realism</a:t>
            </a:r>
            <a:endParaRPr/>
          </a:p>
        </p:txBody>
      </p:sp>
      <p:sp>
        <p:nvSpPr>
          <p:cNvPr id="209" name="Google Shape;209;p25"/>
          <p:cNvSpPr txBox="1"/>
          <p:nvPr>
            <p:ph idx="14" type="subTitle"/>
          </p:nvPr>
        </p:nvSpPr>
        <p:spPr>
          <a:xfrm>
            <a:off x="4566749" y="3106476"/>
            <a:ext cx="36771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Computational Resources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idx="5" type="subTitle"/>
          </p:nvPr>
        </p:nvSpPr>
        <p:spPr>
          <a:xfrm>
            <a:off x="3290676" y="1704048"/>
            <a:ext cx="25602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 that utilizes past social-visual information of a person to forecast their future velocities.</a:t>
            </a:r>
            <a:endParaRPr/>
          </a:p>
        </p:txBody>
      </p:sp>
      <p:sp>
        <p:nvSpPr>
          <p:cNvPr id="215" name="Google Shape;21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Data-Driven Model for Movement Prediction</a:t>
            </a:r>
            <a:endParaRPr/>
          </a:p>
        </p:txBody>
      </p:sp>
      <p:sp>
        <p:nvSpPr>
          <p:cNvPr id="216" name="Google Shape;216;p26"/>
          <p:cNvSpPr txBox="1"/>
          <p:nvPr>
            <p:ph idx="6" type="subTitle"/>
          </p:nvPr>
        </p:nvSpPr>
        <p:spPr>
          <a:xfrm>
            <a:off x="2803975" y="3443074"/>
            <a:ext cx="35361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Unable to effectively replicate complex crowd simulation in diverse environments with varied geometric terrain</a:t>
            </a:r>
            <a:endParaRPr/>
          </a:p>
        </p:txBody>
      </p:sp>
      <p:sp>
        <p:nvSpPr>
          <p:cNvPr id="217" name="Google Shape;217;p26"/>
          <p:cNvSpPr txBox="1"/>
          <p:nvPr>
            <p:ph idx="9" type="subTitle"/>
          </p:nvPr>
        </p:nvSpPr>
        <p:spPr>
          <a:xfrm>
            <a:off x="3156900" y="1281925"/>
            <a:ext cx="28302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Visual-Information-Driven</a:t>
            </a:r>
            <a:endParaRPr/>
          </a:p>
        </p:txBody>
      </p:sp>
      <p:sp>
        <p:nvSpPr>
          <p:cNvPr id="218" name="Google Shape;218;p26"/>
          <p:cNvSpPr txBox="1"/>
          <p:nvPr>
            <p:ph idx="15" type="subTitle"/>
          </p:nvPr>
        </p:nvSpPr>
        <p:spPr>
          <a:xfrm>
            <a:off x="2807289" y="3021000"/>
            <a:ext cx="35328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Adaptability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idx="5" type="subTitle"/>
          </p:nvPr>
        </p:nvSpPr>
        <p:spPr>
          <a:xfrm>
            <a:off x="4564125" y="1789524"/>
            <a:ext cx="36717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Agents take on aspects similar to how real humans make decisions leading to more </a:t>
            </a:r>
            <a:r>
              <a:rPr lang="en"/>
              <a:t>realistic</a:t>
            </a:r>
            <a:r>
              <a:rPr lang="en"/>
              <a:t> results</a:t>
            </a:r>
            <a:endParaRPr/>
          </a:p>
        </p:txBody>
      </p:sp>
      <p:sp>
        <p:nvSpPr>
          <p:cNvPr id="224" name="Google Shape;224;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Deep RL for Crowd Evacuation</a:t>
            </a:r>
            <a:endParaRPr/>
          </a:p>
        </p:txBody>
      </p:sp>
      <p:sp>
        <p:nvSpPr>
          <p:cNvPr id="225" name="Google Shape;225;p27"/>
          <p:cNvSpPr txBox="1"/>
          <p:nvPr>
            <p:ph idx="1" type="subTitle"/>
          </p:nvPr>
        </p:nvSpPr>
        <p:spPr>
          <a:xfrm>
            <a:off x="945375" y="1789524"/>
            <a:ext cx="36186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Framework</a:t>
            </a:r>
            <a:r>
              <a:rPr lang="en"/>
              <a:t> of double-branch feature extraction and their own decision network to model and process diverse types of environment factors</a:t>
            </a:r>
            <a:endParaRPr/>
          </a:p>
        </p:txBody>
      </p:sp>
      <p:sp>
        <p:nvSpPr>
          <p:cNvPr id="226" name="Google Shape;226;p27"/>
          <p:cNvSpPr txBox="1"/>
          <p:nvPr>
            <p:ph idx="3" type="subTitle"/>
          </p:nvPr>
        </p:nvSpPr>
        <p:spPr>
          <a:xfrm>
            <a:off x="2737800" y="3544074"/>
            <a:ext cx="36684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 with all deep learning framework the quality and quantity of training data is vital to the models performance</a:t>
            </a:r>
            <a:endParaRPr/>
          </a:p>
        </p:txBody>
      </p:sp>
      <p:sp>
        <p:nvSpPr>
          <p:cNvPr id="227" name="Google Shape;227;p27"/>
          <p:cNvSpPr txBox="1"/>
          <p:nvPr>
            <p:ph idx="7" type="subTitle"/>
          </p:nvPr>
        </p:nvSpPr>
        <p:spPr>
          <a:xfrm>
            <a:off x="947008" y="1367400"/>
            <a:ext cx="36153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DBFED-Net</a:t>
            </a:r>
            <a:endParaRPr/>
          </a:p>
        </p:txBody>
      </p:sp>
      <p:sp>
        <p:nvSpPr>
          <p:cNvPr id="228" name="Google Shape;228;p27"/>
          <p:cNvSpPr txBox="1"/>
          <p:nvPr>
            <p:ph idx="9" type="subTitle"/>
          </p:nvPr>
        </p:nvSpPr>
        <p:spPr>
          <a:xfrm>
            <a:off x="4567567" y="1367400"/>
            <a:ext cx="36684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Human Modeled</a:t>
            </a:r>
            <a:endParaRPr/>
          </a:p>
        </p:txBody>
      </p:sp>
      <p:sp>
        <p:nvSpPr>
          <p:cNvPr id="229" name="Google Shape;229;p27"/>
          <p:cNvSpPr txBox="1"/>
          <p:nvPr>
            <p:ph idx="13" type="subTitle"/>
          </p:nvPr>
        </p:nvSpPr>
        <p:spPr>
          <a:xfrm>
            <a:off x="2739455" y="3122000"/>
            <a:ext cx="36651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idx="2" type="subTitle"/>
          </p:nvPr>
        </p:nvSpPr>
        <p:spPr>
          <a:xfrm>
            <a:off x="4569400" y="1750674"/>
            <a:ext cx="36417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Many of these models are inadequate or unable to accurately represent a diverse range of environmental simulations. They are highly reliant on the testing environment they are trained on.</a:t>
            </a:r>
            <a:endParaRPr/>
          </a:p>
        </p:txBody>
      </p:sp>
      <p:sp>
        <p:nvSpPr>
          <p:cNvPr id="235" name="Google Shape;23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236" name="Google Shape;236;p28"/>
          <p:cNvSpPr txBox="1"/>
          <p:nvPr>
            <p:ph idx="1" type="subTitle"/>
          </p:nvPr>
        </p:nvSpPr>
        <p:spPr>
          <a:xfrm>
            <a:off x="923400" y="1805049"/>
            <a:ext cx="36453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When attempting to scale their models for bigger simulations they encounter difficulties. Mostly because of the sheer complexity of their algorithms introduced.</a:t>
            </a:r>
            <a:endParaRPr/>
          </a:p>
        </p:txBody>
      </p:sp>
      <p:sp>
        <p:nvSpPr>
          <p:cNvPr id="237" name="Google Shape;237;p28"/>
          <p:cNvSpPr txBox="1"/>
          <p:nvPr>
            <p:ph idx="7" type="subTitle"/>
          </p:nvPr>
        </p:nvSpPr>
        <p:spPr>
          <a:xfrm>
            <a:off x="925045" y="1382925"/>
            <a:ext cx="36417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Scalability</a:t>
            </a:r>
            <a:endParaRPr/>
          </a:p>
        </p:txBody>
      </p:sp>
      <p:sp>
        <p:nvSpPr>
          <p:cNvPr id="238" name="Google Shape;238;p28"/>
          <p:cNvSpPr txBox="1"/>
          <p:nvPr>
            <p:ph idx="8" type="subTitle"/>
          </p:nvPr>
        </p:nvSpPr>
        <p:spPr>
          <a:xfrm>
            <a:off x="4571928" y="1328550"/>
            <a:ext cx="36384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Adaptability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29"/>
          <p:cNvGrpSpPr/>
          <p:nvPr/>
        </p:nvGrpSpPr>
        <p:grpSpPr>
          <a:xfrm>
            <a:off x="713225" y="532075"/>
            <a:ext cx="7717500" cy="4071525"/>
            <a:chOff x="713225" y="532075"/>
            <a:chExt cx="7717500" cy="4071525"/>
          </a:xfrm>
        </p:grpSpPr>
        <p:sp>
          <p:nvSpPr>
            <p:cNvPr id="244" name="Google Shape;244;p29"/>
            <p:cNvSpPr/>
            <p:nvPr/>
          </p:nvSpPr>
          <p:spPr>
            <a:xfrm>
              <a:off x="713225" y="653550"/>
              <a:ext cx="7717500" cy="383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 name="Google Shape;245;p29"/>
            <p:cNvSpPr/>
            <p:nvPr/>
          </p:nvSpPr>
          <p:spPr>
            <a:xfrm rot="5400000">
              <a:off x="4469550" y="-2937875"/>
              <a:ext cx="204900" cy="714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29"/>
            <p:cNvSpPr/>
            <p:nvPr/>
          </p:nvSpPr>
          <p:spPr>
            <a:xfrm rot="5400000">
              <a:off x="4471950" y="931150"/>
              <a:ext cx="200100" cy="714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247" name="Google Shape;247;p29"/>
          <p:cNvSpPr txBox="1"/>
          <p:nvPr>
            <p:ph type="title"/>
          </p:nvPr>
        </p:nvSpPr>
        <p:spPr>
          <a:xfrm>
            <a:off x="1681050" y="1658663"/>
            <a:ext cx="57819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48" name="Google Shape;248;p29"/>
          <p:cNvSpPr txBox="1"/>
          <p:nvPr>
            <p:ph idx="2" type="title"/>
          </p:nvPr>
        </p:nvSpPr>
        <p:spPr>
          <a:xfrm>
            <a:off x="4107300" y="1146702"/>
            <a:ext cx="929400" cy="5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49" name="Google Shape;249;p29"/>
          <p:cNvSpPr txBox="1"/>
          <p:nvPr>
            <p:ph idx="1" type="subTitle"/>
          </p:nvPr>
        </p:nvSpPr>
        <p:spPr>
          <a:xfrm>
            <a:off x="2441700" y="3180168"/>
            <a:ext cx="4260600" cy="6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Neural Networks, Deep Reinforcement Learning, </a:t>
            </a:r>
            <a:r>
              <a:rPr lang="en"/>
              <a:t>crowd simulation dynamics </a:t>
            </a:r>
            <a:r>
              <a:rPr lang="en"/>
              <a:t>and how can we utilize ML-Agents toolkit</a:t>
            </a:r>
            <a:endParaRPr/>
          </a:p>
        </p:txBody>
      </p:sp>
      <p:cxnSp>
        <p:nvCxnSpPr>
          <p:cNvPr id="250" name="Google Shape;250;p29"/>
          <p:cNvCxnSpPr/>
          <p:nvPr/>
        </p:nvCxnSpPr>
        <p:spPr>
          <a:xfrm rot="10800000">
            <a:off x="1676400" y="3238625"/>
            <a:ext cx="57912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sis Proposal and Writing - Master of Arts in History by Slidesgo">
  <a:themeElements>
    <a:clrScheme name="Simple Light">
      <a:dk1>
        <a:srgbClr val="363633"/>
      </a:dk1>
      <a:lt1>
        <a:srgbClr val="F3F6EF"/>
      </a:lt1>
      <a:dk2>
        <a:srgbClr val="F3EDDF"/>
      </a:dk2>
      <a:lt2>
        <a:srgbClr val="D6C3B5"/>
      </a:lt2>
      <a:accent1>
        <a:srgbClr val="89A6A5"/>
      </a:accent1>
      <a:accent2>
        <a:srgbClr val="76858B"/>
      </a:accent2>
      <a:accent3>
        <a:srgbClr val="F9FBFD"/>
      </a:accent3>
      <a:accent4>
        <a:srgbClr val="FFFFFF"/>
      </a:accent4>
      <a:accent5>
        <a:srgbClr val="FFFFFF"/>
      </a:accent5>
      <a:accent6>
        <a:srgbClr val="FFFFFF"/>
      </a:accent6>
      <a:hlink>
        <a:srgbClr val="3636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