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282590-D2FB-4215-B371-B1CAF0892E46}">
  <a:tblStyle styleId="{8E282590-D2FB-4215-B371-B1CAF0892E4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Montserrat-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a45235a770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a45235a770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Abhi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a45235a770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a45235a770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Abhi</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a45235a770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a45235a770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Abhi</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a45235a770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a45235a770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Abhi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45235a770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a45235a770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a45235a770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a45235a770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45235a770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a45235a770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a45235a770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a45235a770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a45235a770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a45235a770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a45235a770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a45235a770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45235a770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45235a770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Arjun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a45235a770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a45235a770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a45235a770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a45235a770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45235a770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45235a770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Abhi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45235a770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45235a770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Abhi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45235a770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45235a770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Abhi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45235a770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45235a770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Abhi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45235a770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45235a770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Abhi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a45235a770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a45235a770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Abhi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45235a770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45235a770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Abhi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rive.google.com/drive/folders/110G13sFcdTgHHQABhNVw3vTYZuXPTyYH" TargetMode="External"/><Relationship Id="rId4" Type="http://schemas.openxmlformats.org/officeDocument/2006/relationships/hyperlink" Target="https://catalog.data.gov/dataset/crash-reporting-drivers-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3598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Driver Liability Prediction Using Crash Data</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Arjun Pagidi and Abhi Palikala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OneR Based Selection</a:t>
            </a:r>
            <a:endParaRPr/>
          </a:p>
        </p:txBody>
      </p:sp>
      <p:sp>
        <p:nvSpPr>
          <p:cNvPr id="193" name="Google Shape;193;p22"/>
          <p:cNvSpPr txBox="1"/>
          <p:nvPr>
            <p:ph idx="1" type="body"/>
          </p:nvPr>
        </p:nvSpPr>
        <p:spPr>
          <a:xfrm>
            <a:off x="1297500" y="1567550"/>
            <a:ext cx="33420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This dataset was created using the OneRAttributeEval attribute evaluator, which uses the Ranker search method. The following results were obtained.</a:t>
            </a:r>
            <a:endParaRPr/>
          </a:p>
          <a:p>
            <a:pPr indent="0" lvl="0" marL="0" rtl="0" algn="l">
              <a:spcBef>
                <a:spcPts val="1200"/>
              </a:spcBef>
              <a:spcAft>
                <a:spcPts val="1200"/>
              </a:spcAft>
              <a:buNone/>
            </a:pPr>
            <a:r>
              <a:rPr lang="en"/>
              <a:t>Based on the cutoff value of 54.5, the attributes we chose to keep were: ‘Driver Distracted By’, ‘Vehicle First Impact Location’, ‘Vehicle Movement’, ‘Vehicle Damage Extent’, ‘Collision Type’, ‘Injury Severity’, ‘Vehicle Body Type’, ‘Traffic Control’, ‘Driver Substance Abuse’, ‘Light’, ‘Weather’, ‘Route Type’, and ‘Surface Condition’. </a:t>
            </a:r>
            <a:endParaRPr>
              <a:solidFill>
                <a:srgbClr val="FF0000"/>
              </a:solidFill>
            </a:endParaRPr>
          </a:p>
        </p:txBody>
      </p:sp>
      <p:pic>
        <p:nvPicPr>
          <p:cNvPr id="194" name="Google Shape;194;p22"/>
          <p:cNvPicPr preferRelativeResize="0"/>
          <p:nvPr/>
        </p:nvPicPr>
        <p:blipFill rotWithShape="1">
          <a:blip r:embed="rId3">
            <a:alphaModFix/>
          </a:blip>
          <a:srcRect b="0" l="0" r="31394" t="0"/>
          <a:stretch/>
        </p:blipFill>
        <p:spPr>
          <a:xfrm>
            <a:off x="5149071" y="1567550"/>
            <a:ext cx="3187330" cy="2911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Gain Ratio Evaluation</a:t>
            </a:r>
            <a:endParaRPr/>
          </a:p>
        </p:txBody>
      </p:sp>
      <p:sp>
        <p:nvSpPr>
          <p:cNvPr id="200" name="Google Shape;200;p23"/>
          <p:cNvSpPr txBox="1"/>
          <p:nvPr>
            <p:ph idx="1" type="body"/>
          </p:nvPr>
        </p:nvSpPr>
        <p:spPr>
          <a:xfrm>
            <a:off x="1297500" y="1567550"/>
            <a:ext cx="33420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This dataset was created using the GainRatioAttributeEval, which uses the Ranker search method. The results are shown below. </a:t>
            </a:r>
            <a:endParaRPr/>
          </a:p>
          <a:p>
            <a:pPr indent="0" lvl="0" marL="0" rtl="0" algn="l">
              <a:spcBef>
                <a:spcPts val="1200"/>
              </a:spcBef>
              <a:spcAft>
                <a:spcPts val="1200"/>
              </a:spcAft>
              <a:buNone/>
            </a:pPr>
            <a:r>
              <a:rPr lang="en"/>
              <a:t>After setting a cutoff of 0.01, we decided to keep the following attributes: ‘Driver Distracted By’, ‘Parked Vehicle’, ‘Vehicle Movement’, ‘Driver Substance Abuse’, ‘Vehicle First Impact Location’, ‘Driverless Vehicle’, ‘Vehicle Damage Extent’, ‘Collision Type’, ‘Injury Severity’, and ‘Surface Condition’. </a:t>
            </a:r>
            <a:endParaRPr/>
          </a:p>
        </p:txBody>
      </p:sp>
      <p:pic>
        <p:nvPicPr>
          <p:cNvPr id="201" name="Google Shape;201;p23"/>
          <p:cNvPicPr preferRelativeResize="0"/>
          <p:nvPr/>
        </p:nvPicPr>
        <p:blipFill rotWithShape="1">
          <a:blip r:embed="rId3">
            <a:alphaModFix/>
          </a:blip>
          <a:srcRect b="0" l="0" r="32083" t="0"/>
          <a:stretch/>
        </p:blipFill>
        <p:spPr>
          <a:xfrm>
            <a:off x="5181100" y="1567550"/>
            <a:ext cx="3155300" cy="2911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Self Selected Attributes</a:t>
            </a:r>
            <a:endParaRPr/>
          </a:p>
        </p:txBody>
      </p:sp>
      <p:sp>
        <p:nvSpPr>
          <p:cNvPr id="207" name="Google Shape;207;p24"/>
          <p:cNvSpPr txBox="1"/>
          <p:nvPr>
            <p:ph idx="1" type="body"/>
          </p:nvPr>
        </p:nvSpPr>
        <p:spPr>
          <a:xfrm>
            <a:off x="1297500" y="1567550"/>
            <a:ext cx="33420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 the self-selected attributes, we chose to include any attribute that was suggested to be kept by any one of the attribute selection algorithms above. In other words, the only attributes removed were the ones that were considered ‘useless’ by every single attribute selection algorithm.  </a:t>
            </a:r>
            <a:r>
              <a:rPr lang="en">
                <a:solidFill>
                  <a:srgbClr val="FF0000"/>
                </a:solidFill>
              </a:rPr>
              <a:t> </a:t>
            </a:r>
            <a:endParaRPr>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Model Selection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Algorithms and Models Used</a:t>
            </a:r>
            <a:endParaRPr/>
          </a:p>
        </p:txBody>
      </p:sp>
      <p:pic>
        <p:nvPicPr>
          <p:cNvPr id="218" name="Google Shape;218;p26"/>
          <p:cNvPicPr preferRelativeResize="0"/>
          <p:nvPr/>
        </p:nvPicPr>
        <p:blipFill>
          <a:blip r:embed="rId3">
            <a:alphaModFix/>
          </a:blip>
          <a:stretch>
            <a:fillRect/>
          </a:stretch>
        </p:blipFill>
        <p:spPr>
          <a:xfrm>
            <a:off x="1713088" y="1307850"/>
            <a:ext cx="5717824" cy="3385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Classification Results: Naive Bayes</a:t>
            </a:r>
            <a:endParaRPr/>
          </a:p>
        </p:txBody>
      </p:sp>
      <p:graphicFrame>
        <p:nvGraphicFramePr>
          <p:cNvPr id="224" name="Google Shape;224;p27"/>
          <p:cNvGraphicFramePr/>
          <p:nvPr/>
        </p:nvGraphicFramePr>
        <p:xfrm>
          <a:off x="1297500" y="1383825"/>
          <a:ext cx="3000000" cy="3000000"/>
        </p:xfrm>
        <a:graphic>
          <a:graphicData uri="http://schemas.openxmlformats.org/drawingml/2006/table">
            <a:tbl>
              <a:tblPr>
                <a:noFill/>
                <a:tableStyleId>{8E282590-D2FB-4215-B371-B1CAF0892E46}</a:tableStyleId>
              </a:tblPr>
              <a:tblGrid>
                <a:gridCol w="1687350"/>
                <a:gridCol w="1687350"/>
              </a:tblGrid>
              <a:tr h="560725">
                <a:tc>
                  <a:txBody>
                    <a:bodyPr/>
                    <a:lstStyle/>
                    <a:p>
                      <a:pPr indent="0" lvl="0" marL="0" rtl="0" algn="l">
                        <a:spcBef>
                          <a:spcPts val="0"/>
                        </a:spcBef>
                        <a:spcAft>
                          <a:spcPts val="0"/>
                        </a:spcAft>
                        <a:buNone/>
                      </a:pPr>
                      <a:r>
                        <a:rPr lang="en">
                          <a:solidFill>
                            <a:schemeClr val="lt1"/>
                          </a:solidFill>
                        </a:rPr>
                        <a:t>Attribute Selection Type</a:t>
                      </a:r>
                      <a:endParaRPr>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Accuracy</a:t>
                      </a:r>
                      <a:endParaRPr>
                        <a:solidFill>
                          <a:schemeClr val="lt1"/>
                        </a:solidFill>
                      </a:endParaRPr>
                    </a:p>
                  </a:txBody>
                  <a:tcPr marT="91425" marB="91425" marR="91425" marL="91425"/>
                </a:tc>
              </a:tr>
              <a:tr h="560725">
                <a:tc>
                  <a:txBody>
                    <a:bodyPr/>
                    <a:lstStyle/>
                    <a:p>
                      <a:pPr indent="0" lvl="0" marL="0" rtl="0" algn="l">
                        <a:spcBef>
                          <a:spcPts val="0"/>
                        </a:spcBef>
                        <a:spcAft>
                          <a:spcPts val="0"/>
                        </a:spcAft>
                        <a:buNone/>
                      </a:pPr>
                      <a:r>
                        <a:rPr lang="en">
                          <a:solidFill>
                            <a:schemeClr val="lt1"/>
                          </a:solidFill>
                        </a:rPr>
                        <a:t>Correlation</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80.52%</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r>
              <a:tr h="560725">
                <a:tc>
                  <a:txBody>
                    <a:bodyPr/>
                    <a:lstStyle/>
                    <a:p>
                      <a:pPr indent="0" lvl="0" marL="0" rtl="0" algn="l">
                        <a:spcBef>
                          <a:spcPts val="0"/>
                        </a:spcBef>
                        <a:spcAft>
                          <a:spcPts val="0"/>
                        </a:spcAft>
                        <a:buNone/>
                      </a:pPr>
                      <a:r>
                        <a:rPr lang="en">
                          <a:solidFill>
                            <a:schemeClr val="lt1"/>
                          </a:solidFill>
                        </a:rPr>
                        <a:t>GainRatio</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79.58</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r>
              <a:tr h="560725">
                <a:tc>
                  <a:txBody>
                    <a:bodyPr/>
                    <a:lstStyle/>
                    <a:p>
                      <a:pPr indent="0" lvl="0" marL="0" rtl="0" algn="l">
                        <a:spcBef>
                          <a:spcPts val="0"/>
                        </a:spcBef>
                        <a:spcAft>
                          <a:spcPts val="0"/>
                        </a:spcAft>
                        <a:buNone/>
                      </a:pPr>
                      <a:r>
                        <a:rPr lang="en">
                          <a:solidFill>
                            <a:schemeClr val="lt1"/>
                          </a:solidFill>
                        </a:rPr>
                        <a:t>OneR</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79.89</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r>
              <a:tr h="560725">
                <a:tc>
                  <a:txBody>
                    <a:bodyPr/>
                    <a:lstStyle/>
                    <a:p>
                      <a:pPr indent="0" lvl="0" marL="0" rtl="0" algn="l">
                        <a:spcBef>
                          <a:spcPts val="0"/>
                        </a:spcBef>
                        <a:spcAft>
                          <a:spcPts val="0"/>
                        </a:spcAft>
                        <a:buNone/>
                      </a:pPr>
                      <a:r>
                        <a:rPr lang="en">
                          <a:solidFill>
                            <a:schemeClr val="lt1"/>
                          </a:solidFill>
                        </a:rPr>
                        <a:t>InfoGain</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78.40</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r>
              <a:tr h="560725">
                <a:tc>
                  <a:txBody>
                    <a:bodyPr/>
                    <a:lstStyle/>
                    <a:p>
                      <a:pPr indent="0" lvl="0" marL="0" rtl="0" algn="l">
                        <a:spcBef>
                          <a:spcPts val="0"/>
                        </a:spcBef>
                        <a:spcAft>
                          <a:spcPts val="0"/>
                        </a:spcAft>
                        <a:buNone/>
                      </a:pPr>
                      <a:r>
                        <a:rPr lang="en">
                          <a:solidFill>
                            <a:schemeClr val="lt1"/>
                          </a:solidFill>
                        </a:rPr>
                        <a:t>Self-Picked</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81.16</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Classification Results: J48 </a:t>
            </a:r>
            <a:endParaRPr/>
          </a:p>
        </p:txBody>
      </p:sp>
      <p:graphicFrame>
        <p:nvGraphicFramePr>
          <p:cNvPr id="230" name="Google Shape;230;p28"/>
          <p:cNvGraphicFramePr/>
          <p:nvPr/>
        </p:nvGraphicFramePr>
        <p:xfrm>
          <a:off x="1297500" y="1383825"/>
          <a:ext cx="3000000" cy="3000000"/>
        </p:xfrm>
        <a:graphic>
          <a:graphicData uri="http://schemas.openxmlformats.org/drawingml/2006/table">
            <a:tbl>
              <a:tblPr>
                <a:noFill/>
                <a:tableStyleId>{8E282590-D2FB-4215-B371-B1CAF0892E46}</a:tableStyleId>
              </a:tblPr>
              <a:tblGrid>
                <a:gridCol w="1687350"/>
                <a:gridCol w="1687350"/>
              </a:tblGrid>
              <a:tr h="560725">
                <a:tc>
                  <a:txBody>
                    <a:bodyPr/>
                    <a:lstStyle/>
                    <a:p>
                      <a:pPr indent="0" lvl="0" marL="0" rtl="0" algn="l">
                        <a:spcBef>
                          <a:spcPts val="0"/>
                        </a:spcBef>
                        <a:spcAft>
                          <a:spcPts val="0"/>
                        </a:spcAft>
                        <a:buNone/>
                      </a:pPr>
                      <a:r>
                        <a:rPr lang="en">
                          <a:solidFill>
                            <a:schemeClr val="lt1"/>
                          </a:solidFill>
                        </a:rPr>
                        <a:t>Attribute Selection Type</a:t>
                      </a:r>
                      <a:endParaRPr>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Accuracy</a:t>
                      </a:r>
                      <a:endParaRPr>
                        <a:solidFill>
                          <a:schemeClr val="lt1"/>
                        </a:solidFill>
                      </a:endParaRPr>
                    </a:p>
                  </a:txBody>
                  <a:tcPr marT="91425" marB="91425" marR="91425" marL="91425"/>
                </a:tc>
              </a:tr>
              <a:tr h="560725">
                <a:tc>
                  <a:txBody>
                    <a:bodyPr/>
                    <a:lstStyle/>
                    <a:p>
                      <a:pPr indent="0" lvl="0" marL="0" rtl="0" algn="l">
                        <a:spcBef>
                          <a:spcPts val="0"/>
                        </a:spcBef>
                        <a:spcAft>
                          <a:spcPts val="0"/>
                        </a:spcAft>
                        <a:buNone/>
                      </a:pPr>
                      <a:r>
                        <a:rPr lang="en">
                          <a:solidFill>
                            <a:schemeClr val="lt1"/>
                          </a:solidFill>
                        </a:rPr>
                        <a:t>Correlation</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83.35</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r>
              <a:tr h="560725">
                <a:tc>
                  <a:txBody>
                    <a:bodyPr/>
                    <a:lstStyle/>
                    <a:p>
                      <a:pPr indent="0" lvl="0" marL="0" rtl="0" algn="l">
                        <a:spcBef>
                          <a:spcPts val="0"/>
                        </a:spcBef>
                        <a:spcAft>
                          <a:spcPts val="0"/>
                        </a:spcAft>
                        <a:buNone/>
                      </a:pPr>
                      <a:r>
                        <a:rPr lang="en">
                          <a:solidFill>
                            <a:schemeClr val="lt1"/>
                          </a:solidFill>
                        </a:rPr>
                        <a:t>GainRatio</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86.46</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r>
              <a:tr h="560725">
                <a:tc>
                  <a:txBody>
                    <a:bodyPr/>
                    <a:lstStyle/>
                    <a:p>
                      <a:pPr indent="0" lvl="0" marL="0" rtl="0" algn="l">
                        <a:spcBef>
                          <a:spcPts val="0"/>
                        </a:spcBef>
                        <a:spcAft>
                          <a:spcPts val="0"/>
                        </a:spcAft>
                        <a:buNone/>
                      </a:pPr>
                      <a:r>
                        <a:rPr lang="en">
                          <a:solidFill>
                            <a:schemeClr val="lt1"/>
                          </a:solidFill>
                        </a:rPr>
                        <a:t>OneR</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86.92</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r>
              <a:tr h="560725">
                <a:tc>
                  <a:txBody>
                    <a:bodyPr/>
                    <a:lstStyle/>
                    <a:p>
                      <a:pPr indent="0" lvl="0" marL="0" rtl="0" algn="l">
                        <a:spcBef>
                          <a:spcPts val="0"/>
                        </a:spcBef>
                        <a:spcAft>
                          <a:spcPts val="0"/>
                        </a:spcAft>
                        <a:buNone/>
                      </a:pPr>
                      <a:r>
                        <a:rPr lang="en">
                          <a:solidFill>
                            <a:schemeClr val="lt1"/>
                          </a:solidFill>
                        </a:rPr>
                        <a:t>InfoGain</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87.85</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r>
              <a:tr h="560725">
                <a:tc>
                  <a:txBody>
                    <a:bodyPr/>
                    <a:lstStyle/>
                    <a:p>
                      <a:pPr indent="0" lvl="0" marL="0" rtl="0" algn="l">
                        <a:spcBef>
                          <a:spcPts val="0"/>
                        </a:spcBef>
                        <a:spcAft>
                          <a:spcPts val="0"/>
                        </a:spcAft>
                        <a:buNone/>
                      </a:pPr>
                      <a:r>
                        <a:rPr lang="en">
                          <a:solidFill>
                            <a:schemeClr val="lt1"/>
                          </a:solidFill>
                        </a:rPr>
                        <a:t>Self-Picked</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86.87</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Classification Results: OneR</a:t>
            </a:r>
            <a:endParaRPr/>
          </a:p>
        </p:txBody>
      </p:sp>
      <p:graphicFrame>
        <p:nvGraphicFramePr>
          <p:cNvPr id="236" name="Google Shape;236;p29"/>
          <p:cNvGraphicFramePr/>
          <p:nvPr/>
        </p:nvGraphicFramePr>
        <p:xfrm>
          <a:off x="1297500" y="1383825"/>
          <a:ext cx="3000000" cy="3000000"/>
        </p:xfrm>
        <a:graphic>
          <a:graphicData uri="http://schemas.openxmlformats.org/drawingml/2006/table">
            <a:tbl>
              <a:tblPr>
                <a:noFill/>
                <a:tableStyleId>{8E282590-D2FB-4215-B371-B1CAF0892E46}</a:tableStyleId>
              </a:tblPr>
              <a:tblGrid>
                <a:gridCol w="1687350"/>
                <a:gridCol w="1687350"/>
              </a:tblGrid>
              <a:tr h="560725">
                <a:tc>
                  <a:txBody>
                    <a:bodyPr/>
                    <a:lstStyle/>
                    <a:p>
                      <a:pPr indent="0" lvl="0" marL="0" rtl="0" algn="l">
                        <a:spcBef>
                          <a:spcPts val="0"/>
                        </a:spcBef>
                        <a:spcAft>
                          <a:spcPts val="0"/>
                        </a:spcAft>
                        <a:buNone/>
                      </a:pPr>
                      <a:r>
                        <a:rPr lang="en">
                          <a:solidFill>
                            <a:schemeClr val="lt1"/>
                          </a:solidFill>
                        </a:rPr>
                        <a:t>Attribute Selection Type</a:t>
                      </a:r>
                      <a:endParaRPr>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Accuracy</a:t>
                      </a:r>
                      <a:endParaRPr>
                        <a:solidFill>
                          <a:schemeClr val="lt1"/>
                        </a:solidFill>
                      </a:endParaRPr>
                    </a:p>
                  </a:txBody>
                  <a:tcPr marT="91425" marB="91425" marR="91425" marL="91425"/>
                </a:tc>
              </a:tr>
              <a:tr h="560725">
                <a:tc>
                  <a:txBody>
                    <a:bodyPr/>
                    <a:lstStyle/>
                    <a:p>
                      <a:pPr indent="0" lvl="0" marL="0" rtl="0" algn="l">
                        <a:spcBef>
                          <a:spcPts val="0"/>
                        </a:spcBef>
                        <a:spcAft>
                          <a:spcPts val="0"/>
                        </a:spcAft>
                        <a:buNone/>
                      </a:pPr>
                      <a:r>
                        <a:rPr lang="en">
                          <a:solidFill>
                            <a:schemeClr val="lt1"/>
                          </a:solidFill>
                        </a:rPr>
                        <a:t>Correlation</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76.13</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r>
              <a:tr h="560725">
                <a:tc>
                  <a:txBody>
                    <a:bodyPr/>
                    <a:lstStyle/>
                    <a:p>
                      <a:pPr indent="0" lvl="0" marL="0" rtl="0" algn="l">
                        <a:spcBef>
                          <a:spcPts val="0"/>
                        </a:spcBef>
                        <a:spcAft>
                          <a:spcPts val="0"/>
                        </a:spcAft>
                        <a:buNone/>
                      </a:pPr>
                      <a:r>
                        <a:rPr lang="en">
                          <a:solidFill>
                            <a:schemeClr val="lt1"/>
                          </a:solidFill>
                        </a:rPr>
                        <a:t>GainRatio</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76.13</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r>
              <a:tr h="560725">
                <a:tc>
                  <a:txBody>
                    <a:bodyPr/>
                    <a:lstStyle/>
                    <a:p>
                      <a:pPr indent="0" lvl="0" marL="0" rtl="0" algn="l">
                        <a:spcBef>
                          <a:spcPts val="0"/>
                        </a:spcBef>
                        <a:spcAft>
                          <a:spcPts val="0"/>
                        </a:spcAft>
                        <a:buNone/>
                      </a:pPr>
                      <a:r>
                        <a:rPr lang="en">
                          <a:solidFill>
                            <a:schemeClr val="lt1"/>
                          </a:solidFill>
                        </a:rPr>
                        <a:t>OneR</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76.13</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r>
              <a:tr h="560725">
                <a:tc>
                  <a:txBody>
                    <a:bodyPr/>
                    <a:lstStyle/>
                    <a:p>
                      <a:pPr indent="0" lvl="0" marL="0" rtl="0" algn="l">
                        <a:spcBef>
                          <a:spcPts val="0"/>
                        </a:spcBef>
                        <a:spcAft>
                          <a:spcPts val="0"/>
                        </a:spcAft>
                        <a:buNone/>
                      </a:pPr>
                      <a:r>
                        <a:rPr lang="en">
                          <a:solidFill>
                            <a:schemeClr val="lt1"/>
                          </a:solidFill>
                        </a:rPr>
                        <a:t>InfoGain</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76.13</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r>
              <a:tr h="560725">
                <a:tc>
                  <a:txBody>
                    <a:bodyPr/>
                    <a:lstStyle/>
                    <a:p>
                      <a:pPr indent="0" lvl="0" marL="0" rtl="0" algn="l">
                        <a:spcBef>
                          <a:spcPts val="0"/>
                        </a:spcBef>
                        <a:spcAft>
                          <a:spcPts val="0"/>
                        </a:spcAft>
                        <a:buNone/>
                      </a:pPr>
                      <a:r>
                        <a:rPr lang="en">
                          <a:solidFill>
                            <a:schemeClr val="lt1"/>
                          </a:solidFill>
                        </a:rPr>
                        <a:t>Self-Picked</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76.13</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Classification Results: </a:t>
            </a:r>
            <a:r>
              <a:rPr lang="en"/>
              <a:t>Random</a:t>
            </a:r>
            <a:r>
              <a:rPr lang="en"/>
              <a:t> Tree</a:t>
            </a:r>
            <a:endParaRPr/>
          </a:p>
        </p:txBody>
      </p:sp>
      <p:graphicFrame>
        <p:nvGraphicFramePr>
          <p:cNvPr id="242" name="Google Shape;242;p30"/>
          <p:cNvGraphicFramePr/>
          <p:nvPr/>
        </p:nvGraphicFramePr>
        <p:xfrm>
          <a:off x="1297500" y="1383825"/>
          <a:ext cx="3000000" cy="3000000"/>
        </p:xfrm>
        <a:graphic>
          <a:graphicData uri="http://schemas.openxmlformats.org/drawingml/2006/table">
            <a:tbl>
              <a:tblPr>
                <a:noFill/>
                <a:tableStyleId>{8E282590-D2FB-4215-B371-B1CAF0892E46}</a:tableStyleId>
              </a:tblPr>
              <a:tblGrid>
                <a:gridCol w="1687350"/>
                <a:gridCol w="1687350"/>
              </a:tblGrid>
              <a:tr h="560725">
                <a:tc>
                  <a:txBody>
                    <a:bodyPr/>
                    <a:lstStyle/>
                    <a:p>
                      <a:pPr indent="0" lvl="0" marL="0" rtl="0" algn="l">
                        <a:spcBef>
                          <a:spcPts val="0"/>
                        </a:spcBef>
                        <a:spcAft>
                          <a:spcPts val="0"/>
                        </a:spcAft>
                        <a:buNone/>
                      </a:pPr>
                      <a:r>
                        <a:rPr lang="en">
                          <a:solidFill>
                            <a:schemeClr val="lt1"/>
                          </a:solidFill>
                        </a:rPr>
                        <a:t>Attribute Selection Type</a:t>
                      </a:r>
                      <a:endParaRPr>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Accuracy</a:t>
                      </a:r>
                      <a:endParaRPr>
                        <a:solidFill>
                          <a:schemeClr val="lt1"/>
                        </a:solidFill>
                      </a:endParaRPr>
                    </a:p>
                  </a:txBody>
                  <a:tcPr marT="91425" marB="91425" marR="91425" marL="91425"/>
                </a:tc>
              </a:tr>
              <a:tr h="560725">
                <a:tc>
                  <a:txBody>
                    <a:bodyPr/>
                    <a:lstStyle/>
                    <a:p>
                      <a:pPr indent="0" lvl="0" marL="0" rtl="0" algn="l">
                        <a:spcBef>
                          <a:spcPts val="0"/>
                        </a:spcBef>
                        <a:spcAft>
                          <a:spcPts val="0"/>
                        </a:spcAft>
                        <a:buNone/>
                      </a:pPr>
                      <a:r>
                        <a:rPr lang="en">
                          <a:solidFill>
                            <a:schemeClr val="lt1"/>
                          </a:solidFill>
                        </a:rPr>
                        <a:t>Correlation</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78.63</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r>
              <a:tr h="560725">
                <a:tc>
                  <a:txBody>
                    <a:bodyPr/>
                    <a:lstStyle/>
                    <a:p>
                      <a:pPr indent="0" lvl="0" marL="0" rtl="0" algn="l">
                        <a:spcBef>
                          <a:spcPts val="0"/>
                        </a:spcBef>
                        <a:spcAft>
                          <a:spcPts val="0"/>
                        </a:spcAft>
                        <a:buNone/>
                      </a:pPr>
                      <a:r>
                        <a:rPr lang="en">
                          <a:solidFill>
                            <a:schemeClr val="lt1"/>
                          </a:solidFill>
                        </a:rPr>
                        <a:t>GainRatio</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85.01</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r>
              <a:tr h="560725">
                <a:tc>
                  <a:txBody>
                    <a:bodyPr/>
                    <a:lstStyle/>
                    <a:p>
                      <a:pPr indent="0" lvl="0" marL="0" rtl="0" algn="l">
                        <a:spcBef>
                          <a:spcPts val="0"/>
                        </a:spcBef>
                        <a:spcAft>
                          <a:spcPts val="0"/>
                        </a:spcAft>
                        <a:buNone/>
                      </a:pPr>
                      <a:r>
                        <a:rPr lang="en">
                          <a:solidFill>
                            <a:schemeClr val="lt1"/>
                          </a:solidFill>
                        </a:rPr>
                        <a:t>OneR</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84.44</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r>
              <a:tr h="560725">
                <a:tc>
                  <a:txBody>
                    <a:bodyPr/>
                    <a:lstStyle/>
                    <a:p>
                      <a:pPr indent="0" lvl="0" marL="0" rtl="0" algn="l">
                        <a:spcBef>
                          <a:spcPts val="0"/>
                        </a:spcBef>
                        <a:spcAft>
                          <a:spcPts val="0"/>
                        </a:spcAft>
                        <a:buNone/>
                      </a:pPr>
                      <a:r>
                        <a:rPr lang="en">
                          <a:solidFill>
                            <a:schemeClr val="lt1"/>
                          </a:solidFill>
                        </a:rPr>
                        <a:t>InfoGain</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81.84</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r>
              <a:tr h="560725">
                <a:tc>
                  <a:txBody>
                    <a:bodyPr/>
                    <a:lstStyle/>
                    <a:p>
                      <a:pPr indent="0" lvl="0" marL="0" rtl="0" algn="l">
                        <a:spcBef>
                          <a:spcPts val="0"/>
                        </a:spcBef>
                        <a:spcAft>
                          <a:spcPts val="0"/>
                        </a:spcAft>
                        <a:buNone/>
                      </a:pPr>
                      <a:r>
                        <a:rPr lang="en">
                          <a:solidFill>
                            <a:schemeClr val="lt1"/>
                          </a:solidFill>
                        </a:rPr>
                        <a:t>Self-Picked</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81.325</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and Conclusions</a:t>
            </a:r>
            <a:endParaRPr/>
          </a:p>
        </p:txBody>
      </p:sp>
      <p:sp>
        <p:nvSpPr>
          <p:cNvPr id="248" name="Google Shape;248;p31"/>
          <p:cNvSpPr txBox="1"/>
          <p:nvPr>
            <p:ph idx="1" type="body"/>
          </p:nvPr>
        </p:nvSpPr>
        <p:spPr>
          <a:xfrm>
            <a:off x="643225" y="1586700"/>
            <a:ext cx="4242300" cy="2126100"/>
          </a:xfrm>
          <a:prstGeom prst="rect">
            <a:avLst/>
          </a:prstGeom>
        </p:spPr>
        <p:txBody>
          <a:bodyPr anchorCtr="0" anchor="t" bIns="91425" lIns="91425" spcFirstLastPara="1" rIns="91425" wrap="square" tIns="91425">
            <a:normAutofit fontScale="70000" lnSpcReduction="20000"/>
          </a:bodyPr>
          <a:lstStyle/>
          <a:p>
            <a:pPr indent="-313055" lvl="0" marL="457200" rtl="0" algn="l">
              <a:spcBef>
                <a:spcPts val="0"/>
              </a:spcBef>
              <a:spcAft>
                <a:spcPts val="0"/>
              </a:spcAft>
              <a:buSzPct val="100000"/>
              <a:buChar char="-"/>
            </a:pPr>
            <a:r>
              <a:rPr lang="en" sz="1900"/>
              <a:t>We used accuracy as a measure of how good the model was </a:t>
            </a:r>
            <a:r>
              <a:rPr lang="en" sz="1900"/>
              <a:t>because</a:t>
            </a:r>
            <a:r>
              <a:rPr lang="en" sz="1900"/>
              <a:t> our data had very little skew (56% yes, and 44% no)</a:t>
            </a:r>
            <a:endParaRPr sz="1900"/>
          </a:p>
          <a:p>
            <a:pPr indent="-313055" lvl="0" marL="457200" rtl="0" algn="l">
              <a:spcBef>
                <a:spcPts val="0"/>
              </a:spcBef>
              <a:spcAft>
                <a:spcPts val="0"/>
              </a:spcAft>
              <a:buSzPct val="100000"/>
              <a:buChar char="-"/>
            </a:pPr>
            <a:r>
              <a:rPr lang="en" sz="1900"/>
              <a:t>Our model determined that J48 with the InfoGainEval dataset had the best accuracy of 87%.</a:t>
            </a:r>
            <a:endParaRPr sz="1900"/>
          </a:p>
          <a:p>
            <a:pPr indent="-313055" lvl="0" marL="457200" rtl="0" algn="l">
              <a:spcBef>
                <a:spcPts val="0"/>
              </a:spcBef>
              <a:spcAft>
                <a:spcPts val="0"/>
              </a:spcAft>
              <a:buSzPct val="100000"/>
              <a:buChar char="-"/>
            </a:pPr>
            <a:r>
              <a:rPr lang="en" sz="1900"/>
              <a:t>Highest TP Rate: 90.3% </a:t>
            </a:r>
            <a:endParaRPr sz="1900"/>
          </a:p>
          <a:p>
            <a:pPr indent="-313055" lvl="0" marL="457200" rtl="0" algn="l">
              <a:spcBef>
                <a:spcPts val="0"/>
              </a:spcBef>
              <a:spcAft>
                <a:spcPts val="0"/>
              </a:spcAft>
              <a:buSzPct val="100000"/>
              <a:buChar char="-"/>
            </a:pPr>
            <a:r>
              <a:rPr lang="en" sz="1900"/>
              <a:t>Lowest Mean Squared Error: 0.264</a:t>
            </a:r>
            <a:endParaRPr sz="1900"/>
          </a:p>
          <a:p>
            <a:pPr indent="-313055" lvl="0" marL="457200" rtl="0" algn="l">
              <a:spcBef>
                <a:spcPts val="0"/>
              </a:spcBef>
              <a:spcAft>
                <a:spcPts val="0"/>
              </a:spcAft>
              <a:buSzPct val="100000"/>
              <a:buChar char="-"/>
            </a:pPr>
            <a:r>
              <a:rPr lang="en" sz="1900"/>
              <a:t>This accuracy is </a:t>
            </a:r>
            <a:r>
              <a:rPr lang="en" sz="1900"/>
              <a:t>decently</a:t>
            </a:r>
            <a:r>
              <a:rPr lang="en" sz="1900"/>
              <a:t> high and provides decent prediction of who is at </a:t>
            </a:r>
            <a:r>
              <a:rPr lang="en" sz="1900"/>
              <a:t>fault </a:t>
            </a:r>
            <a:endParaRPr sz="1900"/>
          </a:p>
        </p:txBody>
      </p:sp>
      <p:pic>
        <p:nvPicPr>
          <p:cNvPr id="249" name="Google Shape;249;p31"/>
          <p:cNvPicPr preferRelativeResize="0"/>
          <p:nvPr/>
        </p:nvPicPr>
        <p:blipFill rotWithShape="1">
          <a:blip r:embed="rId3">
            <a:alphaModFix/>
          </a:blip>
          <a:srcRect b="0" l="0" r="0" t="0"/>
          <a:stretch/>
        </p:blipFill>
        <p:spPr>
          <a:xfrm>
            <a:off x="5634875" y="1803362"/>
            <a:ext cx="2701525" cy="1692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Statement and Project Goal</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Determining fault is vital for insurance payouts and other legal or monetary activities. However, determining fault is a difficult process when the parties don’t agree. </a:t>
            </a:r>
            <a:endParaRPr/>
          </a:p>
          <a:p>
            <a:pPr indent="-311150" lvl="0" marL="457200" rtl="0" algn="l">
              <a:spcBef>
                <a:spcPts val="0"/>
              </a:spcBef>
              <a:spcAft>
                <a:spcPts val="0"/>
              </a:spcAft>
              <a:buSzPts val="1300"/>
              <a:buChar char="-"/>
            </a:pPr>
            <a:r>
              <a:rPr lang="en"/>
              <a:t>A good model could help </a:t>
            </a:r>
            <a:r>
              <a:rPr lang="en"/>
              <a:t>improve</a:t>
            </a:r>
            <a:r>
              <a:rPr lang="en"/>
              <a:t> road safety by highlighting key risk factors, guiding preventative measures, and informing traffic policies.</a:t>
            </a:r>
            <a:endParaRPr/>
          </a:p>
          <a:p>
            <a:pPr indent="-311150" lvl="0" marL="457200" rtl="0" algn="l">
              <a:spcBef>
                <a:spcPts val="0"/>
              </a:spcBef>
              <a:spcAft>
                <a:spcPts val="0"/>
              </a:spcAft>
              <a:buSzPts val="1300"/>
              <a:buChar char="-"/>
            </a:pPr>
            <a:r>
              <a:rPr lang="en"/>
              <a:t>Additionally, the insights from this project could be valuable for law enforcement agencies, insurance companies, and urban planners to better understand the dynamics of traffic incidents and ultimately reduce the number of preventable accidents on the road.</a:t>
            </a:r>
            <a:endParaRPr/>
          </a:p>
          <a:p>
            <a:pPr indent="0" lvl="0" marL="0" rtl="0" algn="l">
              <a:spcBef>
                <a:spcPts val="1200"/>
              </a:spcBef>
              <a:spcAft>
                <a:spcPts val="1200"/>
              </a:spcAft>
              <a:buNone/>
            </a:pPr>
            <a:r>
              <a:rPr lang="en"/>
              <a:t>Therefore, the</a:t>
            </a:r>
            <a:r>
              <a:rPr lang="en"/>
              <a:t> goal of this project is to develop a machine learning model that predicts whether a driver was at fault in a traffic incident using the Montgomery County Crash Reporting Incidents dataset.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Reproduce</a:t>
            </a:r>
            <a:endParaRPr/>
          </a:p>
        </p:txBody>
      </p:sp>
      <p:sp>
        <p:nvSpPr>
          <p:cNvPr id="255" name="Google Shape;255;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Under the Preprocess tab, remove the attributes which prevent arff to csv conversion</a:t>
            </a:r>
            <a:endParaRPr/>
          </a:p>
          <a:p>
            <a:pPr indent="-311150" lvl="0" marL="457200" rtl="0" algn="l">
              <a:spcBef>
                <a:spcPts val="0"/>
              </a:spcBef>
              <a:spcAft>
                <a:spcPts val="0"/>
              </a:spcAft>
              <a:buSzPts val="1300"/>
              <a:buAutoNum type="arabicPeriod"/>
            </a:pPr>
            <a:r>
              <a:rPr lang="en"/>
              <a:t>Open Weka and load the “rawdata.csv” dataset.</a:t>
            </a:r>
            <a:endParaRPr/>
          </a:p>
          <a:p>
            <a:pPr indent="-311150" lvl="0" marL="457200" rtl="0" algn="l">
              <a:spcBef>
                <a:spcPts val="0"/>
              </a:spcBef>
              <a:spcAft>
                <a:spcPts val="0"/>
              </a:spcAft>
              <a:buSzPts val="1300"/>
              <a:buAutoNum type="arabicPeriod"/>
            </a:pPr>
            <a:r>
              <a:rPr lang="en"/>
              <a:t>Remove redundant </a:t>
            </a:r>
            <a:r>
              <a:rPr lang="en"/>
              <a:t>attributes</a:t>
            </a:r>
            <a:endParaRPr/>
          </a:p>
          <a:p>
            <a:pPr indent="-311150" lvl="0" marL="457200" rtl="0" algn="l">
              <a:spcBef>
                <a:spcPts val="0"/>
              </a:spcBef>
              <a:spcAft>
                <a:spcPts val="0"/>
              </a:spcAft>
              <a:buSzPts val="1300"/>
              <a:buAutoNum type="arabicPeriod"/>
            </a:pPr>
            <a:r>
              <a:rPr lang="en"/>
              <a:t>Parse dates into only the minutes using the python code (code included on report)</a:t>
            </a:r>
            <a:endParaRPr/>
          </a:p>
          <a:p>
            <a:pPr indent="-311150" lvl="0" marL="457200" rtl="0" algn="l">
              <a:spcBef>
                <a:spcPts val="0"/>
              </a:spcBef>
              <a:spcAft>
                <a:spcPts val="0"/>
              </a:spcAft>
              <a:buSzPts val="1300"/>
              <a:buAutoNum type="arabicPeriod"/>
            </a:pPr>
            <a:r>
              <a:rPr lang="en"/>
              <a:t>Select the attributes according to the corresponding attribute selection algorithm.</a:t>
            </a:r>
            <a:endParaRPr/>
          </a:p>
          <a:p>
            <a:pPr indent="-311150" lvl="0" marL="457200" rtl="0" algn="l">
              <a:spcBef>
                <a:spcPts val="0"/>
              </a:spcBef>
              <a:spcAft>
                <a:spcPts val="0"/>
              </a:spcAft>
              <a:buSzPts val="1300"/>
              <a:buAutoNum type="arabicPeriod"/>
            </a:pPr>
            <a:r>
              <a:rPr lang="en"/>
              <a:t>Split the data into train and test splits.</a:t>
            </a:r>
            <a:endParaRPr/>
          </a:p>
          <a:p>
            <a:pPr indent="-311150" lvl="0" marL="457200" rtl="0" algn="l">
              <a:spcBef>
                <a:spcPts val="0"/>
              </a:spcBef>
              <a:spcAft>
                <a:spcPts val="0"/>
              </a:spcAft>
              <a:buSzPts val="1300"/>
              <a:buAutoNum type="arabicPeriod"/>
            </a:pPr>
            <a:r>
              <a:rPr lang="en"/>
              <a:t>Train the desired model (J48) using the test set as a “supplied test set”.</a:t>
            </a:r>
            <a:endParaRPr/>
          </a:p>
          <a:p>
            <a:pPr indent="-311150" lvl="0" marL="457200" rtl="0" algn="l">
              <a:spcBef>
                <a:spcPts val="0"/>
              </a:spcBef>
              <a:spcAft>
                <a:spcPts val="0"/>
              </a:spcAft>
              <a:buSzPts val="1300"/>
              <a:buAutoNum type="arabicPeriod"/>
            </a:pPr>
            <a:r>
              <a:rPr lang="en"/>
              <a:t>Click Start.</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Sources</a:t>
            </a:r>
            <a:endParaRPr/>
          </a:p>
        </p:txBody>
      </p:sp>
      <p:sp>
        <p:nvSpPr>
          <p:cNvPr id="261" name="Google Shape;261;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500"/>
              <a:t>Google Drive: </a:t>
            </a:r>
            <a:r>
              <a:rPr lang="en" sz="2500" u="sng">
                <a:solidFill>
                  <a:schemeClr val="hlink"/>
                </a:solidFill>
                <a:hlinkClick r:id="rId3"/>
              </a:rPr>
              <a:t>https://drive.google.com/drive/folders/110G13sFcdTgHHQABhNVw3vTYZuXPTyYH</a:t>
            </a:r>
            <a:endParaRPr sz="2500"/>
          </a:p>
          <a:p>
            <a:pPr indent="0" lvl="0" marL="0" rtl="0" algn="l">
              <a:spcBef>
                <a:spcPts val="1200"/>
              </a:spcBef>
              <a:spcAft>
                <a:spcPts val="0"/>
              </a:spcAft>
              <a:buNone/>
            </a:pPr>
            <a:r>
              <a:rPr lang="en" sz="2500"/>
              <a:t>Dataset: </a:t>
            </a:r>
            <a:endParaRPr sz="2500"/>
          </a:p>
          <a:p>
            <a:pPr indent="0" lvl="0" marL="0" rtl="0" algn="l">
              <a:spcBef>
                <a:spcPts val="1200"/>
              </a:spcBef>
              <a:spcAft>
                <a:spcPts val="1200"/>
              </a:spcAft>
              <a:buNone/>
            </a:pPr>
            <a:r>
              <a:rPr lang="en" sz="2500" u="sng">
                <a:solidFill>
                  <a:schemeClr val="hlink"/>
                </a:solidFill>
                <a:hlinkClick r:id="rId4"/>
              </a:rPr>
              <a:t>https://catalog.data.gov/dataset/crash-reporting-drivers-data</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147" name="Google Shape;147;p15"/>
          <p:cNvSpPr txBox="1"/>
          <p:nvPr>
            <p:ph idx="1" type="body"/>
          </p:nvPr>
        </p:nvSpPr>
        <p:spPr>
          <a:xfrm>
            <a:off x="1297500" y="1567550"/>
            <a:ext cx="7038900" cy="100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data set consists of about 180,000 instances with 38 attributes (not including the class label). This dataset provides information on motor vehicle operators (drivers) involved in traffic collisions occurring on county and local roadways. </a:t>
            </a:r>
            <a:endParaRPr/>
          </a:p>
        </p:txBody>
      </p:sp>
      <p:pic>
        <p:nvPicPr>
          <p:cNvPr id="148" name="Google Shape;148;p15"/>
          <p:cNvPicPr preferRelativeResize="0"/>
          <p:nvPr/>
        </p:nvPicPr>
        <p:blipFill>
          <a:blip r:embed="rId3">
            <a:alphaModFix/>
          </a:blip>
          <a:stretch>
            <a:fillRect/>
          </a:stretch>
        </p:blipFill>
        <p:spPr>
          <a:xfrm>
            <a:off x="2930238" y="2571650"/>
            <a:ext cx="3283533" cy="22670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Continued…</a:t>
            </a:r>
            <a:endParaRPr/>
          </a:p>
        </p:txBody>
      </p:sp>
      <p:sp>
        <p:nvSpPr>
          <p:cNvPr id="154" name="Google Shape;154;p16"/>
          <p:cNvSpPr txBox="1"/>
          <p:nvPr>
            <p:ph idx="1" type="body"/>
          </p:nvPr>
        </p:nvSpPr>
        <p:spPr>
          <a:xfrm>
            <a:off x="1297500" y="1145825"/>
            <a:ext cx="7302900" cy="3459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Some of the attributes in the data set are</a:t>
            </a:r>
            <a:r>
              <a:rPr lang="en"/>
              <a:t>…</a:t>
            </a:r>
            <a:endParaRPr/>
          </a:p>
          <a:p>
            <a:pPr indent="0" lvl="0" marL="0" rtl="0" algn="l">
              <a:spcBef>
                <a:spcPts val="1200"/>
              </a:spcBef>
              <a:spcAft>
                <a:spcPts val="0"/>
              </a:spcAft>
              <a:buNone/>
            </a:pPr>
            <a:r>
              <a:rPr lang="en"/>
              <a:t>Collision Type: Type of collision (e.g., rear-end, side-impact).</a:t>
            </a:r>
            <a:endParaRPr/>
          </a:p>
          <a:p>
            <a:pPr indent="0" lvl="0" marL="0" rtl="0" algn="l">
              <a:spcBef>
                <a:spcPts val="1200"/>
              </a:spcBef>
              <a:spcAft>
                <a:spcPts val="0"/>
              </a:spcAft>
              <a:buNone/>
            </a:pPr>
            <a:r>
              <a:rPr lang="en"/>
              <a:t>Weather: Weather conditions at the time of the incident.</a:t>
            </a:r>
            <a:endParaRPr/>
          </a:p>
          <a:p>
            <a:pPr indent="0" lvl="0" marL="0" rtl="0" algn="l">
              <a:spcBef>
                <a:spcPts val="1200"/>
              </a:spcBef>
              <a:spcAft>
                <a:spcPts val="0"/>
              </a:spcAft>
              <a:buNone/>
            </a:pPr>
            <a:r>
              <a:rPr lang="en"/>
              <a:t>Surface Condition: Road surface condition (e.g., wet, dry, icy).</a:t>
            </a:r>
            <a:endParaRPr/>
          </a:p>
          <a:p>
            <a:pPr indent="0" lvl="0" marL="0" rtl="0" algn="l">
              <a:spcBef>
                <a:spcPts val="1200"/>
              </a:spcBef>
              <a:spcAft>
                <a:spcPts val="0"/>
              </a:spcAft>
              <a:buNone/>
            </a:pPr>
            <a:r>
              <a:rPr lang="en"/>
              <a:t>Light: Lighting conditions (e.g., daylight, dark, dawn).</a:t>
            </a:r>
            <a:endParaRPr/>
          </a:p>
          <a:p>
            <a:pPr indent="0" lvl="0" marL="0" rtl="0" algn="l">
              <a:spcBef>
                <a:spcPts val="1200"/>
              </a:spcBef>
              <a:spcAft>
                <a:spcPts val="0"/>
              </a:spcAft>
              <a:buNone/>
            </a:pPr>
            <a:r>
              <a:rPr lang="en"/>
              <a:t>Traffic Control: Presence and type of traffic control devices (e.g., stop signs, signals).</a:t>
            </a:r>
            <a:endParaRPr/>
          </a:p>
          <a:p>
            <a:pPr indent="0" lvl="0" marL="0" rtl="0" algn="l">
              <a:spcBef>
                <a:spcPts val="1200"/>
              </a:spcBef>
              <a:spcAft>
                <a:spcPts val="0"/>
              </a:spcAft>
              <a:buNone/>
            </a:pPr>
            <a:r>
              <a:rPr lang="en"/>
              <a:t>Driver Substance Abuse: Information on driver impairment due to substances.</a:t>
            </a:r>
            <a:endParaRPr/>
          </a:p>
          <a:p>
            <a:pPr indent="0" lvl="0" marL="0" rtl="0" algn="l">
              <a:spcBef>
                <a:spcPts val="1200"/>
              </a:spcBef>
              <a:spcAft>
                <a:spcPts val="0"/>
              </a:spcAft>
              <a:buNone/>
            </a:pPr>
            <a:r>
              <a:rPr lang="en"/>
              <a:t>Non-Motorist Substance Abuse: Information on non-motorist impairment due to substances.</a:t>
            </a:r>
            <a:endParaRPr/>
          </a:p>
          <a:p>
            <a:pPr indent="0" lvl="0" marL="0" rtl="0" algn="l">
              <a:spcBef>
                <a:spcPts val="1200"/>
              </a:spcBef>
              <a:spcAft>
                <a:spcPts val="0"/>
              </a:spcAft>
              <a:buNone/>
            </a:pPr>
            <a:r>
              <a:rPr lang="en"/>
              <a:t>Person ID: Unique ID for the person involved in the incident.</a:t>
            </a:r>
            <a:endParaRPr/>
          </a:p>
          <a:p>
            <a:pPr indent="0" lvl="0" marL="0" rtl="0" algn="l">
              <a:spcBef>
                <a:spcPts val="1200"/>
              </a:spcBef>
              <a:spcAft>
                <a:spcPts val="1200"/>
              </a:spcAft>
              <a:buNone/>
            </a:pPr>
            <a:r>
              <a:rPr lang="en"/>
              <a:t>There are many more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 + Split</a:t>
            </a:r>
            <a:endParaRPr/>
          </a:p>
        </p:txBody>
      </p:sp>
      <p:sp>
        <p:nvSpPr>
          <p:cNvPr id="160" name="Google Shape;160;p17"/>
          <p:cNvSpPr txBox="1"/>
          <p:nvPr>
            <p:ph idx="1" type="body"/>
          </p:nvPr>
        </p:nvSpPr>
        <p:spPr>
          <a:xfrm>
            <a:off x="679675" y="1556325"/>
            <a:ext cx="3633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1. Formatting for Weka</a:t>
            </a:r>
            <a:endParaRPr/>
          </a:p>
          <a:p>
            <a:pPr indent="0" lvl="0" marL="0" rtl="0" algn="l">
              <a:spcBef>
                <a:spcPts val="1200"/>
              </a:spcBef>
              <a:spcAft>
                <a:spcPts val="0"/>
              </a:spcAft>
              <a:buNone/>
            </a:pPr>
            <a:r>
              <a:rPr lang="en"/>
              <a:t>	Remove new lines</a:t>
            </a:r>
            <a:endParaRPr/>
          </a:p>
          <a:p>
            <a:pPr indent="0" lvl="0" marL="0" rtl="0" algn="l">
              <a:spcBef>
                <a:spcPts val="1200"/>
              </a:spcBef>
              <a:spcAft>
                <a:spcPts val="0"/>
              </a:spcAft>
              <a:buNone/>
            </a:pPr>
            <a:r>
              <a:rPr lang="en"/>
              <a:t>	Remove quotation marks</a:t>
            </a:r>
            <a:endParaRPr/>
          </a:p>
          <a:p>
            <a:pPr indent="0" lvl="0" marL="0" rtl="0" algn="l">
              <a:spcBef>
                <a:spcPts val="1200"/>
              </a:spcBef>
              <a:spcAft>
                <a:spcPts val="0"/>
              </a:spcAft>
              <a:buNone/>
            </a:pPr>
            <a:r>
              <a:rPr lang="en"/>
              <a:t>	Reformat Date to only keep the minutes</a:t>
            </a:r>
            <a:endParaRPr/>
          </a:p>
          <a:p>
            <a:pPr indent="0" lvl="0" marL="0" rtl="0" algn="l">
              <a:spcBef>
                <a:spcPts val="1200"/>
              </a:spcBef>
              <a:spcAft>
                <a:spcPts val="0"/>
              </a:spcAft>
              <a:buNone/>
            </a:pPr>
            <a:r>
              <a:rPr lang="en"/>
              <a:t>2. Remove redundant attributes</a:t>
            </a:r>
            <a:endParaRPr/>
          </a:p>
          <a:p>
            <a:pPr indent="0" lvl="0" marL="0" rtl="0" algn="l">
              <a:spcBef>
                <a:spcPts val="1200"/>
              </a:spcBef>
              <a:spcAft>
                <a:spcPts val="0"/>
              </a:spcAft>
              <a:buNone/>
            </a:pPr>
            <a:r>
              <a:rPr lang="en"/>
              <a:t>3. Remove instances with class null values</a:t>
            </a:r>
            <a:endParaRPr/>
          </a:p>
          <a:p>
            <a:pPr indent="0" lvl="0" marL="0" rtl="0" algn="l">
              <a:spcBef>
                <a:spcPts val="1200"/>
              </a:spcBef>
              <a:spcAft>
                <a:spcPts val="0"/>
              </a:spcAft>
              <a:buNone/>
            </a:pPr>
            <a:r>
              <a:rPr lang="en"/>
              <a:t>4. Replace null values in other attributes</a:t>
            </a:r>
            <a:endParaRPr/>
          </a:p>
          <a:p>
            <a:pPr indent="0" lvl="0" marL="0" rtl="0" algn="l">
              <a:spcBef>
                <a:spcPts val="1200"/>
              </a:spcBef>
              <a:spcAft>
                <a:spcPts val="1200"/>
              </a:spcAft>
              <a:buNone/>
            </a:pPr>
            <a:r>
              <a:rPr lang="en"/>
              <a:t>5. Discretize/Binning</a:t>
            </a:r>
            <a:endParaRPr/>
          </a:p>
        </p:txBody>
      </p:sp>
      <p:sp>
        <p:nvSpPr>
          <p:cNvPr id="161" name="Google Shape;161;p17"/>
          <p:cNvSpPr txBox="1"/>
          <p:nvPr>
            <p:ph idx="1" type="body"/>
          </p:nvPr>
        </p:nvSpPr>
        <p:spPr>
          <a:xfrm>
            <a:off x="5134450" y="1556325"/>
            <a:ext cx="3633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a:t>
            </a:r>
            <a:r>
              <a:rPr lang="en"/>
              <a:t>preprocessing</a:t>
            </a:r>
            <a:r>
              <a:rPr lang="en"/>
              <a:t>, we ended up with 24 attributes.</a:t>
            </a:r>
            <a:endParaRPr/>
          </a:p>
          <a:p>
            <a:pPr indent="0" lvl="0" marL="0" rtl="0" algn="l">
              <a:spcBef>
                <a:spcPts val="1200"/>
              </a:spcBef>
              <a:spcAft>
                <a:spcPts val="1200"/>
              </a:spcAft>
              <a:buNone/>
            </a:pPr>
            <a:r>
              <a:rPr lang="en"/>
              <a:t>We did a stratified random train/test split with the use of Weka’s “stratifiedRemoveFolds”, yielding an 80-20 split stratified with respect to the class label “At Fault”. The resulting train and test splits had the same percentage of each class (to the nearest whole instance).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Date/Time Attribute</a:t>
            </a:r>
            <a:endParaRPr/>
          </a:p>
        </p:txBody>
      </p:sp>
      <p:pic>
        <p:nvPicPr>
          <p:cNvPr id="167" name="Google Shape;167;p18"/>
          <p:cNvPicPr preferRelativeResize="0"/>
          <p:nvPr/>
        </p:nvPicPr>
        <p:blipFill>
          <a:blip r:embed="rId3">
            <a:alphaModFix/>
          </a:blip>
          <a:stretch>
            <a:fillRect/>
          </a:stretch>
        </p:blipFill>
        <p:spPr>
          <a:xfrm>
            <a:off x="5650500" y="1017000"/>
            <a:ext cx="3203326" cy="3682249"/>
          </a:xfrm>
          <a:prstGeom prst="rect">
            <a:avLst/>
          </a:prstGeom>
          <a:noFill/>
          <a:ln>
            <a:noFill/>
          </a:ln>
        </p:spPr>
      </p:pic>
      <p:pic>
        <p:nvPicPr>
          <p:cNvPr id="168" name="Google Shape;168;p18"/>
          <p:cNvPicPr preferRelativeResize="0"/>
          <p:nvPr/>
        </p:nvPicPr>
        <p:blipFill rotWithShape="1">
          <a:blip r:embed="rId4">
            <a:alphaModFix/>
          </a:blip>
          <a:srcRect b="1623" l="1782" r="2395" t="3418"/>
          <a:stretch/>
        </p:blipFill>
        <p:spPr>
          <a:xfrm>
            <a:off x="775200" y="1608375"/>
            <a:ext cx="4470900" cy="2712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Attribute </a:t>
            </a:r>
            <a:r>
              <a:rPr lang="en"/>
              <a:t>Selection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Correlation Based Feature Selection</a:t>
            </a:r>
            <a:endParaRPr/>
          </a:p>
        </p:txBody>
      </p:sp>
      <p:sp>
        <p:nvSpPr>
          <p:cNvPr id="179" name="Google Shape;179;p20"/>
          <p:cNvSpPr txBox="1"/>
          <p:nvPr>
            <p:ph idx="1" type="body"/>
          </p:nvPr>
        </p:nvSpPr>
        <p:spPr>
          <a:xfrm>
            <a:off x="1297500" y="1567550"/>
            <a:ext cx="33420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Using the CorrelationAttributeEval attribute selection algorithm and the Ranker search method, we obtained the following analysis. </a:t>
            </a:r>
            <a:endParaRPr/>
          </a:p>
          <a:p>
            <a:pPr indent="0" lvl="0" marL="0" rtl="0" algn="l">
              <a:spcBef>
                <a:spcPts val="1200"/>
              </a:spcBef>
              <a:spcAft>
                <a:spcPts val="1200"/>
              </a:spcAft>
              <a:buNone/>
            </a:pPr>
            <a:r>
              <a:rPr lang="en"/>
              <a:t>When selecting our attributes, we set a cutoff of 0.075. Thus, the following attributes were selected to be included based on this algorithm: ‘Driver Distracted By’, ‘Vehicle First Impact Location’, ‘Injury Severity’, ‘Parked Vehicle’, ‘Speed Limit’, ‘Vehicle Movement’, ‘Driver Substance Abuse’, ‘Vehicle Damage Extent’, and ‘Vehicle Year’. </a:t>
            </a:r>
            <a:endParaRPr/>
          </a:p>
        </p:txBody>
      </p:sp>
      <p:pic>
        <p:nvPicPr>
          <p:cNvPr id="180" name="Google Shape;180;p20"/>
          <p:cNvPicPr preferRelativeResize="0"/>
          <p:nvPr/>
        </p:nvPicPr>
        <p:blipFill rotWithShape="1">
          <a:blip r:embed="rId3">
            <a:alphaModFix/>
          </a:blip>
          <a:srcRect b="0" l="0" r="33660" t="0"/>
          <a:stretch/>
        </p:blipFill>
        <p:spPr>
          <a:xfrm>
            <a:off x="5254325" y="1567550"/>
            <a:ext cx="3082086" cy="291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Info Gain Based Attribute Selection</a:t>
            </a:r>
            <a:endParaRPr/>
          </a:p>
        </p:txBody>
      </p:sp>
      <p:sp>
        <p:nvSpPr>
          <p:cNvPr id="186" name="Google Shape;186;p21"/>
          <p:cNvSpPr txBox="1"/>
          <p:nvPr>
            <p:ph idx="1" type="body"/>
          </p:nvPr>
        </p:nvSpPr>
        <p:spPr>
          <a:xfrm>
            <a:off x="1297500" y="1567550"/>
            <a:ext cx="33420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second dataset was created using the InfoGainAttributeEval algorithm provided by WEKA, which also uses the Ranker search method. </a:t>
            </a:r>
            <a:endParaRPr/>
          </a:p>
          <a:p>
            <a:pPr indent="0" lvl="0" marL="0" rtl="0" algn="l">
              <a:spcBef>
                <a:spcPts val="1200"/>
              </a:spcBef>
              <a:spcAft>
                <a:spcPts val="1200"/>
              </a:spcAft>
              <a:buNone/>
            </a:pPr>
            <a:r>
              <a:rPr lang="en"/>
              <a:t>We chose a cutoff of 0.02. As such, we kept the attributes ‘Driver Distracted By’, ‘Vehicle Movement’, ‘Vehicle First Impact Location’, ‘Driver Substance Abuse’, ‘Collision Type’, ‘Vehicle Damage Extent’, ‘Injury Severity’, ‘Traffic Control’, and ‘Vehicle Body Type’.</a:t>
            </a:r>
            <a:endParaRPr>
              <a:solidFill>
                <a:srgbClr val="FF0000"/>
              </a:solidFill>
            </a:endParaRPr>
          </a:p>
        </p:txBody>
      </p:sp>
      <p:pic>
        <p:nvPicPr>
          <p:cNvPr id="187" name="Google Shape;187;p21"/>
          <p:cNvPicPr preferRelativeResize="0"/>
          <p:nvPr/>
        </p:nvPicPr>
        <p:blipFill rotWithShape="1">
          <a:blip r:embed="rId3">
            <a:alphaModFix/>
          </a:blip>
          <a:srcRect b="0" l="0" r="34499" t="0"/>
          <a:stretch/>
        </p:blipFill>
        <p:spPr>
          <a:xfrm>
            <a:off x="5293180" y="1567550"/>
            <a:ext cx="3043220" cy="291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