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ADC9CF-BE42-4385-9C05-0BAF8524C008}">
  <a:tblStyle styleId="{A3ADC9CF-BE42-4385-9C05-0BAF8524C0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verage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swa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b39ebb5ea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b39ebb5ea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b39ebb5e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b39ebb5e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b39ebb5ea_0_1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b39ebb5ea_0_1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b39ebb5ea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b39ebb5ea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b39ebb5ea_0_1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b39ebb5ea_0_1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b3d2ebd1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b3d2ebd1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b39ebb5ea_0_1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b39ebb5ea_0_1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b39ebb5ea_0_1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b39ebb5ea_0_1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b39ebb5ea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b39ebb5ea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Clustered Decision Trees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 Lee and Abhinav Palikala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Bahnsen, A. C., Aouada, D., &amp; Ottersten, B. (2015). Example-dependent cost-sensitive decision trees. arXiv preprint arXiv:1509.07266.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Breiman, L., Friedman, J., Olshen, R., &amp; Stone, C. (2012). Classification and regression trees. Microsoft Research. Retrieved from https://www.microsoft.com/en-us/research/wp-content/uploads/2012/06/1206.4620.pdf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Dal Pozzolo, A., Caelen, O., Johnson, R. A., &amp; Bontempi, G. (2015). Calibrating probability with undersampling for unbalanced classification. arXiv preprint arXiv:1511.08136.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Dugas-Phocion, G., &amp; Bengio, S. (2020). Learning optimal decision trees using reinforcement learning heuristics. arXiv preprint arXiv:2010.08633.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Kaggle. (n.d.). Credit card fraud detection dataset. Retrieved from https://www.kaggle.com/datasets/mlg-ulb/creditcardfraud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Keylabs AI. (n.d.). Decision trees: How they work and practical examples. Retrieved from https://keylabs.ai/blog/decision-trees-how-they-work-and-practical-examples/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Lomax, S., &amp; Vadera, S. (2013). A survey of cost-sensitive decision tree induction algorithms. Knowledge Engineering Review, 28(2), 159–188. Retrieved from https://pmc.ncbi.nlm.nih.gov/articles/PMC2701298/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Vat</a:t>
            </a:r>
            <a:r>
              <a:rPr lang="en"/>
              <a:t>i</a:t>
            </a:r>
            <a:r>
              <a:rPr lang="en"/>
              <a:t>on Ventures. (n.d.). Decision trees: Definition, explanation, and use cases. Retrieved from https://www.vationventures.com/glossary/decision-trees-definition-explanation-and-use-cases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Zhang, Y., &amp; Wu, J. (2018). A survey on decision tree learning for heterogeneous data. arXiv preprint arXiv:1801.08310.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</a:pPr>
            <a:r>
              <a:rPr b="1" lang="en" sz="1400"/>
              <a:t>Decision Trees:</a:t>
            </a:r>
            <a:r>
              <a:rPr lang="en" sz="1400"/>
              <a:t> Classification model that’s used in several fields like Healthcare and Business.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</a:pPr>
            <a:r>
              <a:rPr b="1" lang="en" sz="1400"/>
              <a:t>Feature Selection:</a:t>
            </a:r>
            <a:r>
              <a:rPr lang="en" sz="1400"/>
              <a:t> Traditional splitting heuristics like information gain, gain ratio, and Gini impurity act greedily, lacking the ability to optimize for future splits.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</a:pPr>
            <a:r>
              <a:rPr b="1" lang="en" sz="1400"/>
              <a:t>Research Focus:</a:t>
            </a:r>
            <a:r>
              <a:rPr lang="en" sz="1400"/>
              <a:t> We address heuristic limitations with a novel algorithm, comparing its performance against existing methods across multiple datasets.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</a:pPr>
            <a:r>
              <a:rPr b="1" lang="en" sz="1400"/>
              <a:t>Novel Approach:</a:t>
            </a:r>
            <a:r>
              <a:rPr lang="en" sz="1400"/>
              <a:t> The problem was tackled by combining K-means clustering to create “intuitive” groupings while also calculating the traditional entropy.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common research on decision tree splitting is to alter the ‘purity’ or entropy measure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Traditional InfoGain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Gini impurity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Power-mean impurity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Generalized power series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of these address our concerns for decision tree splitting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“novel” methods combine several attributes together as part of a “multi-dimensional” selection method.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similar fashion, some splitting methods combine several different algorithms. This is where we decided to work.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Features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Credit Fraud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Heavily unbalanced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492 frauds out of 284,8407 transactions (0.172% frauds)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30 feature attributes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Result of PCA on original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a representative sample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Equal width 3 bins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Saved discrete and </a:t>
            </a:r>
            <a:r>
              <a:rPr lang="en"/>
              <a:t>continuous</a:t>
            </a:r>
            <a:r>
              <a:rPr lang="en"/>
              <a:t>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80-20 split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977" y="2278375"/>
            <a:ext cx="4679999" cy="265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behind Clustered Decision Trees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Decision Tree Heuristic: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Clustered Decision Tree Heuristic: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D: Node after split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K: K-Means cluster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C: Class label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200" y="1593300"/>
            <a:ext cx="3392713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188" y="2678413"/>
            <a:ext cx="42005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42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two following datasets: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Decision trees are greedy algorithms and only consider the </a:t>
            </a:r>
            <a:r>
              <a:rPr lang="en"/>
              <a:t>instantaneous</a:t>
            </a:r>
            <a:r>
              <a:rPr lang="en"/>
              <a:t> splitting power. These two datasets are thus treated the same.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967750" y="190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{A3ADC9CF-BE42-4385-9C05-0BAF8524C008}</a:tableStyleId>
              </a:tblPr>
              <a:tblGrid>
                <a:gridCol w="1680225"/>
                <a:gridCol w="1680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Feature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Class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5" name="Google Shape;95;p18"/>
          <p:cNvGraphicFramePr/>
          <p:nvPr/>
        </p:nvGraphicFramePr>
        <p:xfrm>
          <a:off x="5067300" y="190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{A3ADC9CF-BE42-4385-9C05-0BAF8524C008}</a:tableStyleId>
              </a:tblPr>
              <a:tblGrid>
                <a:gridCol w="1680225"/>
                <a:gridCol w="1680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Feature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Class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(K = 2)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4306" r="0" t="0"/>
          <a:stretch/>
        </p:blipFill>
        <p:spPr>
          <a:xfrm>
            <a:off x="311700" y="1170125"/>
            <a:ext cx="353640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4">
            <a:alphaModFix/>
          </a:blip>
          <a:srcRect b="0" l="1029" r="0" t="0"/>
          <a:stretch/>
        </p:blipFill>
        <p:spPr>
          <a:xfrm>
            <a:off x="4038600" y="1170125"/>
            <a:ext cx="365760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312425" y="4343400"/>
            <a:ext cx="34596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Sensitivity = 10 / (10 + 3) = 0.769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9550" y="545638"/>
            <a:ext cx="18383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4000500" y="4343400"/>
            <a:ext cx="34596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Sensitivity = 5 / (5 + 8) = 0.385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Clustered Decision Trees do perform better than normal decision trees on select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capable of capturing more complex interactions along with addressing unbalanced class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Significantly more </a:t>
            </a:r>
            <a:r>
              <a:rPr lang="en"/>
              <a:t>computationally</a:t>
            </a:r>
            <a:r>
              <a:rPr lang="en"/>
              <a:t> expensive than traditional decision trees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make it more efficient (cache clusters)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 different features differently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the depths of decision trees to find if it makes cheaper (shallower) trees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the performance of CDTs on different data distributions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