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5" r:id="rId2"/>
    <p:sldMasterId id="2147483666" r:id="rId3"/>
    <p:sldMasterId id="2147483667" r:id="rId4"/>
    <p:sldMasterId id="2147483668" r:id="rId5"/>
    <p:sldMasterId id="2147483669" r:id="rId6"/>
  </p:sldMasterIdLst>
  <p:notesMasterIdLst>
    <p:notesMasterId r:id="rId38"/>
  </p:notesMasterIdLst>
  <p:sldIdLst>
    <p:sldId id="256" r:id="rId7"/>
    <p:sldId id="309" r:id="rId8"/>
    <p:sldId id="307" r:id="rId9"/>
    <p:sldId id="308" r:id="rId10"/>
    <p:sldId id="310" r:id="rId11"/>
    <p:sldId id="311" r:id="rId12"/>
    <p:sldId id="306" r:id="rId13"/>
    <p:sldId id="313" r:id="rId14"/>
    <p:sldId id="284" r:id="rId15"/>
    <p:sldId id="318" r:id="rId16"/>
    <p:sldId id="317" r:id="rId17"/>
    <p:sldId id="315" r:id="rId18"/>
    <p:sldId id="316" r:id="rId19"/>
    <p:sldId id="320" r:id="rId20"/>
    <p:sldId id="285" r:id="rId21"/>
    <p:sldId id="302" r:id="rId22"/>
    <p:sldId id="286" r:id="rId23"/>
    <p:sldId id="287" r:id="rId24"/>
    <p:sldId id="288" r:id="rId25"/>
    <p:sldId id="290" r:id="rId26"/>
    <p:sldId id="289" r:id="rId27"/>
    <p:sldId id="300" r:id="rId28"/>
    <p:sldId id="291" r:id="rId29"/>
    <p:sldId id="292" r:id="rId30"/>
    <p:sldId id="293" r:id="rId31"/>
    <p:sldId id="294" r:id="rId32"/>
    <p:sldId id="296" r:id="rId33"/>
    <p:sldId id="297" r:id="rId34"/>
    <p:sldId id="301" r:id="rId35"/>
    <p:sldId id="299" r:id="rId36"/>
    <p:sldId id="298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A28D5-45E5-4678-AE10-2AB417173C7C}">
  <a:tblStyle styleId="{CBCA28D5-45E5-4678-AE10-2AB417173C7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093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68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B2A01114-6A53-4A07-A9C7-54CE79E4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FC5AE35-42F9-41F3-ADF3-4E8B2D3CF1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Relational model</a:t>
            </a:r>
          </a:p>
          <a:p>
            <a:r>
              <a:rPr lang="en-US" dirty="0"/>
              <a:t>2-XML</a:t>
            </a:r>
          </a:p>
          <a:p>
            <a:r>
              <a:rPr lang="en-US" dirty="0"/>
              <a:t>3- </a:t>
            </a:r>
            <a:r>
              <a:rPr lang="en-US" b="0" i="0" dirty="0">
                <a:solidFill>
                  <a:srgbClr val="454545"/>
                </a:solidFill>
                <a:effectLst/>
                <a:latin typeface="Inter"/>
              </a:rPr>
              <a:t>Either one is appropriate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238250" y="2420938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4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03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29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2257424" y="-66675"/>
            <a:ext cx="4689475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0" r:id="rId2"/>
    <p:sldLayoutId id="2147483671" r:id="rId3"/>
    <p:sldLayoutId id="214748367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 descr="C:\WINDOWS\Desktop\Elmasri and Navathe ppt\sent_to_author_for_approvel\bar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175" y="0"/>
            <a:ext cx="307974" cy="690086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85800" y="25876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15962" y="1474787"/>
            <a:ext cx="7772400" cy="4689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377111" y="6454775"/>
            <a:ext cx="1681161" cy="3190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1-</a:t>
            </a:r>
            <a:fld id="{00000000-1234-1234-1234-123412341234}" type="slidenum">
              <a:rPr lang="en-US"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w3schools.com/xml/xml_dtd_attributes.as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b" anchorCtr="0">
            <a:noAutofit/>
          </a:bodyPr>
          <a:lstStyle/>
          <a:p>
            <a:pPr>
              <a:buClr>
                <a:srgbClr val="333399"/>
              </a:buClr>
              <a:buSzPct val="25000"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 Data</a:t>
            </a:r>
            <a:endParaRPr lang="en-US" sz="5400" b="1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447197" y="4780124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r>
              <a:rPr lang="en-US" sz="4000" b="1" i="0" u="none" strike="noStrike" cap="none" dirty="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Dr. Shaheen Khatoon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Noto Sans Symbols"/>
              <a:buNone/>
            </a:pPr>
            <a:endParaRPr lang="en-US" i="1" dirty="0"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4000" b="1" i="1" u="none" strike="noStrike" cap="none" dirty="0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A98649-9EAE-4464-8615-4E9233EC17CD}"/>
              </a:ext>
            </a:extLst>
          </p:cNvPr>
          <p:cNvSpPr txBox="1">
            <a:spLocks/>
          </p:cNvSpPr>
          <p:nvPr/>
        </p:nvSpPr>
        <p:spPr>
          <a:xfrm>
            <a:off x="1447197" y="2322095"/>
            <a:ext cx="6108951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8DE061-72D6-475C-A68D-F37341038EB9}"/>
              </a:ext>
            </a:extLst>
          </p:cNvPr>
          <p:cNvSpPr txBox="1">
            <a:spLocks/>
          </p:cNvSpPr>
          <p:nvPr/>
        </p:nvSpPr>
        <p:spPr>
          <a:xfrm>
            <a:off x="914401" y="2064269"/>
            <a:ext cx="7685314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Semi structured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1D8-A8C4-46EA-A58A-AE7663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1249"/>
            <a:ext cx="7772400" cy="1143000"/>
          </a:xfrm>
        </p:spPr>
        <p:txBody>
          <a:bodyPr/>
          <a:lstStyle/>
          <a:p>
            <a:r>
              <a:rPr lang="en-US" sz="4000" dirty="0"/>
              <a:t>Relational to XML Mapping</a:t>
            </a:r>
          </a:p>
        </p:txBody>
      </p:sp>
    </p:spTree>
    <p:extLst>
      <p:ext uri="{BB962C8B-B14F-4D97-AF65-F5344CB8AC3E}">
        <p14:creationId xmlns:p14="http://schemas.microsoft.com/office/powerpoint/2010/main" val="97067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4C6C-087E-45F1-B9D5-ABE6553A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ER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8302C3C-09AF-4BFC-BFFF-228FB0CA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0" y="1173162"/>
            <a:ext cx="8019660" cy="52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06-CC30-4230-82F8-195B49E9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Relational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1EB0E-D4A7-4CD2-B7B3-A8565427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B6AD0E-9C66-4386-8EC8-BE0E10DE89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99" y="1241523"/>
            <a:ext cx="733027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9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4C11-8388-4AB9-8089-2364C14C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Entities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64490-EF8F-4D5E-A2EF-80DBE8F3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4" y="1173162"/>
            <a:ext cx="7221116" cy="499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69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21A-2656-4F24-BCBE-A86DC356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101561"/>
            <a:ext cx="7749074" cy="535771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&lt;?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xml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version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"1.0"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standalone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=</a:t>
            </a:r>
            <a:r>
              <a:rPr lang="en-US" sz="1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"yes"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?&gt;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&lt;Departments&gt;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&lt;Department&gt;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Dname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Research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Dname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Dnumber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5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Dnumber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Mgr_ssn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333445555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Mgr_ssn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Mgr_start_date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1988-05-22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Mgr_start_date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Bellaire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Sugarland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Houston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&lt;/Department&gt;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&lt;Department&gt;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Dname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Administration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Dname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Dnumber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4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Dnumber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Mgr_ssn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987654321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Mgr_ssn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Mgr_start_date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1995-01-01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Mgr_start_date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Stafford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Dlocation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&lt;/Department&gt;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...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&lt;/Departments&gt;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1905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E484B-D242-4ADB-997D-D2F10611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513218-52D0-4494-B8F2-F752B96D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8763"/>
            <a:ext cx="7772400" cy="664968"/>
          </a:xfrm>
        </p:spPr>
        <p:txBody>
          <a:bodyPr/>
          <a:lstStyle/>
          <a:p>
            <a:r>
              <a:rPr lang="en-US" dirty="0"/>
              <a:t>Relational to XML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3771D-677C-4A11-893A-9E1B2EFFBE9F}"/>
              </a:ext>
            </a:extLst>
          </p:cNvPr>
          <p:cNvSpPr txBox="1"/>
          <p:nvPr/>
        </p:nvSpPr>
        <p:spPr>
          <a:xfrm>
            <a:off x="6699380" y="2155371"/>
            <a:ext cx="217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Please complete mapping from the homework exercise</a:t>
            </a:r>
          </a:p>
        </p:txBody>
      </p:sp>
    </p:spTree>
    <p:extLst>
      <p:ext uri="{BB962C8B-B14F-4D97-AF65-F5344CB8AC3E}">
        <p14:creationId xmlns:p14="http://schemas.microsoft.com/office/powerpoint/2010/main" val="131025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1600" y="396241"/>
            <a:ext cx="8305800" cy="533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Relational Model versus XML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36261"/>
              </p:ext>
            </p:extLst>
          </p:nvPr>
        </p:nvGraphicFramePr>
        <p:xfrm>
          <a:off x="495300" y="1325882"/>
          <a:ext cx="8153400" cy="456931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Relational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XML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Structure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Tables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Hierarchical</a:t>
                      </a:r>
                    </a:p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Tree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Schema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Fixed in advance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Flexible</a:t>
                      </a:r>
                    </a:p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“Self describing”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Queries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Simple (SQL)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Complex: </a:t>
                      </a:r>
                      <a:r>
                        <a:rPr lang="en-US" sz="1800" b="1" dirty="0" err="1">
                          <a:solidFill>
                            <a:srgbClr val="F85AD6"/>
                          </a:solidFill>
                        </a:rPr>
                        <a:t>Xpath</a:t>
                      </a:r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, XQuery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Ordering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None – use order by clause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Implied ordering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8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Native models of relational systems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85AD6"/>
                          </a:solidFill>
                        </a:rPr>
                        <a:t>Add-on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4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F62D-09CA-4346-9FC1-67140D1B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990000"/>
                </a:solidFill>
                <a:latin typeface="+mn-lt"/>
                <a:ea typeface="+mn-ea"/>
                <a:cs typeface="+mn-cs"/>
              </a:rPr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9E23-5C92-4C85-8CE2-1E1B3E79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251859"/>
            <a:ext cx="8229600" cy="36902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222222"/>
                </a:solidFill>
                <a:latin typeface="Inter"/>
              </a:rPr>
              <a:t>You're creating a database to contain information about university records: students, courses, grades, etc. Should you use the relational model or XML?</a:t>
            </a:r>
          </a:p>
          <a:p>
            <a:endParaRPr lang="en-US" sz="2400" dirty="0">
              <a:solidFill>
                <a:srgbClr val="222222"/>
              </a:solidFill>
              <a:latin typeface="Inter"/>
            </a:endParaRPr>
          </a:p>
          <a:p>
            <a:r>
              <a:rPr lang="en-US" sz="2400" dirty="0">
                <a:solidFill>
                  <a:srgbClr val="222222"/>
                </a:solidFill>
                <a:latin typeface="Inter"/>
              </a:rPr>
              <a:t>You're creating a database to contain information for a university web site: news, academic announcements, admissions, events, research, etc. Should you use the relational model or XML?</a:t>
            </a:r>
          </a:p>
          <a:p>
            <a:pPr marL="190500" indent="0">
              <a:buNone/>
            </a:pPr>
            <a:endParaRPr lang="en-US" sz="2400" dirty="0">
              <a:solidFill>
                <a:srgbClr val="222222"/>
              </a:solidFill>
              <a:latin typeface="Inter"/>
            </a:endParaRPr>
          </a:p>
          <a:p>
            <a:r>
              <a:rPr lang="en-US" sz="2400" dirty="0">
                <a:solidFill>
                  <a:srgbClr val="222222"/>
                </a:solidFill>
                <a:latin typeface="Inter"/>
              </a:rPr>
              <a:t>You're creating a database to contain information about family trees (ancestry). Should you use the relational model or XML?</a:t>
            </a:r>
          </a:p>
        </p:txBody>
      </p:sp>
    </p:spTree>
    <p:extLst>
      <p:ext uri="{BB962C8B-B14F-4D97-AF65-F5344CB8AC3E}">
        <p14:creationId xmlns:p14="http://schemas.microsoft.com/office/powerpoint/2010/main" val="302610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" y="2276669"/>
            <a:ext cx="6149392" cy="40796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01600" y="243841"/>
            <a:ext cx="8305800" cy="65488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Single root element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Matched tags, proper nesting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Unique attributes within elements</a:t>
            </a:r>
          </a:p>
        </p:txBody>
      </p:sp>
    </p:spTree>
    <p:extLst>
      <p:ext uri="{BB962C8B-B14F-4D97-AF65-F5344CB8AC3E}">
        <p14:creationId xmlns:p14="http://schemas.microsoft.com/office/powerpoint/2010/main" val="37653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66700" y="323849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Single root element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Matched tags, proper nesting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Unique attributes within elements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350520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762000" y="335280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133600" y="38862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19600" y="38862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61239" y="366778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Parsed XML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3352800" y="457200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03622" y="487680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990000"/>
                </a:solidFill>
              </a:rPr>
              <a:t>“Not well-formed”</a:t>
            </a:r>
          </a:p>
        </p:txBody>
      </p:sp>
    </p:spTree>
    <p:extLst>
      <p:ext uri="{BB962C8B-B14F-4D97-AF65-F5344CB8AC3E}">
        <p14:creationId xmlns:p14="http://schemas.microsoft.com/office/powerpoint/2010/main" val="2679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" y="2595880"/>
            <a:ext cx="5441544" cy="3028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6314440" y="115571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Well-Formed XML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372746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Displaying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Use rule-based language to translate to HTML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/>
              <a:t>Cascading </a:t>
            </a:r>
            <a:r>
              <a:rPr lang="en-US" sz="2400" i="1" dirty="0" err="1"/>
              <a:t>stylesheets</a:t>
            </a:r>
            <a:r>
              <a:rPr lang="en-US" sz="2400" dirty="0"/>
              <a:t> (</a:t>
            </a:r>
            <a:r>
              <a:rPr lang="en-US" sz="2400" dirty="0" err="1"/>
              <a:t>CSS</a:t>
            </a:r>
            <a:r>
              <a:rPr lang="en-US" sz="2400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/>
              <a:t>Extensible </a:t>
            </a:r>
            <a:r>
              <a:rPr lang="en-US" sz="2400" i="1" dirty="0" err="1"/>
              <a:t>stylesheet</a:t>
            </a:r>
            <a:r>
              <a:rPr lang="en-US" sz="2400" i="1" dirty="0"/>
              <a:t> language </a:t>
            </a:r>
            <a:r>
              <a:rPr lang="en-US" sz="2400" dirty="0"/>
              <a:t>(</a:t>
            </a:r>
            <a:r>
              <a:rPr lang="en-US" sz="2400" dirty="0" err="1"/>
              <a:t>XSL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1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F9E4C7C4-6C89-4528-9FB7-41020370F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2"/>
            <a:ext cx="7772400" cy="730283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8CEBFFC-722C-4051-B94C-E07EFD60E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5962" y="1212980"/>
            <a:ext cx="7772400" cy="4718017"/>
          </a:xfrm>
        </p:spPr>
        <p:txBody>
          <a:bodyPr/>
          <a:lstStyle/>
          <a:p>
            <a:r>
              <a:rPr lang="en-US" altLang="en-US" dirty="0"/>
              <a:t>Structured, </a:t>
            </a:r>
            <a:r>
              <a:rPr lang="en-US" altLang="en-US" dirty="0" err="1"/>
              <a:t>Semistructured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and Unstructured Data</a:t>
            </a:r>
          </a:p>
          <a:p>
            <a:r>
              <a:rPr lang="it-IT" altLang="en-US" dirty="0"/>
              <a:t>XML Hierarchical (Tree) Data Model</a:t>
            </a:r>
          </a:p>
          <a:p>
            <a:r>
              <a:rPr lang="en-US" altLang="en-US" dirty="0"/>
              <a:t>Extracting XML Documents from Relational Databases</a:t>
            </a:r>
          </a:p>
          <a:p>
            <a:r>
              <a:rPr lang="en-US" altLang="en-US" dirty="0"/>
              <a:t>XML Documents, DTD, and XML Schema</a:t>
            </a:r>
          </a:p>
          <a:p>
            <a:r>
              <a:rPr lang="en-US" altLang="en-US" dirty="0"/>
              <a:t>XML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02680" y="156210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Well-Formed XML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0058" y="51816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Displaying XML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Use rule-based language to translate to HTML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/>
              <a:t>Cascading </a:t>
            </a:r>
            <a:r>
              <a:rPr lang="en-US" sz="2400" i="1" dirty="0" err="1"/>
              <a:t>stylesheets</a:t>
            </a:r>
            <a:r>
              <a:rPr lang="en-US" sz="2400" dirty="0"/>
              <a:t> (</a:t>
            </a:r>
            <a:r>
              <a:rPr lang="en-US" sz="2400" dirty="0" err="1"/>
              <a:t>CSS</a:t>
            </a:r>
            <a:r>
              <a:rPr lang="en-US" sz="2400" dirty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i="1" dirty="0"/>
              <a:t>Extensible </a:t>
            </a:r>
            <a:r>
              <a:rPr lang="en-US" sz="2400" i="1" dirty="0" err="1"/>
              <a:t>stylesheet</a:t>
            </a:r>
            <a:r>
              <a:rPr lang="en-US" sz="2400" i="1" dirty="0"/>
              <a:t> language </a:t>
            </a:r>
            <a:r>
              <a:rPr lang="en-US" sz="2400" dirty="0"/>
              <a:t>(</a:t>
            </a:r>
            <a:r>
              <a:rPr lang="en-US" sz="2400" dirty="0" err="1"/>
              <a:t>XSL</a:t>
            </a:r>
            <a:r>
              <a:rPr lang="en-US" sz="2400" dirty="0"/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90800" y="3733800"/>
            <a:ext cx="1859280" cy="94996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CSS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XSL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interpreter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33400" y="358140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(data)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05000" y="4114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22958" y="4114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3276600" y="342900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801" y="2895601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990000"/>
                </a:solidFill>
              </a:rPr>
              <a:t>Rules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029200" y="3581400"/>
            <a:ext cx="1295400" cy="1219200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(look at)</a:t>
            </a:r>
          </a:p>
        </p:txBody>
      </p:sp>
    </p:spTree>
    <p:extLst>
      <p:ext uri="{BB962C8B-B14F-4D97-AF65-F5344CB8AC3E}">
        <p14:creationId xmlns:p14="http://schemas.microsoft.com/office/powerpoint/2010/main" val="31194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47626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Well-Formed XML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1760" y="30480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Extensible Markup Language (XML)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Standard for data representation and exchange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Formal specification is enormous; we cover most important components</a:t>
            </a:r>
          </a:p>
        </p:txBody>
      </p:sp>
      <p:pic>
        <p:nvPicPr>
          <p:cNvPr id="6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455" y="2724539"/>
            <a:ext cx="5441545" cy="33216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9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E441-6821-44B0-B6A5-ABD057918B1B}"/>
              </a:ext>
            </a:extLst>
          </p:cNvPr>
          <p:cNvSpPr txBox="1">
            <a:spLocks/>
          </p:cNvSpPr>
          <p:nvPr/>
        </p:nvSpPr>
        <p:spPr>
          <a:xfrm>
            <a:off x="111760" y="30480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Practice: Identify Well Formed XML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73D1D5-18EC-41DC-9A0B-AB838E51C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400" y="1257838"/>
            <a:ext cx="3686119" cy="132343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&lt;task name=eat/&gt; 	&lt;task name=drink/&gt; 	&lt;task name=play/&gt; 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35861D-05EE-4009-9E1F-CF49082E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37" y="3330858"/>
            <a:ext cx="4153479" cy="132343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&lt;task name="eat"/&gt; 	&lt;task name="drink"/&gt;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&lt;task name="play"/&gt;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05E842-895F-4387-87A4-40EF02E8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483" y="1119339"/>
            <a:ext cx="3927764" cy="147732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&lt;task name="eat"&gt;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&lt;task name="drink"&gt;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&lt;task name="play"&gt; 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E82AD0-508A-4103-B13E-ACC77CB94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483" y="3203695"/>
            <a:ext cx="3799144" cy="132343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&lt;task name="eat"/&gt;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&lt;task name="drink"/&gt;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&lt;task name="play"/&gt;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4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202142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324062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14802" y="3352800"/>
            <a:ext cx="4038599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DTDs</a:t>
            </a:r>
          </a:p>
        </p:txBody>
      </p:sp>
    </p:spTree>
    <p:extLst>
      <p:ext uri="{BB962C8B-B14F-4D97-AF65-F5344CB8AC3E}">
        <p14:creationId xmlns:p14="http://schemas.microsoft.com/office/powerpoint/2010/main" val="187739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11760" y="428628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“Well-Formed”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Single root element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Matched tags, proper nesting</a:t>
            </a:r>
          </a:p>
          <a:p>
            <a:pPr marL="674370" lvl="1" indent="-182880"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/>
              <a:t>Unique attributes within elements</a:t>
            </a:r>
          </a:p>
        </p:txBody>
      </p:sp>
      <p:pic>
        <p:nvPicPr>
          <p:cNvPr id="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6440" y="2587336"/>
            <a:ext cx="5414587" cy="36056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598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1280" y="40640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Also adheres to content-specific specification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i="1" dirty="0"/>
              <a:t>Document Type Descriptor </a:t>
            </a:r>
            <a:r>
              <a:rPr lang="en-US" dirty="0"/>
              <a:t>(</a:t>
            </a:r>
            <a:r>
              <a:rPr lang="en-US" dirty="0" err="1"/>
              <a:t>DTD</a:t>
            </a:r>
            <a:r>
              <a:rPr lang="en-US" dirty="0"/>
              <a:t>)</a:t>
            </a:r>
          </a:p>
          <a:p>
            <a:pPr marL="1074420" lvl="2" indent="-18288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i="1" dirty="0"/>
              <a:t>XML Schema Description </a:t>
            </a:r>
            <a:r>
              <a:rPr lang="en-US" dirty="0"/>
              <a:t>(XSD)</a:t>
            </a:r>
          </a:p>
        </p:txBody>
      </p:sp>
      <p:pic>
        <p:nvPicPr>
          <p:cNvPr id="4" name="Picture 2" descr="C:\Users\widom\Desktop\XMLimage5.jpg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041" y="2640563"/>
            <a:ext cx="4757073" cy="36855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24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73152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335280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762000" y="320040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3733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3733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1239" y="351538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Parsed XML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441960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03622" y="472440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990000"/>
                </a:solidFill>
              </a:rPr>
              <a:t>“Not well-formed”</a:t>
            </a:r>
          </a:p>
        </p:txBody>
      </p:sp>
    </p:spTree>
    <p:extLst>
      <p:ext uri="{BB962C8B-B14F-4D97-AF65-F5344CB8AC3E}">
        <p14:creationId xmlns:p14="http://schemas.microsoft.com/office/powerpoint/2010/main" val="29467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6200" y="54864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“Valid” XML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>
                <a:solidFill>
                  <a:srgbClr val="0000FF"/>
                </a:solidFill>
              </a:rPr>
              <a:t>Adheres to basic structural requirements</a:t>
            </a:r>
          </a:p>
          <a:p>
            <a:pPr marL="674370" lvl="1" indent="-182880">
              <a:lnSpc>
                <a:spcPct val="90000"/>
              </a:lnSpc>
              <a:spcBef>
                <a:spcPts val="3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Also adheres to content-specific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19400" y="3352800"/>
            <a:ext cx="1524000" cy="838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tx1"/>
                </a:solidFill>
              </a:rPr>
              <a:t>Validating XML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762000" y="3200400"/>
            <a:ext cx="1295400" cy="1219200"/>
          </a:xfrm>
          <a:prstGeom prst="foldedCorner">
            <a:avLst/>
          </a:prstGeom>
          <a:solidFill>
            <a:srgbClr val="CC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133600" y="3733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19600" y="3733800"/>
            <a:ext cx="609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1239" y="3515380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Parsed XML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3352800" y="4419600"/>
            <a:ext cx="4572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1" y="47244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990000"/>
                </a:solidFill>
              </a:rPr>
              <a:t>“Not valid”</a:t>
            </a:r>
          </a:p>
        </p:txBody>
      </p:sp>
      <p:sp>
        <p:nvSpPr>
          <p:cNvPr id="11" name="Right Arrow 10"/>
          <p:cNvSpPr/>
          <p:nvPr/>
        </p:nvSpPr>
        <p:spPr>
          <a:xfrm rot="5400000">
            <a:off x="3399655" y="3048000"/>
            <a:ext cx="3048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1" y="251460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990000"/>
                </a:solidFill>
              </a:rPr>
              <a:t>DTD</a:t>
            </a:r>
            <a:r>
              <a:rPr lang="en-US" sz="2400" b="1" i="1" dirty="0">
                <a:solidFill>
                  <a:srgbClr val="990000"/>
                </a:solidFill>
              </a:rPr>
              <a:t> or </a:t>
            </a:r>
            <a:r>
              <a:rPr lang="en-US" sz="2400" b="1" i="1" dirty="0" err="1">
                <a:solidFill>
                  <a:srgbClr val="990000"/>
                </a:solidFill>
              </a:rPr>
              <a:t>XSD</a:t>
            </a:r>
            <a:endParaRPr lang="en-US" sz="2400" b="1" i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81280" y="19304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990000"/>
                </a:solidFill>
              </a:rPr>
              <a:t>Document Type Descriptor (</a:t>
            </a:r>
            <a:r>
              <a:rPr lang="en-US" sz="2800" b="1" dirty="0" err="1">
                <a:solidFill>
                  <a:srgbClr val="990000"/>
                </a:solidFill>
              </a:rPr>
              <a:t>DTD</a:t>
            </a:r>
            <a:r>
              <a:rPr lang="en-US" sz="2800" b="1" dirty="0">
                <a:solidFill>
                  <a:srgbClr val="990000"/>
                </a:solidFill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 Grammar-like language for specifying elements, attributes, nesting, ordering, #occurrences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E0807-6AE1-4895-A230-87240E93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060498"/>
            <a:ext cx="6619875" cy="3305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227E8E-B45F-46E2-BBB5-88499F90C9D8}"/>
              </a:ext>
            </a:extLst>
          </p:cNvPr>
          <p:cNvSpPr txBox="1"/>
          <p:nvPr/>
        </p:nvSpPr>
        <p:spPr>
          <a:xfrm>
            <a:off x="1643802" y="6195283"/>
            <a:ext cx="375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w3schools.com/xml/xml_dtd_attributes.asp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9D269-740E-490E-9DB4-AD0B2688B104}"/>
              </a:ext>
            </a:extLst>
          </p:cNvPr>
          <p:cNvSpPr txBox="1"/>
          <p:nvPr/>
        </p:nvSpPr>
        <p:spPr>
          <a:xfrm>
            <a:off x="1643802" y="5923442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refer to below link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397702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A6F9D-E3E4-4143-95BA-26FC92AA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1464218"/>
            <a:ext cx="5692100" cy="154657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meal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&lt;!ELEMENT meal (person*,food*,eats*)&gt; 	&lt;!ELEMENT person EMPTY&gt;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&lt;!ELEMENT food EMPTY&gt;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&lt;!ELEMENT eats EMPTY&gt;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&lt;!ATTLIST person name ID #REQUIRED&gt;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&lt;!ATTLIST food name ID #REQUIRED&gt;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&lt;!ATTLIST eats diner IDREF #REQUIRED dish IDREF #REQUIRED&gt; ]&gt;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2313DF-F461-4855-B087-07F9B24957FD}"/>
              </a:ext>
            </a:extLst>
          </p:cNvPr>
          <p:cNvSpPr txBox="1">
            <a:spLocks/>
          </p:cNvSpPr>
          <p:nvPr/>
        </p:nvSpPr>
        <p:spPr>
          <a:xfrm>
            <a:off x="259080" y="152401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GB" dirty="0"/>
              <a:t>Here is an XML DTD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187AA-A4DB-40C3-B00B-343A75FB41EF}"/>
              </a:ext>
            </a:extLst>
          </p:cNvPr>
          <p:cNvSpPr/>
          <p:nvPr/>
        </p:nvSpPr>
        <p:spPr>
          <a:xfrm>
            <a:off x="447661" y="816392"/>
            <a:ext cx="4573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Source Sans Pro"/>
              </a:rPr>
              <a:t>Create a XML documents that is valid with given  DTD?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5D633-E9C4-49F2-8282-EC9ACA9A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66" y="3645740"/>
            <a:ext cx="4968472" cy="25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BF904C0-22D2-473E-BC0F-255CA02A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Structured, Semistructured,</a:t>
            </a:r>
            <a:br>
              <a:rPr lang="en-US" altLang="en-US"/>
            </a:br>
            <a:r>
              <a:rPr lang="en-US" altLang="en-US"/>
              <a:t>and Unstructured Data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478317F-4B5C-41BB-BB52-D63A5564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73162"/>
            <a:ext cx="7772400" cy="5292952"/>
          </a:xfrm>
        </p:spPr>
        <p:txBody>
          <a:bodyPr/>
          <a:lstStyle/>
          <a:p>
            <a:r>
              <a:rPr lang="en-US" altLang="en-US" b="1" dirty="0"/>
              <a:t>Structured data</a:t>
            </a:r>
          </a:p>
          <a:p>
            <a:pPr lvl="1"/>
            <a:r>
              <a:rPr lang="en-US" altLang="en-US" dirty="0"/>
              <a:t>Represented in a strict format (schema)</a:t>
            </a:r>
          </a:p>
          <a:p>
            <a:pPr lvl="1"/>
            <a:r>
              <a:rPr lang="en-US" altLang="en-US" dirty="0"/>
              <a:t>Example: information stored in databases</a:t>
            </a:r>
          </a:p>
          <a:p>
            <a:r>
              <a:rPr lang="en-US" altLang="en-US" b="1" dirty="0"/>
              <a:t>Semi structured data</a:t>
            </a:r>
          </a:p>
          <a:p>
            <a:pPr lvl="1"/>
            <a:r>
              <a:rPr lang="en-US" altLang="en-US" dirty="0"/>
              <a:t>Has a certain structure</a:t>
            </a:r>
          </a:p>
          <a:p>
            <a:pPr lvl="1"/>
            <a:r>
              <a:rPr lang="en-US" altLang="en-US" dirty="0"/>
              <a:t>Not all information collected will have identical structure</a:t>
            </a:r>
          </a:p>
          <a:p>
            <a:r>
              <a:rPr lang="en-US" altLang="en-US" b="1" dirty="0"/>
              <a:t>Unstructured data </a:t>
            </a:r>
          </a:p>
          <a:p>
            <a:pPr lvl="1"/>
            <a:r>
              <a:rPr lang="en-US" altLang="en-US" dirty="0"/>
              <a:t>Limited indication of the of data document that contains information embedded within it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84480" y="382905"/>
            <a:ext cx="835152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b="1" dirty="0">
                <a:solidFill>
                  <a:srgbClr val="990000"/>
                </a:solidFill>
              </a:rPr>
              <a:t>XML Schema (XSD)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Extensive language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Like DTDs, can specify elements, attributes,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>
                <a:solidFill>
                  <a:srgbClr val="0000FF"/>
                </a:solidFill>
              </a:rPr>
              <a:t>   nesting, ordering, #occurrences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Also data types, keys, (typed) pointers, and more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 XSD is written in 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35067-F5D9-424B-9793-8BF43D07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2904720"/>
            <a:ext cx="7046504" cy="38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628649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err="1">
                <a:solidFill>
                  <a:srgbClr val="990000"/>
                </a:solidFill>
              </a:rPr>
              <a:t>DTD</a:t>
            </a:r>
            <a:r>
              <a:rPr lang="en-US" sz="2800" b="1" dirty="0">
                <a:solidFill>
                  <a:srgbClr val="990000"/>
                </a:solidFill>
              </a:rPr>
              <a:t>/</a:t>
            </a:r>
            <a:r>
              <a:rPr lang="en-US" sz="2800" b="1" dirty="0" err="1">
                <a:solidFill>
                  <a:srgbClr val="990000"/>
                </a:solidFill>
              </a:rPr>
              <a:t>XSD</a:t>
            </a:r>
            <a:r>
              <a:rPr lang="en-US" sz="2800" b="1" dirty="0">
                <a:solidFill>
                  <a:srgbClr val="990000"/>
                </a:solidFill>
              </a:rPr>
              <a:t> versus none (well-formed)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785819"/>
              </p:ext>
            </p:extLst>
          </p:nvPr>
        </p:nvGraphicFramePr>
        <p:xfrm>
          <a:off x="533400" y="1676400"/>
          <a:ext cx="8001000" cy="485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93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 DTD/XSD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Program can assume the structure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CSS/XSL rules are simple when program has particular structure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Specification language- DTD as a specification what the XML look like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Documentation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Strongly typed Data 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0"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000" b="1" dirty="0"/>
                        <a:t>DTD/XSD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1" dirty="0"/>
                        <a:t>Flexibility and ease of change is difficult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1" dirty="0"/>
                        <a:t>DTD can be messy- irregular structure 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1" dirty="0"/>
                        <a:t>Benefits of no typing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03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DB11-712E-4E3D-8185-288FD54B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ABD5-5B84-4675-A132-1B3D7666B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7505"/>
            <a:ext cx="8047038" cy="431019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Structured: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Excel spreadsheets Comma-separated value file (.csv) Relational database tables</a:t>
            </a:r>
          </a:p>
          <a:p>
            <a:r>
              <a:rPr lang="en-US" b="1" dirty="0">
                <a:solidFill>
                  <a:srgbClr val="C00000"/>
                </a:solidFill>
              </a:rPr>
              <a:t>Semi-structured: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Hypertext Markup Language (HTML) files JavaScript Object Notation (JSON) files Extensible Markup Language (XML) files</a:t>
            </a:r>
          </a:p>
          <a:p>
            <a:r>
              <a:rPr lang="en-US" b="1" dirty="0">
                <a:solidFill>
                  <a:srgbClr val="C00000"/>
                </a:solidFill>
              </a:rPr>
              <a:t>Unstructured: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Audio, Video, Flat Text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C6AD-CDF2-45F6-9C24-00DF971D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FC0E32-E6E9-4EC7-9883-38A5205B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Semistructured</a:t>
            </a:r>
            <a:r>
              <a:rPr lang="en-US" altLang="en-US" dirty="0"/>
              <a:t> Data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1B7F083-19AB-4248-AD33-6A2C1E60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Schema information mixed in with data values</a:t>
            </a:r>
          </a:p>
          <a:p>
            <a:r>
              <a:rPr lang="en-US" altLang="en-US" b="1" dirty="0"/>
              <a:t>Self-describing data</a:t>
            </a:r>
          </a:p>
          <a:p>
            <a:r>
              <a:rPr lang="en-US" altLang="en-US" dirty="0"/>
              <a:t>May be displayed as a directed graph</a:t>
            </a:r>
          </a:p>
          <a:p>
            <a:pPr lvl="1"/>
            <a:r>
              <a:rPr lang="en-US" altLang="en-US" b="1" dirty="0"/>
              <a:t>Labels</a:t>
            </a:r>
            <a:r>
              <a:rPr lang="en-US" altLang="en-US" dirty="0"/>
              <a:t> or </a:t>
            </a:r>
            <a:r>
              <a:rPr lang="en-US" altLang="en-US" b="1" dirty="0"/>
              <a:t>tags</a:t>
            </a:r>
            <a:r>
              <a:rPr lang="en-US" altLang="en-US" dirty="0"/>
              <a:t> on directed edges represent: </a:t>
            </a:r>
          </a:p>
          <a:p>
            <a:pPr lvl="2"/>
            <a:r>
              <a:rPr lang="en-US" altLang="en-US" dirty="0"/>
              <a:t>Schema names</a:t>
            </a:r>
          </a:p>
          <a:p>
            <a:pPr lvl="2"/>
            <a:r>
              <a:rPr lang="en-US" altLang="en-US" dirty="0"/>
              <a:t>Names of attributes</a:t>
            </a:r>
          </a:p>
          <a:p>
            <a:pPr lvl="2"/>
            <a:r>
              <a:rPr lang="en-US" altLang="en-US" dirty="0"/>
              <a:t>Object types (or entity types or classes)</a:t>
            </a:r>
          </a:p>
          <a:p>
            <a:pPr lvl="2"/>
            <a:r>
              <a:rPr lang="en-US" altLang="en-US" dirty="0"/>
              <a:t>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>
            <a:extLst>
              <a:ext uri="{FF2B5EF4-FFF2-40B4-BE49-F238E27FC236}">
                <a16:creationId xmlns:a16="http://schemas.microsoft.com/office/drawing/2014/main" id="{A08FBFD8-B8B5-44FC-B0A4-F30D25A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Semistructured</a:t>
            </a:r>
            <a:r>
              <a:rPr lang="en-US" altLang="en-US" dirty="0"/>
              <a:t> Data (cont’d.)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B49BD392-F03D-46E2-A2C5-79E64EA3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91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E31605D-20AF-4F57-9FDC-FCCB5A61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58762"/>
            <a:ext cx="8218714" cy="914400"/>
          </a:xfrm>
        </p:spPr>
        <p:txBody>
          <a:bodyPr/>
          <a:lstStyle/>
          <a:p>
            <a:r>
              <a:rPr lang="en-US" altLang="en-US" sz="3200" dirty="0"/>
              <a:t>XML: Extensible Markup Language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425FDDD-0854-40F2-9397-96EB707F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1522"/>
            <a:ext cx="7772400" cy="4689475"/>
          </a:xfrm>
        </p:spPr>
        <p:txBody>
          <a:bodyPr/>
          <a:lstStyle/>
          <a:p>
            <a:r>
              <a:rPr lang="en-US" altLang="en-US" b="1" dirty="0"/>
              <a:t>Data sources</a:t>
            </a:r>
          </a:p>
          <a:p>
            <a:pPr lvl="1"/>
            <a:r>
              <a:rPr lang="en-US" altLang="en-US" dirty="0"/>
              <a:t>Database storing data for Internet applications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Standard for data representation and exchange</a:t>
            </a:r>
          </a:p>
          <a:p>
            <a:r>
              <a:rPr lang="en-US" altLang="en-US" b="1" dirty="0"/>
              <a:t>Hypertext documents (HTML)</a:t>
            </a:r>
          </a:p>
          <a:p>
            <a:pPr lvl="1"/>
            <a:r>
              <a:rPr lang="en-US" altLang="en-US" dirty="0"/>
              <a:t>Common method of specifying contents and formatting of Web pages</a:t>
            </a:r>
          </a:p>
          <a:p>
            <a:pPr lvl="1"/>
            <a:r>
              <a:rPr lang="en-US" dirty="0"/>
              <a:t>Tags describe content instead of formatting</a:t>
            </a:r>
          </a:p>
          <a:p>
            <a:r>
              <a:rPr lang="en-US" altLang="en-US" b="1" dirty="0"/>
              <a:t>XML data model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CD6E938-2E4B-459C-AA12-7F6664AD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41" y="0"/>
            <a:ext cx="7772400" cy="914400"/>
          </a:xfrm>
        </p:spPr>
        <p:txBody>
          <a:bodyPr/>
          <a:lstStyle/>
          <a:p>
            <a:r>
              <a:rPr lang="it-IT" altLang="en-US" dirty="0"/>
              <a:t>XML Hierarchical (Tree) Data Model</a:t>
            </a:r>
            <a:endParaRPr lang="en-US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B261F5B-4EA1-4FA6-9450-7838834A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93" y="914400"/>
            <a:ext cx="8228013" cy="5197151"/>
          </a:xfrm>
        </p:spPr>
        <p:txBody>
          <a:bodyPr/>
          <a:lstStyle/>
          <a:p>
            <a:r>
              <a:rPr lang="en-US" altLang="en-US" sz="2800" b="1" dirty="0"/>
              <a:t>Elements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attributes</a:t>
            </a:r>
          </a:p>
          <a:p>
            <a:pPr lvl="1"/>
            <a:r>
              <a:rPr lang="en-US" altLang="en-US" sz="2400" dirty="0"/>
              <a:t>Main structuring concepts used to construct an XML document</a:t>
            </a:r>
          </a:p>
          <a:p>
            <a:r>
              <a:rPr lang="en-US" altLang="en-US" sz="2800" b="1" dirty="0"/>
              <a:t>Complex elements </a:t>
            </a:r>
          </a:p>
          <a:p>
            <a:pPr lvl="1"/>
            <a:r>
              <a:rPr lang="en-US" altLang="en-US" sz="2400" dirty="0"/>
              <a:t>Constructed from other elements hierarchically</a:t>
            </a:r>
          </a:p>
          <a:p>
            <a:r>
              <a:rPr lang="fr-FR" altLang="en-US" sz="2800" b="1" dirty="0"/>
              <a:t>Simple </a:t>
            </a:r>
            <a:r>
              <a:rPr lang="en-US" altLang="en-US" sz="2800" b="1" dirty="0"/>
              <a:t>elements</a:t>
            </a:r>
            <a:r>
              <a:rPr lang="fr-FR" altLang="en-US" sz="2800" b="1" dirty="0"/>
              <a:t> </a:t>
            </a:r>
          </a:p>
          <a:p>
            <a:pPr lvl="1"/>
            <a:r>
              <a:rPr lang="fr-FR" altLang="en-US" sz="2400" dirty="0" err="1"/>
              <a:t>Contain</a:t>
            </a:r>
            <a:r>
              <a:rPr lang="fr-FR" altLang="en-US" sz="2400" dirty="0"/>
              <a:t> data values</a:t>
            </a:r>
          </a:p>
          <a:p>
            <a:r>
              <a:rPr lang="en-US" altLang="en-US" sz="2800" b="1" dirty="0"/>
              <a:t>XML tag names </a:t>
            </a:r>
          </a:p>
          <a:p>
            <a:pPr lvl="1"/>
            <a:r>
              <a:rPr lang="en-US" altLang="en-US" sz="2400" dirty="0"/>
              <a:t>Describe the meaning of the data elements in the document</a:t>
            </a:r>
          </a:p>
          <a:p>
            <a:pPr lvl="1"/>
            <a:r>
              <a:rPr lang="en-US" altLang="en-US" dirty="0"/>
              <a:t>Start tag: angled brackets: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&lt;...&gt;,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tag</a:t>
            </a:r>
            <a:r>
              <a:rPr lang="en-US" altLang="en-US" b="1" dirty="0"/>
              <a:t> </a:t>
            </a:r>
            <a:r>
              <a:rPr lang="en-US" altLang="en-US" dirty="0"/>
              <a:t>with a slash: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&lt;/...&gt;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72200" y="62865"/>
            <a:ext cx="2667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Well-Formed XML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65520" y="716921"/>
            <a:ext cx="3078480" cy="236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400" b="1" dirty="0">
                <a:solidFill>
                  <a:srgbClr val="990000"/>
                </a:solidFill>
              </a:rPr>
              <a:t>Basic constructs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Tagged elements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>
                <a:solidFill>
                  <a:srgbClr val="0000FF"/>
                </a:solidFill>
              </a:rPr>
              <a:t>    </a:t>
            </a:r>
            <a:r>
              <a:rPr lang="en-US" sz="2000" dirty="0">
                <a:solidFill>
                  <a:srgbClr val="0000FF"/>
                </a:solidFill>
              </a:rPr>
              <a:t>(nested)</a:t>
            </a:r>
            <a:endParaRPr lang="en-US" sz="2400" dirty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Attributes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 Text</a:t>
            </a:r>
          </a:p>
        </p:txBody>
      </p:sp>
      <p:pic>
        <p:nvPicPr>
          <p:cNvPr id="1027" name="Picture 3" descr="C:\Users\widom\Desktop\XMLimag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94" y="136047"/>
            <a:ext cx="5775649" cy="6402481"/>
          </a:xfrm>
          <a:prstGeom prst="rect">
            <a:avLst/>
          </a:prstGeom>
          <a:noFill/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00DBA5E-FEC8-4D7F-9384-67AC02AF086A}"/>
              </a:ext>
            </a:extLst>
          </p:cNvPr>
          <p:cNvSpPr/>
          <p:nvPr/>
        </p:nvSpPr>
        <p:spPr>
          <a:xfrm>
            <a:off x="6172200" y="6141079"/>
            <a:ext cx="1340528" cy="516335"/>
          </a:xfrm>
          <a:prstGeom prst="wedgeRoundRectCallout">
            <a:avLst>
              <a:gd name="adj1" fmla="val -279774"/>
              <a:gd name="adj2" fmla="val -30524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 element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9A2F68C-E18E-4D0C-9273-E589FB0E1037}"/>
              </a:ext>
            </a:extLst>
          </p:cNvPr>
          <p:cNvSpPr/>
          <p:nvPr/>
        </p:nvSpPr>
        <p:spPr>
          <a:xfrm>
            <a:off x="6663727" y="3035445"/>
            <a:ext cx="1340528" cy="516335"/>
          </a:xfrm>
          <a:prstGeom prst="wedgeRoundRectCallout">
            <a:avLst>
              <a:gd name="adj1" fmla="val -230767"/>
              <a:gd name="adj2" fmla="val -4256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BC3635-8372-4DCE-A8B6-0FF282CE642B}"/>
              </a:ext>
            </a:extLst>
          </p:cNvPr>
          <p:cNvSpPr/>
          <p:nvPr/>
        </p:nvSpPr>
        <p:spPr>
          <a:xfrm>
            <a:off x="4853718" y="2960659"/>
            <a:ext cx="1340528" cy="516335"/>
          </a:xfrm>
          <a:prstGeom prst="wedgeRoundRectCallout">
            <a:avLst>
              <a:gd name="adj1" fmla="val -203615"/>
              <a:gd name="adj2" fmla="val -36370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element</a:t>
            </a:r>
          </a:p>
        </p:txBody>
      </p:sp>
    </p:spTree>
    <p:extLst>
      <p:ext uri="{BB962C8B-B14F-4D97-AF65-F5344CB8AC3E}">
        <p14:creationId xmlns:p14="http://schemas.microsoft.com/office/powerpoint/2010/main" val="31302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1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9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1216</Words>
  <Application>Microsoft Office PowerPoint</Application>
  <PresentationFormat>On-screen Show (4:3)</PresentationFormat>
  <Paragraphs>236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Arial</vt:lpstr>
      <vt:lpstr>Calibri</vt:lpstr>
      <vt:lpstr>Courier New</vt:lpstr>
      <vt:lpstr>Inter</vt:lpstr>
      <vt:lpstr>Noto Sans Symbols</vt:lpstr>
      <vt:lpstr>Source Sans Pro</vt:lpstr>
      <vt:lpstr>Times New Roman</vt:lpstr>
      <vt:lpstr>Wingdings</vt:lpstr>
      <vt:lpstr>1_elmasri_navathe_pptemplate</vt:lpstr>
      <vt:lpstr>4_elmasri_navathe_pptemplate</vt:lpstr>
      <vt:lpstr>7_elmasri_navathe_pptemplate</vt:lpstr>
      <vt:lpstr>8_elmasri_navathe_pptemplate</vt:lpstr>
      <vt:lpstr>9_elmasri_navathe_pptemplate</vt:lpstr>
      <vt:lpstr>10_elmasri_navathe_pptemplate</vt:lpstr>
      <vt:lpstr>XML Data</vt:lpstr>
      <vt:lpstr>Outline</vt:lpstr>
      <vt:lpstr>Structured, Semistructured, and Unstructured Data</vt:lpstr>
      <vt:lpstr>Examples</vt:lpstr>
      <vt:lpstr>Semistructured Data</vt:lpstr>
      <vt:lpstr>Semistructured Data (cont’d.)</vt:lpstr>
      <vt:lpstr>XML: Extensible Markup Language</vt:lpstr>
      <vt:lpstr>XML Hierarchical (Tree) Data Model</vt:lpstr>
      <vt:lpstr>PowerPoint Presentation</vt:lpstr>
      <vt:lpstr>Relational to XML Mapping</vt:lpstr>
      <vt:lpstr>Company ER Model</vt:lpstr>
      <vt:lpstr>Company Relational Model</vt:lpstr>
      <vt:lpstr>Company Entities</vt:lpstr>
      <vt:lpstr>Relational to XML Mapping</vt:lpstr>
      <vt:lpstr>PowerPoint Presentation</vt:lpstr>
      <vt:lpstr>Knowledge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 IS222</dc:title>
  <dc:creator>Dr. Shaheen</dc:creator>
  <cp:lastModifiedBy>Shaheen Khatoon Syed</cp:lastModifiedBy>
  <cp:revision>75</cp:revision>
  <dcterms:modified xsi:type="dcterms:W3CDTF">2021-11-15T15:43:38Z</dcterms:modified>
</cp:coreProperties>
</file>