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8"/>
  </p:notesMasterIdLst>
  <p:sldIdLst>
    <p:sldId id="268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5" r:id="rId17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FF"/>
    <a:srgbClr val="990000"/>
    <a:srgbClr val="FFFFCC"/>
    <a:srgbClr val="000099"/>
    <a:srgbClr val="800000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07" d="100"/>
          <a:sy n="107" d="100"/>
        </p:scale>
        <p:origin x="78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Querying XML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XPath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Mixing queries and XML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dirty="0">
                <a:solidFill>
                  <a:srgbClr val="0000FF"/>
                </a:solidFill>
              </a:rPr>
              <a:t>     </a:t>
            </a:r>
            <a:r>
              <a:rPr lang="en-US" sz="2400" b="1" dirty="0">
                <a:latin typeface="Lucida Console" pitchFamily="49" charset="0"/>
              </a:rPr>
              <a:t>&lt;Result&gt; {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Lucida Console" pitchFamily="49" charset="0"/>
              </a:rPr>
              <a:t>…</a:t>
            </a:r>
            <a:r>
              <a:rPr lang="en-US" sz="2400" b="1" dirty="0">
                <a:latin typeface="+mj-lt"/>
              </a:rPr>
              <a:t>query goes here</a:t>
            </a:r>
            <a:r>
              <a:rPr lang="en-US" sz="2400" b="1" dirty="0">
                <a:latin typeface="Lucida Console" pitchFamily="49" charset="0"/>
              </a:rPr>
              <a:t>…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Lucida Console" pitchFamily="49" charset="0"/>
              </a:rPr>
              <a:t>} &lt;/Result&gt;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7400" y="2647950"/>
            <a:ext cx="4038600" cy="990600"/>
          </a:xfrm>
          <a:prstGeom prst="round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chemeClr val="tx1"/>
                </a:solidFill>
              </a:rPr>
              <a:t>Demo: </a:t>
            </a:r>
            <a:r>
              <a:rPr lang="en-US" sz="2800" dirty="0" err="1">
                <a:solidFill>
                  <a:srgbClr val="990000"/>
                </a:solidFill>
              </a:rPr>
              <a:t>XQuery</a:t>
            </a:r>
            <a:r>
              <a:rPr lang="en-US" sz="2800" dirty="0">
                <a:solidFill>
                  <a:srgbClr val="990000"/>
                </a:solidFill>
              </a:rPr>
              <a:t> examples</a:t>
            </a:r>
          </a:p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990000"/>
                </a:solidFill>
              </a:rPr>
              <a:t>over bookstore data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3800" y="0"/>
            <a:ext cx="1600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3309820-A009-4273-AF16-AD3D2ED1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A50021"/>
                </a:solidFill>
              </a:rPr>
              <a:t>Summary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CAFB421-04D4-4AE1-8D4E-523B2FA7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Three main types of data: structured, semi-structured, and unstructured</a:t>
            </a:r>
          </a:p>
          <a:p>
            <a:r>
              <a:rPr lang="en-US" altLang="en-US" dirty="0"/>
              <a:t>XML standard </a:t>
            </a:r>
          </a:p>
          <a:p>
            <a:pPr lvl="1"/>
            <a:r>
              <a:rPr lang="en-US" altLang="en-US" dirty="0"/>
              <a:t>Tree-structured (hierarchical) data model</a:t>
            </a:r>
          </a:p>
          <a:p>
            <a:pPr lvl="1"/>
            <a:r>
              <a:rPr lang="en-US" altLang="en-US" dirty="0"/>
              <a:t>XML documents and the languages for specifying the structure of these documents</a:t>
            </a:r>
          </a:p>
          <a:p>
            <a:r>
              <a:rPr lang="en-US" altLang="en-US" dirty="0"/>
              <a:t>XPath and XQuery languages </a:t>
            </a:r>
          </a:p>
          <a:p>
            <a:pPr lvl="1"/>
            <a:r>
              <a:rPr lang="en-US" altLang="en-US" dirty="0"/>
              <a:t>Query XML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2400" y="0"/>
            <a:ext cx="1371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Querying XML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Not nearly as mature as Querying Relational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Newer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No underlying algebra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Sequence of development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/>
              <a:t>1.  XPath: </a:t>
            </a:r>
            <a:r>
              <a:rPr lang="en-US" sz="2400" dirty="0">
                <a:solidFill>
                  <a:srgbClr val="FF0000"/>
                </a:solidFill>
              </a:rPr>
              <a:t>Path expression + conditions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/>
              <a:t>2.  XSLT: </a:t>
            </a:r>
            <a:r>
              <a:rPr lang="en-US" sz="2400" dirty="0" err="1">
                <a:solidFill>
                  <a:srgbClr val="FF0000"/>
                </a:solidFill>
              </a:rPr>
              <a:t>Xpath</a:t>
            </a:r>
            <a:r>
              <a:rPr lang="en-US" sz="2400" dirty="0">
                <a:solidFill>
                  <a:srgbClr val="FF0000"/>
                </a:solidFill>
              </a:rPr>
              <a:t> transformation, output formatting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dirty="0"/>
              <a:t>3.  XQuery: </a:t>
            </a:r>
            <a:r>
              <a:rPr lang="en-US" sz="2400" dirty="0" err="1">
                <a:solidFill>
                  <a:srgbClr val="FF0000"/>
                </a:solidFill>
              </a:rPr>
              <a:t>Xpath</a:t>
            </a:r>
            <a:r>
              <a:rPr lang="en-US" sz="2400" dirty="0">
                <a:solidFill>
                  <a:srgbClr val="FF0000"/>
                </a:solidFill>
              </a:rPr>
              <a:t> +full featured QL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2400" y="0"/>
            <a:ext cx="1371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>
                <a:solidFill>
                  <a:srgbClr val="990000"/>
                </a:solidFill>
              </a:rPr>
              <a:t>XPath</a:t>
            </a:r>
            <a:endParaRPr lang="en-US" sz="2800" b="1" dirty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Think of XML as a tree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285750"/>
            <a:ext cx="502920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= </a:t>
            </a:r>
            <a:r>
              <a:rPr lang="en-US" sz="2800" b="1" i="1" dirty="0">
                <a:solidFill>
                  <a:srgbClr val="990000"/>
                </a:solidFill>
              </a:rPr>
              <a:t>Path expressions </a:t>
            </a:r>
            <a:r>
              <a:rPr lang="en-US" sz="2800" b="1" dirty="0">
                <a:solidFill>
                  <a:srgbClr val="990000"/>
                </a:solidFill>
              </a:rPr>
              <a:t>+ </a:t>
            </a:r>
            <a:r>
              <a:rPr lang="en-US" sz="2800" b="1" i="1" dirty="0">
                <a:solidFill>
                  <a:srgbClr val="990000"/>
                </a:solidFill>
              </a:rPr>
              <a:t>Conditions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9303" y="742950"/>
            <a:ext cx="3180384" cy="23138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90000"/>
                </a:solidFill>
              </a:rPr>
              <a:t>Basic Constructs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90000"/>
                </a:solidFill>
              </a:rPr>
              <a:t>/: </a:t>
            </a:r>
            <a:r>
              <a:rPr lang="en-US" dirty="0"/>
              <a:t>root element separator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90000"/>
                </a:solidFill>
              </a:rPr>
              <a:t>Element name X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90000"/>
                </a:solidFill>
              </a:rPr>
              <a:t>*</a:t>
            </a:r>
            <a:r>
              <a:rPr lang="en-US" dirty="0"/>
              <a:t>: Match any node in the path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90000"/>
                </a:solidFill>
              </a:rPr>
              <a:t>@</a:t>
            </a:r>
            <a:r>
              <a:rPr lang="en-US" dirty="0"/>
              <a:t>: attribute name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90000"/>
                </a:solidFill>
              </a:rPr>
              <a:t>//</a:t>
            </a:r>
            <a:r>
              <a:rPr lang="en-US" dirty="0"/>
              <a:t> : any descendent or self wildcard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90000"/>
                </a:solidFill>
              </a:rPr>
              <a:t>[C]: </a:t>
            </a:r>
            <a:r>
              <a:rPr lang="en-US" dirty="0"/>
              <a:t>conditions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90000"/>
                </a:solidFill>
              </a:rPr>
              <a:t>[N]: </a:t>
            </a:r>
            <a:r>
              <a:rPr lang="en-US" dirty="0"/>
              <a:t>access to the children nodes based on their positions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D07CE-05B5-493A-A29B-56A57155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7" y="1200150"/>
            <a:ext cx="4896816" cy="3605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2DC3A3-FFA7-46C6-80EF-94B2D0934305}"/>
              </a:ext>
            </a:extLst>
          </p:cNvPr>
          <p:cNvSpPr txBox="1"/>
          <p:nvPr/>
        </p:nvSpPr>
        <p:spPr>
          <a:xfrm>
            <a:off x="5209950" y="3208591"/>
            <a:ext cx="3328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/projects/project/worker/*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1577F-A8AC-4BB8-8CEA-1B5C1E16D859}"/>
              </a:ext>
            </a:extLst>
          </p:cNvPr>
          <p:cNvSpPr txBox="1"/>
          <p:nvPr/>
        </p:nvSpPr>
        <p:spPr>
          <a:xfrm>
            <a:off x="5256385" y="3545059"/>
            <a:ext cx="357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/</a:t>
            </a:r>
            <a:r>
              <a:rPr lang="en-US" dirty="0"/>
              <a:t>projects/project/worker/@Ssn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47653-868E-4B2E-8228-1BC40DB4C743}"/>
              </a:ext>
            </a:extLst>
          </p:cNvPr>
          <p:cNvSpPr txBox="1"/>
          <p:nvPr/>
        </p:nvSpPr>
        <p:spPr>
          <a:xfrm>
            <a:off x="5236144" y="3882728"/>
            <a:ext cx="3328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//Project//workers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012AE-C0CD-4C1B-900C-929D7A05897D}"/>
              </a:ext>
            </a:extLst>
          </p:cNvPr>
          <p:cNvSpPr txBox="1"/>
          <p:nvPr/>
        </p:nvSpPr>
        <p:spPr>
          <a:xfrm>
            <a:off x="5233762" y="4204847"/>
            <a:ext cx="305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/projects/project[@Hours&gt;20]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476BF-500F-43BC-B8DC-0F9CFDA187D2}"/>
              </a:ext>
            </a:extLst>
          </p:cNvPr>
          <p:cNvSpPr txBox="1"/>
          <p:nvPr/>
        </p:nvSpPr>
        <p:spPr>
          <a:xfrm>
            <a:off x="5256385" y="4556865"/>
            <a:ext cx="331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/projects/project/worker[7]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2400" y="0"/>
            <a:ext cx="1371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8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>
                <a:solidFill>
                  <a:srgbClr val="990000"/>
                </a:solidFill>
              </a:rPr>
              <a:t>XPath</a:t>
            </a: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>
                <a:solidFill>
                  <a:srgbClr val="0000FF"/>
                </a:solidFill>
              </a:rPr>
              <a:t>Built-in functions (lots of them)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starts-with() and contains() </a:t>
            </a:r>
            <a:r>
              <a:rPr lang="en-US" sz="1800" dirty="0"/>
              <a:t>built-in functions work on string values and can be useful to access elements based on substring matches.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1800" dirty="0"/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1800" dirty="0"/>
              <a:t>/</a:t>
            </a:r>
            <a:r>
              <a:rPr lang="en-US" sz="1800" dirty="0" err="1"/>
              <a:t>companyDB</a:t>
            </a:r>
            <a:r>
              <a:rPr lang="en-US" sz="1800" dirty="0"/>
              <a:t>/employees/employee[</a:t>
            </a:r>
            <a:r>
              <a:rPr lang="en-US" sz="1800" dirty="0">
                <a:solidFill>
                  <a:srgbClr val="0000FF"/>
                </a:solidFill>
              </a:rPr>
              <a:t>starts-with</a:t>
            </a:r>
            <a:r>
              <a:rPr lang="en-US" sz="1800" dirty="0"/>
              <a:t>(</a:t>
            </a:r>
            <a:r>
              <a:rPr lang="en-US" sz="1800" dirty="0" err="1"/>
              <a:t>lname</a:t>
            </a:r>
            <a:r>
              <a:rPr lang="en-US" sz="1800" dirty="0"/>
              <a:t>,"S")]</a:t>
            </a:r>
            <a:endParaRPr lang="en-US" sz="180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1800" dirty="0"/>
              <a:t>/</a:t>
            </a:r>
            <a:r>
              <a:rPr lang="en-US" sz="1800" dirty="0" err="1"/>
              <a:t>companyDB</a:t>
            </a:r>
            <a:r>
              <a:rPr lang="en-US" sz="1800" dirty="0"/>
              <a:t>/employees/employee[</a:t>
            </a:r>
            <a:r>
              <a:rPr lang="en-US" sz="1800" dirty="0">
                <a:solidFill>
                  <a:srgbClr val="0000FF"/>
                </a:solidFill>
              </a:rPr>
              <a:t>contains</a:t>
            </a:r>
            <a:r>
              <a:rPr lang="en-US" sz="1800" dirty="0"/>
              <a:t>(</a:t>
            </a:r>
            <a:r>
              <a:rPr lang="en-US" sz="1800" dirty="0" err="1"/>
              <a:t>address,"Philadelphia</a:t>
            </a:r>
            <a:r>
              <a:rPr lang="en-US" sz="1800" dirty="0"/>
              <a:t>")]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dirty="0">
                <a:solidFill>
                  <a:srgbClr val="0000FF"/>
                </a:solidFill>
              </a:rPr>
              <a:t>Navigation “axes” (13 of them):</a:t>
            </a:r>
            <a:r>
              <a:rPr lang="en-US" sz="2400" dirty="0">
                <a:solidFill>
                  <a:srgbClr val="0000FF"/>
                </a:solidFill>
              </a:rPr>
              <a:t>Keywords that allows us to m</a:t>
            </a:r>
            <a:r>
              <a:rPr lang="en-US" altLang="en-US" sz="2400" dirty="0">
                <a:solidFill>
                  <a:srgbClr val="0000FF"/>
                </a:solidFill>
              </a:rPr>
              <a:t>ove in multiple directions from current node in path expression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altLang="en-US" sz="1600" dirty="0"/>
              <a:t>Include self, child, descendent, attribute, parent, ancestor, previous sibling, and next sibling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000" dirty="0">
                <a:solidFill>
                  <a:srgbClr val="0000FF"/>
                </a:solidFill>
              </a:rPr>
              <a:t>Parent:: </a:t>
            </a:r>
            <a:r>
              <a:rPr lang="en-US" sz="2000" dirty="0"/>
              <a:t>go up the parent, </a:t>
            </a:r>
            <a:r>
              <a:rPr lang="en-US" sz="2000" dirty="0">
                <a:solidFill>
                  <a:srgbClr val="0000FF"/>
                </a:solidFill>
              </a:rPr>
              <a:t>Following-sibling:: </a:t>
            </a:r>
            <a:r>
              <a:rPr lang="en-US" sz="2000" dirty="0"/>
              <a:t>match the sibling of the current node, </a:t>
            </a:r>
            <a:r>
              <a:rPr lang="en-US" sz="2000" dirty="0">
                <a:solidFill>
                  <a:srgbClr val="0000FF"/>
                </a:solidFill>
              </a:rPr>
              <a:t>Self::   Descendent::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285750"/>
            <a:ext cx="502920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= </a:t>
            </a:r>
            <a:r>
              <a:rPr lang="en-US" sz="2800" b="1" i="1" dirty="0">
                <a:solidFill>
                  <a:srgbClr val="990000"/>
                </a:solidFill>
              </a:rPr>
              <a:t>Path expressions </a:t>
            </a:r>
            <a:r>
              <a:rPr lang="en-US" sz="2800" b="1" dirty="0">
                <a:solidFill>
                  <a:srgbClr val="990000"/>
                </a:solidFill>
              </a:rPr>
              <a:t>+ </a:t>
            </a:r>
            <a:r>
              <a:rPr lang="en-US" sz="2800" b="1" i="1" dirty="0">
                <a:solidFill>
                  <a:srgbClr val="990000"/>
                </a:solidFill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2400" y="0"/>
            <a:ext cx="1371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1"/>
            <a:ext cx="86106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More Details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800" dirty="0" err="1">
                <a:solidFill>
                  <a:srgbClr val="0000FF"/>
                </a:solidFill>
              </a:rPr>
              <a:t>XPath</a:t>
            </a:r>
            <a:r>
              <a:rPr lang="en-US" sz="2800" dirty="0">
                <a:solidFill>
                  <a:srgbClr val="0000FF"/>
                </a:solidFill>
              </a:rPr>
              <a:t> queries operate on &amp; return </a:t>
            </a:r>
            <a:r>
              <a:rPr lang="en-US" sz="2800" i="1" dirty="0">
                <a:solidFill>
                  <a:srgbClr val="0000FF"/>
                </a:solidFill>
              </a:rPr>
              <a:t>sequence of elements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XML document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XML stream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dirty="0">
                <a:solidFill>
                  <a:srgbClr val="0000FF"/>
                </a:solidFill>
              </a:rPr>
              <a:t>Sometimes result can be expressed as XML, not always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81200" y="3028950"/>
            <a:ext cx="4038600" cy="990600"/>
          </a:xfrm>
          <a:prstGeom prst="round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chemeClr val="tx1"/>
                </a:solidFill>
              </a:rPr>
              <a:t>Demo: </a:t>
            </a:r>
            <a:r>
              <a:rPr lang="en-US" sz="2800" dirty="0" err="1">
                <a:solidFill>
                  <a:srgbClr val="990000"/>
                </a:solidFill>
              </a:rPr>
              <a:t>XPath</a:t>
            </a:r>
            <a:r>
              <a:rPr lang="en-US" sz="2800" dirty="0">
                <a:solidFill>
                  <a:srgbClr val="990000"/>
                </a:solidFill>
              </a:rPr>
              <a:t> examples</a:t>
            </a:r>
          </a:p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990000"/>
                </a:solidFill>
              </a:rPr>
              <a:t>over bookstore data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Querying XML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XQuery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6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43800" y="0"/>
            <a:ext cx="1600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XQuery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Querying XML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Not nearly as mature as Querying Relational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Newer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No underlying algebra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Sequence of development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/>
              <a:t>1.  </a:t>
            </a:r>
            <a:r>
              <a:rPr lang="en-US" sz="2400" dirty="0" err="1"/>
              <a:t>XPath</a:t>
            </a:r>
            <a:endParaRPr lang="en-US" sz="2400" dirty="0"/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/>
              <a:t>2.  XSLT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dirty="0"/>
              <a:t>3.  </a:t>
            </a:r>
            <a:r>
              <a:rPr lang="en-US" sz="2400" dirty="0" err="1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1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>
                <a:solidFill>
                  <a:srgbClr val="990000"/>
                </a:solidFill>
              </a:rPr>
              <a:t>XQuery</a:t>
            </a:r>
            <a:endParaRPr lang="en-US" sz="2800" b="1" dirty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Expression language (compositional)</a:t>
            </a:r>
          </a:p>
          <a:p>
            <a:pPr marL="674370" lvl="1" indent="-182880">
              <a:lnSpc>
                <a:spcPct val="85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Each expression operates on &amp; returns</a:t>
            </a:r>
          </a:p>
          <a:p>
            <a:pPr marL="674370" lvl="1" indent="-182880">
              <a:lnSpc>
                <a:spcPct val="85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i="1" dirty="0">
                <a:solidFill>
                  <a:srgbClr val="0000FF"/>
                </a:solidFill>
              </a:rPr>
              <a:t>sequence of elements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XPath</a:t>
            </a:r>
            <a:r>
              <a:rPr lang="en-US" dirty="0">
                <a:solidFill>
                  <a:srgbClr val="0000FF"/>
                </a:solidFill>
              </a:rPr>
              <a:t> is one type of expression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43800" y="0"/>
            <a:ext cx="1600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8574" y="228600"/>
            <a:ext cx="8810625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>
                <a:solidFill>
                  <a:srgbClr val="990000"/>
                </a:solidFill>
              </a:rPr>
              <a:t>XQuery</a:t>
            </a:r>
            <a:r>
              <a:rPr lang="en-US" sz="2800" b="1" dirty="0">
                <a:solidFill>
                  <a:srgbClr val="990000"/>
                </a:solidFill>
              </a:rPr>
              <a:t>: FLWOR expression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Clr>
                <a:srgbClr val="990000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All except </a:t>
            </a:r>
            <a:r>
              <a:rPr lang="en-US" sz="2400" b="1" dirty="0">
                <a:latin typeface="Lucida Console" pitchFamily="49" charset="0"/>
              </a:rPr>
              <a:t>Return</a:t>
            </a:r>
            <a:r>
              <a:rPr lang="en-US" dirty="0">
                <a:solidFill>
                  <a:srgbClr val="990000"/>
                </a:solidFill>
              </a:rPr>
              <a:t> are optional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Arial" pitchFamily="34" charset="0"/>
              <a:buChar char="•"/>
            </a:pPr>
            <a:r>
              <a:rPr lang="en-US" sz="2400" b="1" dirty="0">
                <a:latin typeface="Lucida Console" pitchFamily="49" charset="0"/>
              </a:rPr>
              <a:t>For</a:t>
            </a:r>
            <a:r>
              <a:rPr lang="en-US" dirty="0">
                <a:solidFill>
                  <a:srgbClr val="990000"/>
                </a:solidFill>
              </a:rPr>
              <a:t> and </a:t>
            </a:r>
            <a:r>
              <a:rPr lang="en-US" sz="2400" b="1" dirty="0">
                <a:latin typeface="Lucida Console" pitchFamily="49" charset="0"/>
              </a:rPr>
              <a:t>Let</a:t>
            </a:r>
            <a:r>
              <a:rPr lang="en-US" dirty="0">
                <a:solidFill>
                  <a:srgbClr val="990000"/>
                </a:solidFill>
              </a:rPr>
              <a:t> can be repeated and interleaved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43800" y="0"/>
            <a:ext cx="16002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XQuery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394" y="971550"/>
            <a:ext cx="3276600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400" b="1" dirty="0">
                <a:latin typeface="Lucida Console" pitchFamily="49" charset="0"/>
              </a:rPr>
              <a:t>For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$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>
                <a:latin typeface="Lucida Console" pitchFamily="49" charset="0"/>
              </a:rPr>
              <a:t>in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expr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latin typeface="Lucida Console" pitchFamily="49" charset="0"/>
              </a:rPr>
              <a:t>Let 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$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>
                <a:latin typeface="Lucida Console" pitchFamily="49" charset="0"/>
              </a:rPr>
              <a:t>:=</a:t>
            </a: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expr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condition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>
                <a:latin typeface="Lucida Console" pitchFamily="49" charset="0"/>
              </a:rPr>
              <a:t>Order By</a:t>
            </a:r>
            <a:r>
              <a:rPr lang="en-US" sz="2400" b="1" noProof="0" dirty="0">
                <a:latin typeface="Lucida Console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Lucida Console" pitchFamily="49" charset="0"/>
              </a:rPr>
              <a:t>expr</a:t>
            </a:r>
            <a:endParaRPr lang="en-US" sz="2400" b="1" noProof="0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>
                <a:latin typeface="Lucida Console" pitchFamily="49" charset="0"/>
              </a:rPr>
              <a:t>Return</a:t>
            </a:r>
            <a:r>
              <a:rPr kumimoji="0" lang="en-US" sz="2400" b="1" i="0" u="none" strike="noStrike" kern="120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expr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73538-73C8-49A5-86BF-48B7E5C20389}"/>
              </a:ext>
            </a:extLst>
          </p:cNvPr>
          <p:cNvSpPr txBox="1"/>
          <p:nvPr/>
        </p:nvSpPr>
        <p:spPr>
          <a:xfrm>
            <a:off x="3862388" y="938212"/>
            <a:ext cx="502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Font typeface="Arial" pitchFamily="34" charset="0"/>
              <a:buNone/>
            </a:pP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&lt;variable bindings to individual nodes (elements)&gt;</a:t>
            </a:r>
          </a:p>
          <a:p>
            <a:pPr lvl="2">
              <a:buFont typeface="Arial" pitchFamily="34" charset="0"/>
              <a:buNone/>
            </a:pP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&lt;variable bindings to collections of nodes (elements)&gt;</a:t>
            </a:r>
          </a:p>
          <a:p>
            <a:pPr lvl="2">
              <a:buFont typeface="Arial" pitchFamily="34" charset="0"/>
              <a:buNone/>
            </a:pP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&lt;qualifier conditions&gt;</a:t>
            </a:r>
          </a:p>
          <a:p>
            <a:pPr lvl="2">
              <a:buFont typeface="Arial" pitchFamily="34" charset="0"/>
              <a:buNone/>
            </a:pP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&lt;Ordering specifications&gt;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Arial" pitchFamily="34" charset="0"/>
              <a:buNone/>
            </a:pP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&lt;query result specification&gt;</a:t>
            </a:r>
          </a:p>
        </p:txBody>
      </p:sp>
    </p:spTree>
    <p:extLst>
      <p:ext uri="{BB962C8B-B14F-4D97-AF65-F5344CB8AC3E}">
        <p14:creationId xmlns:p14="http://schemas.microsoft.com/office/powerpoint/2010/main" val="6600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3759</TotalTime>
  <Words>500</Words>
  <Application>Microsoft Office PowerPoint</Application>
  <PresentationFormat>On-screen Show (16:9)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Wingdings</vt:lpstr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Shaheen Khatoon Syed</cp:lastModifiedBy>
  <cp:revision>180</cp:revision>
  <dcterms:created xsi:type="dcterms:W3CDTF">2010-07-08T21:59:02Z</dcterms:created>
  <dcterms:modified xsi:type="dcterms:W3CDTF">2021-11-16T18:02:48Z</dcterms:modified>
</cp:coreProperties>
</file>