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87" r:id="rId5"/>
    <p:sldId id="906" r:id="rId6"/>
    <p:sldId id="908" r:id="rId7"/>
    <p:sldId id="909" r:id="rId8"/>
    <p:sldId id="910" r:id="rId9"/>
    <p:sldId id="911" r:id="rId10"/>
    <p:sldId id="912" r:id="rId11"/>
    <p:sldId id="913" r:id="rId12"/>
    <p:sldId id="914" r:id="rId13"/>
    <p:sldId id="915" r:id="rId14"/>
    <p:sldId id="916" r:id="rId15"/>
    <p:sldId id="917" r:id="rId16"/>
    <p:sldId id="918" r:id="rId17"/>
    <p:sldId id="919" r:id="rId18"/>
    <p:sldId id="920" r:id="rId19"/>
    <p:sldId id="921" r:id="rId20"/>
    <p:sldId id="922" r:id="rId21"/>
    <p:sldId id="923" r:id="rId22"/>
    <p:sldId id="949" r:id="rId23"/>
    <p:sldId id="924" r:id="rId24"/>
    <p:sldId id="925" r:id="rId25"/>
    <p:sldId id="926" r:id="rId26"/>
    <p:sldId id="950" r:id="rId27"/>
    <p:sldId id="951" r:id="rId28"/>
    <p:sldId id="927" r:id="rId29"/>
    <p:sldId id="928" r:id="rId30"/>
    <p:sldId id="953" r:id="rId31"/>
    <p:sldId id="952" r:id="rId32"/>
    <p:sldId id="929" r:id="rId33"/>
    <p:sldId id="930" r:id="rId34"/>
    <p:sldId id="931" r:id="rId35"/>
    <p:sldId id="954" r:id="rId36"/>
    <p:sldId id="932" r:id="rId37"/>
    <p:sldId id="933" r:id="rId38"/>
    <p:sldId id="956" r:id="rId39"/>
    <p:sldId id="955" r:id="rId40"/>
    <p:sldId id="934" r:id="rId41"/>
    <p:sldId id="935" r:id="rId42"/>
    <p:sldId id="936" r:id="rId43"/>
    <p:sldId id="937" r:id="rId44"/>
    <p:sldId id="938" r:id="rId45"/>
    <p:sldId id="939" r:id="rId46"/>
    <p:sldId id="958" r:id="rId47"/>
    <p:sldId id="957" r:id="rId48"/>
    <p:sldId id="940" r:id="rId49"/>
    <p:sldId id="941" r:id="rId50"/>
    <p:sldId id="942" r:id="rId51"/>
    <p:sldId id="943" r:id="rId52"/>
    <p:sldId id="944" r:id="rId53"/>
    <p:sldId id="945" r:id="rId54"/>
    <p:sldId id="946" r:id="rId55"/>
    <p:sldId id="444" r:id="rId56"/>
    <p:sldId id="311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FD9CF"/>
    <a:srgbClr val="18B4AB"/>
    <a:srgbClr val="000044"/>
    <a:srgbClr val="000544"/>
    <a:srgbClr val="CE57C1"/>
    <a:srgbClr val="0000FE"/>
    <a:srgbClr val="1AC3B9"/>
    <a:srgbClr val="D200FE"/>
    <a:srgbClr val="FD7C08"/>
    <a:srgbClr val="023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571" autoAdjust="0"/>
    <p:restoredTop sz="88363" autoAdjust="0"/>
  </p:normalViewPr>
  <p:slideViewPr>
    <p:cSldViewPr snapToGrid="0" snapToObjects="1">
      <p:cViewPr varScale="1">
        <p:scale>
          <a:sx n="120" d="100"/>
          <a:sy n="120" d="100"/>
        </p:scale>
        <p:origin x="1696" y="184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ADF8-166D-464F-9CD6-EB1A92ACA0C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 Title:</a:t>
            </a:r>
            <a:r>
              <a:rPr lang="en-US" baseline="0" dirty="0"/>
              <a:t> Uppercase, Calibri size 60, XJTLU Navy</a:t>
            </a:r>
            <a:endParaRPr lang="en-US" baseline="0" dirty="0"/>
          </a:p>
          <a:p>
            <a:r>
              <a:rPr lang="en-US" baseline="0" dirty="0"/>
              <a:t>English Subtitle: Uppercase, Calibri size 36, XJTLU Navy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English Title:</a:t>
            </a:r>
            <a:r>
              <a:rPr lang="en-US" baseline="0" dirty="0"/>
              <a:t> Uppercase, Calibri size 60, XJTLU Navy</a:t>
            </a:r>
            <a:endParaRPr lang="en-US" baseline="0" dirty="0"/>
          </a:p>
          <a:p>
            <a:r>
              <a:rPr lang="en-US" baseline="0" dirty="0"/>
              <a:t>English Subtitle: Uppercase, Calibri size 36, XJTLU Navy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Uppercase, Calibri size 60, XJTLU Navy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  <p:sp>
        <p:nvSpPr>
          <p:cNvPr id="7" name="Rectangle 4"/>
          <p:cNvSpPr/>
          <p:nvPr userDrawn="1"/>
        </p:nvSpPr>
        <p:spPr>
          <a:xfrm rot="10800000">
            <a:off x="0" y="6672580"/>
            <a:ext cx="9144000" cy="184785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em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3210"/>
            <a:ext cx="8331200" cy="720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3325"/>
            <a:ext cx="8229600" cy="4942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1B10-1EBC-FD4C-9140-0291364A581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383145" y="-5715"/>
            <a:ext cx="1830070" cy="6892925"/>
          </a:xfrm>
          <a:prstGeom prst="rect">
            <a:avLst/>
          </a:prstGeom>
        </p:spPr>
      </p:pic>
      <p:pic>
        <p:nvPicPr>
          <p:cNvPr id="12" name="Picture 11" descr="Shield-navy(rgb for online)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30" y="5929019"/>
            <a:ext cx="356139" cy="444524"/>
          </a:xfrm>
          <a:prstGeom prst="rect">
            <a:avLst/>
          </a:prstGeom>
        </p:spPr>
      </p:pic>
      <p:sp>
        <p:nvSpPr>
          <p:cNvPr id="9" name="Rectangle 4"/>
          <p:cNvSpPr/>
          <p:nvPr userDrawn="1"/>
        </p:nvSpPr>
        <p:spPr>
          <a:xfrm rot="10800000">
            <a:off x="0" y="6672580"/>
            <a:ext cx="9144000" cy="184785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u="none" strike="noStrike" kern="1200" cap="all" spc="0" normalizeH="0">
          <a:solidFill>
            <a:schemeClr val="tx1"/>
          </a:solidFill>
          <a:uFillTx/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Times New Roman Regular" panose="02020603050405020304" charset="0"/>
          <a:ea typeface="+mn-ea"/>
          <a:cs typeface="Times New Roman Regular" panose="0202060305040502030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Times New Roman Regular" panose="02020603050405020304" charset="0"/>
          <a:ea typeface="+mn-ea"/>
          <a:cs typeface="Times New Roman Regular" panose="0202060305040502030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Times New Roman Regular" panose="02020603050405020304" charset="0"/>
          <a:ea typeface="+mn-ea"/>
          <a:cs typeface="Times New Roman Regular" panose="0202060305040502030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Times New Roman Regular" panose="02020603050405020304" charset="0"/>
          <a:ea typeface="+mn-ea"/>
          <a:cs typeface="Times New Roman Regular" panose="0202060305040502030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Times New Roman Regular" panose="02020603050405020304" charset="0"/>
          <a:ea typeface="+mn-ea"/>
          <a:cs typeface="Times New Roman Regular" panose="0202060305040502030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ppt/slides/ppt/slides/clipboard/slides/winword%20TestCircleWithConstructors.java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ppt/slides/ppt/slides/clipboard/slides/winword%20TestMortgageClass.java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ppt/slides/ppt/slides/clipboard/slides/winword%20TestMortgageClass.java" TargetMode="Externa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hyperlink" Target="ppt/slides/ppt/slides/ppt/slides/clipboard/slides/winword%20TestMortgageClass.java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wmf"/><Relationship Id="rId2" Type="http://schemas.openxmlformats.org/officeDocument/2006/relationships/oleObject" Target="../embeddings/oleObject9.bin"/><Relationship Id="rId1" Type="http://schemas.openxmlformats.org/officeDocument/2006/relationships/hyperlink" Target="ppt/slides/ppt/slides/ppt/slides/clipboard/slides/winword%20TestCircle.java" TargetMode="Externa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ppt/slides/ppt/slides/clipboard/slides/winword%20TestCircleWithConstructors.java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1.bin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wmf"/><Relationship Id="rId2" Type="http://schemas.openxmlformats.org/officeDocument/2006/relationships/oleObject" Target="../embeddings/oleObject12.bin"/><Relationship Id="rId1" Type="http://schemas.openxmlformats.org/officeDocument/2006/relationships/hyperlink" Target="ppt/slides/ppt/slides/ppt/slides/clipboard/slides/winword%20TestRationalClass.java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3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hyperlink" Target="ppt/slides/ppt/slides/ppt/slides/clipboard/slides/winword%20TestCircleWithConstructors.java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://www.xjtlu.edu.cn/en/" TargetMode="External"/><Relationship Id="rId4" Type="http://schemas.openxmlformats.org/officeDocument/2006/relationships/image" Target="../media/image27.jpeg"/><Relationship Id="rId3" Type="http://schemas.openxmlformats.org/officeDocument/2006/relationships/image" Target="../media/image26.png"/><Relationship Id="rId2" Type="http://schemas.openxmlformats.org/officeDocument/2006/relationships/image" Target="../media/image3.emf"/><Relationship Id="rId1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ppt/slides/ppt/slides/clipboard/slides/winword%20TestCircleWithConstructors.java" TargetMode="Externa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hyperlink" Target="ppt/slides/ppt/slides/ppt/slides/clipboard/slides/winword%20TestCircleWithConstructors.jav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pt/slides/ppt/slides/ppt/slides/clipboard/slides/winword%20TestCircleWithConstructors.java" TargetMode="Externa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hyperlink" Target="ppt/slides/ppt/slides/ppt/slides/clipboard/slides/winword%20TestCircleWithConstructors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2337442"/>
          </a:xfrm>
        </p:spPr>
        <p:txBody>
          <a:bodyPr>
            <a:noAutofit/>
          </a:bodyPr>
          <a:lstStyle/>
          <a:p>
            <a:r>
              <a:rPr lang="en-US" altLang="zh-CN" sz="5400" b="1" cap="all" dirty="0">
                <a:solidFill>
                  <a:srgbClr val="000044"/>
                </a:solidFill>
                <a:cs typeface="DIN-Bold"/>
              </a:rPr>
              <a:t>Programming</a:t>
            </a:r>
            <a:br>
              <a:rPr lang="en-US" altLang="zh-CN" sz="5400" b="1" cap="all" dirty="0">
                <a:solidFill>
                  <a:srgbClr val="000044"/>
                </a:solidFill>
                <a:cs typeface="DIN-Bold"/>
              </a:rPr>
            </a:br>
            <a:r>
              <a:rPr lang="en-US" altLang="zh-CN" sz="5400" b="1" cap="all" dirty="0">
                <a:solidFill>
                  <a:srgbClr val="000044"/>
                </a:solidFill>
                <a:cs typeface="DIN-Bold"/>
              </a:rPr>
              <a:t>With C++/R</a:t>
            </a:r>
            <a:endParaRPr lang="en-US" sz="5400" b="1" cap="all" spc="300" dirty="0">
              <a:solidFill>
                <a:srgbClr val="000044"/>
              </a:solidFill>
              <a:latin typeface="+mn-lt"/>
              <a:cs typeface="Arial" panose="020B060402020209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0193" y="5320746"/>
            <a:ext cx="3081867" cy="659222"/>
          </a:xfrm>
          <a:prstGeom prst="rect">
            <a:avLst/>
          </a:prstGeom>
        </p:spPr>
      </p:pic>
      <p:sp>
        <p:nvSpPr>
          <p:cNvPr id="9" name="Subtitle 2"/>
          <p:cNvSpPr txBox="1"/>
          <p:nvPr/>
        </p:nvSpPr>
        <p:spPr>
          <a:xfrm>
            <a:off x="1450110" y="3071221"/>
            <a:ext cx="6400800" cy="1441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9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DST102TC</a:t>
            </a:r>
            <a:endParaRPr lang="en-US" altLang="zh-CN" sz="2400" cap="all" dirty="0">
              <a:solidFill>
                <a:srgbClr val="000044"/>
              </a:solidFill>
              <a:cs typeface="DIN-Regular"/>
            </a:endParaRPr>
          </a:p>
          <a:p>
            <a:r>
              <a:rPr lang="en-US" altLang="zh-CN" sz="2400" cap="all" dirty="0" err="1">
                <a:solidFill>
                  <a:srgbClr val="000044"/>
                </a:solidFill>
                <a:cs typeface="DIN-Regular"/>
              </a:rPr>
              <a:t>Huakang</a:t>
            </a:r>
            <a:r>
              <a:rPr lang="zh-CN" altLang="en-US" sz="2400" cap="all" dirty="0">
                <a:solidFill>
                  <a:srgbClr val="000044"/>
                </a:solidFill>
                <a:cs typeface="DIN-Regular"/>
              </a:rPr>
              <a:t> </a:t>
            </a:r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Li</a:t>
            </a:r>
            <a:endParaRPr lang="en-US" altLang="zh-CN" sz="2400" cap="all" dirty="0">
              <a:solidFill>
                <a:srgbClr val="000044"/>
              </a:solidFill>
              <a:cs typeface="DIN-Regular"/>
            </a:endParaRPr>
          </a:p>
          <a:p>
            <a:r>
              <a:rPr lang="en-US" altLang="zh-CN" sz="2400" cap="all" dirty="0" err="1">
                <a:solidFill>
                  <a:srgbClr val="000044"/>
                </a:solidFill>
                <a:cs typeface="DIN-Regular"/>
              </a:rPr>
              <a:t>Huakang.li@xjtlu.edu.cn</a:t>
            </a:r>
            <a:endParaRPr lang="en-US" altLang="zh-CN" sz="2400" cap="all" dirty="0">
              <a:solidFill>
                <a:srgbClr val="000044"/>
              </a:solidFill>
              <a:cs typeface="DIN-Regular"/>
            </a:endParaRPr>
          </a:p>
          <a:p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School</a:t>
            </a:r>
            <a:r>
              <a:rPr lang="zh-CN" altLang="en-US" sz="2400" cap="all" dirty="0">
                <a:solidFill>
                  <a:srgbClr val="000044"/>
                </a:solidFill>
                <a:cs typeface="DIN-Regular"/>
              </a:rPr>
              <a:t> </a:t>
            </a:r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of</a:t>
            </a:r>
            <a:r>
              <a:rPr lang="zh-CN" altLang="en-US" sz="2400" cap="all" dirty="0">
                <a:solidFill>
                  <a:srgbClr val="000044"/>
                </a:solidFill>
                <a:cs typeface="DIN-Regular"/>
              </a:rPr>
              <a:t> </a:t>
            </a:r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AI</a:t>
            </a:r>
            <a:r>
              <a:rPr lang="zh-CN" altLang="en-US" sz="2400" cap="all" dirty="0">
                <a:solidFill>
                  <a:srgbClr val="000044"/>
                </a:solidFill>
                <a:cs typeface="DIN-Regular"/>
              </a:rPr>
              <a:t> </a:t>
            </a:r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and</a:t>
            </a:r>
            <a:r>
              <a:rPr lang="zh-CN" altLang="en-US" sz="2400" cap="all" dirty="0">
                <a:solidFill>
                  <a:srgbClr val="000044"/>
                </a:solidFill>
                <a:cs typeface="DIN-Regular"/>
              </a:rPr>
              <a:t> </a:t>
            </a:r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Advanced</a:t>
            </a:r>
            <a:r>
              <a:rPr lang="zh-CN" altLang="en-US" sz="2400" cap="all" dirty="0">
                <a:solidFill>
                  <a:srgbClr val="000044"/>
                </a:solidFill>
                <a:cs typeface="DIN-Regular"/>
              </a:rPr>
              <a:t> </a:t>
            </a:r>
            <a:r>
              <a:rPr lang="en-US" altLang="zh-CN" sz="2400" cap="all" dirty="0">
                <a:solidFill>
                  <a:srgbClr val="000044"/>
                </a:solidFill>
                <a:cs typeface="DIN-Regular"/>
              </a:rPr>
              <a:t>Computing</a:t>
            </a:r>
            <a:endParaRPr lang="en-US" sz="2400" cap="all" dirty="0">
              <a:solidFill>
                <a:srgbClr val="000044"/>
              </a:solidFill>
              <a:cs typeface="DIN-Regular"/>
            </a:endParaRPr>
          </a:p>
          <a:p>
            <a:endParaRPr lang="en-US" sz="2400" cap="all" dirty="0">
              <a:solidFill>
                <a:srgbClr val="000044"/>
              </a:solidFill>
              <a:cs typeface="DIN-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03"/>
    </mc:Choice>
    <mc:Fallback>
      <p:transition spd="slow" advTm="2010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21725" cy="1127125"/>
          </a:xfrm>
        </p:spPr>
        <p:txBody>
          <a:bodyPr vert="horz" wrap="square" lIns="92075" tIns="46038" rIns="92075" bIns="46038" anchor="ctr"/>
          <a:p>
            <a:r>
              <a:rPr lang="en-US" altLang="en-US" sz="3200" dirty="0"/>
              <a:t>Functions at, clear, erase, and empty</a:t>
            </a:r>
            <a:br>
              <a:rPr lang="en-US" altLang="en-US" sz="3200" dirty="0"/>
            </a:br>
            <a:r>
              <a:rPr lang="en-US" altLang="en-US" sz="3200" dirty="0"/>
              <a:t>Examples</a:t>
            </a:r>
            <a:endParaRPr lang="en-US" altLang="en-US" sz="3200" dirty="0">
              <a:solidFill>
                <a:schemeClr val="tx1"/>
              </a:solidFill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193675" y="1624013"/>
            <a:ext cx="8759825" cy="1519237"/>
          </a:xfrm>
        </p:spPr>
        <p:txBody>
          <a:bodyPr vert="horz" wrap="square" lIns="92075" tIns="46038" rIns="92075" bIns="46038" anchor="t"/>
          <a:p>
            <a:pPr mar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800" dirty="0"/>
              <a:t>You can use the </a:t>
            </a:r>
            <a:r>
              <a:rPr lang="en-US" altLang="en-US" sz="2800" u="sng" dirty="0"/>
              <a:t>at(index)</a:t>
            </a:r>
            <a:r>
              <a:rPr lang="en-US" altLang="en-US" sz="2800" dirty="0"/>
              <a:t> function to retrieve a character at a specified index, </a:t>
            </a:r>
            <a:r>
              <a:rPr lang="en-US" altLang="en-US" sz="2800" u="sng" dirty="0"/>
              <a:t>clear()</a:t>
            </a:r>
            <a:r>
              <a:rPr lang="en-US" altLang="en-US" sz="2800" dirty="0"/>
              <a:t> to clear the string, </a:t>
            </a:r>
            <a:r>
              <a:rPr lang="en-US" altLang="en-US" sz="2800" u="sng" dirty="0"/>
              <a:t>erase(index, n)</a:t>
            </a:r>
            <a:r>
              <a:rPr lang="en-US" altLang="en-US" sz="2800" dirty="0"/>
              <a:t> to delete part of the string, and </a:t>
            </a:r>
            <a:r>
              <a:rPr lang="en-US" altLang="en-US" sz="2800" u="sng" dirty="0"/>
              <a:t>empty()</a:t>
            </a:r>
            <a:r>
              <a:rPr lang="en-US" altLang="en-US" sz="2800" dirty="0"/>
              <a:t> to test if a string is empty. For example, see the following code:</a:t>
            </a:r>
            <a:endParaRPr lang="en-US" altLang="en-US" sz="2800" dirty="0"/>
          </a:p>
        </p:txBody>
      </p:sp>
      <p:sp>
        <p:nvSpPr>
          <p:cNvPr id="12293" name="Rectangle 4"/>
          <p:cNvSpPr/>
          <p:nvPr/>
        </p:nvSpPr>
        <p:spPr>
          <a:xfrm>
            <a:off x="350838" y="3411538"/>
            <a:ext cx="8448675" cy="29956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altLang="en-US" sz="2800" dirty="0">
                <a:solidFill>
                  <a:schemeClr val="tx2"/>
                </a:solidFill>
              </a:rPr>
              <a:t>string s1("Welcome");</a:t>
            </a:r>
            <a:endParaRPr lang="en-US" altLang="en-US" sz="28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altLang="en-US" sz="2800" dirty="0">
                <a:solidFill>
                  <a:schemeClr val="tx2"/>
                </a:solidFill>
              </a:rPr>
              <a:t>cout &lt;&lt; s1.at(3) &lt;&lt; endl; // s1.at(3) returns c</a:t>
            </a:r>
            <a:endParaRPr lang="en-US" altLang="en-US" sz="28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altLang="en-US" sz="2800" dirty="0">
                <a:solidFill>
                  <a:schemeClr val="tx2"/>
                </a:solidFill>
              </a:rPr>
              <a:t>cout &lt;&lt; s1.erase(2, 3) &lt;&lt; endl; // s1 is now Weme</a:t>
            </a:r>
            <a:endParaRPr lang="en-US" altLang="en-US" sz="28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altLang="en-US" sz="2800" dirty="0">
                <a:solidFill>
                  <a:schemeClr val="tx2"/>
                </a:solidFill>
              </a:rPr>
              <a:t>s1.clear(); // s1 is now empty</a:t>
            </a:r>
            <a:endParaRPr lang="en-US" altLang="en-US" sz="28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altLang="en-US" sz="2800" dirty="0">
                <a:solidFill>
                  <a:schemeClr val="tx2"/>
                </a:solidFill>
              </a:rPr>
              <a:t>cout &lt;&lt; s1.empty() &lt;&lt; endl; // s1.empty returns 1 (means true)</a:t>
            </a:r>
            <a:endParaRPr lang="en-US" alt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956550" cy="1241425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Functions length, size, capacity, and c_str()</a:t>
            </a:r>
            <a:endParaRPr lang="en-US" altLang="en-US" dirty="0"/>
          </a:p>
        </p:txBody>
      </p:sp>
      <p:sp>
        <p:nvSpPr>
          <p:cNvPr id="13316" name="Rectangle 7"/>
          <p:cNvSpPr/>
          <p:nvPr/>
        </p:nvSpPr>
        <p:spPr>
          <a:xfrm>
            <a:off x="0" y="28575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13317" name="Object 6"/>
          <p:cNvGraphicFramePr>
            <a:graphicFrameLocks noChangeAspect="1"/>
          </p:cNvGraphicFramePr>
          <p:nvPr/>
        </p:nvGraphicFramePr>
        <p:xfrm>
          <a:off x="231775" y="2084388"/>
          <a:ext cx="8642350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572000" imgH="1141095" progId="Word.Picture.8">
                  <p:embed/>
                </p:oleObj>
              </mc:Choice>
              <mc:Fallback>
                <p:oleObj name="" r:id="rId1" imgW="4572000" imgH="1141095" progId="Word.Picture.8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775" y="2084388"/>
                        <a:ext cx="8642350" cy="216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440690" y="165100"/>
            <a:ext cx="7996238" cy="1203325"/>
          </a:xfrm>
        </p:spPr>
        <p:txBody>
          <a:bodyPr vert="horz" wrap="square" lIns="92075" tIns="46038" rIns="92075" bIns="46038" anchor="ctr"/>
          <a:p>
            <a:r>
              <a:rPr lang="en-US" altLang="en-US" sz="2800" dirty="0"/>
              <a:t>Functions length, size, capacity, and c_str() Examples</a:t>
            </a:r>
            <a:endParaRPr lang="en-US" altLang="en-US" sz="2800" dirty="0"/>
          </a:p>
        </p:txBody>
      </p:sp>
      <p:sp>
        <p:nvSpPr>
          <p:cNvPr id="14340" name="Rectangle 4"/>
          <p:cNvSpPr/>
          <p:nvPr/>
        </p:nvSpPr>
        <p:spPr>
          <a:xfrm>
            <a:off x="385763" y="1863090"/>
            <a:ext cx="8372475" cy="43402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string s1("Welcome");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s1.length() &lt;&lt; endl; // Length is 7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s1.size() &lt;&lt; endl; // Size is 7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s1.capacity() &lt;&lt; endl; // Capacity is 7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s1.erase(1, 2);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s1.length() &lt;&lt; endl; // Length is now 5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s1.size() &lt;&lt; endl; // Size is now 5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s1.capacity() &lt;&lt; endl; // Capacity is still 7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Comparing Strings</a:t>
            </a:r>
            <a:endParaRPr lang="en-US" altLang="en-US" dirty="0"/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1939925"/>
          </a:xfrm>
        </p:spPr>
        <p:txBody>
          <a:bodyPr vert="horz" wrap="square" lIns="92075" tIns="46038" rIns="92075" bIns="46038" anchor="t">
            <a:noAutofit/>
          </a:bodyPr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/>
              <a:t>Often, in a program, you need to compare the contents of two strings. </a:t>
            </a:r>
            <a:endParaRPr lang="en-US" altLang="en-US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/>
              <a:t>You can use the </a:t>
            </a:r>
            <a:r>
              <a:rPr lang="en-US" altLang="en-US" sz="2800" u="sng" dirty="0"/>
              <a:t>compare</a:t>
            </a:r>
            <a:r>
              <a:rPr lang="en-US" altLang="en-US" sz="2800" dirty="0"/>
              <a:t> function. This function works in the same way as the C-string </a:t>
            </a:r>
            <a:r>
              <a:rPr lang="en-US" altLang="en-US" sz="2800" u="sng" dirty="0"/>
              <a:t>strcmp</a:t>
            </a:r>
            <a:r>
              <a:rPr lang="en-US" altLang="en-US" sz="2800" dirty="0"/>
              <a:t> function and returns a value greater than </a:t>
            </a:r>
            <a:r>
              <a:rPr lang="en-US" altLang="en-US" sz="2800" u="sng" dirty="0"/>
              <a:t>0</a:t>
            </a:r>
            <a:r>
              <a:rPr lang="en-US" altLang="en-US" sz="2800" dirty="0"/>
              <a:t>, </a:t>
            </a:r>
            <a:r>
              <a:rPr lang="en-US" altLang="en-US" sz="2800" u="sng" dirty="0"/>
              <a:t>0</a:t>
            </a:r>
            <a:r>
              <a:rPr lang="en-US" altLang="en-US" sz="2800" dirty="0"/>
              <a:t>, or less than </a:t>
            </a:r>
            <a:r>
              <a:rPr lang="en-US" altLang="en-US" sz="2800" u="sng" dirty="0"/>
              <a:t>0</a:t>
            </a:r>
            <a:r>
              <a:rPr lang="en-US" altLang="en-US" sz="2800" dirty="0"/>
              <a:t>. For example, see the following code:</a:t>
            </a:r>
            <a:endParaRPr lang="en-US" altLang="en-US" sz="2800" dirty="0"/>
          </a:p>
        </p:txBody>
      </p:sp>
      <p:sp>
        <p:nvSpPr>
          <p:cNvPr id="15365" name="Rectangle 4"/>
          <p:cNvSpPr/>
          <p:nvPr/>
        </p:nvSpPr>
        <p:spPr>
          <a:xfrm>
            <a:off x="366078" y="3557588"/>
            <a:ext cx="8412162" cy="25733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string s1("Welcome");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string s2("Welcomg");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s1.compare(s2) &lt;&lt; endl; // returns -2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s2.compare(s1) &lt;&lt; endl; // returns 2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s1.compare("Welcome") &lt;&lt; endl; // returns 0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Obtaining Substrings</a:t>
            </a:r>
            <a:endParaRPr lang="en-US" altLang="en-US" dirty="0"/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304800" y="1066800"/>
            <a:ext cx="8529638" cy="2324100"/>
          </a:xfrm>
        </p:spPr>
        <p:txBody>
          <a:bodyPr vert="horz" wrap="square" lIns="92075" tIns="46038" rIns="92075" bIns="46038" anchor="t">
            <a:normAutofit lnSpcReduction="20000"/>
          </a:bodyPr>
          <a:p>
            <a:pPr marL="0" indent="0">
              <a:buNone/>
            </a:pPr>
            <a:r>
              <a:rPr lang="en-US" altLang="en-US" dirty="0"/>
              <a:t>You can obtain a single character from a string using the </a:t>
            </a:r>
            <a:r>
              <a:rPr lang="en-US" altLang="en-US" u="sng" dirty="0"/>
              <a:t>at</a:t>
            </a:r>
            <a:r>
              <a:rPr lang="en-US" altLang="en-US" dirty="0"/>
              <a:t> function. 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You can also obtain a substring from a string using the </a:t>
            </a:r>
            <a:r>
              <a:rPr lang="en-US" altLang="en-US" u="sng" dirty="0"/>
              <a:t>substr</a:t>
            </a:r>
            <a:r>
              <a:rPr lang="en-US" altLang="en-US" dirty="0"/>
              <a:t> function. For example, see the following code:</a:t>
            </a:r>
            <a:endParaRPr lang="en-US" altLang="en-US" u="sng" dirty="0"/>
          </a:p>
          <a:p>
            <a:pPr marL="0" indent="0">
              <a:buNone/>
            </a:pPr>
            <a:endParaRPr lang="en-US" altLang="en-US" u="sng" dirty="0"/>
          </a:p>
        </p:txBody>
      </p:sp>
      <p:sp>
        <p:nvSpPr>
          <p:cNvPr id="16389" name="Rectangle 4"/>
          <p:cNvSpPr/>
          <p:nvPr/>
        </p:nvSpPr>
        <p:spPr>
          <a:xfrm>
            <a:off x="428308" y="3294063"/>
            <a:ext cx="8258175" cy="27257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string s1("Welcome");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s1.substr(0, 1) &lt;&lt; endl; // returns W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s1.substr(3) &lt;&lt; endl; // returns come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s1.substr(3, 3) &lt;&lt; endl; // returns com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Searching in a String </a:t>
            </a:r>
            <a:endParaRPr lang="en-US" altLang="en-US" dirty="0"/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1555750"/>
          </a:xfrm>
        </p:spPr>
        <p:txBody>
          <a:bodyPr vert="horz" wrap="square" lIns="92075" tIns="46038" rIns="92075" bIns="46038" anchor="t">
            <a:normAutofit lnSpcReduction="10000"/>
          </a:bodyPr>
          <a:p>
            <a:pPr marL="0" indent="0">
              <a:buNone/>
            </a:pPr>
            <a:r>
              <a:rPr lang="en-US" altLang="en-US" dirty="0"/>
              <a:t>You can use the find function to search for a substring or a character in a string. 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For example, see the following code:</a:t>
            </a:r>
            <a:endParaRPr lang="en-US" altLang="en-US" dirty="0"/>
          </a:p>
        </p:txBody>
      </p:sp>
      <p:sp>
        <p:nvSpPr>
          <p:cNvPr id="17413" name="Rectangle 4"/>
          <p:cNvSpPr/>
          <p:nvPr/>
        </p:nvSpPr>
        <p:spPr>
          <a:xfrm>
            <a:off x="269875" y="2928938"/>
            <a:ext cx="8602663" cy="30432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string s1("Welcome to HTML");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s1.find("co") &lt;&lt; endl; // returns 3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s1.find("co", 6) &lt;&lt; endl; // returns -1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s1.find('o') &lt;&lt; endl; // returns 4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cout &lt;&lt; s1.find('o', 6) &lt;&lt; endl; // returns 9</a:t>
            </a:r>
            <a:endParaRPr lang="en-US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53400" cy="666750"/>
          </a:xfrm>
        </p:spPr>
        <p:txBody>
          <a:bodyPr vert="horz" wrap="square" lIns="92075" tIns="46038" rIns="92075" bIns="46038" anchor="ctr"/>
          <a:p>
            <a:r>
              <a:rPr lang="en-US" altLang="en-US" sz="3200" dirty="0"/>
              <a:t>Inserting and Replacing Strings</a:t>
            </a:r>
            <a:endParaRPr lang="en-US" altLang="en-US" sz="3200" dirty="0"/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1017588"/>
          </a:xfrm>
        </p:spPr>
        <p:txBody>
          <a:bodyPr vert="horz" wrap="square" lIns="92075" tIns="46038" rIns="92075" bIns="46038" anchor="t"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Here are the examples to use the insert and replace functions:</a:t>
            </a:r>
            <a:endParaRPr lang="en-US" altLang="en-US" u="sng" dirty="0"/>
          </a:p>
        </p:txBody>
      </p:sp>
      <p:sp>
        <p:nvSpPr>
          <p:cNvPr id="18437" name="Rectangle 4"/>
          <p:cNvSpPr/>
          <p:nvPr/>
        </p:nvSpPr>
        <p:spPr>
          <a:xfrm>
            <a:off x="347663" y="2276475"/>
            <a:ext cx="8564562" cy="38401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string s1("Welcome to HTML");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s1.insert(11, "C++ and ");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cout &lt;&lt; s1 &lt;&lt; endl; // s1 becomes Welcome to C++ and HTML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string s2("AA");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s2.insert(1, 4, 'B');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cout &lt;&lt; s2 &lt;&lt; endl; // s2 becomes to ABBBBA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string s3("Welcome to HTML");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s3.replace(11, 4, "C++");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cout &lt;&lt; s3 &lt;&lt; endl; // returns Welcome to C++ 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String Operators </a:t>
            </a:r>
            <a:endParaRPr lang="en-US" altLang="en-US" dirty="0"/>
          </a:p>
        </p:txBody>
      </p:sp>
      <p:sp>
        <p:nvSpPr>
          <p:cNvPr id="19460" name="Rectangle 3"/>
          <p:cNvSpPr/>
          <p:nvPr/>
        </p:nvSpPr>
        <p:spPr>
          <a:xfrm>
            <a:off x="0" y="24653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231775" y="1277938"/>
          <a:ext cx="8486775" cy="34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776470" imgH="1929765" progId="Word.Picture.8">
                  <p:embed/>
                </p:oleObj>
              </mc:Choice>
              <mc:Fallback>
                <p:oleObj name="" r:id="rId1" imgW="4776470" imgH="1929765" progId="Word.Picture.8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775" y="1277938"/>
                        <a:ext cx="8486775" cy="342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vert="horz" wrap="square" lIns="92075" tIns="46038" rIns="92075" bIns="46038" anchor="ctr"/>
          <a:p>
            <a:r>
              <a:rPr lang="en-US" altLang="en-US" sz="3200" dirty="0"/>
              <a:t>Converting Numbers to Strings </a:t>
            </a:r>
            <a:endParaRPr lang="en-US" altLang="en-US" sz="3200" dirty="0"/>
          </a:p>
        </p:txBody>
      </p:sp>
      <p:sp>
        <p:nvSpPr>
          <p:cNvPr id="20484" name="Rectangle 3"/>
          <p:cNvSpPr/>
          <p:nvPr/>
        </p:nvSpPr>
        <p:spPr>
          <a:xfrm>
            <a:off x="309563" y="1123950"/>
            <a:ext cx="8486775" cy="3187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>
              <a:buNone/>
              <a:tabLst>
                <a:tab pos="574675" algn="l"/>
              </a:tabLst>
            </a:pPr>
            <a:r>
              <a:rPr lang="en-US" altLang="en-US" sz="2400" dirty="0"/>
              <a:t>You can also use the </a:t>
            </a:r>
            <a:r>
              <a:rPr lang="en-US" altLang="en-US" sz="2400" b="1" dirty="0"/>
              <a:t>itoa</a:t>
            </a:r>
            <a:r>
              <a:rPr lang="en-US" altLang="en-US" sz="2400" dirty="0"/>
              <a:t> function to convert an integer to a string. Sometimes you need to convert a floating-point number to a string. </a:t>
            </a:r>
            <a:endParaRPr lang="en-US" altLang="en-US" sz="2400" dirty="0"/>
          </a:p>
          <a:p>
            <a:pPr marL="0" lvl="0" indent="0" defTabSz="0">
              <a:buNone/>
              <a:tabLst>
                <a:tab pos="574675" algn="l"/>
              </a:tabLst>
            </a:pPr>
            <a:r>
              <a:rPr lang="en-US" altLang="en-US" sz="2400" dirty="0"/>
              <a:t>You can write a function to perform the conversion. However, a simple approach is to use the </a:t>
            </a:r>
            <a:r>
              <a:rPr lang="en-US" altLang="en-US" sz="2400" b="1" dirty="0"/>
              <a:t>stringstream</a:t>
            </a:r>
            <a:r>
              <a:rPr lang="en-US" altLang="en-US" sz="2400" dirty="0"/>
              <a:t> class in the </a:t>
            </a:r>
            <a:r>
              <a:rPr lang="en-US" altLang="en-US" sz="2400" b="1" dirty="0"/>
              <a:t>&lt;sstream&gt;</a:t>
            </a:r>
            <a:r>
              <a:rPr lang="en-US" altLang="en-US" sz="2400" dirty="0"/>
              <a:t> header. </a:t>
            </a:r>
            <a:endParaRPr lang="en-US" altLang="en-US" sz="2400" dirty="0"/>
          </a:p>
        </p:txBody>
      </p:sp>
      <p:sp>
        <p:nvSpPr>
          <p:cNvPr id="2048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0486" name="Rectangle 9"/>
          <p:cNvSpPr/>
          <p:nvPr/>
        </p:nvSpPr>
        <p:spPr>
          <a:xfrm>
            <a:off x="0" y="2781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0487" name="Rectangle 10"/>
          <p:cNvSpPr/>
          <p:nvPr/>
        </p:nvSpPr>
        <p:spPr>
          <a:xfrm>
            <a:off x="0" y="2781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0488" name="Rectangle 12"/>
          <p:cNvSpPr/>
          <p:nvPr/>
        </p:nvSpPr>
        <p:spPr>
          <a:xfrm>
            <a:off x="231775" y="4273550"/>
            <a:ext cx="8486775" cy="20351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>
              <a:buNone/>
              <a:tabLst>
                <a:tab pos="574675" algn="l"/>
              </a:tabLst>
            </a:pPr>
            <a:endParaRPr lang="en-US" altLang="en-US" dirty="0"/>
          </a:p>
        </p:txBody>
      </p:sp>
      <p:sp>
        <p:nvSpPr>
          <p:cNvPr id="20489" name="Rectangle 13"/>
          <p:cNvSpPr/>
          <p:nvPr/>
        </p:nvSpPr>
        <p:spPr>
          <a:xfrm>
            <a:off x="385763" y="4389438"/>
            <a:ext cx="8486775" cy="1854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>
              <a:buNone/>
              <a:tabLst>
                <a:tab pos="574675" algn="l"/>
              </a:tabLst>
            </a:pPr>
            <a:r>
              <a:rPr lang="en-US" altLang="en-US" dirty="0">
                <a:solidFill>
                  <a:schemeClr val="tx2"/>
                </a:solidFill>
              </a:rPr>
              <a:t>1  stringstream ss; </a:t>
            </a:r>
            <a:endParaRPr lang="en-US" altLang="en-US" dirty="0">
              <a:solidFill>
                <a:schemeClr val="tx2"/>
              </a:solidFill>
            </a:endParaRPr>
          </a:p>
          <a:p>
            <a:pPr marL="0" lvl="0" indent="0" defTabSz="0">
              <a:buNone/>
              <a:tabLst>
                <a:tab pos="574675" algn="l"/>
              </a:tabLst>
            </a:pPr>
            <a:r>
              <a:rPr lang="en-US" altLang="en-US" dirty="0">
                <a:solidFill>
                  <a:schemeClr val="tx2"/>
                </a:solidFill>
              </a:rPr>
              <a:t>2  ss &lt;&lt; 3.1415; </a:t>
            </a:r>
            <a:endParaRPr lang="en-US" altLang="en-US" dirty="0">
              <a:solidFill>
                <a:schemeClr val="tx2"/>
              </a:solidFill>
            </a:endParaRPr>
          </a:p>
          <a:p>
            <a:pPr marL="0" lvl="0" indent="0" defTabSz="0">
              <a:buNone/>
              <a:tabLst>
                <a:tab pos="574675" algn="l"/>
              </a:tabLst>
            </a:pPr>
            <a:r>
              <a:rPr lang="en-US" altLang="en-US" dirty="0">
                <a:solidFill>
                  <a:schemeClr val="tx2"/>
                </a:solidFill>
              </a:rPr>
              <a:t>3  string s = ss.str(); </a:t>
            </a:r>
            <a:endParaRPr lang="en-US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Splitting Strings </a:t>
            </a:r>
            <a:endParaRPr lang="en-US" altLang="en-US" dirty="0"/>
          </a:p>
        </p:txBody>
      </p:sp>
      <p:sp>
        <p:nvSpPr>
          <p:cNvPr id="21508" name="Rectangle 3"/>
          <p:cNvSpPr/>
          <p:nvPr/>
        </p:nvSpPr>
        <p:spPr>
          <a:xfrm>
            <a:off x="309563" y="1123950"/>
            <a:ext cx="8486775" cy="25733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>
              <a:buNone/>
              <a:tabLst>
                <a:tab pos="574675" algn="l"/>
              </a:tabLst>
            </a:pPr>
            <a:r>
              <a:rPr lang="en-US" altLang="en-US" dirty="0"/>
              <a:t>Often you need to extract the words from a string. Assume that the words are separated by whitespaces. </a:t>
            </a:r>
            <a:endParaRPr lang="en-US" altLang="en-US" dirty="0"/>
          </a:p>
          <a:p>
            <a:pPr marL="0" lvl="0" indent="0" defTabSz="0">
              <a:buNone/>
              <a:tabLst>
                <a:tab pos="574675" algn="l"/>
              </a:tabLst>
            </a:pPr>
            <a:r>
              <a:rPr lang="en-US" altLang="en-US" dirty="0"/>
              <a:t>You can use the </a:t>
            </a:r>
            <a:r>
              <a:rPr lang="en-US" altLang="en-US" b="1" dirty="0"/>
              <a:t>stringstream</a:t>
            </a:r>
            <a:r>
              <a:rPr lang="en-US" altLang="en-US" dirty="0"/>
              <a:t> class discussed in the preceding section to accomplish this task. </a:t>
            </a:r>
            <a:endParaRPr lang="en-US" altLang="en-US" dirty="0"/>
          </a:p>
        </p:txBody>
      </p:sp>
      <p:sp>
        <p:nvSpPr>
          <p:cNvPr id="21509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1510" name="Rectangle 5"/>
          <p:cNvSpPr/>
          <p:nvPr/>
        </p:nvSpPr>
        <p:spPr>
          <a:xfrm>
            <a:off x="0" y="2781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1511" name="Rectangle 6"/>
          <p:cNvSpPr/>
          <p:nvPr/>
        </p:nvSpPr>
        <p:spPr>
          <a:xfrm>
            <a:off x="0" y="2781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1512" name="Rectangle 7"/>
          <p:cNvSpPr/>
          <p:nvPr/>
        </p:nvSpPr>
        <p:spPr>
          <a:xfrm>
            <a:off x="231775" y="4273550"/>
            <a:ext cx="8486775" cy="20351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>
              <a:buNone/>
              <a:tabLst>
                <a:tab pos="57467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85800" y="733779"/>
            <a:ext cx="7772400" cy="2337442"/>
          </a:xfrm>
        </p:spPr>
        <p:txBody>
          <a:bodyPr>
            <a:noAutofit/>
          </a:bodyPr>
          <a:lstStyle/>
          <a:p>
            <a:r>
              <a:rPr lang="en-US" altLang="zh-CN" sz="6000" b="1" cap="all" dirty="0">
                <a:solidFill>
                  <a:srgbClr val="000044"/>
                </a:solidFill>
                <a:latin typeface="+mn-lt"/>
                <a:cs typeface="DIN-Bold"/>
              </a:rPr>
              <a:t>Chapter</a:t>
            </a:r>
            <a:r>
              <a:rPr lang="zh-CN" altLang="en-US" sz="6000" b="1" cap="all" dirty="0">
                <a:solidFill>
                  <a:srgbClr val="000044"/>
                </a:solidFill>
                <a:latin typeface="+mn-lt"/>
                <a:cs typeface="DIN-Bold"/>
              </a:rPr>
              <a:t> </a:t>
            </a:r>
            <a:r>
              <a:rPr lang="en-US" altLang="zh-CN" sz="6000" b="1" cap="all" dirty="0">
                <a:solidFill>
                  <a:srgbClr val="000044"/>
                </a:solidFill>
                <a:latin typeface="+mn-lt"/>
                <a:cs typeface="DIN-Bold"/>
              </a:rPr>
              <a:t>10</a:t>
            </a:r>
            <a:endParaRPr lang="en-US" altLang="zh-CN" sz="6000" b="1" cap="all" spc="300" dirty="0">
              <a:solidFill>
                <a:srgbClr val="000044"/>
              </a:solidFill>
              <a:latin typeface="+mn-lt"/>
              <a:cs typeface="DIN-Bold"/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371600" y="3356970"/>
            <a:ext cx="6400800" cy="1441425"/>
          </a:xfrm>
        </p:spPr>
        <p:txBody>
          <a:bodyPr>
            <a:noAutofit/>
          </a:bodyPr>
          <a:lstStyle/>
          <a:p>
            <a:r>
              <a:rPr lang="en-US" sz="3600" cap="all" dirty="0">
                <a:solidFill>
                  <a:srgbClr val="000044"/>
                </a:solidFill>
                <a:cs typeface="DIN-Regular"/>
                <a:sym typeface="+mn-ea"/>
              </a:rPr>
              <a:t>Object-Oriented Thinking</a:t>
            </a:r>
            <a:endParaRPr lang="en-US" altLang="en-US" sz="3600" dirty="0"/>
          </a:p>
          <a:p>
            <a:endParaRPr lang="en-US" sz="3600" cap="all" dirty="0">
              <a:solidFill>
                <a:srgbClr val="000044"/>
              </a:solidFill>
              <a:cs typeface="DIN-Regular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459" y="5279851"/>
            <a:ext cx="3356173" cy="717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62"/>
    </mc:Choice>
    <mc:Fallback>
      <p:transition spd="slow" advTm="1066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7200" y="196850"/>
            <a:ext cx="2030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ExtractWords.cpp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7200" y="708660"/>
            <a:ext cx="691769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#include &lt;iostream&gt;</a:t>
            </a:r>
            <a:endParaRPr lang="en-US"/>
          </a:p>
          <a:p>
            <a:r>
              <a:rPr lang="en-US"/>
              <a:t>#include &lt;sstream&gt;</a:t>
            </a:r>
            <a:endParaRPr lang="en-US"/>
          </a:p>
          <a:p>
            <a:r>
              <a:rPr lang="en-US"/>
              <a:t>#include &lt;string&gt;</a:t>
            </a:r>
            <a:endParaRPr lang="en-US"/>
          </a:p>
          <a:p>
            <a:r>
              <a:rPr lang="en-US"/>
              <a:t>using namespace std;</a:t>
            </a:r>
            <a:endParaRPr lang="en-US"/>
          </a:p>
          <a:p>
            <a:endParaRPr lang="en-US"/>
          </a:p>
          <a:p>
            <a:r>
              <a:rPr lang="en-US"/>
              <a:t>int main()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string text("Programming is fun");</a:t>
            </a:r>
            <a:endParaRPr lang="en-US"/>
          </a:p>
          <a:p>
            <a:r>
              <a:rPr lang="en-US"/>
              <a:t>  stringstream ss(text);</a:t>
            </a:r>
            <a:endParaRPr lang="en-US"/>
          </a:p>
          <a:p>
            <a:endParaRPr lang="en-US"/>
          </a:p>
          <a:p>
            <a:r>
              <a:rPr lang="en-US"/>
              <a:t>  cout &lt;&lt; "The words in the text are " &lt;&lt; endl;</a:t>
            </a:r>
            <a:endParaRPr lang="en-US"/>
          </a:p>
          <a:p>
            <a:r>
              <a:rPr lang="en-US"/>
              <a:t>  string word;</a:t>
            </a:r>
            <a:endParaRPr lang="en-US"/>
          </a:p>
          <a:p>
            <a:r>
              <a:rPr lang="en-US"/>
              <a:t>  while (!ss.eof())</a:t>
            </a:r>
            <a:endParaRPr lang="en-US"/>
          </a:p>
          <a:p>
            <a:r>
              <a:rPr lang="en-US"/>
              <a:t>  {</a:t>
            </a:r>
            <a:endParaRPr lang="en-US"/>
          </a:p>
          <a:p>
            <a:r>
              <a:rPr lang="en-US"/>
              <a:t>    ss &gt;&gt; word;</a:t>
            </a:r>
            <a:endParaRPr lang="en-US"/>
          </a:p>
          <a:p>
            <a:r>
              <a:rPr lang="en-US"/>
              <a:t>    cout &lt;&lt; word &lt;&lt; endl;</a:t>
            </a:r>
            <a:endParaRPr lang="en-US"/>
          </a:p>
          <a:p>
            <a:r>
              <a:rPr lang="en-US"/>
              <a:t>  } </a:t>
            </a:r>
            <a:endParaRPr lang="en-US"/>
          </a:p>
          <a:p>
            <a:endParaRPr lang="en-US"/>
          </a:p>
          <a:p>
            <a:r>
              <a:rPr lang="en-US"/>
              <a:t>  return 0;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9055" y="1003300"/>
            <a:ext cx="35052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2532" name="Rectangle 3"/>
          <p:cNvSpPr/>
          <p:nvPr/>
        </p:nvSpPr>
        <p:spPr>
          <a:xfrm>
            <a:off x="309563" y="1123950"/>
            <a:ext cx="8486775" cy="25733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>
              <a:buNone/>
              <a:tabLst>
                <a:tab pos="574675" algn="l"/>
              </a:tabLst>
            </a:pPr>
            <a:endParaRPr lang="en-US" altLang="en-US" dirty="0"/>
          </a:p>
        </p:txBody>
      </p:sp>
      <p:sp>
        <p:nvSpPr>
          <p:cNvPr id="22533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2534" name="Rectangle 5"/>
          <p:cNvSpPr/>
          <p:nvPr/>
        </p:nvSpPr>
        <p:spPr>
          <a:xfrm>
            <a:off x="0" y="2781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2535" name="Rectangle 6"/>
          <p:cNvSpPr/>
          <p:nvPr/>
        </p:nvSpPr>
        <p:spPr>
          <a:xfrm>
            <a:off x="0" y="2781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" name="Text Box 2"/>
          <p:cNvSpPr txBox="1"/>
          <p:nvPr/>
        </p:nvSpPr>
        <p:spPr>
          <a:xfrm>
            <a:off x="170815" y="141605"/>
            <a:ext cx="20777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ReplaceString.cpp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09880" y="797560"/>
            <a:ext cx="38481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#include &lt;iostream&gt;</a:t>
            </a:r>
            <a:endParaRPr lang="en-US" sz="1400"/>
          </a:p>
          <a:p>
            <a:r>
              <a:rPr lang="en-US" sz="1400"/>
              <a:t>#include &lt;string&gt;</a:t>
            </a:r>
            <a:endParaRPr lang="en-US" sz="1400"/>
          </a:p>
          <a:p>
            <a:r>
              <a:rPr lang="en-US" sz="1400"/>
              <a:t>using namespace std;</a:t>
            </a:r>
            <a:endParaRPr lang="en-US" sz="1400"/>
          </a:p>
          <a:p>
            <a:r>
              <a:rPr lang="en-US" sz="1400"/>
              <a:t>// Replace oldSubStr in s with newSubStr</a:t>
            </a:r>
            <a:endParaRPr lang="en-US" sz="1400"/>
          </a:p>
          <a:p>
            <a:r>
              <a:rPr lang="en-US" sz="1400"/>
              <a:t>bool replaceString(string&amp; s, const string&amp; oldSubStr, </a:t>
            </a:r>
            <a:endParaRPr lang="en-US" sz="1400"/>
          </a:p>
          <a:p>
            <a:r>
              <a:rPr lang="en-US" sz="1400"/>
              <a:t>  const string&amp; newSubStr);</a:t>
            </a:r>
            <a:endParaRPr lang="en-US" sz="1400"/>
          </a:p>
          <a:p>
            <a:r>
              <a:rPr lang="en-US" sz="1400"/>
              <a:t>int main()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// Prompt the user to enter s, oldSubStr, and newSubStr</a:t>
            </a:r>
            <a:endParaRPr lang="en-US" sz="1400"/>
          </a:p>
          <a:p>
            <a:r>
              <a:rPr lang="en-US" sz="1400"/>
              <a:t>  cout &lt;&lt; "Enter string s, oldSubStr, and newSubStr: ";</a:t>
            </a:r>
            <a:endParaRPr lang="en-US" sz="1400"/>
          </a:p>
          <a:p>
            <a:r>
              <a:rPr lang="en-US" sz="1400"/>
              <a:t>  string s, oldSubStr, newSubStr;</a:t>
            </a:r>
            <a:endParaRPr lang="en-US" sz="1400"/>
          </a:p>
          <a:p>
            <a:r>
              <a:rPr lang="en-US" sz="1400"/>
              <a:t>  cin &gt;&gt; s &gt;&gt; oldSubStr &gt;&gt; newSubStr;</a:t>
            </a:r>
            <a:endParaRPr lang="en-US" sz="1400"/>
          </a:p>
          <a:p>
            <a:r>
              <a:rPr lang="en-US" sz="1400"/>
              <a:t>  bool isReplaced = replaceString(s, oldSubStr, newSubStr);</a:t>
            </a:r>
            <a:endParaRPr lang="en-US" sz="1400"/>
          </a:p>
          <a:p>
            <a:r>
              <a:rPr lang="en-US" sz="1400"/>
              <a:t>  if (isReplaced)</a:t>
            </a:r>
            <a:endParaRPr lang="en-US" sz="1400"/>
          </a:p>
          <a:p>
            <a:r>
              <a:rPr lang="en-US" sz="1400"/>
              <a:t>    cout &lt;&lt; "The replaced string is " &lt;&lt; s &lt;&lt; endl;</a:t>
            </a:r>
            <a:endParaRPr lang="en-US" sz="1400"/>
          </a:p>
          <a:p>
            <a:r>
              <a:rPr lang="en-US" sz="1400"/>
              <a:t>  else</a:t>
            </a:r>
            <a:endParaRPr lang="en-US" sz="1400"/>
          </a:p>
          <a:p>
            <a:r>
              <a:rPr lang="en-US" sz="1400"/>
              <a:t>    cout &lt;&lt; "No matches" &lt;&lt; endl;</a:t>
            </a:r>
            <a:endParaRPr lang="en-US" sz="1400"/>
          </a:p>
          <a:p>
            <a:r>
              <a:rPr lang="en-US" sz="1400"/>
              <a:t>  return 0;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4445635" y="237490"/>
            <a:ext cx="435102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bool replaceString(string&amp; s, const string&amp; oldSubStr, </a:t>
            </a:r>
            <a:endParaRPr lang="en-US" sz="1400"/>
          </a:p>
          <a:p>
            <a:r>
              <a:rPr lang="en-US" sz="1400"/>
              <a:t>  const string&amp; newSubStr)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bool isReplaced = false;</a:t>
            </a:r>
            <a:endParaRPr lang="en-US" sz="1400"/>
          </a:p>
          <a:p>
            <a:r>
              <a:rPr lang="en-US" sz="1400"/>
              <a:t>  int currentPosition = 0;</a:t>
            </a:r>
            <a:endParaRPr lang="en-US" sz="1400"/>
          </a:p>
          <a:p>
            <a:r>
              <a:rPr lang="en-US" sz="1400"/>
              <a:t>  while (currentPosition &lt; s.length())</a:t>
            </a:r>
            <a:endParaRPr lang="en-US" sz="1400"/>
          </a:p>
          <a:p>
            <a:r>
              <a:rPr lang="en-US" sz="1400"/>
              <a:t>  {</a:t>
            </a:r>
            <a:endParaRPr lang="en-US" sz="1400"/>
          </a:p>
          <a:p>
            <a:r>
              <a:rPr lang="en-US" sz="1400"/>
              <a:t>    int position = s.find(oldSubStr, currentPosition);</a:t>
            </a:r>
            <a:endParaRPr lang="en-US" sz="1400"/>
          </a:p>
          <a:p>
            <a:r>
              <a:rPr lang="en-US" sz="1400"/>
              <a:t>    if (position == string::npos) // Mo more matches</a:t>
            </a:r>
            <a:endParaRPr lang="en-US" sz="1400"/>
          </a:p>
          <a:p>
            <a:r>
              <a:rPr lang="en-US" sz="1400"/>
              <a:t>      return isReplaced; </a:t>
            </a:r>
            <a:endParaRPr lang="en-US" sz="1400"/>
          </a:p>
          <a:p>
            <a:r>
              <a:rPr lang="en-US" sz="1400"/>
              <a:t>    else</a:t>
            </a:r>
            <a:endParaRPr lang="en-US" sz="1400"/>
          </a:p>
          <a:p>
            <a:r>
              <a:rPr lang="en-US" sz="1400"/>
              <a:t>    {</a:t>
            </a:r>
            <a:endParaRPr lang="en-US" sz="1400"/>
          </a:p>
          <a:p>
            <a:r>
              <a:rPr lang="en-US" sz="1400"/>
              <a:t>      s.replace(position, oldSubStr.length(), newSubStr);</a:t>
            </a:r>
            <a:endParaRPr lang="en-US" sz="1400"/>
          </a:p>
          <a:p>
            <a:r>
              <a:rPr lang="en-US" sz="1400"/>
              <a:t>      currentPosition = position + newSubStr.length();</a:t>
            </a:r>
            <a:endParaRPr lang="en-US" sz="1400"/>
          </a:p>
          <a:p>
            <a:r>
              <a:rPr lang="en-US" sz="1400"/>
              <a:t>      isReplaced = true; // At least one match</a:t>
            </a:r>
            <a:endParaRPr lang="en-US" sz="1400"/>
          </a:p>
          <a:p>
            <a:r>
              <a:rPr lang="en-US" sz="1400"/>
              <a:t>    }</a:t>
            </a:r>
            <a:endParaRPr lang="en-US" sz="1400"/>
          </a:p>
          <a:p>
            <a:r>
              <a:rPr lang="en-US" sz="1400"/>
              <a:t>  } </a:t>
            </a:r>
            <a:endParaRPr lang="en-US" sz="1400"/>
          </a:p>
          <a:p>
            <a:endParaRPr lang="en-US" sz="1400"/>
          </a:p>
          <a:p>
            <a:r>
              <a:rPr lang="en-US" sz="1400"/>
              <a:t>  return isReplaced;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3520" y="5408295"/>
            <a:ext cx="4763135" cy="7099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193675" y="228600"/>
            <a:ext cx="8832850" cy="6667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Reading Strings </a:t>
            </a:r>
            <a:endParaRPr lang="en-US" altLang="en-US" dirty="0"/>
          </a:p>
        </p:txBody>
      </p:sp>
      <p:sp>
        <p:nvSpPr>
          <p:cNvPr id="23556" name="Rectangle 3"/>
          <p:cNvSpPr/>
          <p:nvPr/>
        </p:nvSpPr>
        <p:spPr>
          <a:xfrm>
            <a:off x="309563" y="1009650"/>
            <a:ext cx="8640762" cy="2035175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>
              <a:buNone/>
              <a:tabLst>
                <a:tab pos="574675" algn="l"/>
              </a:tabLst>
            </a:pPr>
            <a:r>
              <a:rPr lang="en-US" altLang="en-US" sz="2800" dirty="0">
                <a:solidFill>
                  <a:schemeClr val="tx2"/>
                </a:solidFill>
              </a:rPr>
              <a:t>string city;</a:t>
            </a:r>
            <a:endParaRPr lang="en-US" altLang="en-US" sz="2800" dirty="0">
              <a:solidFill>
                <a:schemeClr val="tx2"/>
              </a:solidFill>
            </a:endParaRPr>
          </a:p>
          <a:p>
            <a:pPr marL="0" lvl="0" indent="0" defTabSz="0">
              <a:buNone/>
              <a:tabLst>
                <a:tab pos="574675" algn="l"/>
              </a:tabLst>
            </a:pPr>
            <a:r>
              <a:rPr lang="en-US" altLang="en-US" sz="2800" dirty="0">
                <a:solidFill>
                  <a:schemeClr val="tx2"/>
                </a:solidFill>
              </a:rPr>
              <a:t>cout &lt;&lt; "Enter a city: ";</a:t>
            </a:r>
            <a:endParaRPr lang="en-US" altLang="en-US" sz="2800" dirty="0">
              <a:solidFill>
                <a:schemeClr val="tx2"/>
              </a:solidFill>
            </a:endParaRPr>
          </a:p>
          <a:p>
            <a:pPr marL="0" lvl="0" indent="0" defTabSz="0">
              <a:buNone/>
              <a:tabLst>
                <a:tab pos="574675" algn="l"/>
              </a:tabLst>
            </a:pPr>
            <a:r>
              <a:rPr lang="en-US" altLang="en-US" sz="2800" dirty="0">
                <a:solidFill>
                  <a:schemeClr val="tx2"/>
                </a:solidFill>
              </a:rPr>
              <a:t>cin &gt;&gt; city; // Read to array city</a:t>
            </a:r>
            <a:endParaRPr lang="en-US" altLang="en-US" sz="2800" dirty="0">
              <a:solidFill>
                <a:schemeClr val="tx2"/>
              </a:solidFill>
            </a:endParaRPr>
          </a:p>
          <a:p>
            <a:pPr marL="0" lvl="0" indent="0" defTabSz="0">
              <a:buNone/>
              <a:tabLst>
                <a:tab pos="574675" algn="l"/>
              </a:tabLst>
            </a:pPr>
            <a:r>
              <a:rPr lang="en-US" altLang="en-US" sz="2800" dirty="0">
                <a:solidFill>
                  <a:schemeClr val="tx2"/>
                </a:solidFill>
              </a:rPr>
              <a:t>cout &lt;&lt; "You entered " &lt;&lt; city &lt;&lt; endl;</a:t>
            </a:r>
            <a:endParaRPr lang="en-US" altLang="en-US" sz="2800" dirty="0">
              <a:solidFill>
                <a:schemeClr val="tx2"/>
              </a:solidFill>
            </a:endParaRPr>
          </a:p>
        </p:txBody>
      </p:sp>
      <p:sp>
        <p:nvSpPr>
          <p:cNvPr id="2355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3558" name="Rectangle 6"/>
          <p:cNvSpPr/>
          <p:nvPr/>
        </p:nvSpPr>
        <p:spPr>
          <a:xfrm>
            <a:off x="269875" y="3390900"/>
            <a:ext cx="8680450" cy="2879725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>
              <a:buNone/>
              <a:tabLst>
                <a:tab pos="574675" algn="l"/>
              </a:tabLst>
            </a:pPr>
            <a:r>
              <a:rPr lang="en-US" altLang="en-US" dirty="0">
                <a:solidFill>
                  <a:schemeClr val="tx2"/>
                </a:solidFill>
              </a:rPr>
              <a:t>string city;</a:t>
            </a:r>
            <a:endParaRPr lang="en-US" altLang="en-US" dirty="0">
              <a:solidFill>
                <a:schemeClr val="tx2"/>
              </a:solidFill>
            </a:endParaRPr>
          </a:p>
          <a:p>
            <a:pPr marL="0" lvl="0" indent="0" defTabSz="0">
              <a:buNone/>
              <a:tabLst>
                <a:tab pos="574675" algn="l"/>
              </a:tabLst>
            </a:pPr>
            <a:r>
              <a:rPr lang="en-US" altLang="en-US" dirty="0">
                <a:solidFill>
                  <a:schemeClr val="tx2"/>
                </a:solidFill>
              </a:rPr>
              <a:t>cout &lt;&lt; "Enter a city: ";</a:t>
            </a:r>
            <a:endParaRPr lang="en-US" altLang="en-US" dirty="0">
              <a:solidFill>
                <a:schemeClr val="tx2"/>
              </a:solidFill>
            </a:endParaRPr>
          </a:p>
          <a:p>
            <a:pPr marL="0" lvl="0" indent="0" defTabSz="0">
              <a:buNone/>
              <a:tabLst>
                <a:tab pos="574675" algn="l"/>
              </a:tabLst>
            </a:pPr>
            <a:r>
              <a:rPr lang="en-US" altLang="en-US" dirty="0">
                <a:solidFill>
                  <a:schemeClr val="tx2"/>
                </a:solidFill>
              </a:rPr>
              <a:t>getline(cin, city, '\n'); // Same as getline(cin, city)</a:t>
            </a:r>
            <a:endParaRPr lang="en-US" altLang="en-US" dirty="0">
              <a:solidFill>
                <a:schemeClr val="tx2"/>
              </a:solidFill>
            </a:endParaRPr>
          </a:p>
          <a:p>
            <a:pPr marL="0" lvl="0" indent="0" defTabSz="0">
              <a:buNone/>
              <a:tabLst>
                <a:tab pos="574675" algn="l"/>
              </a:tabLst>
            </a:pPr>
            <a:r>
              <a:rPr lang="en-US" altLang="en-US" dirty="0">
                <a:solidFill>
                  <a:schemeClr val="tx2"/>
                </a:solidFill>
              </a:rPr>
              <a:t>cout &lt;&lt; "You entered " &lt;&lt; city &lt;&lt; endl;</a:t>
            </a:r>
            <a:endParaRPr lang="en-US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Passing Objects to Functions </a:t>
            </a:r>
            <a:endParaRPr lang="en-US" altLang="en-US" dirty="0"/>
          </a:p>
        </p:txBody>
      </p:sp>
      <p:sp>
        <p:nvSpPr>
          <p:cNvPr id="24580" name="Rectangle 3"/>
          <p:cNvSpPr/>
          <p:nvPr/>
        </p:nvSpPr>
        <p:spPr>
          <a:xfrm>
            <a:off x="309563" y="1009650"/>
            <a:ext cx="8377237" cy="2381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>
              <a:buNone/>
              <a:tabLst>
                <a:tab pos="574675" algn="l"/>
              </a:tabLst>
            </a:pPr>
            <a:r>
              <a:rPr lang="en-US" altLang="en-US" dirty="0"/>
              <a:t>You can pass objects by value or by reference. </a:t>
            </a:r>
            <a:endParaRPr lang="en-US" altLang="en-US" dirty="0"/>
          </a:p>
        </p:txBody>
      </p:sp>
      <p:sp>
        <p:nvSpPr>
          <p:cNvPr id="2458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4582" name="Rectangle 11"/>
          <p:cNvSpPr/>
          <p:nvPr/>
        </p:nvSpPr>
        <p:spPr>
          <a:xfrm>
            <a:off x="0" y="2781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4583" name="Rectangle 14"/>
          <p:cNvSpPr/>
          <p:nvPr/>
        </p:nvSpPr>
        <p:spPr>
          <a:xfrm>
            <a:off x="0" y="2781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24584" name="Object 13"/>
          <p:cNvGraphicFramePr>
            <a:graphicFrameLocks noChangeAspect="1"/>
          </p:cNvGraphicFramePr>
          <p:nvPr/>
        </p:nvGraphicFramePr>
        <p:xfrm>
          <a:off x="1652588" y="1930400"/>
          <a:ext cx="5645150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818765" imgH="1297940" progId="Word.Picture.8">
                  <p:embed/>
                </p:oleObj>
              </mc:Choice>
              <mc:Fallback>
                <p:oleObj name="" r:id="rId1" imgW="2818765" imgH="1297940" progId="Word.Picture.8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2588" y="1930400"/>
                        <a:ext cx="5645150" cy="2593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2755" y="171450"/>
            <a:ext cx="2649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PassObjectByValue.cpp</a:t>
            </a:r>
            <a:endParaRPr lang="zh-CN" altLang="en-US" dirty="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2755" y="660400"/>
            <a:ext cx="638238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#include &lt;iostream&gt;</a:t>
            </a:r>
            <a:endParaRPr lang="en-US" sz="1600"/>
          </a:p>
          <a:p>
            <a:r>
              <a:rPr lang="en-US" sz="1600"/>
              <a:t>// CircleWithPrivateDataFields.h is defined in Listing 9.9</a:t>
            </a:r>
            <a:endParaRPr lang="en-US" sz="1600"/>
          </a:p>
          <a:p>
            <a:r>
              <a:rPr lang="en-US" sz="1600"/>
              <a:t>#include "CircleWithPrivateDataFields.h" </a:t>
            </a:r>
            <a:endParaRPr lang="en-US" sz="1600"/>
          </a:p>
          <a:p>
            <a:r>
              <a:rPr lang="en-US" sz="1600"/>
              <a:t>using namespace std;</a:t>
            </a:r>
            <a:endParaRPr lang="en-US" sz="1600"/>
          </a:p>
          <a:p>
            <a:endParaRPr lang="en-US" sz="1600"/>
          </a:p>
          <a:p>
            <a:r>
              <a:rPr lang="en-US" sz="1600"/>
              <a:t>void printCircle(Circle c)</a:t>
            </a:r>
            <a:endParaRPr lang="en-US" sz="1600"/>
          </a:p>
          <a:p>
            <a:r>
              <a:rPr lang="en-US" sz="1600"/>
              <a:t>{</a:t>
            </a:r>
            <a:endParaRPr lang="en-US" sz="1600"/>
          </a:p>
          <a:p>
            <a:r>
              <a:rPr lang="en-US" sz="1600"/>
              <a:t>  cout &lt;&lt; "The area of the circle of "</a:t>
            </a:r>
            <a:endParaRPr lang="en-US" sz="1600"/>
          </a:p>
          <a:p>
            <a:r>
              <a:rPr lang="en-US" sz="1600"/>
              <a:t>    &lt;&lt; c.getRadius() &lt;&lt; " is " &lt;&lt; c.getArea() &lt;&lt; endl;</a:t>
            </a:r>
            <a:endParaRPr lang="en-US" sz="1600"/>
          </a:p>
          <a:p>
            <a:r>
              <a:rPr lang="en-US" sz="1600"/>
              <a:t>}</a:t>
            </a:r>
            <a:endParaRPr lang="en-US" sz="1600"/>
          </a:p>
          <a:p>
            <a:endParaRPr lang="en-US" sz="1600"/>
          </a:p>
          <a:p>
            <a:r>
              <a:rPr lang="en-US" sz="1600"/>
              <a:t>int main()</a:t>
            </a:r>
            <a:endParaRPr lang="en-US" sz="1600"/>
          </a:p>
          <a:p>
            <a:r>
              <a:rPr lang="en-US" sz="1600"/>
              <a:t>{</a:t>
            </a:r>
            <a:endParaRPr lang="en-US" sz="1600"/>
          </a:p>
          <a:p>
            <a:r>
              <a:rPr lang="en-US" sz="1600"/>
              <a:t>  Circle myCircle(5.0);</a:t>
            </a:r>
            <a:endParaRPr lang="en-US" sz="1600"/>
          </a:p>
          <a:p>
            <a:r>
              <a:rPr lang="en-US" sz="1600"/>
              <a:t>  printCircle(myCircle); </a:t>
            </a:r>
            <a:endParaRPr lang="en-US" sz="1600"/>
          </a:p>
          <a:p>
            <a:endParaRPr lang="en-US" sz="1600"/>
          </a:p>
          <a:p>
            <a:r>
              <a:rPr lang="en-US" sz="1600"/>
              <a:t>  return 0;</a:t>
            </a:r>
            <a:endParaRPr lang="en-US" sz="1600"/>
          </a:p>
          <a:p>
            <a:r>
              <a:rPr lang="en-US" sz="1600"/>
              <a:t>}</a:t>
            </a:r>
            <a:endParaRPr lang="en-US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8455" y="4420870"/>
            <a:ext cx="5731510" cy="20046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98450" y="230505"/>
            <a:ext cx="3127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PassObjectByReference.cpp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49250" y="814070"/>
            <a:ext cx="4902200" cy="3753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#include &lt;iostream&gt;</a:t>
            </a:r>
            <a:endParaRPr lang="en-US" sz="1400"/>
          </a:p>
          <a:p>
            <a:r>
              <a:rPr lang="en-US" sz="1400"/>
              <a:t>#include "CircleWithPrivateDataFields.h"</a:t>
            </a:r>
            <a:endParaRPr lang="en-US" sz="1400"/>
          </a:p>
          <a:p>
            <a:r>
              <a:rPr lang="en-US" sz="1400"/>
              <a:t>using namespace std;</a:t>
            </a:r>
            <a:endParaRPr lang="en-US" sz="1400"/>
          </a:p>
          <a:p>
            <a:endParaRPr lang="en-US" sz="1400"/>
          </a:p>
          <a:p>
            <a:r>
              <a:rPr lang="en-US" sz="1400"/>
              <a:t>void printCircle(Circle&amp; c)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cout &lt;&lt; "The area of the circle of "</a:t>
            </a:r>
            <a:endParaRPr lang="en-US" sz="1400"/>
          </a:p>
          <a:p>
            <a:r>
              <a:rPr lang="en-US" sz="1400"/>
              <a:t>    &lt;&lt; c.getRadius() &lt;&lt; " is " &lt;&lt; c.getArea() &lt;&lt; endl;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endParaRPr lang="en-US" sz="1400"/>
          </a:p>
          <a:p>
            <a:r>
              <a:rPr lang="en-US" sz="1400"/>
              <a:t>int main()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Circle myCircle(5.0);</a:t>
            </a:r>
            <a:endParaRPr lang="en-US" sz="1400"/>
          </a:p>
          <a:p>
            <a:r>
              <a:rPr lang="en-US" sz="1400"/>
              <a:t>  printCircle(myCircle); </a:t>
            </a:r>
            <a:endParaRPr lang="en-US" sz="1400"/>
          </a:p>
          <a:p>
            <a:endParaRPr lang="en-US" sz="1400"/>
          </a:p>
          <a:p>
            <a:r>
              <a:rPr lang="en-US" sz="1400"/>
              <a:t>  return 0;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3005" y="4191000"/>
            <a:ext cx="6420485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560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" name="Text Box 2"/>
          <p:cNvSpPr txBox="1"/>
          <p:nvPr/>
        </p:nvSpPr>
        <p:spPr>
          <a:xfrm>
            <a:off x="288290" y="889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TotalArea.cpp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88290" y="546100"/>
            <a:ext cx="4818380" cy="6123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#include &lt;iostream&gt;</a:t>
            </a:r>
            <a:endParaRPr lang="en-US" sz="1400"/>
          </a:p>
          <a:p>
            <a:r>
              <a:rPr lang="en-US" sz="1400"/>
              <a:t>#include &lt;iomanip&gt;</a:t>
            </a:r>
            <a:endParaRPr lang="en-US" sz="1400"/>
          </a:p>
          <a:p>
            <a:r>
              <a:rPr lang="en-US" sz="1400"/>
              <a:t>#include "CircleWithPrivateDataFields.h"</a:t>
            </a:r>
            <a:endParaRPr lang="en-US" sz="1400"/>
          </a:p>
          <a:p>
            <a:r>
              <a:rPr lang="en-US" sz="1400"/>
              <a:t>using namespace std;</a:t>
            </a:r>
            <a:endParaRPr lang="en-US" sz="1400"/>
          </a:p>
          <a:p>
            <a:r>
              <a:rPr lang="en-US" sz="1400"/>
              <a:t>// Add circle areas</a:t>
            </a:r>
            <a:endParaRPr lang="en-US" sz="1400"/>
          </a:p>
          <a:p>
            <a:r>
              <a:rPr lang="en-US" sz="1400"/>
              <a:t>double sum(Circle circleArray[], int size){</a:t>
            </a:r>
            <a:endParaRPr lang="en-US" sz="1400"/>
          </a:p>
          <a:p>
            <a:r>
              <a:rPr lang="en-US" sz="1400"/>
              <a:t>  // Initialize sum</a:t>
            </a:r>
            <a:endParaRPr lang="en-US" sz="1400"/>
          </a:p>
          <a:p>
            <a:r>
              <a:rPr lang="en-US" sz="1400"/>
              <a:t>  double sum = 0;</a:t>
            </a:r>
            <a:endParaRPr lang="en-US" sz="1400"/>
          </a:p>
          <a:p>
            <a:endParaRPr lang="en-US" sz="1400"/>
          </a:p>
          <a:p>
            <a:r>
              <a:rPr lang="en-US" sz="1400"/>
              <a:t>  // Add areas to sum</a:t>
            </a:r>
            <a:endParaRPr lang="en-US" sz="1400"/>
          </a:p>
          <a:p>
            <a:r>
              <a:rPr lang="en-US" sz="1400"/>
              <a:t>  for (int i = 0; i &lt; size; i++)</a:t>
            </a:r>
            <a:endParaRPr lang="en-US" sz="1400"/>
          </a:p>
          <a:p>
            <a:r>
              <a:rPr lang="en-US" sz="1400"/>
              <a:t>    sum += circleArray[i].getArea();</a:t>
            </a:r>
            <a:endParaRPr lang="en-US" sz="1400"/>
          </a:p>
          <a:p>
            <a:r>
              <a:rPr lang="en-US" sz="1400"/>
              <a:t>  return sum;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/>
              <a:t>// Print an array of circles and their total area</a:t>
            </a:r>
            <a:endParaRPr lang="en-US" sz="1400"/>
          </a:p>
          <a:p>
            <a:r>
              <a:rPr lang="en-US" sz="1400"/>
              <a:t>void printCircleArray(Circle circleArray[], int size){</a:t>
            </a:r>
            <a:endParaRPr lang="en-US" sz="1400"/>
          </a:p>
          <a:p>
            <a:r>
              <a:rPr lang="en-US" sz="1400"/>
              <a:t>  cout &lt;&lt; setw(35) &lt;&lt; left &lt;&lt; "Radius" &lt;&lt; setw(8) &lt;&lt; "Area" &lt;&lt; endl;</a:t>
            </a:r>
            <a:endParaRPr lang="en-US" sz="1400"/>
          </a:p>
          <a:p>
            <a:r>
              <a:rPr lang="en-US" sz="1400"/>
              <a:t>  for (int i = 0; i &lt; size; i++)</a:t>
            </a:r>
            <a:endParaRPr lang="en-US" sz="1400"/>
          </a:p>
          <a:p>
            <a:r>
              <a:rPr lang="en-US" sz="1400"/>
              <a:t>  {</a:t>
            </a:r>
            <a:endParaRPr lang="en-US" sz="1400"/>
          </a:p>
          <a:p>
            <a:r>
              <a:rPr lang="en-US" sz="1400"/>
              <a:t>    cout &lt;&lt; setw(35) &lt;&lt; left &lt;&lt; circleArray[i].getRadius() </a:t>
            </a:r>
            <a:endParaRPr lang="en-US" sz="1400"/>
          </a:p>
          <a:p>
            <a:r>
              <a:rPr lang="en-US" sz="1400"/>
              <a:t>      &lt;&lt; setw(8) &lt;&lt; circleArray[i].getArea() &lt;&lt; endl;</a:t>
            </a:r>
            <a:endParaRPr lang="en-US" sz="1400"/>
          </a:p>
          <a:p>
            <a:r>
              <a:rPr lang="en-US" sz="1400"/>
              <a:t>  }</a:t>
            </a:r>
            <a:endParaRPr lang="en-US" sz="1400"/>
          </a:p>
          <a:p>
            <a:r>
              <a:rPr lang="en-US" sz="1400"/>
              <a:t>  cout &lt;&lt; "-----------------------------------------" &lt;&lt; endl;</a:t>
            </a:r>
            <a:endParaRPr lang="en-US" sz="1400"/>
          </a:p>
          <a:p>
            <a:r>
              <a:rPr lang="en-US" sz="1400"/>
              <a:t>  // Compute and display the result</a:t>
            </a:r>
            <a:endParaRPr lang="en-US" sz="1400"/>
          </a:p>
          <a:p>
            <a:r>
              <a:rPr lang="en-US" sz="1400"/>
              <a:t>  cout &lt;&lt; setw(35) &lt;&lt; left &lt;&lt; "The total area of circles is" </a:t>
            </a:r>
            <a:endParaRPr lang="en-US" sz="1400"/>
          </a:p>
          <a:p>
            <a:r>
              <a:rPr lang="en-US" sz="1400"/>
              <a:t>    &lt;&lt; setw(8) &lt;&lt; sum(circleArray, size) &lt;&lt; endl;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5037455" y="172085"/>
            <a:ext cx="386905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int main()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const int SIZE = 10;</a:t>
            </a:r>
            <a:endParaRPr lang="en-US" sz="1400"/>
          </a:p>
          <a:p>
            <a:endParaRPr lang="en-US" sz="1400"/>
          </a:p>
          <a:p>
            <a:r>
              <a:rPr lang="en-US" sz="1400"/>
              <a:t>  // Create a Circle object with radius 1</a:t>
            </a:r>
            <a:endParaRPr lang="en-US" sz="1400"/>
          </a:p>
          <a:p>
            <a:r>
              <a:rPr lang="en-US" sz="1400"/>
              <a:t>  Circle circleArray[SIZE];</a:t>
            </a:r>
            <a:endParaRPr lang="en-US" sz="1400"/>
          </a:p>
          <a:p>
            <a:endParaRPr lang="en-US" sz="1400"/>
          </a:p>
          <a:p>
            <a:r>
              <a:rPr lang="en-US" sz="1400"/>
              <a:t>  for (int i = 0; i &lt; SIZE; i++)</a:t>
            </a:r>
            <a:endParaRPr lang="en-US" sz="1400"/>
          </a:p>
          <a:p>
            <a:r>
              <a:rPr lang="en-US" sz="1400"/>
              <a:t>  {</a:t>
            </a:r>
            <a:endParaRPr lang="en-US" sz="1400"/>
          </a:p>
          <a:p>
            <a:r>
              <a:rPr lang="en-US" sz="1400"/>
              <a:t>    circleArray[i].setRadius(i + 1);</a:t>
            </a:r>
            <a:endParaRPr lang="en-US" sz="1400"/>
          </a:p>
          <a:p>
            <a:r>
              <a:rPr lang="en-US" sz="1400"/>
              <a:t>  }</a:t>
            </a:r>
            <a:endParaRPr lang="en-US" sz="1400"/>
          </a:p>
          <a:p>
            <a:endParaRPr lang="en-US" sz="1400"/>
          </a:p>
          <a:p>
            <a:r>
              <a:rPr lang="en-US" sz="1400"/>
              <a:t>  printCircleArray(circleArray, SIZE);</a:t>
            </a:r>
            <a:endParaRPr lang="en-US" sz="1400"/>
          </a:p>
          <a:p>
            <a:endParaRPr lang="en-US" sz="1400"/>
          </a:p>
          <a:p>
            <a:r>
              <a:rPr lang="en-US" sz="1400"/>
              <a:t>  return 0;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4750" y="3814445"/>
            <a:ext cx="4091940" cy="20980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048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Instance and Static Members </a:t>
            </a:r>
            <a:endParaRPr lang="en-US" altLang="en-US" dirty="0"/>
          </a:p>
        </p:txBody>
      </p:sp>
      <p:sp>
        <p:nvSpPr>
          <p:cNvPr id="26628" name="Rectangle 7"/>
          <p:cNvSpPr/>
          <p:nvPr/>
        </p:nvSpPr>
        <p:spPr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217488" y="1071563"/>
          <a:ext cx="8707437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4803775" imgH="2056130" progId="Word.Picture.8">
                  <p:embed/>
                </p:oleObj>
              </mc:Choice>
              <mc:Fallback>
                <p:oleObj name="" r:id="rId1" imgW="4803775" imgH="2056130" progId="Word.Picture.8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7488" y="1071563"/>
                        <a:ext cx="8707437" cy="3736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42570" y="196850"/>
            <a:ext cx="37985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TestCircleWithStaticDataFields.cpp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1470" y="690245"/>
            <a:ext cx="8500745" cy="5477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#include &lt;iostream&gt;</a:t>
            </a:r>
            <a:endParaRPr lang="en-US" sz="1400"/>
          </a:p>
          <a:p>
            <a:r>
              <a:rPr lang="en-US" sz="1400"/>
              <a:t>#include "CircleWithStaticDataFields.h"</a:t>
            </a:r>
            <a:endParaRPr lang="en-US" sz="1400"/>
          </a:p>
          <a:p>
            <a:r>
              <a:rPr lang="en-US" sz="1400"/>
              <a:t>using namespace std;</a:t>
            </a:r>
            <a:endParaRPr lang="en-US" sz="1400"/>
          </a:p>
          <a:p>
            <a:r>
              <a:rPr lang="en-US" sz="1400"/>
              <a:t>int main(){</a:t>
            </a:r>
            <a:endParaRPr lang="en-US" sz="1400"/>
          </a:p>
          <a:p>
            <a:r>
              <a:rPr lang="en-US" sz="1400"/>
              <a:t>  cout &lt;&lt; "Number of circle objects created: "</a:t>
            </a:r>
            <a:endParaRPr lang="en-US" sz="1400"/>
          </a:p>
          <a:p>
            <a:r>
              <a:rPr lang="en-US" sz="1400"/>
              <a:t>    &lt;&lt; Circle::getNumberOfObjects() &lt;&lt; endl;</a:t>
            </a:r>
            <a:endParaRPr lang="en-US" sz="1400"/>
          </a:p>
          <a:p>
            <a:r>
              <a:rPr lang="en-US" sz="1400"/>
              <a:t>  Circle circle1;</a:t>
            </a:r>
            <a:endParaRPr lang="en-US" sz="1400"/>
          </a:p>
          <a:p>
            <a:r>
              <a:rPr lang="en-US" sz="1400"/>
              <a:t>  cout &lt;&lt; "The area of the circle of radius "</a:t>
            </a:r>
            <a:endParaRPr lang="en-US" sz="1400"/>
          </a:p>
          <a:p>
            <a:r>
              <a:rPr lang="en-US" sz="1400"/>
              <a:t>    &lt;&lt; circle1.getRadius() &lt;&lt; " is " &lt;&lt; circle1.getArea() &lt;&lt; endl;</a:t>
            </a:r>
            <a:endParaRPr lang="en-US" sz="1400"/>
          </a:p>
          <a:p>
            <a:r>
              <a:rPr lang="en-US" sz="1400"/>
              <a:t>  cout &lt;&lt; "Number of circle objects created: "</a:t>
            </a:r>
            <a:endParaRPr lang="en-US" sz="1400"/>
          </a:p>
          <a:p>
            <a:r>
              <a:rPr lang="en-US" sz="1400"/>
              <a:t>    &lt;&lt; Circle::getNumberOfObjects() &lt;&lt; endl;</a:t>
            </a:r>
            <a:endParaRPr lang="en-US" sz="1400"/>
          </a:p>
          <a:p>
            <a:r>
              <a:rPr lang="en-US" sz="1400"/>
              <a:t>  Circle circle2(5.0);</a:t>
            </a:r>
            <a:endParaRPr lang="en-US" sz="1400"/>
          </a:p>
          <a:p>
            <a:r>
              <a:rPr lang="en-US" sz="1400"/>
              <a:t>  cout &lt;&lt; "The area of the circle of radius "</a:t>
            </a:r>
            <a:endParaRPr lang="en-US" sz="1400"/>
          </a:p>
          <a:p>
            <a:r>
              <a:rPr lang="en-US" sz="1400"/>
              <a:t>    &lt;&lt; circle2.getRadius() &lt;&lt; " is " &lt;&lt; circle2.getArea() &lt;&lt; endl;</a:t>
            </a:r>
            <a:endParaRPr lang="en-US" sz="1400"/>
          </a:p>
          <a:p>
            <a:r>
              <a:rPr lang="en-US" sz="1400"/>
              <a:t>  cout &lt;&lt; "Number of circle objects created: "</a:t>
            </a:r>
            <a:endParaRPr lang="en-US" sz="1400"/>
          </a:p>
          <a:p>
            <a:r>
              <a:rPr lang="en-US" sz="1400"/>
              <a:t>      &lt;&lt; Circle::getNumberOfObjects() &lt;&lt; endl;</a:t>
            </a:r>
            <a:endParaRPr lang="en-US" sz="1400"/>
          </a:p>
          <a:p>
            <a:r>
              <a:rPr lang="en-US" sz="1400"/>
              <a:t>  circle1.setRadius(3.3);</a:t>
            </a:r>
            <a:endParaRPr lang="en-US" sz="1400"/>
          </a:p>
          <a:p>
            <a:r>
              <a:rPr lang="en-US" sz="1400"/>
              <a:t>  cout &lt;&lt; "The area of the circle of radius "</a:t>
            </a:r>
            <a:endParaRPr lang="en-US" sz="1400"/>
          </a:p>
          <a:p>
            <a:r>
              <a:rPr lang="en-US" sz="1400"/>
              <a:t>    &lt;&lt; circle1.getRadius() &lt;&lt; " is " &lt;&lt; circle1.getArea() &lt;&lt; endl;</a:t>
            </a:r>
            <a:endParaRPr lang="en-US" sz="1400"/>
          </a:p>
          <a:p>
            <a:r>
              <a:rPr lang="en-US" sz="1400"/>
              <a:t>  cout &lt;&lt; "circle1.getNumberOfObjects() returns "</a:t>
            </a:r>
            <a:endParaRPr lang="en-US" sz="1400"/>
          </a:p>
          <a:p>
            <a:r>
              <a:rPr lang="en-US" sz="1400"/>
              <a:t>    &lt;&lt; circle1.getNumberOfObjects() &lt;&lt; endl;</a:t>
            </a:r>
            <a:endParaRPr lang="en-US" sz="1400"/>
          </a:p>
          <a:p>
            <a:r>
              <a:rPr lang="en-US" sz="1400"/>
              <a:t>  cout &lt;&lt; "circle2.getNumberOfObjects() returns "</a:t>
            </a:r>
            <a:endParaRPr lang="en-US" sz="1400"/>
          </a:p>
          <a:p>
            <a:r>
              <a:rPr lang="en-US" sz="1400"/>
              <a:t>    &lt;&lt; circle2.getNumberOfObjects() &lt;&lt; endl;</a:t>
            </a:r>
            <a:endParaRPr lang="en-US" sz="1400"/>
          </a:p>
          <a:p>
            <a:r>
              <a:rPr lang="en-US" sz="1400"/>
              <a:t>  return 0;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6285" y="4896485"/>
            <a:ext cx="4342765" cy="18554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04800" y="269875"/>
            <a:ext cx="36239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CircleWithStaticDataFields.h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04800" y="866775"/>
            <a:ext cx="3412490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#ifndef CIRCLE_H</a:t>
            </a:r>
            <a:endParaRPr lang="en-US" sz="1600"/>
          </a:p>
          <a:p>
            <a:r>
              <a:rPr lang="en-US" sz="1600"/>
              <a:t>#define CIRCLE_H</a:t>
            </a:r>
            <a:endParaRPr lang="en-US" sz="1600"/>
          </a:p>
          <a:p>
            <a:endParaRPr lang="en-US" sz="1600"/>
          </a:p>
          <a:p>
            <a:r>
              <a:rPr lang="en-US" sz="1600"/>
              <a:t>class Circle</a:t>
            </a:r>
            <a:endParaRPr lang="en-US" sz="1600"/>
          </a:p>
          <a:p>
            <a:r>
              <a:rPr lang="en-US" sz="1600"/>
              <a:t>{</a:t>
            </a:r>
            <a:endParaRPr lang="en-US" sz="1600"/>
          </a:p>
          <a:p>
            <a:r>
              <a:rPr lang="en-US" sz="1600"/>
              <a:t>public:</a:t>
            </a:r>
            <a:endParaRPr lang="en-US" sz="1600"/>
          </a:p>
          <a:p>
            <a:r>
              <a:rPr lang="en-US" sz="1600"/>
              <a:t>  Circle();</a:t>
            </a:r>
            <a:endParaRPr lang="en-US" sz="1600"/>
          </a:p>
          <a:p>
            <a:r>
              <a:rPr lang="en-US" sz="1600"/>
              <a:t>  Circle(double);</a:t>
            </a:r>
            <a:endParaRPr lang="en-US" sz="1600"/>
          </a:p>
          <a:p>
            <a:r>
              <a:rPr lang="en-US" sz="1600"/>
              <a:t>  double getArea();</a:t>
            </a:r>
            <a:endParaRPr lang="en-US" sz="1600"/>
          </a:p>
          <a:p>
            <a:r>
              <a:rPr lang="en-US" sz="1600"/>
              <a:t>  double getRadius();</a:t>
            </a:r>
            <a:endParaRPr lang="en-US" sz="1600"/>
          </a:p>
          <a:p>
            <a:r>
              <a:rPr lang="en-US" sz="1600"/>
              <a:t>  void setRadius(double);</a:t>
            </a:r>
            <a:endParaRPr lang="en-US" sz="1600"/>
          </a:p>
          <a:p>
            <a:r>
              <a:rPr lang="en-US" sz="1600"/>
              <a:t>  static int getNumberOfObjects();</a:t>
            </a:r>
            <a:endParaRPr lang="en-US" sz="1600"/>
          </a:p>
          <a:p>
            <a:endParaRPr lang="en-US" sz="1600"/>
          </a:p>
          <a:p>
            <a:r>
              <a:rPr lang="en-US" sz="1600"/>
              <a:t>private:</a:t>
            </a:r>
            <a:endParaRPr lang="en-US" sz="1600"/>
          </a:p>
          <a:p>
            <a:r>
              <a:rPr lang="en-US" sz="1600"/>
              <a:t>  double radius;</a:t>
            </a:r>
            <a:endParaRPr lang="en-US" sz="1600"/>
          </a:p>
          <a:p>
            <a:r>
              <a:rPr lang="en-US" sz="1600"/>
              <a:t>  static int numberOfObjects;</a:t>
            </a:r>
            <a:endParaRPr lang="en-US" sz="1600"/>
          </a:p>
          <a:p>
            <a:r>
              <a:rPr lang="en-US" sz="1600"/>
              <a:t>};</a:t>
            </a:r>
            <a:endParaRPr lang="en-US" sz="1600"/>
          </a:p>
          <a:p>
            <a:endParaRPr lang="en-US" sz="1600"/>
          </a:p>
          <a:p>
            <a:r>
              <a:rPr lang="en-US" sz="1600"/>
              <a:t>#endif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3877945" y="269875"/>
            <a:ext cx="33585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CircleWithStaticDataFields.cpp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877945" y="638175"/>
            <a:ext cx="5266055" cy="6123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#include "CircleWithStaticDataFields.h"</a:t>
            </a:r>
            <a:endParaRPr lang="en-US" sz="1400"/>
          </a:p>
          <a:p>
            <a:r>
              <a:rPr lang="en-US" sz="1400"/>
              <a:t>int Circle::numberOfObjects = 0;</a:t>
            </a:r>
            <a:endParaRPr lang="en-US" sz="1400"/>
          </a:p>
          <a:p>
            <a:r>
              <a:rPr lang="en-US" sz="1400"/>
              <a:t>// Construct a circle object</a:t>
            </a:r>
            <a:endParaRPr lang="en-US" sz="1400"/>
          </a:p>
          <a:p>
            <a:r>
              <a:rPr lang="en-US" sz="1400"/>
              <a:t>Circle::Circle(){</a:t>
            </a:r>
            <a:endParaRPr lang="en-US" sz="1400"/>
          </a:p>
          <a:p>
            <a:r>
              <a:rPr lang="en-US" sz="1400"/>
              <a:t>  radius = 1;</a:t>
            </a:r>
            <a:endParaRPr lang="en-US" sz="1400"/>
          </a:p>
          <a:p>
            <a:r>
              <a:rPr lang="en-US" sz="1400"/>
              <a:t>  numberOfObjects++;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/>
              <a:t>// Construct a circle object</a:t>
            </a:r>
            <a:endParaRPr lang="en-US" sz="1400"/>
          </a:p>
          <a:p>
            <a:r>
              <a:rPr lang="en-US" sz="1400"/>
              <a:t>Circle::Circle(double newRadius){</a:t>
            </a:r>
            <a:endParaRPr lang="en-US" sz="1400"/>
          </a:p>
          <a:p>
            <a:r>
              <a:rPr lang="en-US" sz="1400"/>
              <a:t>  radius = newRadius;</a:t>
            </a:r>
            <a:endParaRPr lang="en-US" sz="1400"/>
          </a:p>
          <a:p>
            <a:r>
              <a:rPr lang="en-US" sz="1400"/>
              <a:t>  numberOfObjects++;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/>
              <a:t>// Return the area of this circle</a:t>
            </a:r>
            <a:endParaRPr lang="en-US" sz="1400"/>
          </a:p>
          <a:p>
            <a:r>
              <a:rPr lang="en-US" sz="1400"/>
              <a:t>double Circle::getArea(){</a:t>
            </a:r>
            <a:endParaRPr lang="en-US" sz="1400"/>
          </a:p>
          <a:p>
            <a:r>
              <a:rPr lang="en-US" sz="1400"/>
              <a:t>  return radius * radius * 3.14159;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/>
              <a:t>// Return the radius of this circle</a:t>
            </a:r>
            <a:endParaRPr lang="en-US" sz="1400"/>
          </a:p>
          <a:p>
            <a:r>
              <a:rPr lang="en-US" sz="1400"/>
              <a:t>double Circle::getRadius(){</a:t>
            </a:r>
            <a:endParaRPr lang="en-US" sz="1400"/>
          </a:p>
          <a:p>
            <a:r>
              <a:rPr lang="en-US" sz="1400"/>
              <a:t>  return radius;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/>
              <a:t>// Set a new radius</a:t>
            </a:r>
            <a:endParaRPr lang="en-US" sz="1400"/>
          </a:p>
          <a:p>
            <a:r>
              <a:rPr lang="en-US" sz="1400"/>
              <a:t>void Circle::setRadius(double newRadius){</a:t>
            </a:r>
            <a:endParaRPr lang="en-US" sz="1400"/>
          </a:p>
          <a:p>
            <a:r>
              <a:rPr lang="en-US" sz="1400"/>
              <a:t>  radius = (newRadius &gt;= 0) ? newRadius : 0;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/>
              <a:t>// Return the number of circle objects</a:t>
            </a:r>
            <a:endParaRPr lang="en-US" sz="1400"/>
          </a:p>
          <a:p>
            <a:r>
              <a:rPr lang="en-US" sz="1400"/>
              <a:t>int Circle::getNumberOfObjects(){</a:t>
            </a:r>
            <a:endParaRPr lang="en-US" sz="1400"/>
          </a:p>
          <a:p>
            <a:r>
              <a:rPr lang="en-US" sz="1400"/>
              <a:t>  return numberOfObjects;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</p:spPr>
        <p:txBody>
          <a:bodyPr vert="horz" wrap="square" lIns="92075" tIns="46038" rIns="92075" bIns="46038" anchor="ctr"/>
          <a:p>
            <a:r>
              <a:rPr lang="en-US" altLang="en-US" sz="4000" dirty="0"/>
              <a:t>Objectives</a:t>
            </a:r>
            <a:endParaRPr lang="en-US" altLang="en-US" sz="4000" dirty="0"/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>
          <a:xfrm>
            <a:off x="193675" y="779463"/>
            <a:ext cx="8796338" cy="5697537"/>
          </a:xfrm>
        </p:spPr>
        <p:txBody>
          <a:bodyPr vert="horz" wrap="square" lIns="92075" tIns="46038" rIns="92075" bIns="46038" anchor="t"/>
          <a:p>
            <a:r>
              <a:rPr lang="en-US" altLang="en-US" sz="2400" dirty="0"/>
              <a:t>To process strings using the </a:t>
            </a:r>
            <a:r>
              <a:rPr lang="en-US" altLang="en-US" sz="2400" b="1" dirty="0"/>
              <a:t>string</a:t>
            </a:r>
            <a:r>
              <a:rPr lang="en-US" altLang="en-US" sz="2400" dirty="0"/>
              <a:t> class (§10.2).</a:t>
            </a:r>
            <a:endParaRPr lang="en-US" altLang="en-US" sz="2400" dirty="0"/>
          </a:p>
          <a:p>
            <a:r>
              <a:rPr lang="en-US" altLang="en-US" sz="2400" dirty="0"/>
              <a:t>To develop functions with object arguments (§10.3).</a:t>
            </a:r>
            <a:endParaRPr lang="en-US" altLang="en-US" sz="2400" dirty="0"/>
          </a:p>
          <a:p>
            <a:r>
              <a:rPr lang="en-US" altLang="en-US" sz="2400" dirty="0"/>
              <a:t>To store and process objects in arrays (§10.4).</a:t>
            </a:r>
            <a:endParaRPr lang="en-US" altLang="en-US" sz="2400" dirty="0"/>
          </a:p>
          <a:p>
            <a:r>
              <a:rPr lang="en-US" altLang="en-US" sz="2400" dirty="0"/>
              <a:t>To distinguish between instance and static variables and functions (§10.5).</a:t>
            </a:r>
            <a:endParaRPr lang="en-US" altLang="en-US" sz="2400" dirty="0"/>
          </a:p>
          <a:p>
            <a:r>
              <a:rPr lang="en-US" altLang="en-US" sz="2400" dirty="0"/>
              <a:t>To define constant functions to prevent data fields from being modified accidentally (§10.6).</a:t>
            </a:r>
            <a:endParaRPr lang="en-US" altLang="en-US" sz="2400" dirty="0"/>
          </a:p>
          <a:p>
            <a:r>
              <a:rPr lang="en-US" altLang="en-US" sz="2400" dirty="0"/>
              <a:t>To explore the differences between the procedural paradigm and object-oriented paradigm (§10.7).</a:t>
            </a:r>
            <a:endParaRPr lang="en-US" altLang="en-US" sz="2400" dirty="0"/>
          </a:p>
          <a:p>
            <a:r>
              <a:rPr lang="en-US" altLang="en-US" sz="2400" dirty="0"/>
              <a:t>To design a class for body mass index (§10.7). </a:t>
            </a:r>
            <a:endParaRPr lang="en-US" altLang="en-US" sz="2400" dirty="0"/>
          </a:p>
          <a:p>
            <a:r>
              <a:rPr lang="en-US" altLang="en-US" sz="2400" dirty="0"/>
              <a:t>To develop classes for modeling composition relationships (§10.8).</a:t>
            </a:r>
            <a:endParaRPr lang="en-US" altLang="en-US" sz="2400" dirty="0"/>
          </a:p>
          <a:p>
            <a:r>
              <a:rPr lang="en-US" altLang="en-US" sz="2400" dirty="0"/>
              <a:t>To design a class for a stack (§10.9).</a:t>
            </a:r>
            <a:endParaRPr lang="en-US" altLang="en-US" sz="2400" dirty="0"/>
          </a:p>
          <a:p>
            <a:r>
              <a:rPr lang="en-US" altLang="en-US" sz="2400" dirty="0"/>
              <a:t>To design classes that follow the class-design guidelines (§10.10).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654050" y="279400"/>
            <a:ext cx="7772400" cy="690563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Use Class Name </a:t>
            </a:r>
            <a:endParaRPr lang="en-US" altLang="en-US" dirty="0"/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309563" y="1277938"/>
            <a:ext cx="8486775" cy="4589462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en-US" altLang="en-US" dirty="0"/>
              <a:t>Use </a:t>
            </a:r>
            <a:r>
              <a:rPr lang="en-US" altLang="en-US" u="sng" dirty="0"/>
              <a:t>ClassName::functionName(arguments)</a:t>
            </a:r>
            <a:r>
              <a:rPr lang="en-US" altLang="en-US" dirty="0"/>
              <a:t> to invoke a static function and </a:t>
            </a:r>
            <a:r>
              <a:rPr lang="en-US" altLang="en-US" u="sng" dirty="0"/>
              <a:t>ClassName::staticVariable</a:t>
            </a:r>
            <a:r>
              <a:rPr lang="en-US" altLang="en-US" dirty="0"/>
              <a:t>. This improves readability because the user can easily recognize the static function and data in the class. </a:t>
            </a: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Instance or Static? </a:t>
            </a:r>
            <a:endParaRPr lang="en-US" altLang="en-US" dirty="0"/>
          </a:p>
        </p:txBody>
      </p:sp>
      <p:sp>
        <p:nvSpPr>
          <p:cNvPr id="28676" name="Text Box 3"/>
          <p:cNvSpPr txBox="1"/>
          <p:nvPr/>
        </p:nvSpPr>
        <p:spPr>
          <a:xfrm>
            <a:off x="231775" y="1018540"/>
            <a:ext cx="8683625" cy="4892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/>
              <a:t>How do you decide whether a variable or function should be instance or static? </a:t>
            </a:r>
            <a:endParaRPr lang="en-US" altLang="en-US" sz="24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/>
              <a:t>A variable or function that is dependent on a specific instance of the class should be an instance variable or function. </a:t>
            </a:r>
            <a:endParaRPr lang="en-US" altLang="en-US" sz="24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/>
              <a:t>A variable or function that is not dependent on a specific instance of the class should be a static variable or function. </a:t>
            </a:r>
            <a:endParaRPr lang="en-US" altLang="en-US" sz="24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/>
              <a:t>For example, every circle has its own radius. Radius is dependent on a specific circle. </a:t>
            </a:r>
            <a:endParaRPr lang="en-US" altLang="en-US" sz="24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/>
              <a:t>Therefore, </a:t>
            </a:r>
            <a:r>
              <a:rPr lang="en-US" altLang="en-US" sz="2400" u="sng" dirty="0"/>
              <a:t>radius</a:t>
            </a:r>
            <a:r>
              <a:rPr lang="en-US" altLang="en-US" sz="2400" dirty="0"/>
              <a:t> is an instance variable of the </a:t>
            </a:r>
            <a:r>
              <a:rPr lang="en-US" altLang="en-US" sz="2400" u="sng" dirty="0"/>
              <a:t>Circle</a:t>
            </a:r>
            <a:r>
              <a:rPr lang="en-US" altLang="en-US" sz="2400" dirty="0"/>
              <a:t> class. Since the </a:t>
            </a:r>
            <a:r>
              <a:rPr lang="en-US" altLang="en-US" sz="2400" u="sng" dirty="0"/>
              <a:t>getArea</a:t>
            </a:r>
            <a:r>
              <a:rPr lang="en-US" altLang="en-US" sz="2400" dirty="0"/>
              <a:t> function is dependent on a specific circle, it is an instance function. </a:t>
            </a:r>
            <a:endParaRPr lang="en-US" altLang="en-US" sz="2400" dirty="0"/>
          </a:p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2400" dirty="0"/>
              <a:t>Since </a:t>
            </a:r>
            <a:r>
              <a:rPr lang="en-US" altLang="en-US" sz="2400" u="sng" dirty="0"/>
              <a:t>numberOfObjects</a:t>
            </a:r>
            <a:r>
              <a:rPr lang="en-US" altLang="en-US" sz="2400" dirty="0"/>
              <a:t> is not dependent on any specific instance, it should be declared static.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Constant Member Functions</a:t>
            </a:r>
            <a:endParaRPr lang="en-US" altLang="en-US" dirty="0">
              <a:hlinkClick r:id="rId1" action="ppaction://program"/>
            </a:endParaRPr>
          </a:p>
        </p:txBody>
      </p:sp>
      <p:sp>
        <p:nvSpPr>
          <p:cNvPr id="29700" name="Rectangle 3"/>
          <p:cNvSpPr/>
          <p:nvPr/>
        </p:nvSpPr>
        <p:spPr>
          <a:xfrm>
            <a:off x="3371850" y="23701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9701" name="Rectangle 4"/>
          <p:cNvSpPr/>
          <p:nvPr/>
        </p:nvSpPr>
        <p:spPr>
          <a:xfrm>
            <a:off x="3055938" y="23701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9702" name="Rectangle 5"/>
          <p:cNvSpPr/>
          <p:nvPr/>
        </p:nvSpPr>
        <p:spPr>
          <a:xfrm>
            <a:off x="0" y="18065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9703" name="Rectangle 6"/>
          <p:cNvSpPr/>
          <p:nvPr/>
        </p:nvSpPr>
        <p:spPr>
          <a:xfrm>
            <a:off x="0" y="1806575"/>
            <a:ext cx="9144000" cy="6397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>
              <a:spcBef>
                <a:spcPct val="0"/>
              </a:spcBef>
              <a:buClrTx/>
              <a:buSzPct val="100000"/>
              <a:buNone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r>
              <a:rPr lang="en-US" altLang="en-US" sz="1200" b="1" i="1" dirty="0">
                <a:solidFill>
                  <a:srgbClr val="0000FF"/>
                </a:solidFill>
                <a:latin typeface="Courier" charset="0"/>
                <a:cs typeface="Times New Roman" panose="02020603050405020304" pitchFamily="18" charset="0"/>
              </a:rPr>
              <a:t>	</a:t>
            </a:r>
            <a:endParaRPr lang="en-US" altLang="en-US" sz="1200" b="1" i="1" dirty="0">
              <a:solidFill>
                <a:srgbClr val="0000FF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lvl="0" indent="0" defTabSz="0">
              <a:spcBef>
                <a:spcPct val="0"/>
              </a:spcBef>
              <a:buClrTx/>
              <a:buSzPct val="100000"/>
              <a:buNone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endParaRPr lang="en-US" altLang="en-US" sz="2400" dirty="0"/>
          </a:p>
        </p:txBody>
      </p:sp>
      <p:sp>
        <p:nvSpPr>
          <p:cNvPr id="29704" name="Rectangle 7"/>
          <p:cNvSpPr/>
          <p:nvPr/>
        </p:nvSpPr>
        <p:spPr>
          <a:xfrm>
            <a:off x="2557463" y="17287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9705" name="Rectangle 8"/>
          <p:cNvSpPr/>
          <p:nvPr/>
        </p:nvSpPr>
        <p:spPr>
          <a:xfrm>
            <a:off x="0" y="18288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9706" name="Rectangle 9"/>
          <p:cNvSpPr/>
          <p:nvPr/>
        </p:nvSpPr>
        <p:spPr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9707" name="Rectangle 10"/>
          <p:cNvSpPr/>
          <p:nvPr/>
        </p:nvSpPr>
        <p:spPr>
          <a:xfrm>
            <a:off x="0" y="29797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29708" name="Rectangle 11"/>
          <p:cNvSpPr>
            <a:spLocks noGrp="1"/>
          </p:cNvSpPr>
          <p:nvPr>
            <p:ph idx="1"/>
          </p:nvPr>
        </p:nvSpPr>
        <p:spPr>
          <a:xfrm>
            <a:off x="309563" y="1239838"/>
            <a:ext cx="8640762" cy="4148137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en-US" altLang="en-US" sz="2800" dirty="0"/>
              <a:t>You can use the </a:t>
            </a:r>
            <a:r>
              <a:rPr lang="en-US" altLang="en-US" sz="2800" u="sng" dirty="0"/>
              <a:t>const</a:t>
            </a:r>
            <a:r>
              <a:rPr lang="en-US" altLang="en-US" sz="2800" dirty="0"/>
              <a:t> keyword to specify a constant parameter to tell the compiler that the parameter should not be changed in the function. 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C++ also enables you to specify a constant member function to tell the compiler that the function should not change the value of any data fields in the object. 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To do so, place the </a:t>
            </a:r>
            <a:r>
              <a:rPr lang="en-US" altLang="en-US" sz="2800" u="sng" dirty="0"/>
              <a:t>const</a:t>
            </a:r>
            <a:r>
              <a:rPr lang="en-US" altLang="en-US" sz="2800" dirty="0"/>
              <a:t> keyword at the end of the function header. 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1605" y="137795"/>
            <a:ext cx="42075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CircleWithConstantMemberFunctions.h</a:t>
            </a:r>
            <a:endParaRPr lang="zh-CN" altLang="en-US" dirty="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1145" y="1097915"/>
            <a:ext cx="423291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#ifndef CIRCLE_H</a:t>
            </a:r>
            <a:endParaRPr lang="en-US" sz="1400"/>
          </a:p>
          <a:p>
            <a:r>
              <a:rPr lang="en-US" sz="1400"/>
              <a:t>#define CIRCLE_H</a:t>
            </a:r>
            <a:endParaRPr lang="en-US" sz="1400"/>
          </a:p>
          <a:p>
            <a:endParaRPr lang="en-US" sz="1400"/>
          </a:p>
          <a:p>
            <a:r>
              <a:rPr lang="en-US" sz="1400"/>
              <a:t>class Circle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public:</a:t>
            </a:r>
            <a:endParaRPr lang="en-US" sz="1400"/>
          </a:p>
          <a:p>
            <a:r>
              <a:rPr lang="en-US" sz="1400"/>
              <a:t>  Circle();</a:t>
            </a:r>
            <a:endParaRPr lang="en-US" sz="1400"/>
          </a:p>
          <a:p>
            <a:r>
              <a:rPr lang="en-US" sz="1400"/>
              <a:t>  Circle(double);</a:t>
            </a:r>
            <a:endParaRPr lang="en-US" sz="1400"/>
          </a:p>
          <a:p>
            <a:r>
              <a:rPr lang="en-US" sz="1400"/>
              <a:t>  double getArea() const;</a:t>
            </a:r>
            <a:endParaRPr lang="en-US" sz="1400"/>
          </a:p>
          <a:p>
            <a:r>
              <a:rPr lang="en-US" sz="1400"/>
              <a:t>  double getRadius() const;</a:t>
            </a:r>
            <a:endParaRPr lang="en-US" sz="1400"/>
          </a:p>
          <a:p>
            <a:r>
              <a:rPr lang="en-US" sz="1400"/>
              <a:t>  void setRadius(double);</a:t>
            </a:r>
            <a:endParaRPr lang="en-US" sz="1400"/>
          </a:p>
          <a:p>
            <a:r>
              <a:rPr lang="en-US" sz="1400"/>
              <a:t>  static int getNumberOfObjects();</a:t>
            </a:r>
            <a:endParaRPr lang="en-US" sz="1400"/>
          </a:p>
          <a:p>
            <a:endParaRPr lang="en-US" sz="1400"/>
          </a:p>
          <a:p>
            <a:r>
              <a:rPr lang="en-US" sz="1400"/>
              <a:t>private:</a:t>
            </a:r>
            <a:endParaRPr lang="en-US" sz="1400"/>
          </a:p>
          <a:p>
            <a:r>
              <a:rPr lang="en-US" sz="1400"/>
              <a:t>  double radius;</a:t>
            </a:r>
            <a:endParaRPr lang="en-US" sz="1400"/>
          </a:p>
          <a:p>
            <a:r>
              <a:rPr lang="en-US" sz="1400"/>
              <a:t>  static int numberOfObjects;</a:t>
            </a:r>
            <a:endParaRPr lang="en-US" sz="1400"/>
          </a:p>
          <a:p>
            <a:r>
              <a:rPr lang="en-US" sz="1400"/>
              <a:t>};</a:t>
            </a:r>
            <a:endParaRPr lang="en-US" sz="1400"/>
          </a:p>
          <a:p>
            <a:endParaRPr lang="en-US" sz="1400"/>
          </a:p>
          <a:p>
            <a:r>
              <a:rPr lang="en-US" sz="1400"/>
              <a:t>#endif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4425315" y="506095"/>
            <a:ext cx="4326890" cy="6123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#include "CircleWithConstantMemberFunctions.h"</a:t>
            </a:r>
            <a:endParaRPr lang="en-US" sz="1400"/>
          </a:p>
          <a:p>
            <a:r>
              <a:rPr lang="en-US" sz="1400"/>
              <a:t>int Circle::numberOfObjects = 0;</a:t>
            </a:r>
            <a:endParaRPr lang="en-US" sz="1400"/>
          </a:p>
          <a:p>
            <a:r>
              <a:rPr lang="en-US" sz="1400"/>
              <a:t>// Construct a circle object</a:t>
            </a:r>
            <a:endParaRPr lang="en-US" sz="1400"/>
          </a:p>
          <a:p>
            <a:r>
              <a:rPr lang="en-US" sz="1400"/>
              <a:t>Circle::Circle(){</a:t>
            </a:r>
            <a:endParaRPr lang="en-US" sz="1400"/>
          </a:p>
          <a:p>
            <a:r>
              <a:rPr lang="en-US" sz="1400"/>
              <a:t>  radius = 1;</a:t>
            </a:r>
            <a:endParaRPr lang="en-US" sz="1400"/>
          </a:p>
          <a:p>
            <a:r>
              <a:rPr lang="en-US" sz="1400"/>
              <a:t>  numberOfObjects++;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/>
              <a:t>// Construct a circle object</a:t>
            </a:r>
            <a:endParaRPr lang="en-US" sz="1400"/>
          </a:p>
          <a:p>
            <a:r>
              <a:rPr lang="en-US" sz="1400"/>
              <a:t>Circle::Circle(double newRadius){</a:t>
            </a:r>
            <a:endParaRPr lang="en-US" sz="1400"/>
          </a:p>
          <a:p>
            <a:r>
              <a:rPr lang="en-US" sz="1400"/>
              <a:t>  radius = newRadius;</a:t>
            </a:r>
            <a:endParaRPr lang="en-US" sz="1400"/>
          </a:p>
          <a:p>
            <a:r>
              <a:rPr lang="en-US" sz="1400"/>
              <a:t>  numberOfObjects++;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/>
              <a:t>// Return the area of this circle</a:t>
            </a:r>
            <a:endParaRPr lang="en-US" sz="1400"/>
          </a:p>
          <a:p>
            <a:r>
              <a:rPr lang="en-US" sz="1400"/>
              <a:t>double Circle::getArea() const{</a:t>
            </a:r>
            <a:endParaRPr lang="en-US" sz="1400"/>
          </a:p>
          <a:p>
            <a:r>
              <a:rPr lang="en-US" sz="1400"/>
              <a:t>  return radius * radius * 3.14159;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/>
              <a:t>// Return the radius of this circle</a:t>
            </a:r>
            <a:endParaRPr lang="en-US" sz="1400"/>
          </a:p>
          <a:p>
            <a:r>
              <a:rPr lang="en-US" sz="1400"/>
              <a:t>double Circle::getRadius() const{</a:t>
            </a:r>
            <a:endParaRPr lang="en-US" sz="1400"/>
          </a:p>
          <a:p>
            <a:r>
              <a:rPr lang="en-US" sz="1400"/>
              <a:t>  return radius;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/>
              <a:t>// Set a new radius</a:t>
            </a:r>
            <a:endParaRPr lang="en-US" sz="1400"/>
          </a:p>
          <a:p>
            <a:r>
              <a:rPr lang="en-US" sz="1400"/>
              <a:t>void Circle::setRadius(double newRadius){</a:t>
            </a:r>
            <a:endParaRPr lang="en-US" sz="1400"/>
          </a:p>
          <a:p>
            <a:r>
              <a:rPr lang="en-US" sz="1400"/>
              <a:t>  radius = (newRadius &gt;= 0) ? newRadius : 0;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/>
              <a:t>// Return the number of circle objects</a:t>
            </a:r>
            <a:endParaRPr lang="en-US" sz="1400"/>
          </a:p>
          <a:p>
            <a:r>
              <a:rPr lang="en-US" sz="1400"/>
              <a:t>int Circle::getNumberOfObjects(){</a:t>
            </a:r>
            <a:endParaRPr lang="en-US" sz="1400"/>
          </a:p>
          <a:p>
            <a:r>
              <a:rPr lang="en-US" sz="1400"/>
              <a:t>  return numberOfObjects;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4504055" y="137795"/>
            <a:ext cx="44735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CircleWithConstantMemberFunctions.cpp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Object-Oriented Thinking</a:t>
            </a:r>
            <a:endParaRPr lang="en-US" altLang="en-US" dirty="0">
              <a:hlinkClick r:id="rId1" action="ppaction://program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>
          <a:xfrm>
            <a:off x="304800" y="1143000"/>
            <a:ext cx="8569325" cy="5127625"/>
          </a:xfrm>
        </p:spPr>
        <p:txBody>
          <a:bodyPr vert="horz" wrap="square" lIns="92075" tIns="46038" rIns="92075" bIns="46038" anchor="t">
            <a:normAutofit lnSpcReduction="20000"/>
          </a:bodyPr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The book introduced fundamental programming techniques for problem solving using loops, functions, and arrays. </a:t>
            </a: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The study of these techniques lays a solid foundation for object-oriented programming. </a:t>
            </a: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Classes provide more flexibility and modularity for building reusable software. </a:t>
            </a: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This section improves the solution for a problem introduced in Chapter 3 using the object-oriented approach. </a:t>
            </a: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From the improvements, you will gain insight on the differences between the procedural programming and object-oriented programming and see the benefits of developing reusable code using objects and classes.</a:t>
            </a:r>
            <a:endParaRPr lang="en-US" altLang="en-US" sz="2800" dirty="0"/>
          </a:p>
        </p:txBody>
      </p:sp>
      <p:sp>
        <p:nvSpPr>
          <p:cNvPr id="30725" name="Rectangle 4"/>
          <p:cNvSpPr/>
          <p:nvPr/>
        </p:nvSpPr>
        <p:spPr>
          <a:xfrm>
            <a:off x="1914525" y="29718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693738" y="203200"/>
            <a:ext cx="7772400" cy="60960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The BMI Class</a:t>
            </a:r>
            <a:endParaRPr lang="en-US" altLang="en-US" dirty="0">
              <a:hlinkClick r:id="rId1" action="ppaction://program"/>
            </a:endParaRPr>
          </a:p>
        </p:txBody>
      </p:sp>
      <p:sp>
        <p:nvSpPr>
          <p:cNvPr id="31748" name="Rectangle 3"/>
          <p:cNvSpPr/>
          <p:nvPr/>
        </p:nvSpPr>
        <p:spPr>
          <a:xfrm>
            <a:off x="3371850" y="23701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1749" name="Rectangle 7"/>
          <p:cNvSpPr/>
          <p:nvPr/>
        </p:nvSpPr>
        <p:spPr>
          <a:xfrm>
            <a:off x="3055938" y="23701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1750" name="Rectangle 8"/>
          <p:cNvSpPr/>
          <p:nvPr/>
        </p:nvSpPr>
        <p:spPr>
          <a:xfrm>
            <a:off x="0" y="18065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1751" name="Rectangle 9"/>
          <p:cNvSpPr/>
          <p:nvPr/>
        </p:nvSpPr>
        <p:spPr>
          <a:xfrm>
            <a:off x="0" y="1806575"/>
            <a:ext cx="9144000" cy="6397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>
              <a:spcBef>
                <a:spcPct val="0"/>
              </a:spcBef>
              <a:buClrTx/>
              <a:buSzPct val="100000"/>
              <a:buNone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r>
              <a:rPr lang="en-US" altLang="en-US" sz="1200" b="1" i="1" dirty="0">
                <a:solidFill>
                  <a:srgbClr val="0000FF"/>
                </a:solidFill>
                <a:latin typeface="Courier" charset="0"/>
                <a:cs typeface="Times New Roman" panose="02020603050405020304" pitchFamily="18" charset="0"/>
              </a:rPr>
              <a:t>	</a:t>
            </a:r>
            <a:endParaRPr lang="en-US" altLang="en-US" sz="1200" b="1" i="1" dirty="0">
              <a:solidFill>
                <a:srgbClr val="0000FF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lvl="0" indent="0" defTabSz="0">
              <a:spcBef>
                <a:spcPct val="0"/>
              </a:spcBef>
              <a:buClrTx/>
              <a:buSzPct val="100000"/>
              <a:buNone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endParaRPr lang="en-US" altLang="en-US" sz="2400" dirty="0"/>
          </a:p>
        </p:txBody>
      </p:sp>
      <p:sp>
        <p:nvSpPr>
          <p:cNvPr id="31752" name="Rectangle 10"/>
          <p:cNvSpPr/>
          <p:nvPr/>
        </p:nvSpPr>
        <p:spPr>
          <a:xfrm>
            <a:off x="2557463" y="17287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1753" name="Rectangle 11"/>
          <p:cNvSpPr/>
          <p:nvPr/>
        </p:nvSpPr>
        <p:spPr>
          <a:xfrm>
            <a:off x="0" y="18288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1754" name="Rectangle 12"/>
          <p:cNvSpPr/>
          <p:nvPr/>
        </p:nvSpPr>
        <p:spPr>
          <a:xfrm>
            <a:off x="0" y="15859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1755" name="Rectangle 13"/>
          <p:cNvSpPr/>
          <p:nvPr/>
        </p:nvSpPr>
        <p:spPr>
          <a:xfrm>
            <a:off x="0" y="4999038"/>
            <a:ext cx="2470150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>
              <a:spcBef>
                <a:spcPct val="0"/>
              </a:spcBef>
              <a:buClrTx/>
              <a:buSzPct val="100000"/>
              <a:buNone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</a:pPr>
            <a:r>
              <a:rPr lang="en-US" altLang="en-US" sz="1200" b="1" i="1" dirty="0">
                <a:solidFill>
                  <a:srgbClr val="0000FF"/>
                </a:solidFill>
                <a:latin typeface="Courier New" panose="02070609020205090404" pitchFamily="49" charset="0"/>
                <a:cs typeface="Times New Roman" panose="02020603050405020304" pitchFamily="18" charset="0"/>
              </a:rPr>
              <a:t>	</a:t>
            </a:r>
            <a:endParaRPr lang="en-US" altLang="en-US" sz="2400" dirty="0">
              <a:ea typeface="Times New Roman" panose="02020603050405020304" pitchFamily="18" charset="0"/>
            </a:endParaRPr>
          </a:p>
        </p:txBody>
      </p:sp>
      <p:sp>
        <p:nvSpPr>
          <p:cNvPr id="31756" name="Rectangle 14"/>
          <p:cNvSpPr/>
          <p:nvPr/>
        </p:nvSpPr>
        <p:spPr>
          <a:xfrm>
            <a:off x="0" y="21907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1757" name="Rectangle 15"/>
          <p:cNvSpPr/>
          <p:nvPr/>
        </p:nvSpPr>
        <p:spPr>
          <a:xfrm>
            <a:off x="0" y="22098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1758" name="Rectangle 19"/>
          <p:cNvSpPr/>
          <p:nvPr/>
        </p:nvSpPr>
        <p:spPr>
          <a:xfrm>
            <a:off x="0" y="21955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31759" name="Object 18"/>
          <p:cNvGraphicFramePr>
            <a:graphicFrameLocks noChangeAspect="1"/>
          </p:cNvGraphicFramePr>
          <p:nvPr/>
        </p:nvGraphicFramePr>
        <p:xfrm>
          <a:off x="234950" y="976313"/>
          <a:ext cx="6715125" cy="466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" imgW="3543300" imgH="2476500" progId="Word.Picture.8">
                  <p:embed/>
                </p:oleObj>
              </mc:Choice>
              <mc:Fallback>
                <p:oleObj name="" r:id="rId2" imgW="3543300" imgH="2476500" progId="Word.Picture.8">
                  <p:embed/>
                  <p:pic>
                    <p:nvPicPr>
                      <p:cNvPr id="0" name="Picture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4950" y="976313"/>
                        <a:ext cx="6715125" cy="4668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1800" y="296545"/>
            <a:ext cx="20237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UseBMIClass.cpp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31800" y="884555"/>
            <a:ext cx="4498975" cy="3753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#include &lt;iostream&gt;</a:t>
            </a:r>
            <a:endParaRPr lang="en-US" sz="1400"/>
          </a:p>
          <a:p>
            <a:r>
              <a:rPr lang="en-US" sz="1400"/>
              <a:t>#include "BMI.h"</a:t>
            </a:r>
            <a:endParaRPr lang="en-US" sz="1400"/>
          </a:p>
          <a:p>
            <a:r>
              <a:rPr lang="en-US" sz="1400"/>
              <a:t>using namespace std;</a:t>
            </a:r>
            <a:endParaRPr lang="en-US" sz="1400"/>
          </a:p>
          <a:p>
            <a:endParaRPr lang="en-US" sz="1400"/>
          </a:p>
          <a:p>
            <a:r>
              <a:rPr lang="en-US" sz="1400"/>
              <a:t>int main()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BMI bmi1("John Doe", 18, 145, 70);</a:t>
            </a:r>
            <a:endParaRPr lang="en-US" sz="1400"/>
          </a:p>
          <a:p>
            <a:r>
              <a:rPr lang="en-US" sz="1400"/>
              <a:t>  cout &lt;&lt; "The BMI for " &lt;&lt; bmi1.getName() &lt;&lt; " is "</a:t>
            </a:r>
            <a:endParaRPr lang="en-US" sz="1400"/>
          </a:p>
          <a:p>
            <a:r>
              <a:rPr lang="en-US" sz="1400"/>
              <a:t>    &lt;&lt; bmi1.getBMI() &lt;&lt; " " &lt;&lt; bmi1.getStatus() &lt;&lt; endl;</a:t>
            </a:r>
            <a:endParaRPr lang="en-US" sz="1400"/>
          </a:p>
          <a:p>
            <a:endParaRPr lang="en-US" sz="1400"/>
          </a:p>
          <a:p>
            <a:r>
              <a:rPr lang="en-US" sz="1400"/>
              <a:t>  BMI bmi2("Susan King", 215, 70);</a:t>
            </a:r>
            <a:endParaRPr lang="en-US" sz="1400"/>
          </a:p>
          <a:p>
            <a:r>
              <a:rPr lang="en-US" sz="1400"/>
              <a:t>  cout &lt;&lt; "The BMI for " &lt;&lt; bmi2.getName() &lt;&lt; " is "</a:t>
            </a:r>
            <a:endParaRPr lang="en-US" sz="1400"/>
          </a:p>
          <a:p>
            <a:r>
              <a:rPr lang="en-US" sz="1400"/>
              <a:t>    &lt;&lt; bmi2.getBMI() &lt;&lt; " " + bmi2.getStatus() &lt;&lt; endl;</a:t>
            </a:r>
            <a:endParaRPr lang="en-US" sz="1400"/>
          </a:p>
          <a:p>
            <a:endParaRPr lang="en-US" sz="1400"/>
          </a:p>
          <a:p>
            <a:r>
              <a:rPr lang="en-US" sz="1400"/>
              <a:t>  return 0;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4502785"/>
            <a:ext cx="7455535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61315" y="188595"/>
            <a:ext cx="788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BMI.h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43205" y="638175"/>
            <a:ext cx="294005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#ifndef BMI_H</a:t>
            </a:r>
            <a:endParaRPr lang="en-US" sz="1400"/>
          </a:p>
          <a:p>
            <a:r>
              <a:rPr lang="en-US" sz="1400"/>
              <a:t>#define BMI_H</a:t>
            </a:r>
            <a:endParaRPr lang="en-US" sz="1400"/>
          </a:p>
          <a:p>
            <a:r>
              <a:rPr lang="en-US" sz="1400"/>
              <a:t>#include &lt;string&gt;</a:t>
            </a:r>
            <a:endParaRPr lang="en-US" sz="1400"/>
          </a:p>
          <a:p>
            <a:r>
              <a:rPr lang="en-US" sz="1400"/>
              <a:t>using namespace std;</a:t>
            </a:r>
            <a:endParaRPr lang="en-US" sz="1400"/>
          </a:p>
          <a:p>
            <a:r>
              <a:rPr lang="en-US" sz="1400"/>
              <a:t>class BMI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public:</a:t>
            </a:r>
            <a:endParaRPr lang="en-US" sz="1400"/>
          </a:p>
          <a:p>
            <a:r>
              <a:rPr lang="en-US" sz="1400"/>
              <a:t>  BMI(const string&amp; newName, int newAge, </a:t>
            </a:r>
            <a:endParaRPr lang="en-US" sz="1400"/>
          </a:p>
          <a:p>
            <a:r>
              <a:rPr lang="en-US" sz="1400"/>
              <a:t>    double newWeight, double newHeight);</a:t>
            </a:r>
            <a:endParaRPr lang="en-US" sz="1400"/>
          </a:p>
          <a:p>
            <a:r>
              <a:rPr lang="en-US" sz="1400"/>
              <a:t>  BMI(const string&amp; newName, double newWeight, double newHeight);</a:t>
            </a:r>
            <a:endParaRPr lang="en-US" sz="1400"/>
          </a:p>
          <a:p>
            <a:r>
              <a:rPr lang="en-US" sz="1400"/>
              <a:t>  double getBMI() const;</a:t>
            </a:r>
            <a:endParaRPr lang="en-US" sz="1400"/>
          </a:p>
          <a:p>
            <a:r>
              <a:rPr lang="en-US" sz="1400"/>
              <a:t>  string getStatus() const;</a:t>
            </a:r>
            <a:endParaRPr lang="en-US" sz="1400"/>
          </a:p>
          <a:p>
            <a:r>
              <a:rPr lang="en-US" sz="1400"/>
              <a:t>  string getName() const;</a:t>
            </a:r>
            <a:endParaRPr lang="en-US" sz="1400"/>
          </a:p>
          <a:p>
            <a:r>
              <a:rPr lang="en-US" sz="1400"/>
              <a:t>  int getAge() const;</a:t>
            </a:r>
            <a:endParaRPr lang="en-US" sz="1400"/>
          </a:p>
          <a:p>
            <a:r>
              <a:rPr lang="en-US" sz="1400"/>
              <a:t>  double getWeight() const;</a:t>
            </a:r>
            <a:endParaRPr lang="en-US" sz="1400"/>
          </a:p>
          <a:p>
            <a:r>
              <a:rPr lang="en-US" sz="1400"/>
              <a:t>  double getHeight() const;</a:t>
            </a:r>
            <a:endParaRPr lang="en-US" sz="1400"/>
          </a:p>
          <a:p>
            <a:r>
              <a:rPr lang="en-US" sz="1400"/>
              <a:t>private:</a:t>
            </a:r>
            <a:endParaRPr lang="en-US" sz="1400"/>
          </a:p>
          <a:p>
            <a:r>
              <a:rPr lang="en-US" sz="1400"/>
              <a:t>  string name;</a:t>
            </a:r>
            <a:endParaRPr lang="en-US" sz="1400"/>
          </a:p>
          <a:p>
            <a:r>
              <a:rPr lang="en-US" sz="1400"/>
              <a:t>  int age;</a:t>
            </a:r>
            <a:endParaRPr lang="en-US" sz="1400"/>
          </a:p>
          <a:p>
            <a:r>
              <a:rPr lang="en-US" sz="1400"/>
              <a:t>  double weight;</a:t>
            </a:r>
            <a:endParaRPr lang="en-US" sz="1400"/>
          </a:p>
          <a:p>
            <a:r>
              <a:rPr lang="en-US" sz="1400"/>
              <a:t>  double height;</a:t>
            </a:r>
            <a:endParaRPr lang="en-US" sz="1400"/>
          </a:p>
          <a:p>
            <a:r>
              <a:rPr lang="en-US" sz="1400"/>
              <a:t>};</a:t>
            </a:r>
            <a:endParaRPr lang="en-US" sz="1400"/>
          </a:p>
          <a:p>
            <a:r>
              <a:rPr lang="en-US" sz="1400"/>
              <a:t>#endif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3297555" y="151765"/>
            <a:ext cx="3077210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#include &lt;iostream&gt;</a:t>
            </a:r>
            <a:endParaRPr lang="en-US" sz="1400"/>
          </a:p>
          <a:p>
            <a:r>
              <a:rPr lang="en-US" sz="1400"/>
              <a:t>#include "BMI.h"</a:t>
            </a:r>
            <a:endParaRPr lang="en-US" sz="1400"/>
          </a:p>
          <a:p>
            <a:r>
              <a:rPr lang="en-US" sz="1400"/>
              <a:t>using namespace std;</a:t>
            </a:r>
            <a:endParaRPr lang="en-US" sz="1400"/>
          </a:p>
          <a:p>
            <a:r>
              <a:rPr lang="en-US" sz="1400">
                <a:solidFill>
                  <a:srgbClr val="FF0000"/>
                </a:solidFill>
              </a:rPr>
              <a:t>BMI::BMI(const string&amp; newName, int newAge, </a:t>
            </a:r>
            <a:endParaRPr lang="en-US" sz="1400">
              <a:solidFill>
                <a:srgbClr val="FF0000"/>
              </a:solidFill>
            </a:endParaRPr>
          </a:p>
          <a:p>
            <a:r>
              <a:rPr lang="en-US" sz="1400">
                <a:solidFill>
                  <a:srgbClr val="FF0000"/>
                </a:solidFill>
              </a:rPr>
              <a:t>  double newWeight, double newHeight)</a:t>
            </a:r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name = newName;</a:t>
            </a:r>
            <a:endParaRPr lang="en-US" sz="1400"/>
          </a:p>
          <a:p>
            <a:r>
              <a:rPr lang="en-US" sz="1400"/>
              <a:t>  age = newAge;</a:t>
            </a:r>
            <a:endParaRPr lang="en-US" sz="1400"/>
          </a:p>
          <a:p>
            <a:r>
              <a:rPr lang="en-US" sz="1400"/>
              <a:t>  weight = newWeight;</a:t>
            </a:r>
            <a:endParaRPr lang="en-US" sz="1400"/>
          </a:p>
          <a:p>
            <a:r>
              <a:rPr lang="en-US" sz="1400"/>
              <a:t>  height = newHeight;}</a:t>
            </a:r>
            <a:endParaRPr lang="en-US" sz="1400"/>
          </a:p>
          <a:p>
            <a:r>
              <a:rPr lang="en-US" sz="1400">
                <a:solidFill>
                  <a:srgbClr val="FF0000"/>
                </a:solidFill>
              </a:rPr>
              <a:t>BMI::BMI(const string&amp; newName, double newWeight, double newHeight)</a:t>
            </a:r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name = newName;</a:t>
            </a:r>
            <a:endParaRPr lang="en-US" sz="1400"/>
          </a:p>
          <a:p>
            <a:r>
              <a:rPr lang="en-US" sz="1400"/>
              <a:t>  age = 20;</a:t>
            </a:r>
            <a:endParaRPr lang="en-US" sz="1400"/>
          </a:p>
          <a:p>
            <a:r>
              <a:rPr lang="en-US" sz="1400"/>
              <a:t>  weight = newWeight;</a:t>
            </a:r>
            <a:endParaRPr lang="en-US" sz="1400"/>
          </a:p>
          <a:p>
            <a:r>
              <a:rPr lang="en-US" sz="1400"/>
              <a:t>  height = newHeight;}</a:t>
            </a:r>
            <a:endParaRPr lang="en-US" sz="1400"/>
          </a:p>
          <a:p>
            <a:r>
              <a:rPr lang="en-US" sz="1400">
                <a:solidFill>
                  <a:srgbClr val="FF0000"/>
                </a:solidFill>
              </a:rPr>
              <a:t>double BMI::getBMI() const</a:t>
            </a:r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const double KILOGRAMS_PER_POUND = 0.45359237;</a:t>
            </a:r>
            <a:endParaRPr lang="en-US" sz="1400"/>
          </a:p>
          <a:p>
            <a:r>
              <a:rPr lang="en-US" sz="1400"/>
              <a:t>  const double METERS_PER_INCH = 0.0254;</a:t>
            </a:r>
            <a:endParaRPr lang="en-US" sz="1400"/>
          </a:p>
          <a:p>
            <a:r>
              <a:rPr lang="en-US" sz="1400"/>
              <a:t>  double bmi = weight * KILOGRAMS_PER_POUND /</a:t>
            </a:r>
            <a:endParaRPr lang="en-US" sz="1400"/>
          </a:p>
          <a:p>
            <a:r>
              <a:rPr lang="en-US" sz="1400"/>
              <a:t>    ((height * METERS_PER_INCH) * (height * METERS_PER_INCH));</a:t>
            </a:r>
            <a:endParaRPr lang="en-US" sz="1400"/>
          </a:p>
          <a:p>
            <a:r>
              <a:rPr lang="en-US" sz="1400"/>
              <a:t>  return bmi;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6374765" y="81915"/>
            <a:ext cx="2540000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solidFill>
                  <a:srgbClr val="FF0000"/>
                </a:solidFill>
              </a:rPr>
              <a:t>string BMI::getStatus() const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double bmi = getBMI();</a:t>
            </a:r>
            <a:endParaRPr lang="en-US" sz="1400"/>
          </a:p>
          <a:p>
            <a:r>
              <a:rPr lang="en-US" sz="1400"/>
              <a:t>  if (bmi &lt; 18.5)</a:t>
            </a:r>
            <a:endParaRPr lang="en-US" sz="1400"/>
          </a:p>
          <a:p>
            <a:r>
              <a:rPr lang="en-US" sz="1400"/>
              <a:t>    return "Underweight";</a:t>
            </a:r>
            <a:endParaRPr lang="en-US" sz="1400"/>
          </a:p>
          <a:p>
            <a:r>
              <a:rPr lang="en-US" sz="1400"/>
              <a:t>  else if (bmi &lt; 25)</a:t>
            </a:r>
            <a:endParaRPr lang="en-US" sz="1400"/>
          </a:p>
          <a:p>
            <a:r>
              <a:rPr lang="en-US" sz="1400"/>
              <a:t>    return "Normal";</a:t>
            </a:r>
            <a:endParaRPr lang="en-US" sz="1400"/>
          </a:p>
          <a:p>
            <a:r>
              <a:rPr lang="en-US" sz="1400"/>
              <a:t>  else if (bmi &lt; 30)</a:t>
            </a:r>
            <a:endParaRPr lang="en-US" sz="1400"/>
          </a:p>
          <a:p>
            <a:r>
              <a:rPr lang="en-US" sz="1400"/>
              <a:t>    return "Overweight";</a:t>
            </a:r>
            <a:endParaRPr lang="en-US" sz="1400"/>
          </a:p>
          <a:p>
            <a:r>
              <a:rPr lang="en-US" sz="1400"/>
              <a:t>  else</a:t>
            </a:r>
            <a:endParaRPr lang="en-US" sz="1400"/>
          </a:p>
          <a:p>
            <a:r>
              <a:rPr lang="en-US" sz="1400"/>
              <a:t>    return "Obese";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>
                <a:solidFill>
                  <a:srgbClr val="FF0000"/>
                </a:solidFill>
              </a:rPr>
              <a:t>string BMI::getName() const</a:t>
            </a:r>
            <a:endParaRPr lang="en-US" sz="1400">
              <a:solidFill>
                <a:srgbClr val="FF0000"/>
              </a:solidFill>
            </a:endParaRPr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return name;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/>
              <a:t>int BMI::getAge() const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return age;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>
                <a:solidFill>
                  <a:srgbClr val="FF0000"/>
                </a:solidFill>
              </a:rPr>
              <a:t>double BMI::getWeight() const</a:t>
            </a:r>
            <a:endParaRPr lang="en-US" sz="1400">
              <a:solidFill>
                <a:srgbClr val="FF0000"/>
              </a:solidFill>
            </a:endParaRPr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return weight;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>
                <a:solidFill>
                  <a:srgbClr val="FF0000"/>
                </a:solidFill>
              </a:rPr>
              <a:t>double BMI::getHeight() const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return height;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  <p:sp>
        <p:nvSpPr>
          <p:cNvPr id="8" name="Text Box 7"/>
          <p:cNvSpPr txBox="1"/>
          <p:nvPr/>
        </p:nvSpPr>
        <p:spPr>
          <a:xfrm>
            <a:off x="2242820" y="151765"/>
            <a:ext cx="10547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BMI.cpp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514350"/>
          </a:xfrm>
        </p:spPr>
        <p:txBody>
          <a:bodyPr vert="horz" wrap="square" lIns="92075" tIns="46038" rIns="92075" bIns="46038" anchor="ctr"/>
          <a:p>
            <a:r>
              <a:rPr lang="en-US" altLang="en-US" sz="4000" dirty="0">
                <a:latin typeface="Book Antiqua" pitchFamily="18" charset="0"/>
              </a:rPr>
              <a:t>Object Composition</a:t>
            </a:r>
            <a:endParaRPr lang="en-US" altLang="en-US" sz="4000" dirty="0"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309563" y="1123950"/>
            <a:ext cx="8486775" cy="3219450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en-US" altLang="en-US" sz="2800" dirty="0"/>
              <a:t>Composition is actually a special case of the aggregation relationship. Aggregation models </a:t>
            </a:r>
            <a:r>
              <a:rPr lang="en-US" altLang="en-US" sz="2800" i="1" dirty="0"/>
              <a:t>has-a</a:t>
            </a:r>
            <a:r>
              <a:rPr lang="en-US" altLang="en-US" sz="2800" dirty="0"/>
              <a:t> relationships and represents an ownership relationship between two objects. The owner object is called an </a:t>
            </a:r>
            <a:r>
              <a:rPr lang="en-US" altLang="en-US" sz="2800" i="1" dirty="0"/>
              <a:t>aggregating object</a:t>
            </a:r>
            <a:r>
              <a:rPr lang="en-US" altLang="en-US" sz="2800" dirty="0"/>
              <a:t> and its class an </a:t>
            </a:r>
            <a:r>
              <a:rPr lang="en-US" altLang="en-US" sz="2800" i="1" dirty="0"/>
              <a:t>aggregating class</a:t>
            </a:r>
            <a:r>
              <a:rPr lang="en-US" altLang="en-US" sz="2800" dirty="0"/>
              <a:t>. The subject object is called an </a:t>
            </a:r>
            <a:r>
              <a:rPr lang="en-US" altLang="en-US" sz="2800" i="1" dirty="0"/>
              <a:t>aggregated object</a:t>
            </a:r>
            <a:r>
              <a:rPr lang="en-US" altLang="en-US" sz="2800" dirty="0"/>
              <a:t> and its class an </a:t>
            </a:r>
            <a:r>
              <a:rPr lang="en-US" altLang="en-US" sz="2800" i="1" dirty="0"/>
              <a:t>aggregated class</a:t>
            </a:r>
            <a:r>
              <a:rPr lang="en-US" altLang="en-US" sz="2800" dirty="0"/>
              <a:t>. </a:t>
            </a:r>
            <a:endParaRPr lang="en-US" altLang="en-US" sz="2800" dirty="0"/>
          </a:p>
        </p:txBody>
      </p:sp>
      <p:sp>
        <p:nvSpPr>
          <p:cNvPr id="32773" name="Rectangle 4"/>
          <p:cNvSpPr/>
          <p:nvPr/>
        </p:nvSpPr>
        <p:spPr>
          <a:xfrm>
            <a:off x="0" y="30019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350838" y="4197350"/>
          <a:ext cx="840422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" imgW="4064000" imgH="850900" progId="Word.Picture.8">
                  <p:embed/>
                </p:oleObj>
              </mc:Choice>
              <mc:Fallback>
                <p:oleObj name="" r:id="rId2" imgW="4064000" imgH="850900" progId="Word.Picture.8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0838" y="4197350"/>
                        <a:ext cx="8404225" cy="177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572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Class Representation</a:t>
            </a:r>
            <a:endParaRPr lang="en-US" altLang="en-US" dirty="0"/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231775" y="1277938"/>
            <a:ext cx="8680450" cy="1420812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en-US" altLang="en-US" sz="2800" dirty="0"/>
              <a:t>An aggregation relationship is usually represented as a data field in the aggregating class. For example, the relationship in the preceding figure can be represented as follows:</a:t>
            </a:r>
            <a:endParaRPr lang="en-US" altLang="en-US" sz="2800" dirty="0"/>
          </a:p>
        </p:txBody>
      </p:sp>
      <p:sp>
        <p:nvSpPr>
          <p:cNvPr id="33797" name="Rectangle 4"/>
          <p:cNvSpPr/>
          <p:nvPr/>
        </p:nvSpPr>
        <p:spPr>
          <a:xfrm>
            <a:off x="0" y="25987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33798" name="Object 5"/>
          <p:cNvGraphicFramePr>
            <a:graphicFrameLocks noChangeAspect="1"/>
          </p:cNvGraphicFramePr>
          <p:nvPr/>
        </p:nvGraphicFramePr>
        <p:xfrm>
          <a:off x="231775" y="3082925"/>
          <a:ext cx="87185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5291455" imgH="1661160" progId="Word.Picture.8">
                  <p:embed/>
                </p:oleObj>
              </mc:Choice>
              <mc:Fallback>
                <p:oleObj name="" r:id="rId1" imgW="5291455" imgH="1661160" progId="Word.Picture.8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775" y="3082925"/>
                        <a:ext cx="8718550" cy="274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91600" cy="53340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Constructing a String</a:t>
            </a:r>
            <a:endParaRPr lang="en-US" altLang="en-US" dirty="0">
              <a:solidFill>
                <a:schemeClr val="tx1"/>
              </a:solidFill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5029200"/>
          </a:xfrm>
        </p:spPr>
        <p:txBody>
          <a:bodyPr vert="horz" wrap="square" lIns="92075" tIns="46038" rIns="92075" bIns="46038" anchor="t"/>
          <a:p>
            <a:pPr mar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/>
              <a:t>You can create an empty string using string’s no-arg constructor like this one:</a:t>
            </a:r>
            <a:endParaRPr lang="en-US" altLang="en-US" dirty="0"/>
          </a:p>
          <a:p>
            <a:pPr marL="0" indent="0" defTabSz="0">
              <a:lnSpc>
                <a:spcPct val="80000"/>
              </a:lnSpc>
              <a:buNone/>
              <a:tabLst>
                <a:tab pos="0" algn="l"/>
              </a:tabLst>
            </a:pPr>
            <a:endParaRPr lang="en-US" altLang="en-US" u="sng" dirty="0"/>
          </a:p>
          <a:p>
            <a:pPr mar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/>
              <a:t>		string newString;</a:t>
            </a:r>
            <a:endParaRPr lang="en-US" altLang="en-US" dirty="0"/>
          </a:p>
          <a:p>
            <a:pPr marL="0" indent="0" defTabSz="0">
              <a:lnSpc>
                <a:spcPct val="80000"/>
              </a:lnSpc>
              <a:buNone/>
              <a:tabLst>
                <a:tab pos="0" algn="l"/>
              </a:tabLst>
            </a:pPr>
            <a:endParaRPr lang="en-US" altLang="en-US" dirty="0"/>
          </a:p>
          <a:p>
            <a:pPr mar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/>
              <a:t>You can create a string object from a string value or from an array of characters. To create a string from a string literal, use a syntax like this one:</a:t>
            </a:r>
            <a:endParaRPr lang="en-US" altLang="en-US" dirty="0"/>
          </a:p>
          <a:p>
            <a:pPr marL="0" indent="0" defTabSz="0">
              <a:lnSpc>
                <a:spcPct val="80000"/>
              </a:lnSpc>
              <a:buNone/>
              <a:tabLst>
                <a:tab pos="0" algn="l"/>
              </a:tabLst>
            </a:pPr>
            <a:endParaRPr lang="en-US" altLang="en-US" u="sng" dirty="0"/>
          </a:p>
          <a:p>
            <a:pPr mar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dirty="0"/>
              <a:t>		string newString(stringLiteral);</a:t>
            </a: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Aggregation or Composition </a:t>
            </a:r>
            <a:endParaRPr lang="en-US" altLang="en-US" dirty="0"/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>
          <a:xfrm>
            <a:off x="693738" y="1355725"/>
            <a:ext cx="7772400" cy="4114800"/>
          </a:xfrm>
        </p:spPr>
        <p:txBody>
          <a:bodyPr vert="horz" wrap="square" lIns="92075" tIns="46038" rIns="92075" bIns="46038" anchor="t"/>
          <a:p>
            <a:pPr marL="0" indent="0">
              <a:buNone/>
            </a:pPr>
            <a:r>
              <a:rPr lang="en-US" altLang="en-US" dirty="0"/>
              <a:t>Since aggregation and composition relationships are represented using classes in the same way, we don’t differentiate them and call both compositions.</a:t>
            </a: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685800" y="279400"/>
            <a:ext cx="7772400" cy="730250"/>
          </a:xfrm>
        </p:spPr>
        <p:txBody>
          <a:bodyPr vert="horz" wrap="square" lIns="92075" tIns="46038" rIns="92075" bIns="46038" anchor="ctr"/>
          <a:p>
            <a:r>
              <a:rPr lang="en-US" altLang="en-US" sz="4000" dirty="0"/>
              <a:t>The StackOfInteger Class </a:t>
            </a:r>
            <a:endParaRPr lang="en-US" altLang="en-US" sz="4000" dirty="0"/>
          </a:p>
        </p:txBody>
      </p:sp>
      <p:sp>
        <p:nvSpPr>
          <p:cNvPr id="35844" name="Rectangle 3"/>
          <p:cNvSpPr/>
          <p:nvPr/>
        </p:nvSpPr>
        <p:spPr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5845" name="Rectangle 4"/>
          <p:cNvSpPr>
            <a:spLocks noGrp="1"/>
          </p:cNvSpPr>
          <p:nvPr>
            <p:ph idx="1"/>
          </p:nvPr>
        </p:nvSpPr>
        <p:spPr>
          <a:xfrm>
            <a:off x="347663" y="1085850"/>
            <a:ext cx="8448675" cy="4302125"/>
          </a:xfrm>
        </p:spPr>
        <p:txBody>
          <a:bodyPr vert="horz" wrap="square" lIns="92075" tIns="46038" rIns="92075" bIns="46038" anchor="t">
            <a:normAutofit lnSpcReduction="20000"/>
          </a:bodyPr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A </a:t>
            </a:r>
            <a:r>
              <a:rPr lang="en-US" altLang="en-US" sz="2800" i="1" dirty="0"/>
              <a:t>stack</a:t>
            </a:r>
            <a:r>
              <a:rPr lang="en-US" altLang="en-US" sz="2800" dirty="0"/>
              <a:t> is a data structure that holds objects in a last-in first-out fashion, as illustrated in the next figure. It has many applications. </a:t>
            </a: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For example, the compiler uses a stack to process function invocations. </a:t>
            </a: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When a function is invoked, the parameters and local variables of the function are pushed into a stack. </a:t>
            </a: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When a function calls another function, the new function’s parameters and local variables are pushed into the stack. </a:t>
            </a: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When a function finishes its work and returns to its caller, its associated space is released from the stack.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685800" y="279400"/>
            <a:ext cx="7772400" cy="730250"/>
          </a:xfrm>
        </p:spPr>
        <p:txBody>
          <a:bodyPr vert="horz" wrap="square" lIns="92075" tIns="46038" rIns="92075" bIns="46038" anchor="ctr"/>
          <a:p>
            <a:r>
              <a:rPr lang="en-US" altLang="en-US" sz="4000" dirty="0"/>
              <a:t>The Stack Of Integer Class </a:t>
            </a:r>
            <a:endParaRPr lang="en-US" altLang="en-US" sz="4000" dirty="0"/>
          </a:p>
        </p:txBody>
      </p:sp>
      <p:sp>
        <p:nvSpPr>
          <p:cNvPr id="36868" name="Rectangle 3"/>
          <p:cNvSpPr/>
          <p:nvPr/>
        </p:nvSpPr>
        <p:spPr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6869" name="Rectangle 4"/>
          <p:cNvSpPr/>
          <p:nvPr/>
        </p:nvSpPr>
        <p:spPr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36870" name="Object 5"/>
          <p:cNvGraphicFramePr>
            <a:graphicFrameLocks noChangeAspect="1"/>
          </p:cNvGraphicFramePr>
          <p:nvPr/>
        </p:nvGraphicFramePr>
        <p:xfrm>
          <a:off x="309563" y="1316038"/>
          <a:ext cx="8486775" cy="34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968750" imgH="1600200" progId="Word.Picture.8">
                  <p:embed/>
                </p:oleObj>
              </mc:Choice>
              <mc:Fallback>
                <p:oleObj name="" r:id="rId1" imgW="3968750" imgH="1600200" progId="Word.Picture.8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563" y="1316038"/>
                        <a:ext cx="8486775" cy="3427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231775" y="457200"/>
            <a:ext cx="8226425" cy="838200"/>
          </a:xfrm>
        </p:spPr>
        <p:txBody>
          <a:bodyPr vert="horz" wrap="square" lIns="92075" tIns="46038" rIns="92075" bIns="46038" anchor="ctr"/>
          <a:p>
            <a:r>
              <a:rPr lang="en-US" altLang="en-US" sz="2800" dirty="0"/>
              <a:t>Example: The </a:t>
            </a:r>
            <a:r>
              <a:rPr lang="en-US" altLang="en-US" dirty="0">
                <a:latin typeface="Courier New" panose="02070609020205090404" pitchFamily="49" charset="0"/>
              </a:rPr>
              <a:t>Stack Of Integers</a:t>
            </a:r>
            <a:r>
              <a:rPr lang="en-US" altLang="en-US" sz="2800" dirty="0"/>
              <a:t> Class</a:t>
            </a:r>
            <a:endParaRPr lang="en-US" altLang="en-US" sz="2800" u="sng" dirty="0"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37892" name="Rectangle 5"/>
          <p:cNvSpPr/>
          <p:nvPr/>
        </p:nvSpPr>
        <p:spPr>
          <a:xfrm>
            <a:off x="388620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7893" name="Rectangle 6"/>
          <p:cNvSpPr/>
          <p:nvPr/>
        </p:nvSpPr>
        <p:spPr>
          <a:xfrm>
            <a:off x="2770188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7894" name="Rectangle 7"/>
          <p:cNvSpPr/>
          <p:nvPr/>
        </p:nvSpPr>
        <p:spPr>
          <a:xfrm>
            <a:off x="0" y="23463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7895" name="Rectangle 9"/>
          <p:cNvSpPr/>
          <p:nvPr/>
        </p:nvSpPr>
        <p:spPr>
          <a:xfrm>
            <a:off x="0" y="4251325"/>
            <a:ext cx="1133475" cy="26035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en-US" sz="1000" dirty="0">
                <a:solidFill>
                  <a:srgbClr val="0000FF"/>
                </a:solidFill>
                <a:latin typeface="Courier New" panose="020706090202050904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sz="1100" dirty="0">
                <a:cs typeface="Times New Roman" panose="02020603050405020304" pitchFamily="18" charset="0"/>
              </a:rPr>
              <a:t> </a:t>
            </a:r>
            <a:endParaRPr lang="en-US" altLang="en-US" sz="2400" dirty="0">
              <a:ea typeface="Times New Roman" panose="02020603050405020304" pitchFamily="18" charset="0"/>
            </a:endParaRPr>
          </a:p>
        </p:txBody>
      </p:sp>
      <p:sp>
        <p:nvSpPr>
          <p:cNvPr id="37896" name="Rectangle 11"/>
          <p:cNvSpPr/>
          <p:nvPr/>
        </p:nvSpPr>
        <p:spPr>
          <a:xfrm>
            <a:off x="0" y="25527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7897" name="Rectangle 13"/>
          <p:cNvSpPr/>
          <p:nvPr/>
        </p:nvSpPr>
        <p:spPr>
          <a:xfrm>
            <a:off x="0" y="25527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7898" name="Rectangle 17"/>
          <p:cNvSpPr/>
          <p:nvPr/>
        </p:nvSpPr>
        <p:spPr>
          <a:xfrm>
            <a:off x="0" y="25527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37899" name="Object 16"/>
          <p:cNvGraphicFramePr>
            <a:graphicFrameLocks noChangeAspect="1"/>
          </p:cNvGraphicFramePr>
          <p:nvPr/>
        </p:nvGraphicFramePr>
        <p:xfrm>
          <a:off x="231775" y="1700213"/>
          <a:ext cx="8642350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3962400" imgH="1752600" progId="Word.Picture.8">
                  <p:embed/>
                </p:oleObj>
              </mc:Choice>
              <mc:Fallback>
                <p:oleObj name="" r:id="rId2" imgW="3962400" imgH="1752600" progId="Word.Picture.8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775" y="1700213"/>
                        <a:ext cx="8642350" cy="382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5765" y="864870"/>
            <a:ext cx="528828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#include &lt;iostream&gt;</a:t>
            </a:r>
            <a:endParaRPr lang="en-US" sz="1400"/>
          </a:p>
          <a:p>
            <a:r>
              <a:rPr lang="en-US" sz="1400"/>
              <a:t>#include "StackOfIntegers.h"</a:t>
            </a:r>
            <a:endParaRPr lang="en-US" sz="1400"/>
          </a:p>
          <a:p>
            <a:r>
              <a:rPr lang="en-US" sz="1400"/>
              <a:t>using namespace std;</a:t>
            </a:r>
            <a:endParaRPr lang="en-US" sz="1400"/>
          </a:p>
          <a:p>
            <a:endParaRPr lang="en-US" sz="1400"/>
          </a:p>
          <a:p>
            <a:r>
              <a:rPr lang="en-US" sz="1400"/>
              <a:t>int main()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StackOfIntegers stack;</a:t>
            </a:r>
            <a:endParaRPr lang="en-US" sz="1400"/>
          </a:p>
          <a:p>
            <a:endParaRPr lang="en-US" sz="1400"/>
          </a:p>
          <a:p>
            <a:r>
              <a:rPr lang="en-US" sz="1400"/>
              <a:t>  for (int i = 0; i &lt; 10; i++)</a:t>
            </a:r>
            <a:endParaRPr lang="en-US" sz="1400"/>
          </a:p>
          <a:p>
            <a:r>
              <a:rPr lang="en-US" sz="1400"/>
              <a:t>    stack.push(i);</a:t>
            </a:r>
            <a:endParaRPr lang="en-US" sz="1400"/>
          </a:p>
          <a:p>
            <a:endParaRPr lang="en-US" sz="1400"/>
          </a:p>
          <a:p>
            <a:r>
              <a:rPr lang="en-US" sz="1400"/>
              <a:t>  while (!stack.isEmpty())</a:t>
            </a:r>
            <a:endParaRPr lang="en-US" sz="1400"/>
          </a:p>
          <a:p>
            <a:r>
              <a:rPr lang="en-US" sz="1400"/>
              <a:t>    cout &lt;&lt; stack.pop() &lt;&lt; " ";</a:t>
            </a:r>
            <a:endParaRPr lang="en-US" sz="1400"/>
          </a:p>
          <a:p>
            <a:endParaRPr lang="en-US" sz="1400"/>
          </a:p>
          <a:p>
            <a:r>
              <a:rPr lang="en-US" sz="1400"/>
              <a:t>  return 0;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405765" y="305435"/>
            <a:ext cx="27298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TestStackOfIntegers.cpp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8225" y="1193165"/>
            <a:ext cx="5404485" cy="288226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61950" y="242570"/>
            <a:ext cx="20237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dirty="0">
                <a:sym typeface="+mn-ea"/>
              </a:rPr>
              <a:t>StackOfIntegers.h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61950" y="815340"/>
            <a:ext cx="318389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#ifndef STACK_H</a:t>
            </a:r>
            <a:endParaRPr lang="en-US" sz="1400"/>
          </a:p>
          <a:p>
            <a:r>
              <a:rPr lang="en-US" sz="1400"/>
              <a:t>#define STACK_H</a:t>
            </a:r>
            <a:endParaRPr lang="en-US" sz="1400"/>
          </a:p>
          <a:p>
            <a:endParaRPr lang="en-US" sz="1400"/>
          </a:p>
          <a:p>
            <a:r>
              <a:rPr lang="en-US" sz="1400"/>
              <a:t>class StackOfIntegers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public:</a:t>
            </a:r>
            <a:endParaRPr lang="en-US" sz="1400"/>
          </a:p>
          <a:p>
            <a:r>
              <a:rPr lang="en-US" sz="1400"/>
              <a:t>  StackOfIntegers();</a:t>
            </a:r>
            <a:endParaRPr lang="en-US" sz="1400"/>
          </a:p>
          <a:p>
            <a:r>
              <a:rPr lang="en-US" sz="1400"/>
              <a:t>  bool isEmpty() const;</a:t>
            </a:r>
            <a:endParaRPr lang="en-US" sz="1400"/>
          </a:p>
          <a:p>
            <a:r>
              <a:rPr lang="en-US" sz="1400"/>
              <a:t>  int peek() const;</a:t>
            </a:r>
            <a:endParaRPr lang="en-US" sz="1400"/>
          </a:p>
          <a:p>
            <a:r>
              <a:rPr lang="en-US" sz="1400"/>
              <a:t>  void push(int value);</a:t>
            </a:r>
            <a:endParaRPr lang="en-US" sz="1400"/>
          </a:p>
          <a:p>
            <a:r>
              <a:rPr lang="en-US" sz="1400"/>
              <a:t>  int pop();</a:t>
            </a:r>
            <a:endParaRPr lang="en-US" sz="1400"/>
          </a:p>
          <a:p>
            <a:r>
              <a:rPr lang="en-US" sz="1400"/>
              <a:t>  int getSize() const;</a:t>
            </a:r>
            <a:endParaRPr lang="en-US" sz="1400"/>
          </a:p>
          <a:p>
            <a:endParaRPr lang="en-US" sz="1400"/>
          </a:p>
          <a:p>
            <a:r>
              <a:rPr lang="en-US" sz="1400"/>
              <a:t>private:</a:t>
            </a:r>
            <a:endParaRPr lang="en-US" sz="1400"/>
          </a:p>
          <a:p>
            <a:r>
              <a:rPr lang="en-US" sz="1400"/>
              <a:t>  int elements[100];</a:t>
            </a:r>
            <a:endParaRPr lang="en-US" sz="1400"/>
          </a:p>
          <a:p>
            <a:r>
              <a:rPr lang="en-US" sz="1400"/>
              <a:t>  int size;</a:t>
            </a:r>
            <a:endParaRPr lang="en-US" sz="1400"/>
          </a:p>
          <a:p>
            <a:r>
              <a:rPr lang="en-US" sz="1400"/>
              <a:t>};</a:t>
            </a:r>
            <a:endParaRPr lang="en-US" sz="1400"/>
          </a:p>
          <a:p>
            <a:endParaRPr lang="en-US" sz="1400"/>
          </a:p>
          <a:p>
            <a:r>
              <a:rPr lang="en-US" sz="1400"/>
              <a:t>#endif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3238500" y="690245"/>
            <a:ext cx="5542280" cy="5477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/>
              <a:t>#include "StackOfIntegers.h"</a:t>
            </a:r>
            <a:endParaRPr lang="en-US" sz="1400"/>
          </a:p>
          <a:p>
            <a:r>
              <a:rPr lang="en-US" sz="1400"/>
              <a:t>StackOfIntegers::StackOfIntegers()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size = 0;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/>
              <a:t>bool StackOfIntegers::isEmpty() const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return size == 0;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/>
              <a:t>int StackOfIntegers::peek() const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return elements[size - 1];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/>
              <a:t>void StackOfIntegers::push(int value)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elements[size++] = value;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/>
              <a:t>int StackOfIntegers::pop()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return elements[--size];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  <a:p>
            <a:r>
              <a:rPr lang="en-US" sz="1400"/>
              <a:t>int StackOfIntegers::getSize() const</a:t>
            </a:r>
            <a:endParaRPr lang="en-US" sz="1400"/>
          </a:p>
          <a:p>
            <a:r>
              <a:rPr lang="en-US" sz="1400"/>
              <a:t>{</a:t>
            </a:r>
            <a:endParaRPr lang="en-US" sz="1400"/>
          </a:p>
          <a:p>
            <a:r>
              <a:rPr lang="en-US" sz="1400"/>
              <a:t>  return size;</a:t>
            </a:r>
            <a:endParaRPr lang="en-US" sz="1400"/>
          </a:p>
          <a:p>
            <a:r>
              <a:rPr lang="en-US" sz="1400"/>
              <a:t>}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3136900" y="242570"/>
            <a:ext cx="22898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ctr">
              <a:spcBef>
                <a:spcPct val="0"/>
              </a:spcBef>
              <a:buClrTx/>
              <a:buSzPct val="100000"/>
              <a:buNone/>
            </a:pPr>
            <a:r>
              <a:rPr lang="en-US" altLang="en-US" dirty="0">
                <a:sym typeface="+mn-ea"/>
              </a:rPr>
              <a:t>StackOfIntegers.cpp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685800" y="279400"/>
            <a:ext cx="7772400" cy="538163"/>
          </a:xfrm>
        </p:spPr>
        <p:txBody>
          <a:bodyPr vert="horz" wrap="square" lIns="92075" tIns="46038" rIns="92075" bIns="46038" anchor="ctr"/>
          <a:p>
            <a:r>
              <a:rPr lang="en-US" altLang="en-US" sz="4000" dirty="0"/>
              <a:t>Implementation </a:t>
            </a:r>
            <a:endParaRPr lang="en-US" altLang="en-US" sz="4000" dirty="0"/>
          </a:p>
        </p:txBody>
      </p:sp>
      <p:sp>
        <p:nvSpPr>
          <p:cNvPr id="38916" name="Rectangle 3"/>
          <p:cNvSpPr/>
          <p:nvPr/>
        </p:nvSpPr>
        <p:spPr>
          <a:xfrm>
            <a:off x="0" y="25527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sp>
        <p:nvSpPr>
          <p:cNvPr id="38917" name="Rectangle 8"/>
          <p:cNvSpPr/>
          <p:nvPr/>
        </p:nvSpPr>
        <p:spPr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38918" name="Object 9"/>
          <p:cNvGraphicFramePr>
            <a:graphicFrameLocks noChangeAspect="1"/>
          </p:cNvGraphicFramePr>
          <p:nvPr/>
        </p:nvGraphicFramePr>
        <p:xfrm>
          <a:off x="423863" y="1047750"/>
          <a:ext cx="8296275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3601085" imgH="1600200" progId="Word.Picture.8">
                  <p:embed/>
                </p:oleObj>
              </mc:Choice>
              <mc:Fallback>
                <p:oleObj name="" r:id="rId1" imgW="3601085" imgH="1600200" progId="Word.Picture.8">
                  <p:embed/>
                  <p:pic>
                    <p:nvPicPr>
                      <p:cNvPr id="0" name="Picture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3863" y="1047750"/>
                        <a:ext cx="8296275" cy="368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191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Designing a Class: Cohesion</a:t>
            </a:r>
            <a:endParaRPr lang="en-US" altLang="en-US" dirty="0"/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800600"/>
          </a:xfrm>
        </p:spPr>
        <p:txBody>
          <a:bodyPr vert="horz" wrap="square" lIns="92075" tIns="46038" rIns="92075" bIns="46038" anchor="t"/>
          <a:p>
            <a:pPr>
              <a:spcBef>
                <a:spcPct val="5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A class should describe a single entity or a set of similar operations.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cs typeface="Times New Roman" panose="02020603050405020304" pitchFamily="18" charset="0"/>
              </a:rPr>
              <a:t>A single entity with too many responsibilities can be broken into several classes to separate responsibilities. </a:t>
            </a:r>
            <a:endParaRPr lang="en-US" altLang="en-US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440690" y="304800"/>
            <a:ext cx="8017510" cy="819150"/>
          </a:xfrm>
        </p:spPr>
        <p:txBody>
          <a:bodyPr vert="horz" wrap="square" lIns="92075" tIns="46038" rIns="92075" bIns="46038" anchor="ctr"/>
          <a:p>
            <a:r>
              <a:rPr lang="en-US" altLang="en-US" sz="3200" dirty="0"/>
              <a:t>Designing a Class: Consistency </a:t>
            </a:r>
            <a:endParaRPr lang="en-US" altLang="en-US" sz="3200" dirty="0"/>
          </a:p>
        </p:txBody>
      </p:sp>
      <p:sp>
        <p:nvSpPr>
          <p:cNvPr id="40964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800600"/>
          </a:xfrm>
        </p:spPr>
        <p:txBody>
          <a:bodyPr vert="horz" wrap="square" lIns="92075" tIns="46038" rIns="92075" bIns="46038" anchor="t"/>
          <a:p>
            <a:pPr>
              <a:spcBef>
                <a:spcPct val="50000"/>
              </a:spcBef>
            </a:pPr>
            <a:r>
              <a:rPr lang="en-US" altLang="en-US" dirty="0"/>
              <a:t>Follow standard programming style and naming conventions. 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Choose informative names for classes, data fields, and functions. 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A popular style in C++ is to place the data declaration after the functions, and place constructors before functions. </a:t>
            </a:r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153400" cy="819150"/>
          </a:xfrm>
        </p:spPr>
        <p:txBody>
          <a:bodyPr vert="horz" wrap="square" lIns="92075" tIns="46038" rIns="92075" bIns="46038" anchor="ctr"/>
          <a:p>
            <a:r>
              <a:rPr lang="en-US" altLang="en-US" sz="3200" dirty="0"/>
              <a:t>Designing a Class: Encapsulation  </a:t>
            </a:r>
            <a:endParaRPr lang="en-US" altLang="en-US" sz="3200" dirty="0"/>
          </a:p>
        </p:txBody>
      </p:sp>
      <p:sp>
        <p:nvSpPr>
          <p:cNvPr id="41988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800600"/>
          </a:xfrm>
        </p:spPr>
        <p:txBody>
          <a:bodyPr vert="horz" wrap="square" lIns="92075" tIns="46038" rIns="92075" bIns="46038" anchor="t"/>
          <a:p>
            <a:r>
              <a:rPr lang="en-US" altLang="en-US" dirty="0"/>
              <a:t>A class should use the </a:t>
            </a:r>
            <a:r>
              <a:rPr lang="en-US" altLang="en-US" u="sng" dirty="0"/>
              <a:t>private</a:t>
            </a:r>
            <a:r>
              <a:rPr lang="en-US" altLang="en-US" dirty="0"/>
              <a:t> modifier to hide its data from direct access by clients. This makes the class easy to maintain.</a:t>
            </a:r>
            <a:endParaRPr lang="en-US" altLang="en-US" dirty="0"/>
          </a:p>
          <a:p>
            <a:r>
              <a:rPr lang="en-US" altLang="en-US" dirty="0"/>
              <a:t>Provide a </a:t>
            </a:r>
            <a:r>
              <a:rPr lang="en-US" altLang="en-US" u="sng" dirty="0"/>
              <a:t>get</a:t>
            </a:r>
            <a:r>
              <a:rPr lang="en-US" altLang="en-US" dirty="0"/>
              <a:t> function only if you want the field to be readable, and provide a </a:t>
            </a:r>
            <a:r>
              <a:rPr lang="en-US" altLang="en-US" u="sng" dirty="0"/>
              <a:t>set</a:t>
            </a:r>
            <a:r>
              <a:rPr lang="en-US" altLang="en-US" dirty="0"/>
              <a:t> function only if you want the field to be updateable. </a:t>
            </a:r>
            <a:endParaRPr lang="en-US" altLang="en-US" dirty="0"/>
          </a:p>
          <a:p>
            <a:r>
              <a:rPr lang="en-US" altLang="en-US" dirty="0"/>
              <a:t>A class should also hide functions not intended for client use. Such functions should be defined as private.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91600" cy="53340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Appending a String</a:t>
            </a:r>
            <a:endParaRPr lang="en-US" altLang="en-US" dirty="0">
              <a:solidFill>
                <a:schemeClr val="tx1"/>
              </a:solidFill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7172" name="Rectangle 7"/>
          <p:cNvSpPr/>
          <p:nvPr/>
        </p:nvSpPr>
        <p:spPr>
          <a:xfrm>
            <a:off x="0" y="28575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7173" name="Object 6"/>
          <p:cNvGraphicFramePr>
            <a:graphicFrameLocks noChangeAspect="1"/>
          </p:cNvGraphicFramePr>
          <p:nvPr/>
        </p:nvGraphicFramePr>
        <p:xfrm>
          <a:off x="231775" y="1547813"/>
          <a:ext cx="8718550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4739640" imgH="989330" progId="Word.Picture.8">
                  <p:embed/>
                </p:oleObj>
              </mc:Choice>
              <mc:Fallback>
                <p:oleObj name="" r:id="rId2" imgW="4739640" imgH="989330" progId="Word.Picture.8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775" y="1547813"/>
                        <a:ext cx="8718550" cy="217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191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Designing a Class: Clarity   </a:t>
            </a:r>
            <a:endParaRPr lang="en-US" altLang="en-US" dirty="0"/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800600"/>
          </a:xfrm>
        </p:spPr>
        <p:txBody>
          <a:bodyPr vert="horz" wrap="square" lIns="92075" tIns="46038" rIns="92075" bIns="46038" anchor="t">
            <a:normAutofit lnSpcReduction="20000"/>
          </a:bodyPr>
          <a:p>
            <a:r>
              <a:rPr lang="en-US" altLang="en-US" sz="2800" dirty="0"/>
              <a:t>Users can incorporate classes in many different combinations, orders, and environments. </a:t>
            </a:r>
            <a:endParaRPr lang="en-US" altLang="en-US" sz="2800" dirty="0"/>
          </a:p>
          <a:p>
            <a:r>
              <a:rPr lang="en-US" altLang="en-US" sz="2800" dirty="0"/>
              <a:t>Therefore, you should design a class that imposes no restrictions on what or when the user can do with it, design the properties in a way that lets the user set them in any order and with any combination of values, and design functions independently of their order of occurrence. </a:t>
            </a:r>
            <a:endParaRPr lang="en-US" altLang="en-US" sz="2800" dirty="0"/>
          </a:p>
          <a:p>
            <a:r>
              <a:rPr lang="en-US" altLang="en-US" sz="2800" dirty="0"/>
              <a:t>For example, the </a:t>
            </a:r>
            <a:r>
              <a:rPr lang="en-US" altLang="en-US" sz="2800" u="sng" dirty="0"/>
              <a:t>Loan</a:t>
            </a:r>
            <a:r>
              <a:rPr lang="en-US" altLang="en-US" sz="2800" dirty="0"/>
              <a:t> class contains the functions </a:t>
            </a:r>
            <a:r>
              <a:rPr lang="en-US" altLang="en-US" sz="2800" u="sng" dirty="0"/>
              <a:t>setLoanAmount</a:t>
            </a:r>
            <a:r>
              <a:rPr lang="en-US" altLang="en-US" sz="2800" dirty="0"/>
              <a:t>, </a:t>
            </a:r>
            <a:r>
              <a:rPr lang="en-US" altLang="en-US" sz="2800" u="sng" dirty="0"/>
              <a:t>setNumberOfYears</a:t>
            </a:r>
            <a:r>
              <a:rPr lang="en-US" altLang="en-US" sz="2800" dirty="0"/>
              <a:t>, and </a:t>
            </a:r>
            <a:r>
              <a:rPr lang="en-US" altLang="en-US" sz="2800" u="sng" dirty="0"/>
              <a:t>setAnnualInterestRate</a:t>
            </a:r>
            <a:r>
              <a:rPr lang="en-US" altLang="en-US" sz="2800" dirty="0"/>
              <a:t>. The values of these properties can be set in any order.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153400" cy="819150"/>
          </a:xfrm>
        </p:spPr>
        <p:txBody>
          <a:bodyPr vert="horz" wrap="square" lIns="92075" tIns="46038" rIns="92075" bIns="46038" anchor="ctr"/>
          <a:p>
            <a:r>
              <a:rPr lang="en-US" altLang="en-US" sz="3200" dirty="0"/>
              <a:t>Designing a Class: Completeness  </a:t>
            </a:r>
            <a:endParaRPr lang="en-US" altLang="en-US" sz="3200" dirty="0"/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800600"/>
          </a:xfrm>
        </p:spPr>
        <p:txBody>
          <a:bodyPr vert="horz" wrap="square" lIns="92075" tIns="46038" rIns="92075" bIns="46038" anchor="t"/>
          <a:p>
            <a:r>
              <a:rPr lang="en-US" altLang="en-US" dirty="0"/>
              <a:t>Classes are designed for use by many different customers. </a:t>
            </a:r>
            <a:endParaRPr lang="en-US" altLang="en-US" dirty="0"/>
          </a:p>
          <a:p>
            <a:r>
              <a:rPr lang="en-US" altLang="en-US" dirty="0"/>
              <a:t>In order to be useful in a wide range of applications, a class should provide a variety of ways for customization through properties and functions. </a:t>
            </a:r>
            <a:endParaRPr lang="en-US" altLang="en-US" dirty="0"/>
          </a:p>
          <a:p>
            <a:r>
              <a:rPr lang="en-US" altLang="en-US" dirty="0"/>
              <a:t>For example, the </a:t>
            </a:r>
            <a:r>
              <a:rPr lang="en-US" altLang="en-US" u="sng" dirty="0"/>
              <a:t>string</a:t>
            </a:r>
            <a:r>
              <a:rPr lang="en-US" altLang="en-US" dirty="0"/>
              <a:t> class contains more than 20 functions that are useful for a variety of applications.</a:t>
            </a:r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309563" y="304800"/>
            <a:ext cx="8564562" cy="819150"/>
          </a:xfrm>
        </p:spPr>
        <p:txBody>
          <a:bodyPr vert="horz" wrap="square" lIns="92075" tIns="46038" rIns="92075" bIns="46038" anchor="ctr"/>
          <a:p>
            <a:r>
              <a:rPr lang="en-US" altLang="en-US" sz="2800" dirty="0"/>
              <a:t>Designing a Class: Instance vs. Static </a:t>
            </a:r>
            <a:endParaRPr lang="en-US" altLang="en-US" sz="2800" dirty="0"/>
          </a:p>
        </p:txBody>
      </p:sp>
      <p:sp>
        <p:nvSpPr>
          <p:cNvPr id="45060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839200" cy="4800600"/>
          </a:xfrm>
        </p:spPr>
        <p:txBody>
          <a:bodyPr vert="horz" wrap="square" lIns="92075" tIns="46038" rIns="92075" bIns="46038" anchor="t">
            <a:normAutofit fontScale="90000"/>
          </a:bodyPr>
          <a:p>
            <a:r>
              <a:rPr lang="en-US" altLang="en-US" sz="2800" dirty="0"/>
              <a:t>A variable or function that is dependent on a specific instance of the class should be an instance variable or function. </a:t>
            </a:r>
            <a:endParaRPr lang="en-US" altLang="en-US" sz="2800" dirty="0"/>
          </a:p>
          <a:p>
            <a:r>
              <a:rPr lang="en-US" altLang="en-US" sz="2800" dirty="0"/>
              <a:t>A variable that is shared by all the instances of a class should be declared static. </a:t>
            </a:r>
            <a:endParaRPr lang="en-US" altLang="en-US" sz="2800" dirty="0"/>
          </a:p>
          <a:p>
            <a:r>
              <a:rPr lang="en-US" altLang="en-US" sz="2800" dirty="0"/>
              <a:t>For example, the variable </a:t>
            </a:r>
            <a:r>
              <a:rPr lang="en-US" altLang="en-US" sz="2800" u="sng" dirty="0"/>
              <a:t>numberOfObjects</a:t>
            </a:r>
            <a:r>
              <a:rPr lang="en-US" altLang="en-US" sz="2800" dirty="0"/>
              <a:t> in </a:t>
            </a:r>
            <a:r>
              <a:rPr lang="en-US" altLang="en-US" sz="2800" u="sng" dirty="0"/>
              <a:t>Circle</a:t>
            </a:r>
            <a:r>
              <a:rPr lang="en-US" altLang="en-US" sz="2800" dirty="0"/>
              <a:t> in Listing 10.9, is shared by all the objects of the </a:t>
            </a:r>
            <a:r>
              <a:rPr lang="en-US" altLang="en-US" sz="2800" u="sng" dirty="0"/>
              <a:t>Circle</a:t>
            </a:r>
            <a:r>
              <a:rPr lang="en-US" altLang="en-US" sz="2800" dirty="0"/>
              <a:t> class, and therefore is declared static. </a:t>
            </a:r>
            <a:endParaRPr lang="en-US" altLang="en-US" sz="2800" dirty="0"/>
          </a:p>
          <a:p>
            <a:r>
              <a:rPr lang="en-US" altLang="en-US" sz="2800" dirty="0"/>
              <a:t>A function that is not dependent on a specific instance should be declared as a static function. For instance, the </a:t>
            </a:r>
            <a:r>
              <a:rPr lang="en-US" altLang="en-US" sz="2800" u="sng" dirty="0"/>
              <a:t>getNumberOfObjects</a:t>
            </a:r>
            <a:r>
              <a:rPr lang="en-US" altLang="en-US" sz="2800" dirty="0"/>
              <a:t> function in </a:t>
            </a:r>
            <a:r>
              <a:rPr lang="en-US" altLang="en-US" sz="2800" u="sng" dirty="0"/>
              <a:t>Circle</a:t>
            </a:r>
            <a:r>
              <a:rPr lang="en-US" altLang="en-US" sz="2800" dirty="0"/>
              <a:t> is not tied to any specific instance, and therefore is declared as static functions. 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summarization</a:t>
            </a:r>
            <a:endParaRPr lang="en-US" altLang="en-US" dirty="0"/>
          </a:p>
        </p:txBody>
      </p:sp>
      <p:sp>
        <p:nvSpPr>
          <p:cNvPr id="63492" name="Rectangle 3"/>
          <p:cNvSpPr>
            <a:spLocks noGrp="1"/>
          </p:cNvSpPr>
          <p:nvPr>
            <p:ph idx="1"/>
          </p:nvPr>
        </p:nvSpPr>
        <p:spPr>
          <a:xfrm>
            <a:off x="269875" y="1393825"/>
            <a:ext cx="8680450" cy="4762500"/>
          </a:xfrm>
        </p:spPr>
        <p:txBody>
          <a:bodyPr vert="horz" wrap="square" lIns="92075" tIns="46038" rIns="92075" bIns="46038" anchor="t">
            <a:normAutofit lnSpcReduction="10000"/>
          </a:bodyPr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Assigning String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Function Length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String Operators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String Objects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Constant Function</a:t>
            </a:r>
            <a:endParaRPr lang="en-US" altLang="en-US" sz="28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Stack Class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19"/>
          <a:stretch>
            <a:fillRect/>
          </a:stretch>
        </p:blipFill>
        <p:spPr>
          <a:xfrm>
            <a:off x="-8255" y="-1328420"/>
            <a:ext cx="9131300" cy="46215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80" y="5916511"/>
            <a:ext cx="2342070" cy="500977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198074" y="2828773"/>
            <a:ext cx="4732741" cy="1146627"/>
          </a:xfrm>
          <a:prstGeom prst="rect">
            <a:avLst/>
          </a:prstGeom>
          <a:solidFill>
            <a:srgbClr val="00054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/>
          <p:nvPr/>
        </p:nvSpPr>
        <p:spPr>
          <a:xfrm>
            <a:off x="685800" y="263267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cap="all" dirty="0">
                <a:solidFill>
                  <a:schemeClr val="bg1"/>
                </a:solidFill>
                <a:latin typeface="Calibri"/>
                <a:cs typeface="Calibri"/>
              </a:rPr>
              <a:t>THANK YOU</a:t>
            </a:r>
            <a:endParaRPr lang="en-US" sz="6000" b="1" cap="all" spc="3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5" name="Subtitle 2"/>
          <p:cNvSpPr txBox="1"/>
          <p:nvPr/>
        </p:nvSpPr>
        <p:spPr>
          <a:xfrm>
            <a:off x="2456823" y="4837602"/>
            <a:ext cx="4213650" cy="948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buNone/>
            </a:pPr>
            <a:r>
              <a:rPr lang="en-US" sz="2400" b="1" cap="all" dirty="0">
                <a:solidFill>
                  <a:srgbClr val="000044"/>
                </a:solidFill>
                <a:cs typeface="DIN-Regular"/>
              </a:rPr>
              <a:t>Visit us</a:t>
            </a:r>
            <a:endParaRPr lang="en-US" sz="2400" b="1" cap="all" dirty="0">
              <a:solidFill>
                <a:srgbClr val="000044"/>
              </a:solidFill>
              <a:cs typeface="DIN-Regular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1" y="4571019"/>
            <a:ext cx="984882" cy="98488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559433" y="4643405"/>
            <a:ext cx="288000" cy="64800"/>
          </a:xfrm>
          <a:prstGeom prst="rect">
            <a:avLst/>
          </a:prstGeom>
          <a:solidFill>
            <a:srgbClr val="BA55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ubtitle 2"/>
          <p:cNvSpPr txBox="1"/>
          <p:nvPr/>
        </p:nvSpPr>
        <p:spPr>
          <a:xfrm>
            <a:off x="6649477" y="4830345"/>
            <a:ext cx="4213650" cy="948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buNone/>
            </a:pPr>
            <a:r>
              <a:rPr lang="en-US" sz="2400" b="1" cap="all" dirty="0">
                <a:solidFill>
                  <a:srgbClr val="000044"/>
                </a:solidFill>
                <a:cs typeface="DIN-Regular"/>
              </a:rPr>
              <a:t>FOLLOW us</a:t>
            </a:r>
            <a:endParaRPr lang="en-US" sz="2400" b="1" cap="all" dirty="0">
              <a:solidFill>
                <a:srgbClr val="000044"/>
              </a:solidFill>
              <a:cs typeface="DIN-Regular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752087" y="4643405"/>
            <a:ext cx="288000" cy="64800"/>
          </a:xfrm>
          <a:prstGeom prst="rect">
            <a:avLst/>
          </a:prstGeom>
          <a:solidFill>
            <a:srgbClr val="BA55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621188" y="4571019"/>
            <a:ext cx="1037081" cy="974527"/>
            <a:chOff x="7496912" y="3906329"/>
            <a:chExt cx="1093174" cy="102723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558" b="75832"/>
            <a:stretch>
              <a:fillRect/>
            </a:stretch>
          </p:blipFill>
          <p:spPr>
            <a:xfrm>
              <a:off x="7496912" y="3906329"/>
              <a:ext cx="1093174" cy="53149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22" t="-22" r="27371" b="76543"/>
            <a:stretch>
              <a:fillRect/>
            </a:stretch>
          </p:blipFill>
          <p:spPr>
            <a:xfrm>
              <a:off x="7505704" y="4441198"/>
              <a:ext cx="518747" cy="49236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36" t="23779" r="51266" b="51483"/>
            <a:stretch>
              <a:fillRect/>
            </a:stretch>
          </p:blipFill>
          <p:spPr>
            <a:xfrm>
              <a:off x="8078919" y="4414820"/>
              <a:ext cx="509954" cy="518746"/>
            </a:xfrm>
            <a:prstGeom prst="rect">
              <a:avLst/>
            </a:prstGeom>
          </p:spPr>
        </p:pic>
      </p:grpSp>
      <p:sp>
        <p:nvSpPr>
          <p:cNvPr id="41" name="Subtitle 2"/>
          <p:cNvSpPr txBox="1"/>
          <p:nvPr/>
        </p:nvSpPr>
        <p:spPr>
          <a:xfrm>
            <a:off x="2462221" y="5165264"/>
            <a:ext cx="4213650" cy="948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0"/>
              </a:spcBef>
              <a:buNone/>
            </a:pPr>
            <a:r>
              <a:rPr lang="en-US" sz="1200" b="1" cap="all" dirty="0">
                <a:solidFill>
                  <a:srgbClr val="FFFF00"/>
                </a:solidFill>
                <a:cs typeface="DIN-Regular"/>
                <a:hlinkClick r:id="rId5"/>
              </a:rPr>
              <a:t>www.xjtlu.edu.cn</a:t>
            </a:r>
            <a:endParaRPr lang="en-US" sz="1100" b="1" cap="all" dirty="0">
              <a:solidFill>
                <a:srgbClr val="FFFF00"/>
              </a:solidFill>
              <a:cs typeface="DIN-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09"/>
    </mc:Choice>
    <mc:Fallback>
      <p:transition spd="slow" advTm="1600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91600" cy="53340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Appending a String Examples</a:t>
            </a:r>
            <a:endParaRPr lang="en-US" altLang="en-US" dirty="0">
              <a:solidFill>
                <a:schemeClr val="tx1"/>
              </a:solidFill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1057275"/>
          </a:xfrm>
        </p:spPr>
        <p:txBody>
          <a:bodyPr vert="horz" wrap="square" lIns="92075" tIns="46038" rIns="92075" bIns="46038" anchor="t"/>
          <a:p>
            <a:pPr marL="0" indent="0" defTabSz="0">
              <a:buNone/>
              <a:tabLst>
                <a:tab pos="0" algn="l"/>
              </a:tabLst>
            </a:pPr>
            <a:r>
              <a:rPr lang="en-US" altLang="en-US" sz="2800" dirty="0"/>
              <a:t>You can use several overloaded functions to add new contents to a string. For example, see the following code:</a:t>
            </a:r>
            <a:endParaRPr lang="en-US" altLang="en-US" sz="2800" dirty="0"/>
          </a:p>
        </p:txBody>
      </p:sp>
      <p:sp>
        <p:nvSpPr>
          <p:cNvPr id="8197" name="Rectangle 4"/>
          <p:cNvSpPr/>
          <p:nvPr/>
        </p:nvSpPr>
        <p:spPr>
          <a:xfrm>
            <a:off x="309563" y="2392363"/>
            <a:ext cx="8256587" cy="38782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string s1("Welcome");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s1.append(" to C++"); // appends " to C++" to s1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cout &lt;&lt; s1 &lt;&lt; endl; // s1 now becomes Welcome to C++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string s2("Welcome");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s2.append(" to C and C++", 0, 5); // appends " to C" to s2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cout &lt;&lt; s2 &lt;&lt; endl; // s2 now becomes Welcome to C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string s3("Welcome");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s3.append(" to C and C++", 5); // appends " to C" to s3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cout &lt;&lt; s3 &lt;&lt; endl; // s3 now becomes Welcome to C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string s4("Welcome"); 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s4.append(4, 'G'); // appends "GGGG" to s4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cout &lt;&lt; s4 &lt;&lt; endl; // s4 now becomes WelcomeGGGG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91600" cy="53340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Assigning a String</a:t>
            </a:r>
            <a:endParaRPr lang="en-US" altLang="en-US" dirty="0">
              <a:solidFill>
                <a:schemeClr val="tx1"/>
              </a:solidFill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9220" name="Rectangle 7"/>
          <p:cNvSpPr/>
          <p:nvPr/>
        </p:nvSpPr>
        <p:spPr>
          <a:xfrm>
            <a:off x="0" y="28575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spcBef>
                <a:spcPct val="0"/>
              </a:spcBef>
              <a:buClrTx/>
              <a:buSzPct val="100000"/>
              <a:buNone/>
            </a:pPr>
            <a:endParaRPr lang="en-US" altLang="en-US" sz="2400" dirty="0"/>
          </a:p>
        </p:txBody>
      </p:sp>
      <p:graphicFrame>
        <p:nvGraphicFramePr>
          <p:cNvPr id="9221" name="Object 6"/>
          <p:cNvGraphicFramePr>
            <a:graphicFrameLocks noChangeAspect="1"/>
          </p:cNvGraphicFramePr>
          <p:nvPr/>
        </p:nvGraphicFramePr>
        <p:xfrm>
          <a:off x="193675" y="1431925"/>
          <a:ext cx="8756650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" imgW="4572000" imgH="1143000" progId="Word.Picture.8">
                  <p:embed/>
                </p:oleObj>
              </mc:Choice>
              <mc:Fallback>
                <p:oleObj name="" r:id="rId2" imgW="4572000" imgH="1143000" progId="Word.Picture.8">
                  <p:embed/>
                  <p:pic>
                    <p:nvPicPr>
                      <p:cNvPr id="0" name="Picture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675" y="1431925"/>
                        <a:ext cx="8756650" cy="2192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91600" cy="533400"/>
          </a:xfrm>
        </p:spPr>
        <p:txBody>
          <a:bodyPr vert="horz" wrap="square" lIns="92075" tIns="46038" rIns="92075" bIns="46038" anchor="ctr"/>
          <a:p>
            <a:r>
              <a:rPr lang="en-US" altLang="en-US" dirty="0"/>
              <a:t>Assigning a String Examples</a:t>
            </a:r>
            <a:endParaRPr lang="en-US" altLang="en-US" dirty="0">
              <a:solidFill>
                <a:schemeClr val="tx1"/>
              </a:solidFill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/>
          </p:nvPr>
        </p:nvSpPr>
        <p:spPr>
          <a:xfrm>
            <a:off x="152400" y="1219200"/>
            <a:ext cx="8759825" cy="1057275"/>
          </a:xfrm>
        </p:spPr>
        <p:txBody>
          <a:bodyPr vert="horz" wrap="square" lIns="92075" tIns="46038" rIns="92075" bIns="46038" anchor="t"/>
          <a:p>
            <a:pPr marL="0" indent="0" defTabSz="0">
              <a:buNone/>
              <a:tabLst>
                <a:tab pos="0" algn="l"/>
              </a:tabLst>
            </a:pPr>
            <a:r>
              <a:rPr lang="en-US" altLang="en-US" sz="2800" dirty="0"/>
              <a:t>You can use several overloaded functions to assign new contents to a string. For example, see the following code:</a:t>
            </a:r>
            <a:endParaRPr lang="en-US" altLang="en-US" sz="2800" dirty="0"/>
          </a:p>
          <a:p>
            <a:pPr marL="0" indent="0" defTabSz="0">
              <a:buNone/>
              <a:tabLst>
                <a:tab pos="0" algn="l"/>
              </a:tabLst>
            </a:pPr>
            <a:endParaRPr lang="en-US" altLang="en-US" sz="2800" u="sng" dirty="0"/>
          </a:p>
        </p:txBody>
      </p:sp>
      <p:sp>
        <p:nvSpPr>
          <p:cNvPr id="10245" name="Rectangle 4"/>
          <p:cNvSpPr/>
          <p:nvPr/>
        </p:nvSpPr>
        <p:spPr>
          <a:xfrm>
            <a:off x="309563" y="2314575"/>
            <a:ext cx="8448675" cy="39941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string s1("Welcome");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s1.assign("Dallas"); // assigns "Dallas" to s1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cout &lt;&lt; s1 &lt;&lt; endl; // s1 now becomes Dallas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string s2("Welcome");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s2.assign("Dallas, Texas", 0, 5); // assigns "Dalla" to s2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cout &lt;&lt; s2 &lt;&lt; endl; // s2 now becomes Dalla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string s3("Welcome");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s3.assign("Dallas, Texas", 5); // assigns "Dalla" to s3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cout &lt;&lt; s3 &lt;&lt; endl; // s3 now becomes Dalla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string s4("Welcome");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s4.assign(4, 'G'); // assigns "GGGG" to s4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0" lvl="0" indent="0" defTabSz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en-US" sz="2000" dirty="0">
                <a:solidFill>
                  <a:schemeClr val="tx2"/>
                </a:solidFill>
              </a:rPr>
              <a:t>cout &lt;&lt; s4 &lt;&lt; endl; // s4 now becomes GGGG</a:t>
            </a:r>
            <a:endParaRPr lang="en-US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Number Placeholder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/>
          <a:p>
            <a:pPr marL="0" indent="0" algn="r">
              <a:spcBef>
                <a:spcPct val="0"/>
              </a:spcBef>
              <a:buClrTx/>
              <a:buSzPct val="100000"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152400" y="304800"/>
            <a:ext cx="8991600" cy="533400"/>
          </a:xfrm>
        </p:spPr>
        <p:txBody>
          <a:bodyPr vert="horz" wrap="square" lIns="92075" tIns="46038" rIns="92075" bIns="46038" anchor="ctr"/>
          <a:p>
            <a:r>
              <a:rPr lang="en-US" altLang="en-US" sz="3200" dirty="0"/>
              <a:t>Functions at, clear, erase, and empty</a:t>
            </a:r>
            <a:endParaRPr lang="en-US" altLang="en-US" sz="3200" dirty="0">
              <a:solidFill>
                <a:schemeClr val="tx1"/>
              </a:solidFill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p>
            <a:endParaRPr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70" name="Object 3"/>
          <p:cNvGraphicFramePr>
            <a:graphicFrameLocks noChangeAspect="1"/>
          </p:cNvGraphicFramePr>
          <p:nvPr/>
        </p:nvGraphicFramePr>
        <p:xfrm>
          <a:off x="269875" y="1393825"/>
          <a:ext cx="851852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4631690" imgH="1372235" progId="Word.Picture.8">
                  <p:embed/>
                </p:oleObj>
              </mc:Choice>
              <mc:Fallback>
                <p:oleObj name="" r:id="rId2" imgW="4631690" imgH="1372235" progId="Word.Picture.8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9875" y="1393825"/>
                        <a:ext cx="8518525" cy="252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11"/>
          <p:cNvSpPr/>
          <p:nvPr/>
        </p:nvSpPr>
        <p:spPr>
          <a:xfrm>
            <a:off x="1069975" y="4657725"/>
            <a:ext cx="3079750" cy="692150"/>
          </a:xfrm>
          <a:prstGeom prst="rect">
            <a:avLst/>
          </a:prstGeom>
          <a:solidFill>
            <a:srgbClr val="00B0F0">
              <a:alpha val="16862"/>
            </a:srgbClr>
          </a:solidFill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16205" lvl="0" indent="-116205">
              <a:lnSpc>
                <a:spcPct val="90000"/>
              </a:lnSpc>
              <a:buNone/>
            </a:pPr>
            <a:r>
              <a:rPr lang="en-US" altLang="en-US" sz="2000" dirty="0"/>
              <a:t>C++11: front() and back() are defined in C++11</a:t>
            </a:r>
            <a:endParaRPr lang="en-US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20403</Words>
  <Application>WPS Presentation</Application>
  <PresentationFormat>全屏显示(4:3)</PresentationFormat>
  <Paragraphs>838</Paragraphs>
  <Slides>54</Slides>
  <Notes>13</Notes>
  <HiddenSlides>0</HiddenSlides>
  <MMClips>13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54</vt:i4>
      </vt:variant>
    </vt:vector>
  </HeadingPairs>
  <TitlesOfParts>
    <vt:vector size="88" baseType="lpstr">
      <vt:lpstr>Arial</vt:lpstr>
      <vt:lpstr>SimSun</vt:lpstr>
      <vt:lpstr>Wingdings</vt:lpstr>
      <vt:lpstr>Times New Roman</vt:lpstr>
      <vt:lpstr>Arial</vt:lpstr>
      <vt:lpstr>Times New Roman Regular</vt:lpstr>
      <vt:lpstr>DIN-Bold</vt:lpstr>
      <vt:lpstr>Thonburi</vt:lpstr>
      <vt:lpstr>DIN-Regular</vt:lpstr>
      <vt:lpstr>Book Antiqua</vt:lpstr>
      <vt:lpstr>苹方-简</vt:lpstr>
      <vt:lpstr>Monotype Sorts</vt:lpstr>
      <vt:lpstr>Courier</vt:lpstr>
      <vt:lpstr>Courier New</vt:lpstr>
      <vt:lpstr>Calibri</vt:lpstr>
      <vt:lpstr>Helvetica Neue</vt:lpstr>
      <vt:lpstr>微软雅黑</vt:lpstr>
      <vt:lpstr>汉仪旗黑</vt:lpstr>
      <vt:lpstr>Arial Unicode MS</vt:lpstr>
      <vt:lpstr>汉仪书宋二KW</vt:lpstr>
      <vt:lpstr>Default Theme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Programming With C++/R</vt:lpstr>
      <vt:lpstr>Chapter 10</vt:lpstr>
      <vt:lpstr>Objectives</vt:lpstr>
      <vt:lpstr>Constructing a String</vt:lpstr>
      <vt:lpstr>Appending a String</vt:lpstr>
      <vt:lpstr>Appending a String Examples</vt:lpstr>
      <vt:lpstr>Assigning a String</vt:lpstr>
      <vt:lpstr>Assigning a String Examples</vt:lpstr>
      <vt:lpstr>Functions at, clear, erase, and empty</vt:lpstr>
      <vt:lpstr>Functions at, clear, erase, and empty Examples</vt:lpstr>
      <vt:lpstr>Functions length, size, capacity, and c_str()</vt:lpstr>
      <vt:lpstr>Functions length, size, capacity, and c_str() Examples</vt:lpstr>
      <vt:lpstr>Comparing Strings</vt:lpstr>
      <vt:lpstr>Obtaining Substrings</vt:lpstr>
      <vt:lpstr>Searching in a String </vt:lpstr>
      <vt:lpstr>Inserting and Replacing Strings</vt:lpstr>
      <vt:lpstr>String Operators </vt:lpstr>
      <vt:lpstr>Converting Numbers to Strings </vt:lpstr>
      <vt:lpstr>Splitting Strings </vt:lpstr>
      <vt:lpstr>PowerPoint 演示文稿</vt:lpstr>
      <vt:lpstr>PowerPoint 演示文稿</vt:lpstr>
      <vt:lpstr>Reading Strings </vt:lpstr>
      <vt:lpstr>Passing Objects to Functions </vt:lpstr>
      <vt:lpstr>PowerPoint 演示文稿</vt:lpstr>
      <vt:lpstr>PowerPoint 演示文稿</vt:lpstr>
      <vt:lpstr>PowerPoint 演示文稿</vt:lpstr>
      <vt:lpstr>Instance and Static Members </vt:lpstr>
      <vt:lpstr>PowerPoint 演示文稿</vt:lpstr>
      <vt:lpstr>PowerPoint 演示文稿</vt:lpstr>
      <vt:lpstr>Use Class Name </vt:lpstr>
      <vt:lpstr>Instance or Static? </vt:lpstr>
      <vt:lpstr>Constant Member Functions</vt:lpstr>
      <vt:lpstr>PowerPoint 演示文稿</vt:lpstr>
      <vt:lpstr>Object-Oriented Thinking</vt:lpstr>
      <vt:lpstr>The BMI Class</vt:lpstr>
      <vt:lpstr>PowerPoint 演示文稿</vt:lpstr>
      <vt:lpstr>PowerPoint 演示文稿</vt:lpstr>
      <vt:lpstr>Object Composition</vt:lpstr>
      <vt:lpstr>Class Representation</vt:lpstr>
      <vt:lpstr>Aggregation or Composition </vt:lpstr>
      <vt:lpstr>The StackOfInteger Class </vt:lpstr>
      <vt:lpstr>The Stack Of Integer Class </vt:lpstr>
      <vt:lpstr>Example: The Stack Of Integers Class</vt:lpstr>
      <vt:lpstr>PowerPoint 演示文稿</vt:lpstr>
      <vt:lpstr>PowerPoint 演示文稿</vt:lpstr>
      <vt:lpstr>Implementation </vt:lpstr>
      <vt:lpstr>Designing a Class: Cohesion</vt:lpstr>
      <vt:lpstr>Designing a Class: Consistency </vt:lpstr>
      <vt:lpstr>Designing a Class: Encapsulation  </vt:lpstr>
      <vt:lpstr>Designing a Class: Clarity   </vt:lpstr>
      <vt:lpstr>Designing a Class: Completeness  </vt:lpstr>
      <vt:lpstr>Designing a Class: Instance vs. Static </vt:lpstr>
      <vt:lpstr>summarization</vt:lpstr>
      <vt:lpstr>PowerPoint 演示文稿</vt:lpstr>
    </vt:vector>
  </TitlesOfParts>
  <Company>Xi'an Jiaotong-Liverpool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XJTLU</dc:title>
  <dc:creator>Tom Ennis</dc:creator>
  <cp:lastModifiedBy>huakanglee</cp:lastModifiedBy>
  <cp:revision>568</cp:revision>
  <cp:lastPrinted>2021-03-14T13:55:10Z</cp:lastPrinted>
  <dcterms:created xsi:type="dcterms:W3CDTF">2021-03-14T13:55:10Z</dcterms:created>
  <dcterms:modified xsi:type="dcterms:W3CDTF">2021-03-14T13:55:10Z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0x0101000C92E395E8E08542BE84397FDFC4739E</vt:lpwstr>
  </property>
  <property fmtid="{D5CDD505-2E9C-101B-9397-08002B2CF9AE}" pid="3" name="Category">
    <vt:lpwstr/>
  </property>
  <property fmtid="{D5CDD505-2E9C-101B-9397-08002B2CF9AE}" pid="4" name="KSOProductBuildVer">
    <vt:lpwstr>1033-3.3.1.5149</vt:lpwstr>
  </property>
</Properties>
</file>