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949" r:id="rId6"/>
    <p:sldId id="950" r:id="rId7"/>
    <p:sldId id="951" r:id="rId8"/>
    <p:sldId id="952" r:id="rId9"/>
    <p:sldId id="981" r:id="rId10"/>
    <p:sldId id="953" r:id="rId11"/>
    <p:sldId id="954" r:id="rId12"/>
    <p:sldId id="955" r:id="rId13"/>
    <p:sldId id="956" r:id="rId14"/>
    <p:sldId id="957" r:id="rId15"/>
    <p:sldId id="958" r:id="rId16"/>
    <p:sldId id="959" r:id="rId17"/>
    <p:sldId id="960" r:id="rId18"/>
    <p:sldId id="961" r:id="rId19"/>
    <p:sldId id="962" r:id="rId20"/>
    <p:sldId id="963" r:id="rId21"/>
    <p:sldId id="1012" r:id="rId22"/>
    <p:sldId id="964" r:id="rId23"/>
    <p:sldId id="1014" r:id="rId24"/>
    <p:sldId id="965" r:id="rId25"/>
    <p:sldId id="966" r:id="rId26"/>
    <p:sldId id="967" r:id="rId27"/>
    <p:sldId id="968" r:id="rId28"/>
    <p:sldId id="1017" r:id="rId29"/>
    <p:sldId id="969" r:id="rId30"/>
    <p:sldId id="970" r:id="rId31"/>
    <p:sldId id="971" r:id="rId32"/>
    <p:sldId id="972" r:id="rId33"/>
    <p:sldId id="973" r:id="rId34"/>
    <p:sldId id="974" r:id="rId35"/>
    <p:sldId id="1019" r:id="rId36"/>
    <p:sldId id="975" r:id="rId37"/>
    <p:sldId id="1021" r:id="rId38"/>
    <p:sldId id="1020" r:id="rId39"/>
    <p:sldId id="976" r:id="rId40"/>
    <p:sldId id="1023" r:id="rId41"/>
    <p:sldId id="1022" r:id="rId42"/>
    <p:sldId id="977" r:id="rId43"/>
    <p:sldId id="1024" r:id="rId44"/>
    <p:sldId id="978" r:id="rId45"/>
    <p:sldId id="1025" r:id="rId46"/>
    <p:sldId id="979" r:id="rId47"/>
    <p:sldId id="980" r:id="rId48"/>
    <p:sldId id="1026" r:id="rId49"/>
    <p:sldId id="444" r:id="rId50"/>
    <p:sldId id="311"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7.bin"/><Relationship Id="rId2" Type="http://schemas.openxmlformats.org/officeDocument/2006/relationships/image" Target="../media/image13.wmf"/><Relationship Id="rId1"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29.jpeg"/><Relationship Id="rId3" Type="http://schemas.openxmlformats.org/officeDocument/2006/relationships/image" Target="../media/image28.png"/><Relationship Id="rId2" Type="http://schemas.openxmlformats.org/officeDocument/2006/relationships/image" Target="../media/image3.emf"/><Relationship Id="rId1" Type="http://schemas.openxmlformats.org/officeDocument/2006/relationships/image" Target="../media/image27.jpe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685800" y="0"/>
            <a:ext cx="7772400" cy="1428750"/>
          </a:xfrm>
        </p:spPr>
        <p:txBody>
          <a:bodyPr vert="horz" wrap="square" lIns="92075" tIns="46038" rIns="92075" bIns="46038" anchor="ctr"/>
          <a:p>
            <a:r>
              <a:rPr lang="en-US" altLang="en-US" dirty="0"/>
              <a:t>Initializing Pointer</a:t>
            </a:r>
            <a:endParaRPr lang="en-US" altLang="en-US" b="1" dirty="0">
              <a:latin typeface="Book Antiqua" pitchFamily="18" charset="0"/>
            </a:endParaRPr>
          </a:p>
        </p:txBody>
      </p:sp>
      <p:sp>
        <p:nvSpPr>
          <p:cNvPr id="10244" name="Text Box 4"/>
          <p:cNvSpPr txBox="1"/>
          <p:nvPr/>
        </p:nvSpPr>
        <p:spPr>
          <a:xfrm>
            <a:off x="347663" y="1355725"/>
            <a:ext cx="8602662" cy="304609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Like a local variable, a local pointer is assigned an arbitrary value if you don’t initialize it. </a:t>
            </a:r>
            <a:endParaRPr lang="en-US" altLang="en-US" sz="2400" dirty="0"/>
          </a:p>
          <a:p>
            <a:pPr marL="0" lvl="0" indent="0">
              <a:spcBef>
                <a:spcPct val="50000"/>
              </a:spcBef>
              <a:buClrTx/>
              <a:buSzPct val="100000"/>
              <a:buNone/>
            </a:pPr>
            <a:r>
              <a:rPr lang="en-US" altLang="en-US" sz="2400" dirty="0"/>
              <a:t>A pointer may be initialized to </a:t>
            </a:r>
            <a:r>
              <a:rPr lang="en-US" altLang="en-US" sz="2400" u="sng" dirty="0"/>
              <a:t>0</a:t>
            </a:r>
            <a:r>
              <a:rPr lang="en-US" altLang="en-US" sz="2400" dirty="0"/>
              <a:t>, which is a special value for a pointer to indicate that the pointer points to nothing. </a:t>
            </a:r>
            <a:endParaRPr lang="en-US" altLang="en-US" sz="2400" dirty="0"/>
          </a:p>
          <a:p>
            <a:pPr marL="0" lvl="0" indent="0">
              <a:spcBef>
                <a:spcPct val="50000"/>
              </a:spcBef>
              <a:buClrTx/>
              <a:buSzPct val="100000"/>
              <a:buNone/>
            </a:pPr>
            <a:r>
              <a:rPr lang="en-US" altLang="en-US" sz="2400" dirty="0"/>
              <a:t>You should always initialize pointers to prevent errors. Dereferencing a pointer that is not initialized could cause fatal runtime error or it could accidentally modify important data. </a:t>
            </a: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685800" y="228600"/>
            <a:ext cx="7772400" cy="838200"/>
          </a:xfrm>
        </p:spPr>
        <p:txBody>
          <a:bodyPr vert="horz" wrap="square" lIns="92075" tIns="46038" rIns="92075" bIns="46038" anchor="ctr"/>
          <a:p>
            <a:r>
              <a:rPr lang="en-US" altLang="en-US" dirty="0"/>
              <a:t>Caution</a:t>
            </a:r>
            <a:endParaRPr lang="en-US" altLang="en-US" b="1" dirty="0">
              <a:latin typeface="Book Antiqua" pitchFamily="18" charset="0"/>
            </a:endParaRPr>
          </a:p>
        </p:txBody>
      </p:sp>
      <p:sp>
        <p:nvSpPr>
          <p:cNvPr id="11268" name="Text Box 4"/>
          <p:cNvSpPr txBox="1"/>
          <p:nvPr/>
        </p:nvSpPr>
        <p:spPr>
          <a:xfrm>
            <a:off x="381000" y="1143000"/>
            <a:ext cx="8534400" cy="45243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You can declare two variables on the same line. For example, the following line declares two int variables:</a:t>
            </a:r>
            <a:endParaRPr lang="en-US" altLang="en-US" sz="2400" dirty="0"/>
          </a:p>
          <a:p>
            <a:pPr marL="0" lvl="0" indent="0">
              <a:spcBef>
                <a:spcPct val="0"/>
              </a:spcBef>
              <a:buClrTx/>
              <a:buSzPct val="100000"/>
              <a:buNone/>
            </a:pPr>
            <a:endParaRPr lang="en-US" altLang="en-US" sz="2400" u="sng" dirty="0"/>
          </a:p>
          <a:p>
            <a:pPr marL="742950" lvl="1" indent="-285750">
              <a:spcBef>
                <a:spcPct val="0"/>
              </a:spcBef>
              <a:buClrTx/>
              <a:buNone/>
            </a:pPr>
            <a:r>
              <a:rPr lang="en-US" altLang="en-US" sz="2400" dirty="0"/>
              <a:t>int i = 0, j = 1;</a:t>
            </a:r>
            <a:endParaRPr lang="en-US" altLang="en-US" sz="2400" dirty="0"/>
          </a:p>
          <a:p>
            <a:pPr marL="0" lvl="0" indent="0">
              <a:spcBef>
                <a:spcPct val="0"/>
              </a:spcBef>
              <a:buClrTx/>
              <a:buSzPct val="100000"/>
              <a:buNone/>
            </a:pPr>
            <a:endParaRPr lang="en-US" altLang="en-US" sz="2400" dirty="0"/>
          </a:p>
          <a:p>
            <a:pPr marL="0" lvl="0" indent="0">
              <a:spcBef>
                <a:spcPct val="0"/>
              </a:spcBef>
              <a:buClrTx/>
              <a:buSzPct val="100000"/>
              <a:buNone/>
            </a:pPr>
            <a:r>
              <a:rPr lang="en-US" altLang="en-US" sz="2400" dirty="0"/>
              <a:t>Can you declare two pointer variables on the same line as follows?</a:t>
            </a:r>
            <a:endParaRPr lang="en-US" altLang="en-US" sz="2400" dirty="0"/>
          </a:p>
          <a:p>
            <a:pPr marL="0" lvl="0" indent="0">
              <a:spcBef>
                <a:spcPct val="0"/>
              </a:spcBef>
              <a:buClrTx/>
              <a:buSzPct val="100000"/>
              <a:buNone/>
            </a:pPr>
            <a:endParaRPr lang="en-US" altLang="en-US" sz="2400" u="sng" dirty="0"/>
          </a:p>
          <a:p>
            <a:pPr marL="742950" lvl="1" indent="-285750">
              <a:spcBef>
                <a:spcPct val="0"/>
              </a:spcBef>
              <a:buClrTx/>
              <a:buNone/>
            </a:pPr>
            <a:r>
              <a:rPr lang="en-US" altLang="en-US" sz="2400" dirty="0"/>
              <a:t>int* pI, pJ;</a:t>
            </a:r>
            <a:endParaRPr lang="en-US" altLang="en-US" sz="2400" dirty="0"/>
          </a:p>
          <a:p>
            <a:pPr marL="0" lvl="0" indent="0">
              <a:spcBef>
                <a:spcPct val="0"/>
              </a:spcBef>
              <a:buClrTx/>
              <a:buSzPct val="100000"/>
              <a:buNone/>
            </a:pPr>
            <a:endParaRPr lang="en-US" altLang="en-US" sz="2400" dirty="0"/>
          </a:p>
          <a:p>
            <a:pPr marL="0" lvl="0" indent="0">
              <a:spcBef>
                <a:spcPct val="0"/>
              </a:spcBef>
              <a:buClrTx/>
              <a:buSzPct val="100000"/>
              <a:buNone/>
            </a:pPr>
            <a:r>
              <a:rPr lang="en-US" altLang="en-US" sz="2400" dirty="0"/>
              <a:t>No, this line is equivalent to</a:t>
            </a:r>
            <a:endParaRPr lang="en-US" altLang="en-US" sz="2400" dirty="0"/>
          </a:p>
          <a:p>
            <a:pPr marL="0" lvl="0" indent="0">
              <a:spcBef>
                <a:spcPct val="0"/>
              </a:spcBef>
              <a:buClrTx/>
              <a:buSzPct val="100000"/>
              <a:buNone/>
            </a:pPr>
            <a:endParaRPr lang="en-US" altLang="en-US" sz="2400" u="sng" dirty="0"/>
          </a:p>
          <a:p>
            <a:pPr marL="742950" lvl="1" indent="-285750">
              <a:spcBef>
                <a:spcPct val="0"/>
              </a:spcBef>
              <a:buClrTx/>
              <a:buNone/>
            </a:pPr>
            <a:r>
              <a:rPr lang="en-US" altLang="en-US" sz="2400" dirty="0"/>
              <a:t>int *pI, pJ;</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685800" y="228600"/>
            <a:ext cx="7772400" cy="838200"/>
          </a:xfrm>
        </p:spPr>
        <p:txBody>
          <a:bodyPr vert="horz" wrap="square" lIns="92075" tIns="46038" rIns="92075" bIns="46038" anchor="ctr"/>
          <a:p>
            <a:r>
              <a:rPr lang="en-US" altLang="en-US" dirty="0"/>
              <a:t>typedef</a:t>
            </a:r>
            <a:endParaRPr lang="en-US" altLang="en-US" b="1" dirty="0">
              <a:latin typeface="Book Antiqua" pitchFamily="18" charset="0"/>
            </a:endParaRPr>
          </a:p>
        </p:txBody>
      </p:sp>
      <p:sp>
        <p:nvSpPr>
          <p:cNvPr id="12292" name="Text Box 3"/>
          <p:cNvSpPr txBox="1"/>
          <p:nvPr/>
        </p:nvSpPr>
        <p:spPr>
          <a:xfrm>
            <a:off x="381000" y="1143000"/>
            <a:ext cx="8534400" cy="452310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A synonymous type can be defined using the </a:t>
            </a:r>
            <a:r>
              <a:rPr lang="en-US" altLang="en-US" sz="2400" b="1" dirty="0"/>
              <a:t>typedef</a:t>
            </a:r>
            <a:r>
              <a:rPr lang="en-US" altLang="en-US" sz="2400" dirty="0"/>
              <a:t> keyword.</a:t>
            </a:r>
            <a:endParaRPr lang="en-US" altLang="en-US" sz="2400" dirty="0"/>
          </a:p>
          <a:p>
            <a:pPr marL="0" lvl="0" indent="0">
              <a:spcBef>
                <a:spcPct val="0"/>
              </a:spcBef>
              <a:buClrTx/>
              <a:buSzPct val="100000"/>
              <a:buNone/>
            </a:pPr>
            <a:endParaRPr lang="en-US" altLang="en-US" sz="2400" u="sng" dirty="0"/>
          </a:p>
          <a:p>
            <a:pPr marL="0" lvl="0" indent="0">
              <a:spcBef>
                <a:spcPct val="0"/>
              </a:spcBef>
              <a:buClrTx/>
              <a:buSzPct val="100000"/>
              <a:buNone/>
            </a:pPr>
            <a:r>
              <a:rPr lang="en-US" altLang="en-US" sz="2400" u="sng" dirty="0"/>
              <a:t>Syntax:</a:t>
            </a:r>
            <a:endParaRPr lang="en-US" altLang="en-US" sz="2400" u="sng" dirty="0"/>
          </a:p>
          <a:p>
            <a:pPr marL="0" lvl="0" indent="0">
              <a:spcBef>
                <a:spcPct val="0"/>
              </a:spcBef>
              <a:buClrTx/>
              <a:buSzPct val="100000"/>
              <a:buNone/>
            </a:pPr>
            <a:r>
              <a:rPr lang="en-US" altLang="en-US" sz="2400" b="1" dirty="0"/>
              <a:t>	typedef </a:t>
            </a:r>
            <a:r>
              <a:rPr lang="en-US" altLang="en-US" sz="2400" dirty="0"/>
              <a:t>existingType newType;</a:t>
            </a:r>
            <a:endParaRPr lang="en-US" altLang="en-US" sz="2400" dirty="0"/>
          </a:p>
          <a:p>
            <a:pPr marL="0" lvl="0" indent="0">
              <a:spcBef>
                <a:spcPct val="0"/>
              </a:spcBef>
              <a:buClrTx/>
              <a:buSzPct val="100000"/>
              <a:buNone/>
            </a:pPr>
            <a:endParaRPr lang="en-US" altLang="en-US" sz="2400" dirty="0"/>
          </a:p>
          <a:p>
            <a:pPr marL="0" lvl="0" indent="0">
              <a:spcBef>
                <a:spcPct val="0"/>
              </a:spcBef>
              <a:buClrTx/>
              <a:buSzPct val="100000"/>
              <a:buNone/>
            </a:pPr>
            <a:r>
              <a:rPr lang="en-US" altLang="en-US" sz="2400" dirty="0"/>
              <a:t>Example:</a:t>
            </a:r>
            <a:endParaRPr lang="en-US" altLang="en-US" sz="2400" dirty="0"/>
          </a:p>
          <a:p>
            <a:pPr marL="0" lvl="0" indent="0">
              <a:spcBef>
                <a:spcPct val="0"/>
              </a:spcBef>
              <a:buClrTx/>
              <a:buSzPct val="100000"/>
              <a:buNone/>
            </a:pPr>
            <a:r>
              <a:rPr lang="en-US" altLang="en-US" sz="2400" b="1" dirty="0"/>
              <a:t>typedef int</a:t>
            </a:r>
            <a:r>
              <a:rPr lang="en-US" altLang="en-US" sz="2400" dirty="0"/>
              <a:t> integer;</a:t>
            </a:r>
            <a:endParaRPr lang="en-US" altLang="en-US" sz="2400" dirty="0"/>
          </a:p>
          <a:p>
            <a:pPr marL="0" lvl="0" indent="0">
              <a:spcBef>
                <a:spcPct val="0"/>
              </a:spcBef>
              <a:buClrTx/>
              <a:buSzPct val="100000"/>
              <a:buNone/>
            </a:pPr>
            <a:r>
              <a:rPr lang="en-US" altLang="en-US" sz="2400" b="1" dirty="0"/>
              <a:t>typedef int*</a:t>
            </a:r>
            <a:r>
              <a:rPr lang="en-US" altLang="en-US" sz="2400" dirty="0"/>
              <a:t> intPointer;</a:t>
            </a:r>
            <a:endParaRPr lang="en-US" altLang="en-US" sz="2400" dirty="0"/>
          </a:p>
          <a:p>
            <a:pPr marL="0" lvl="0" indent="0">
              <a:spcBef>
                <a:spcPct val="0"/>
              </a:spcBef>
              <a:buClrTx/>
              <a:buSzPct val="100000"/>
              <a:buNone/>
            </a:pPr>
            <a:endParaRPr lang="en-US" altLang="en-US" sz="2400" dirty="0"/>
          </a:p>
          <a:p>
            <a:pPr marL="0" lvl="0" indent="0">
              <a:spcBef>
                <a:spcPct val="0"/>
              </a:spcBef>
              <a:buClrTx/>
              <a:buSzPct val="100000"/>
              <a:buNone/>
            </a:pPr>
            <a:r>
              <a:rPr lang="en-US" altLang="en-US" sz="2400" dirty="0"/>
              <a:t>integer value = 40; </a:t>
            </a:r>
            <a:endParaRPr lang="en-US" altLang="en-US" sz="2400" dirty="0"/>
          </a:p>
          <a:p>
            <a:pPr marL="0" lvl="0" indent="0">
              <a:spcBef>
                <a:spcPct val="0"/>
              </a:spcBef>
              <a:buClrTx/>
              <a:buSzPct val="100000"/>
              <a:buNone/>
            </a:pPr>
            <a:r>
              <a:rPr lang="en-US" altLang="en-US" sz="2400" dirty="0"/>
              <a:t>intPointer p1, p2; // This declares two pointers of int type.</a:t>
            </a: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685800" y="228600"/>
            <a:ext cx="7772400" cy="838200"/>
          </a:xfrm>
        </p:spPr>
        <p:txBody>
          <a:bodyPr vert="horz" wrap="square" lIns="92075" tIns="46038" rIns="92075" bIns="46038" anchor="ctr"/>
          <a:p>
            <a:r>
              <a:rPr lang="en-US" altLang="en-US" dirty="0"/>
              <a:t>nullptr</a:t>
            </a:r>
            <a:endParaRPr lang="en-US" altLang="en-US" b="1" dirty="0">
              <a:latin typeface="Book Antiqua" pitchFamily="18" charset="0"/>
            </a:endParaRPr>
          </a:p>
        </p:txBody>
      </p:sp>
      <p:sp>
        <p:nvSpPr>
          <p:cNvPr id="13316" name="Text Box 3"/>
          <p:cNvSpPr txBox="1"/>
          <p:nvPr/>
        </p:nvSpPr>
        <p:spPr>
          <a:xfrm>
            <a:off x="381000" y="1143000"/>
            <a:ext cx="8534400" cy="363664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sz="2400" dirty="0"/>
              <a:t>A pointer may be initialized to </a:t>
            </a:r>
            <a:r>
              <a:rPr sz="2400" b="1" dirty="0"/>
              <a:t>0</a:t>
            </a:r>
            <a:r>
              <a:rPr sz="2400" dirty="0"/>
              <a:t>, which is a special value to indicate that the pointer points to nothing. </a:t>
            </a:r>
            <a:endParaRPr sz="2400" dirty="0"/>
          </a:p>
          <a:p>
            <a:pPr marL="0" lvl="0" indent="0">
              <a:buNone/>
            </a:pPr>
            <a:r>
              <a:rPr sz="2400" dirty="0"/>
              <a:t>To prevent errors, you should always initialize pointers. </a:t>
            </a:r>
            <a:endParaRPr sz="2400" dirty="0"/>
          </a:p>
          <a:p>
            <a:pPr marL="0" lvl="0" indent="0">
              <a:buNone/>
            </a:pPr>
            <a:r>
              <a:rPr sz="2400" dirty="0"/>
              <a:t>A number of C++ libraries including </a:t>
            </a:r>
            <a:r>
              <a:rPr sz="2400" b="1" dirty="0"/>
              <a:t>&lt;iostream&gt;</a:t>
            </a:r>
            <a:r>
              <a:rPr sz="2400" dirty="0"/>
              <a:t> define </a:t>
            </a:r>
            <a:r>
              <a:rPr sz="2400" b="1" dirty="0"/>
              <a:t>NULL</a:t>
            </a:r>
            <a:r>
              <a:rPr sz="2400" dirty="0"/>
              <a:t> as a constant with value </a:t>
            </a:r>
            <a:r>
              <a:rPr sz="2400" b="1" dirty="0"/>
              <a:t>0</a:t>
            </a:r>
            <a:r>
              <a:rPr sz="2400" dirty="0"/>
              <a:t>. It is more descriptive to use </a:t>
            </a:r>
            <a:r>
              <a:rPr sz="2400" b="1" dirty="0"/>
              <a:t>NULL</a:t>
            </a:r>
            <a:r>
              <a:rPr sz="2400" dirty="0"/>
              <a:t> than </a:t>
            </a:r>
            <a:r>
              <a:rPr sz="2400" b="1" dirty="0"/>
              <a:t>0</a:t>
            </a:r>
            <a:r>
              <a:rPr sz="2400" dirty="0"/>
              <a:t>. </a:t>
            </a:r>
            <a:endParaRPr sz="2400" dirty="0"/>
          </a:p>
          <a:p>
            <a:pPr marL="0" lvl="0" indent="0">
              <a:buNone/>
            </a:pPr>
            <a:r>
              <a:rPr sz="2400" dirty="0"/>
              <a:t>C++11 introduced a new keyword </a:t>
            </a:r>
            <a:r>
              <a:rPr sz="2400" b="1" dirty="0"/>
              <a:t>nullptr</a:t>
            </a:r>
            <a:r>
              <a:rPr sz="2400" dirty="0"/>
              <a:t> for null pointer. Using </a:t>
            </a:r>
            <a:r>
              <a:rPr sz="2400" b="1" dirty="0"/>
              <a:t>nullptr</a:t>
            </a:r>
            <a:r>
              <a:rPr sz="2400" dirty="0"/>
              <a:t> is better than using </a:t>
            </a:r>
            <a:r>
              <a:rPr sz="2400" b="1" dirty="0"/>
              <a:t>NULL</a:t>
            </a:r>
            <a:r>
              <a:rPr sz="2400" dirty="0"/>
              <a:t>, because </a:t>
            </a:r>
            <a:r>
              <a:rPr sz="2400" b="1" dirty="0"/>
              <a:t>NULL</a:t>
            </a:r>
            <a:r>
              <a:rPr sz="2400" dirty="0"/>
              <a:t> may be accidentally redefined in the program.</a:t>
            </a:r>
            <a:endParaRPr sz="2400" dirty="0"/>
          </a:p>
        </p:txBody>
      </p:sp>
      <p:sp>
        <p:nvSpPr>
          <p:cNvPr id="13317" name="Rectangle 11"/>
          <p:cNvSpPr/>
          <p:nvPr/>
        </p:nvSpPr>
        <p:spPr>
          <a:xfrm>
            <a:off x="2314575" y="5580063"/>
            <a:ext cx="3409950" cy="690562"/>
          </a:xfrm>
          <a:prstGeom prst="rect">
            <a:avLst/>
          </a:prstGeom>
          <a:solidFill>
            <a:srgbClr val="00B0F0">
              <a:alpha val="16862"/>
            </a:srgbClr>
          </a:solid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6205" lvl="0" indent="-116205">
              <a:lnSpc>
                <a:spcPct val="90000"/>
              </a:lnSpc>
              <a:buNone/>
            </a:pPr>
            <a:r>
              <a:rPr lang="en-US" altLang="en-US" sz="2000" dirty="0"/>
              <a:t>C++11: The keyword nulptr is defined in C++11</a:t>
            </a:r>
            <a:endParaRPr lang="en-US"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693738" y="241300"/>
            <a:ext cx="7772400" cy="576263"/>
          </a:xfrm>
        </p:spPr>
        <p:txBody>
          <a:bodyPr vert="horz" wrap="square" lIns="92075" tIns="46038" rIns="92075" bIns="46038" anchor="ctr"/>
          <a:p>
            <a:r>
              <a:rPr lang="en-US" altLang="en-US" dirty="0"/>
              <a:t>Effect of Assignment =</a:t>
            </a:r>
            <a:endParaRPr lang="en-US" altLang="en-US" dirty="0"/>
          </a:p>
        </p:txBody>
      </p:sp>
      <p:sp>
        <p:nvSpPr>
          <p:cNvPr id="14340" name="Rectangle 3"/>
          <p:cNvSpPr>
            <a:spLocks noGrp="1"/>
          </p:cNvSpPr>
          <p:nvPr>
            <p:ph idx="1"/>
          </p:nvPr>
        </p:nvSpPr>
        <p:spPr>
          <a:xfrm>
            <a:off x="231775" y="1163638"/>
            <a:ext cx="8718550" cy="2073275"/>
          </a:xfrm>
        </p:spPr>
        <p:txBody>
          <a:bodyPr vert="horz" wrap="square" lIns="92075" tIns="46038" rIns="92075" bIns="46038" anchor="t"/>
          <a:p>
            <a:pPr marL="0" indent="0">
              <a:buNone/>
            </a:pPr>
            <a:r>
              <a:rPr lang="en-US" altLang="en-US" sz="2800" dirty="0"/>
              <a:t>Suppose </a:t>
            </a:r>
            <a:r>
              <a:rPr lang="en-US" altLang="en-US" sz="2800" u="sng" dirty="0"/>
              <a:t>pX</a:t>
            </a:r>
            <a:r>
              <a:rPr lang="en-US" altLang="en-US" sz="2800" dirty="0"/>
              <a:t> and </a:t>
            </a:r>
            <a:r>
              <a:rPr lang="en-US" altLang="en-US" sz="2800" u="sng" dirty="0"/>
              <a:t>pY</a:t>
            </a:r>
            <a:r>
              <a:rPr lang="en-US" altLang="en-US" sz="2800" dirty="0"/>
              <a:t> are two pointer variables for variables </a:t>
            </a:r>
            <a:r>
              <a:rPr lang="en-US" altLang="en-US" sz="2800" u="sng" dirty="0"/>
              <a:t>x</a:t>
            </a:r>
            <a:r>
              <a:rPr lang="en-US" altLang="en-US" sz="2800" dirty="0"/>
              <a:t> and </a:t>
            </a:r>
            <a:r>
              <a:rPr lang="en-US" altLang="en-US" sz="2800" u="sng" dirty="0"/>
              <a:t>y</a:t>
            </a:r>
            <a:r>
              <a:rPr lang="en-US" altLang="en-US" sz="2800" dirty="0"/>
              <a:t>, as shown in Figure 11.3. To understand the relationships between the variables and their pointers, let us examine the effect of assigning </a:t>
            </a:r>
            <a:r>
              <a:rPr lang="en-US" altLang="en-US" sz="2800" u="sng" dirty="0"/>
              <a:t>pY</a:t>
            </a:r>
            <a:r>
              <a:rPr lang="en-US" altLang="en-US" sz="2800" dirty="0"/>
              <a:t> to </a:t>
            </a:r>
            <a:r>
              <a:rPr lang="en-US" altLang="en-US" sz="2800" u="sng" dirty="0"/>
              <a:t>pX</a:t>
            </a:r>
            <a:r>
              <a:rPr lang="en-US" altLang="en-US" sz="2800" dirty="0"/>
              <a:t> and </a:t>
            </a:r>
            <a:r>
              <a:rPr lang="en-US" altLang="en-US" sz="2800" u="sng" dirty="0"/>
              <a:t>*pY</a:t>
            </a:r>
            <a:r>
              <a:rPr lang="en-US" altLang="en-US" sz="2800" dirty="0"/>
              <a:t> to </a:t>
            </a:r>
            <a:r>
              <a:rPr lang="en-US" altLang="en-US" sz="2800" u="sng" dirty="0"/>
              <a:t>*pX</a:t>
            </a:r>
            <a:r>
              <a:rPr lang="en-US" altLang="en-US" sz="2800" dirty="0"/>
              <a:t>.</a:t>
            </a:r>
            <a:endParaRPr lang="en-US"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693738" y="241300"/>
            <a:ext cx="7772400" cy="576263"/>
          </a:xfrm>
        </p:spPr>
        <p:txBody>
          <a:bodyPr vert="horz" wrap="square" lIns="92075" tIns="46038" rIns="92075" bIns="46038" anchor="ctr"/>
          <a:p>
            <a:r>
              <a:rPr lang="en-US" altLang="en-US" dirty="0"/>
              <a:t>Effect of Assignment =</a:t>
            </a:r>
            <a:endParaRPr lang="en-US" altLang="en-US" dirty="0"/>
          </a:p>
        </p:txBody>
      </p:sp>
      <p:sp>
        <p:nvSpPr>
          <p:cNvPr id="15364" name="Rectangle 6"/>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5365" name="Object 5"/>
          <p:cNvGraphicFramePr>
            <a:graphicFrameLocks noChangeAspect="1"/>
          </p:cNvGraphicFramePr>
          <p:nvPr/>
        </p:nvGraphicFramePr>
        <p:xfrm>
          <a:off x="231775" y="971550"/>
          <a:ext cx="8718550" cy="5438775"/>
        </p:xfrm>
        <a:graphic>
          <a:graphicData uri="http://schemas.openxmlformats.org/presentationml/2006/ole">
            <mc:AlternateContent xmlns:mc="http://schemas.openxmlformats.org/markup-compatibility/2006">
              <mc:Choice xmlns:v="urn:schemas-microsoft-com:vml" Requires="v">
                <p:oleObj spid="_x0000_s3076" name="" r:id="rId1" imgW="5955030" imgH="3721735" progId="Word.Picture.8">
                  <p:embed/>
                </p:oleObj>
              </mc:Choice>
              <mc:Fallback>
                <p:oleObj name="" r:id="rId1" imgW="5955030" imgH="3721735" progId="Word.Picture.8">
                  <p:embed/>
                  <p:pic>
                    <p:nvPicPr>
                      <p:cNvPr id="0" name="Picture 3075"/>
                      <p:cNvPicPr/>
                      <p:nvPr/>
                    </p:nvPicPr>
                    <p:blipFill>
                      <a:blip r:embed="rId2"/>
                      <a:stretch>
                        <a:fillRect/>
                      </a:stretch>
                    </p:blipFill>
                    <p:spPr>
                      <a:xfrm>
                        <a:off x="231775" y="971550"/>
                        <a:ext cx="8718550" cy="5438775"/>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654050" y="317500"/>
            <a:ext cx="7772400" cy="690563"/>
          </a:xfrm>
        </p:spPr>
        <p:txBody>
          <a:bodyPr vert="horz" wrap="square" lIns="92075" tIns="46038" rIns="92075" bIns="46038" anchor="ctr"/>
          <a:p>
            <a:r>
              <a:rPr lang="en-US" altLang="en-US" sz="4000" dirty="0"/>
              <a:t>Using const with Pointers</a:t>
            </a:r>
            <a:endParaRPr lang="en-US" altLang="en-US" sz="4000" dirty="0"/>
          </a:p>
        </p:txBody>
      </p:sp>
      <p:sp>
        <p:nvSpPr>
          <p:cNvPr id="16388" name="Rectangle 3"/>
          <p:cNvSpPr>
            <a:spLocks noGrp="1"/>
          </p:cNvSpPr>
          <p:nvPr>
            <p:ph idx="1"/>
          </p:nvPr>
        </p:nvSpPr>
        <p:spPr>
          <a:xfrm>
            <a:off x="309563" y="1277938"/>
            <a:ext cx="8448675" cy="2841625"/>
          </a:xfrm>
        </p:spPr>
        <p:txBody>
          <a:bodyPr vert="horz" wrap="square" lIns="92075" tIns="46038" rIns="92075" bIns="46038" anchor="t"/>
          <a:p>
            <a:pPr marL="0" indent="0">
              <a:lnSpc>
                <a:spcPct val="80000"/>
              </a:lnSpc>
              <a:buNone/>
            </a:pPr>
            <a:r>
              <a:rPr lang="en-US" altLang="en-US" sz="2800" dirty="0"/>
              <a:t>You learned how to declare a constant using the </a:t>
            </a:r>
            <a:r>
              <a:rPr lang="en-US" altLang="en-US" sz="2800" u="sng" dirty="0"/>
              <a:t>const</a:t>
            </a:r>
            <a:r>
              <a:rPr lang="en-US" altLang="en-US" sz="2800" dirty="0"/>
              <a:t> keyword. A constant cannot be changed once it is declared. You can declare a constant pointer. For example, see the following code:</a:t>
            </a:r>
            <a:endParaRPr lang="en-US" altLang="en-US" sz="2800" dirty="0"/>
          </a:p>
          <a:p>
            <a:pPr marL="0" indent="0">
              <a:lnSpc>
                <a:spcPct val="80000"/>
              </a:lnSpc>
              <a:buNone/>
            </a:pPr>
            <a:endParaRPr lang="en-US" altLang="en-US" sz="2800" b="1" u="sng" dirty="0"/>
          </a:p>
          <a:p>
            <a:pPr marL="0" indent="0">
              <a:lnSpc>
                <a:spcPct val="80000"/>
              </a:lnSpc>
              <a:buNone/>
            </a:pPr>
            <a:r>
              <a:rPr lang="en-US" altLang="en-US" sz="2800" b="1" dirty="0"/>
              <a:t>double</a:t>
            </a:r>
            <a:r>
              <a:rPr lang="en-US" altLang="en-US" sz="2800" dirty="0"/>
              <a:t> radius = 5;</a:t>
            </a:r>
            <a:endParaRPr lang="en-US" altLang="en-US" sz="2800" b="1" dirty="0"/>
          </a:p>
          <a:p>
            <a:pPr marL="0" indent="0">
              <a:lnSpc>
                <a:spcPct val="80000"/>
              </a:lnSpc>
              <a:buNone/>
            </a:pPr>
            <a:r>
              <a:rPr lang="en-US" altLang="en-US" sz="2800" b="1" dirty="0"/>
              <a:t>double</a:t>
            </a:r>
            <a:r>
              <a:rPr lang="en-US" altLang="en-US" sz="2800" dirty="0"/>
              <a:t>* const pValue = &amp;radius;</a:t>
            </a:r>
            <a:endParaRPr lang="en-US" altLang="en-US" sz="2800" dirty="0"/>
          </a:p>
        </p:txBody>
      </p:sp>
      <p:sp>
        <p:nvSpPr>
          <p:cNvPr id="16389" name="Rectangle 11"/>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6390" name="Object 10"/>
          <p:cNvGraphicFramePr>
            <a:graphicFrameLocks noChangeAspect="1"/>
          </p:cNvGraphicFramePr>
          <p:nvPr/>
        </p:nvGraphicFramePr>
        <p:xfrm>
          <a:off x="2266950" y="4543425"/>
          <a:ext cx="5568950" cy="1512888"/>
        </p:xfrm>
        <a:graphic>
          <a:graphicData uri="http://schemas.openxmlformats.org/presentationml/2006/ole">
            <mc:AlternateContent xmlns:mc="http://schemas.openxmlformats.org/markup-compatibility/2006">
              <mc:Choice xmlns:v="urn:schemas-microsoft-com:vml" Requires="v">
                <p:oleObj spid="_x0000_s3082" name="" r:id="rId1" imgW="2807335" imgH="762000" progId="Word.Picture.8">
                  <p:embed/>
                </p:oleObj>
              </mc:Choice>
              <mc:Fallback>
                <p:oleObj name="" r:id="rId1" imgW="2807335" imgH="762000" progId="Word.Picture.8">
                  <p:embed/>
                  <p:pic>
                    <p:nvPicPr>
                      <p:cNvPr id="0" name="Picture 3081"/>
                      <p:cNvPicPr/>
                      <p:nvPr/>
                    </p:nvPicPr>
                    <p:blipFill>
                      <a:blip r:embed="rId2"/>
                      <a:stretch>
                        <a:fillRect/>
                      </a:stretch>
                    </p:blipFill>
                    <p:spPr>
                      <a:xfrm>
                        <a:off x="2266950" y="4543425"/>
                        <a:ext cx="5568950" cy="1512888"/>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685800" y="228600"/>
            <a:ext cx="7772400" cy="838200"/>
          </a:xfrm>
        </p:spPr>
        <p:txBody>
          <a:bodyPr vert="horz" wrap="square" lIns="92075" tIns="46038" rIns="92075" bIns="46038" anchor="ctr"/>
          <a:p>
            <a:r>
              <a:rPr lang="en-US" altLang="en-US" dirty="0"/>
              <a:t>Arrays and Pointers</a:t>
            </a:r>
            <a:endParaRPr lang="en-US" altLang="en-US" dirty="0"/>
          </a:p>
        </p:txBody>
      </p:sp>
      <p:sp>
        <p:nvSpPr>
          <p:cNvPr id="17412" name="Text Box 3"/>
          <p:cNvSpPr txBox="1"/>
          <p:nvPr/>
        </p:nvSpPr>
        <p:spPr>
          <a:xfrm>
            <a:off x="381000" y="1295400"/>
            <a:ext cx="8534400" cy="22828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An array variable without a bracket and a subscript actually represents the starting address of the array. In this sense, an array variable is essentially a pointer. Suppose you declare an array of </a:t>
            </a:r>
            <a:r>
              <a:rPr lang="en-US" altLang="en-US" sz="2400" u="sng" dirty="0"/>
              <a:t>int</a:t>
            </a:r>
            <a:r>
              <a:rPr lang="en-US" altLang="en-US" sz="2400" dirty="0"/>
              <a:t> value as follows:</a:t>
            </a:r>
            <a:endParaRPr lang="en-US" altLang="en-US" sz="2400" dirty="0"/>
          </a:p>
          <a:p>
            <a:pPr marL="0" lvl="0" indent="0">
              <a:spcBef>
                <a:spcPct val="0"/>
              </a:spcBef>
              <a:buClrTx/>
              <a:buSzPct val="100000"/>
              <a:buNone/>
            </a:pPr>
            <a:endParaRPr lang="en-US" altLang="en-US" sz="2400" b="1" u="sng" dirty="0"/>
          </a:p>
          <a:p>
            <a:pPr marL="0" lvl="0" indent="0">
              <a:spcBef>
                <a:spcPct val="0"/>
              </a:spcBef>
              <a:buClrTx/>
              <a:buSzPct val="100000"/>
              <a:buNone/>
            </a:pPr>
            <a:r>
              <a:rPr lang="en-US" altLang="en-US" sz="2400" b="1" dirty="0"/>
              <a:t>int</a:t>
            </a:r>
            <a:r>
              <a:rPr lang="en-US" altLang="en-US" sz="2400" dirty="0"/>
              <a:t> list[6] = {11, 12, 13, 14, 15, 16};</a:t>
            </a:r>
            <a:endParaRPr lang="en-US" altLang="en-US" sz="2400" dirty="0"/>
          </a:p>
        </p:txBody>
      </p:sp>
      <p:sp>
        <p:nvSpPr>
          <p:cNvPr id="17413" name="Rectangle 5"/>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7414" name="Object 4"/>
          <p:cNvGraphicFramePr>
            <a:graphicFrameLocks noChangeAspect="1"/>
          </p:cNvGraphicFramePr>
          <p:nvPr/>
        </p:nvGraphicFramePr>
        <p:xfrm>
          <a:off x="506413" y="4003675"/>
          <a:ext cx="8208962" cy="1789113"/>
        </p:xfrm>
        <a:graphic>
          <a:graphicData uri="http://schemas.openxmlformats.org/presentationml/2006/ole">
            <mc:AlternateContent xmlns:mc="http://schemas.openxmlformats.org/markup-compatibility/2006">
              <mc:Choice xmlns:v="urn:schemas-microsoft-com:vml" Requires="v">
                <p:oleObj spid="_x0000_s3084" name="" r:id="rId1" imgW="2880360" imgH="623570" progId="Word.Picture.8">
                  <p:embed/>
                </p:oleObj>
              </mc:Choice>
              <mc:Fallback>
                <p:oleObj name="" r:id="rId1" imgW="2880360" imgH="623570" progId="Word.Picture.8">
                  <p:embed/>
                  <p:pic>
                    <p:nvPicPr>
                      <p:cNvPr id="0" name="Picture 3083"/>
                      <p:cNvPicPr/>
                      <p:nvPr/>
                    </p:nvPicPr>
                    <p:blipFill>
                      <a:blip r:embed="rId2"/>
                      <a:stretch>
                        <a:fillRect/>
                      </a:stretch>
                    </p:blipFill>
                    <p:spPr>
                      <a:xfrm>
                        <a:off x="506413" y="4003675"/>
                        <a:ext cx="8208962" cy="1789113"/>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457200" y="228600"/>
            <a:ext cx="8153400" cy="838200"/>
          </a:xfrm>
        </p:spPr>
        <p:txBody>
          <a:bodyPr vert="horz" wrap="square" lIns="92075" tIns="46038" rIns="92075" bIns="46038" anchor="ctr"/>
          <a:p>
            <a:r>
              <a:rPr lang="en-US" altLang="en-US" dirty="0"/>
              <a:t>Array Pointer</a:t>
            </a:r>
            <a:endParaRPr lang="en-US" altLang="en-US" dirty="0"/>
          </a:p>
        </p:txBody>
      </p:sp>
      <p:sp>
        <p:nvSpPr>
          <p:cNvPr id="18436" name="Rectangle 5"/>
          <p:cNvSpPr>
            <a:spLocks noGrp="1"/>
          </p:cNvSpPr>
          <p:nvPr>
            <p:ph idx="1"/>
          </p:nvPr>
        </p:nvSpPr>
        <p:spPr>
          <a:xfrm>
            <a:off x="309563" y="1201738"/>
            <a:ext cx="8486775" cy="2573337"/>
          </a:xfrm>
        </p:spPr>
        <p:txBody>
          <a:bodyPr vert="horz" wrap="square" lIns="92075" tIns="46038" rIns="92075" bIns="46038" anchor="t"/>
          <a:p>
            <a:pPr marL="0" indent="0">
              <a:buNone/>
            </a:pPr>
            <a:r>
              <a:rPr lang="en-US" altLang="en-US" u="sng" dirty="0"/>
              <a:t>*(list + 1)</a:t>
            </a:r>
            <a:r>
              <a:rPr lang="en-US" altLang="en-US" dirty="0"/>
              <a:t> is different from </a:t>
            </a:r>
            <a:r>
              <a:rPr lang="en-US" altLang="en-US" u="sng" dirty="0"/>
              <a:t>*list + 1</a:t>
            </a:r>
            <a:r>
              <a:rPr lang="en-US" altLang="en-US" dirty="0"/>
              <a:t>. The dereference operator (</a:t>
            </a:r>
            <a:r>
              <a:rPr lang="en-US" altLang="en-US" u="sng" dirty="0"/>
              <a:t>*</a:t>
            </a:r>
            <a:r>
              <a:rPr lang="en-US" altLang="en-US" dirty="0"/>
              <a:t>) has precedence over </a:t>
            </a:r>
            <a:r>
              <a:rPr lang="en-US" altLang="en-US" u="sng" dirty="0"/>
              <a:t>+</a:t>
            </a:r>
            <a:r>
              <a:rPr lang="en-US" altLang="en-US" dirty="0"/>
              <a:t>. So, </a:t>
            </a:r>
            <a:r>
              <a:rPr lang="en-US" altLang="en-US" u="sng" dirty="0"/>
              <a:t>*list + 1</a:t>
            </a:r>
            <a:r>
              <a:rPr lang="en-US" altLang="en-US" dirty="0"/>
              <a:t> adds 1 to the value of the first element in the array, while </a:t>
            </a:r>
            <a:r>
              <a:rPr lang="en-US" altLang="en-US" u="sng" dirty="0"/>
              <a:t>*(list + 1)</a:t>
            </a:r>
            <a:r>
              <a:rPr lang="en-US" altLang="en-US" dirty="0"/>
              <a:t> dereference the element at address (list + 1) in the array.</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2090" y="237490"/>
            <a:ext cx="2481580" cy="460375"/>
          </a:xfrm>
          <a:prstGeom prst="rect">
            <a:avLst/>
          </a:prstGeom>
          <a:noFill/>
        </p:spPr>
        <p:txBody>
          <a:bodyPr wrap="none" rtlCol="0" anchor="t">
            <a:spAutoFit/>
          </a:bodyPr>
          <a:p>
            <a:r>
              <a:rPr lang="en-US" altLang="en-US" sz="2400" dirty="0">
                <a:sym typeface="+mn-ea"/>
              </a:rPr>
              <a:t>ArrayPointer.cpp</a:t>
            </a:r>
            <a:endParaRPr lang="en-US" altLang="en-US" sz="2400" dirty="0">
              <a:sym typeface="+mn-ea"/>
            </a:endParaRPr>
          </a:p>
        </p:txBody>
      </p:sp>
      <p:sp>
        <p:nvSpPr>
          <p:cNvPr id="5" name="Text Box 4"/>
          <p:cNvSpPr txBox="1"/>
          <p:nvPr/>
        </p:nvSpPr>
        <p:spPr>
          <a:xfrm>
            <a:off x="292100" y="831850"/>
            <a:ext cx="4812030" cy="3538220"/>
          </a:xfrm>
          <a:prstGeom prst="rect">
            <a:avLst/>
          </a:prstGeom>
          <a:noFill/>
        </p:spPr>
        <p:txBody>
          <a:bodyPr wrap="square" rtlCol="0" anchor="t">
            <a:spAutoFit/>
          </a:bodyPr>
          <a:p>
            <a:r>
              <a:rPr lang="en-US" sz="1600"/>
              <a:t>#include &lt;iostream&gt;</a:t>
            </a:r>
            <a:endParaRPr lang="en-US" sz="1600"/>
          </a:p>
          <a:p>
            <a:r>
              <a:rPr lang="en-US" sz="1600"/>
              <a:t>using namespace std;</a:t>
            </a:r>
            <a:endParaRPr lang="en-US" sz="1600"/>
          </a:p>
          <a:p>
            <a:endParaRPr lang="en-US" sz="1600"/>
          </a:p>
          <a:p>
            <a:r>
              <a:rPr lang="en-US" sz="1600"/>
              <a:t>int main()</a:t>
            </a:r>
            <a:endParaRPr lang="en-US" sz="1600"/>
          </a:p>
          <a:p>
            <a:r>
              <a:rPr lang="en-US" sz="1600"/>
              <a:t>{</a:t>
            </a:r>
            <a:endParaRPr lang="en-US" sz="1600"/>
          </a:p>
          <a:p>
            <a:r>
              <a:rPr lang="en-US" sz="1600"/>
              <a:t>  int list[6] = {11, 12, 13, 14, 15, 16};</a:t>
            </a:r>
            <a:endParaRPr lang="en-US" sz="1600"/>
          </a:p>
          <a:p>
            <a:endParaRPr lang="en-US" sz="1600"/>
          </a:p>
          <a:p>
            <a:r>
              <a:rPr lang="en-US" sz="1600"/>
              <a:t>  for (int i = 0; i &lt; 6; i++)</a:t>
            </a:r>
            <a:endParaRPr lang="en-US" sz="1600"/>
          </a:p>
          <a:p>
            <a:r>
              <a:rPr lang="en-US" sz="1600"/>
              <a:t>    cout &lt;&lt; "address: " &lt;&lt; (list + i) &lt;&lt; </a:t>
            </a:r>
            <a:endParaRPr lang="en-US" sz="1600"/>
          </a:p>
          <a:p>
            <a:r>
              <a:rPr lang="en-US" sz="1600"/>
              <a:t>      " value: " &lt;&lt; *(list + i) &lt;&lt; " " &lt;&lt;</a:t>
            </a:r>
            <a:endParaRPr lang="en-US" sz="1600"/>
          </a:p>
          <a:p>
            <a:r>
              <a:rPr lang="en-US" sz="1600"/>
              <a:t>      " value: " &lt;&lt; list[i] &lt;&lt; endl;  </a:t>
            </a:r>
            <a:endParaRPr lang="en-US" sz="1600"/>
          </a:p>
          <a:p>
            <a:endParaRPr lang="en-US" sz="1600"/>
          </a:p>
          <a:p>
            <a:r>
              <a:rPr lang="en-US" sz="1600"/>
              <a:t>  return 0;</a:t>
            </a:r>
            <a:endParaRPr lang="en-US" sz="1600"/>
          </a:p>
          <a:p>
            <a:r>
              <a:rPr lang="en-US" sz="1600"/>
              <a:t>}</a:t>
            </a:r>
            <a:endParaRPr lang="en-US" sz="1600"/>
          </a:p>
        </p:txBody>
      </p:sp>
      <p:pic>
        <p:nvPicPr>
          <p:cNvPr id="6" name="Picture 5"/>
          <p:cNvPicPr>
            <a:picLocks noChangeAspect="1"/>
          </p:cNvPicPr>
          <p:nvPr/>
        </p:nvPicPr>
        <p:blipFill>
          <a:blip r:embed="rId1"/>
          <a:stretch>
            <a:fillRect/>
          </a:stretch>
        </p:blipFill>
        <p:spPr>
          <a:xfrm>
            <a:off x="212090" y="4713605"/>
            <a:ext cx="3336290" cy="971550"/>
          </a:xfrm>
          <a:prstGeom prst="rect">
            <a:avLst/>
          </a:prstGeom>
        </p:spPr>
      </p:pic>
      <p:pic>
        <p:nvPicPr>
          <p:cNvPr id="7" name="Picture 6"/>
          <p:cNvPicPr>
            <a:picLocks noChangeAspect="1"/>
          </p:cNvPicPr>
          <p:nvPr/>
        </p:nvPicPr>
        <p:blipFill>
          <a:blip r:embed="rId2"/>
          <a:stretch>
            <a:fillRect/>
          </a:stretch>
        </p:blipFill>
        <p:spPr>
          <a:xfrm>
            <a:off x="3835400" y="4596130"/>
            <a:ext cx="5308600" cy="1089025"/>
          </a:xfrm>
          <a:prstGeom prst="rect">
            <a:avLst/>
          </a:prstGeom>
        </p:spPr>
      </p:pic>
      <p:sp>
        <p:nvSpPr>
          <p:cNvPr id="8" name="Text Box 7"/>
          <p:cNvSpPr txBox="1"/>
          <p:nvPr/>
        </p:nvSpPr>
        <p:spPr>
          <a:xfrm>
            <a:off x="4669790" y="842645"/>
            <a:ext cx="3475355" cy="3753485"/>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int list[6] = {11, 12, 13, 14, 15, 16};</a:t>
            </a:r>
            <a:endParaRPr lang="en-US" sz="1400"/>
          </a:p>
          <a:p>
            <a:r>
              <a:rPr lang="en-US" sz="1400"/>
              <a:t>  int* p = list;</a:t>
            </a:r>
            <a:endParaRPr lang="en-US" sz="1400"/>
          </a:p>
          <a:p>
            <a:endParaRPr lang="en-US" sz="1400"/>
          </a:p>
          <a:p>
            <a:r>
              <a:rPr lang="en-US" sz="1400"/>
              <a:t>  for (int i = 0; i &lt; 6; i++)</a:t>
            </a:r>
            <a:endParaRPr lang="en-US" sz="1400"/>
          </a:p>
          <a:p>
            <a:r>
              <a:rPr lang="en-US" sz="1400"/>
              <a:t>    cout &lt;&lt; "address: " &lt;&lt; (list + i) &lt;&lt;</a:t>
            </a:r>
            <a:endParaRPr lang="en-US" sz="1400"/>
          </a:p>
          <a:p>
            <a:r>
              <a:rPr lang="en-US" sz="1400"/>
              <a:t>      " value: " &lt;&lt; *(list + i) &lt;&lt; " " &lt;&lt;</a:t>
            </a:r>
            <a:endParaRPr lang="en-US" sz="1400"/>
          </a:p>
          <a:p>
            <a:r>
              <a:rPr lang="en-US" sz="1400"/>
              <a:t>      " value: " &lt;&lt; list[i] &lt;&lt; " " &lt;&lt;</a:t>
            </a:r>
            <a:endParaRPr lang="en-US" sz="1400"/>
          </a:p>
          <a:p>
            <a:r>
              <a:rPr lang="en-US" sz="1400"/>
              <a:t>      " value: " &lt;&lt; *(p + i) &lt;&lt; " " &lt;&lt;</a:t>
            </a:r>
            <a:endParaRPr lang="en-US" sz="1400"/>
          </a:p>
          <a:p>
            <a:r>
              <a:rPr lang="en-US" sz="1400"/>
              <a:t>      " value: " &lt;&lt; p[i] &lt;&lt; endl;</a:t>
            </a:r>
            <a:endParaRPr lang="en-US" sz="1400"/>
          </a:p>
          <a:p>
            <a:endParaRPr lang="en-US" sz="1400"/>
          </a:p>
          <a:p>
            <a:r>
              <a:rPr lang="en-US" sz="1400"/>
              <a:t>  return 0;</a:t>
            </a:r>
            <a:endParaRPr lang="en-US" sz="1400"/>
          </a:p>
          <a:p>
            <a:r>
              <a:rPr lang="en-US" sz="1400"/>
              <a:t>}</a:t>
            </a:r>
            <a:endParaRPr lang="en-US" sz="1400"/>
          </a:p>
        </p:txBody>
      </p:sp>
      <p:sp>
        <p:nvSpPr>
          <p:cNvPr id="9" name="Text Box 8"/>
          <p:cNvSpPr txBox="1"/>
          <p:nvPr/>
        </p:nvSpPr>
        <p:spPr>
          <a:xfrm>
            <a:off x="4504690" y="237490"/>
            <a:ext cx="3131185" cy="460375"/>
          </a:xfrm>
          <a:prstGeom prst="rect">
            <a:avLst/>
          </a:prstGeom>
          <a:noFill/>
        </p:spPr>
        <p:txBody>
          <a:bodyPr wrap="none" rtlCol="0" anchor="t">
            <a:spAutoFit/>
          </a:bodyPr>
          <a:p>
            <a:r>
              <a:rPr lang="en-US" altLang="en-US" sz="2400" dirty="0">
                <a:sym typeface="+mn-ea"/>
              </a:rPr>
              <a:t>PointerWithIndex.cpp</a:t>
            </a:r>
            <a:endParaRPr lang="en-US" altLang="en-US" sz="24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11</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sym typeface="+mn-ea"/>
              </a:rPr>
              <a:t>Pointer and Dynamic Memory Management</a:t>
            </a:r>
            <a:endParaRPr lang="en-US" sz="3600" cap="all" dirty="0">
              <a:solidFill>
                <a:srgbClr val="000044"/>
              </a:solidFill>
              <a:cs typeface="DIN-Regular"/>
              <a:sym typeface="+mn-ea"/>
            </a:endParaRPr>
          </a:p>
          <a:p>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693738" y="241300"/>
            <a:ext cx="7772400" cy="768350"/>
          </a:xfrm>
        </p:spPr>
        <p:txBody>
          <a:bodyPr vert="horz" wrap="square" lIns="92075" tIns="46038" rIns="92075" bIns="46038" anchor="ctr"/>
          <a:p>
            <a:r>
              <a:rPr lang="en-US" altLang="en-US" dirty="0"/>
              <a:t>Passing Pointer Arguments</a:t>
            </a:r>
            <a:endParaRPr lang="en-US" altLang="en-US" dirty="0"/>
          </a:p>
        </p:txBody>
      </p:sp>
      <p:sp>
        <p:nvSpPr>
          <p:cNvPr id="19460" name="Rectangle 3"/>
          <p:cNvSpPr>
            <a:spLocks noGrp="1"/>
          </p:cNvSpPr>
          <p:nvPr>
            <p:ph idx="1"/>
          </p:nvPr>
        </p:nvSpPr>
        <p:spPr>
          <a:xfrm>
            <a:off x="347663" y="1201738"/>
            <a:ext cx="8602662" cy="3648075"/>
          </a:xfrm>
        </p:spPr>
        <p:txBody>
          <a:bodyPr vert="horz" wrap="square" lIns="92075" tIns="46038" rIns="92075" bIns="46038" anchor="t"/>
          <a:p>
            <a:pPr marL="0" indent="0">
              <a:lnSpc>
                <a:spcPct val="80000"/>
              </a:lnSpc>
              <a:buNone/>
            </a:pPr>
            <a:r>
              <a:rPr lang="en-US" altLang="en-US" sz="2400" dirty="0"/>
              <a:t>A pointer argument can be passed by value or by reference. For example, you can define a function as follows:</a:t>
            </a:r>
            <a:endParaRPr lang="en-US" altLang="en-US" sz="2400" dirty="0"/>
          </a:p>
          <a:p>
            <a:pPr marL="0" indent="0">
              <a:lnSpc>
                <a:spcPct val="80000"/>
              </a:lnSpc>
              <a:buNone/>
            </a:pPr>
            <a:endParaRPr lang="en-US" altLang="en-US" sz="2400" b="1" dirty="0"/>
          </a:p>
          <a:p>
            <a:pPr marL="0" indent="0">
              <a:lnSpc>
                <a:spcPct val="80000"/>
              </a:lnSpc>
              <a:buNone/>
            </a:pPr>
            <a:r>
              <a:rPr lang="en-US" altLang="en-US" sz="2400" b="1" dirty="0"/>
              <a:t>void</a:t>
            </a:r>
            <a:r>
              <a:rPr lang="en-US" altLang="en-US" sz="2400" dirty="0"/>
              <a:t> f(</a:t>
            </a:r>
            <a:r>
              <a:rPr lang="en-US" altLang="en-US" sz="2400" b="1" dirty="0"/>
              <a:t>int</a:t>
            </a:r>
            <a:r>
              <a:rPr lang="en-US" altLang="en-US" sz="2400" dirty="0"/>
              <a:t>* p1, </a:t>
            </a:r>
            <a:r>
              <a:rPr lang="en-US" altLang="en-US" sz="2400" b="1" dirty="0"/>
              <a:t>int</a:t>
            </a:r>
            <a:r>
              <a:rPr lang="en-US" altLang="en-US" sz="2400" dirty="0"/>
              <a:t>* &amp;p2)</a:t>
            </a:r>
            <a:endParaRPr lang="en-US" altLang="en-US" sz="2400" dirty="0"/>
          </a:p>
          <a:p>
            <a:pPr marL="0" indent="0">
              <a:lnSpc>
                <a:spcPct val="80000"/>
              </a:lnSpc>
              <a:buNone/>
            </a:pPr>
            <a:r>
              <a:rPr lang="en-US" altLang="en-US" sz="2400" dirty="0"/>
              <a:t>which is equivalently to</a:t>
            </a:r>
            <a:endParaRPr lang="en-US" altLang="en-US" sz="2400" dirty="0"/>
          </a:p>
          <a:p>
            <a:pPr marL="0" indent="0">
              <a:lnSpc>
                <a:spcPct val="80000"/>
              </a:lnSpc>
              <a:buNone/>
            </a:pPr>
            <a:endParaRPr lang="en-US" altLang="en-US" sz="2400" b="1" dirty="0"/>
          </a:p>
          <a:p>
            <a:pPr marL="0" indent="0">
              <a:lnSpc>
                <a:spcPct val="80000"/>
              </a:lnSpc>
              <a:buNone/>
            </a:pPr>
            <a:r>
              <a:rPr lang="en-US" altLang="en-US" sz="2400" b="1" dirty="0"/>
              <a:t>typedef</a:t>
            </a:r>
            <a:r>
              <a:rPr lang="en-US" altLang="en-US" sz="2400" dirty="0"/>
              <a:t> </a:t>
            </a:r>
            <a:r>
              <a:rPr lang="en-US" altLang="en-US" sz="2400" b="1" dirty="0"/>
              <a:t>int</a:t>
            </a:r>
            <a:r>
              <a:rPr lang="en-US" altLang="en-US" sz="2400" dirty="0"/>
              <a:t>* intPointer;</a:t>
            </a:r>
            <a:endParaRPr lang="en-US" altLang="en-US" sz="2400" b="1" dirty="0"/>
          </a:p>
          <a:p>
            <a:pPr marL="0" indent="0">
              <a:lnSpc>
                <a:spcPct val="80000"/>
              </a:lnSpc>
              <a:buNone/>
            </a:pPr>
            <a:r>
              <a:rPr lang="en-US" altLang="en-US" sz="2400" b="1" dirty="0"/>
              <a:t>void</a:t>
            </a:r>
            <a:r>
              <a:rPr lang="en-US" altLang="en-US" sz="2400" dirty="0"/>
              <a:t> f(intPointer p1, intPointer&amp; p2)</a:t>
            </a:r>
            <a:endParaRPr lang="en-US" altLang="en-US" sz="2400" dirty="0"/>
          </a:p>
          <a:p>
            <a:pPr marL="0" indent="0">
              <a:lnSpc>
                <a:spcPct val="80000"/>
              </a:lnSpc>
              <a:buNone/>
            </a:pPr>
            <a:endParaRPr lang="en-US" altLang="en-US" sz="2400" dirty="0"/>
          </a:p>
          <a:p>
            <a:pPr marL="0" indent="0">
              <a:lnSpc>
                <a:spcPct val="80000"/>
              </a:lnSpc>
              <a:buNone/>
            </a:pPr>
            <a:r>
              <a:rPr lang="en-US" altLang="en-US" sz="2400" dirty="0"/>
              <a:t>Here p1 is pass-by-value and p2 is pass-by-reference.</a:t>
            </a:r>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1925" y="90170"/>
            <a:ext cx="2806065" cy="368300"/>
          </a:xfrm>
          <a:prstGeom prst="rect">
            <a:avLst/>
          </a:prstGeom>
          <a:noFill/>
        </p:spPr>
        <p:txBody>
          <a:bodyPr wrap="none" rtlCol="0" anchor="t">
            <a:spAutoFit/>
          </a:bodyPr>
          <a:p>
            <a:r>
              <a:rPr lang="en-US" altLang="en-US" dirty="0">
                <a:sym typeface="+mn-ea"/>
              </a:rPr>
              <a:t>TestPointerArgument.cpp</a:t>
            </a:r>
            <a:endParaRPr lang="zh-CN" altLang="en-US" dirty="0">
              <a:sym typeface="+mn-ea"/>
            </a:endParaRPr>
          </a:p>
        </p:txBody>
      </p:sp>
      <p:sp>
        <p:nvSpPr>
          <p:cNvPr id="5" name="Text Box 4"/>
          <p:cNvSpPr txBox="1"/>
          <p:nvPr/>
        </p:nvSpPr>
        <p:spPr>
          <a:xfrm>
            <a:off x="161925" y="458470"/>
            <a:ext cx="5320665" cy="4892675"/>
          </a:xfrm>
          <a:prstGeom prst="rect">
            <a:avLst/>
          </a:prstGeom>
          <a:noFill/>
        </p:spPr>
        <p:txBody>
          <a:bodyPr wrap="square" rtlCol="0" anchor="t">
            <a:spAutoFit/>
          </a:bodyPr>
          <a:p>
            <a:r>
              <a:rPr lang="en-US" sz="1200"/>
              <a:t>#include &lt;iostream&gt;</a:t>
            </a:r>
            <a:endParaRPr lang="en-US" sz="1200"/>
          </a:p>
          <a:p>
            <a:r>
              <a:rPr lang="en-US" sz="1200"/>
              <a:t>using namespace std;</a:t>
            </a:r>
            <a:endParaRPr lang="en-US" sz="1200"/>
          </a:p>
          <a:p>
            <a:r>
              <a:rPr lang="en-US" sz="1200"/>
              <a:t>// Swap two variables using pass-by-value</a:t>
            </a:r>
            <a:endParaRPr lang="en-US" sz="1200"/>
          </a:p>
          <a:p>
            <a:r>
              <a:rPr lang="en-US" sz="1200"/>
              <a:t>void swap1(int n1, int n2){</a:t>
            </a:r>
            <a:endParaRPr lang="en-US" sz="1200"/>
          </a:p>
          <a:p>
            <a:r>
              <a:rPr lang="en-US" sz="1200"/>
              <a:t>  int temp = n1;</a:t>
            </a:r>
            <a:endParaRPr lang="en-US" sz="1200"/>
          </a:p>
          <a:p>
            <a:r>
              <a:rPr lang="en-US" sz="1200"/>
              <a:t>  n1 = n2;</a:t>
            </a:r>
            <a:endParaRPr lang="en-US" sz="1200"/>
          </a:p>
          <a:p>
            <a:r>
              <a:rPr lang="en-US" sz="1200"/>
              <a:t>  n2 = temp;</a:t>
            </a:r>
            <a:endParaRPr lang="en-US" sz="1200"/>
          </a:p>
          <a:p>
            <a:r>
              <a:rPr lang="en-US" sz="1200"/>
              <a:t>}</a:t>
            </a:r>
            <a:endParaRPr lang="en-US" sz="1200"/>
          </a:p>
          <a:p>
            <a:r>
              <a:rPr lang="en-US" sz="1200"/>
              <a:t>// Swap two variables using pass-by-reference</a:t>
            </a:r>
            <a:endParaRPr lang="en-US" sz="1200"/>
          </a:p>
          <a:p>
            <a:r>
              <a:rPr lang="en-US" sz="1200"/>
              <a:t>void swap2(int&amp; n1, int&amp; n2){</a:t>
            </a:r>
            <a:endParaRPr lang="en-US" sz="1200"/>
          </a:p>
          <a:p>
            <a:r>
              <a:rPr lang="en-US" sz="1200"/>
              <a:t>  int temp = n1;</a:t>
            </a:r>
            <a:endParaRPr lang="en-US" sz="1200"/>
          </a:p>
          <a:p>
            <a:r>
              <a:rPr lang="en-US" sz="1200"/>
              <a:t>  n1 = n2;</a:t>
            </a:r>
            <a:endParaRPr lang="en-US" sz="1200"/>
          </a:p>
          <a:p>
            <a:r>
              <a:rPr lang="en-US" sz="1200"/>
              <a:t>  n2 = temp;</a:t>
            </a:r>
            <a:endParaRPr lang="en-US" sz="1200"/>
          </a:p>
          <a:p>
            <a:r>
              <a:rPr lang="en-US" sz="1200"/>
              <a:t>}</a:t>
            </a:r>
            <a:endParaRPr lang="en-US" sz="1200"/>
          </a:p>
          <a:p>
            <a:r>
              <a:rPr lang="en-US" sz="1200"/>
              <a:t>// Pass two pointers by value</a:t>
            </a:r>
            <a:endParaRPr lang="en-US" sz="1200"/>
          </a:p>
          <a:p>
            <a:r>
              <a:rPr lang="en-US" sz="1200"/>
              <a:t>void swap3(int* p1, int* p2){</a:t>
            </a:r>
            <a:endParaRPr lang="en-US" sz="1200"/>
          </a:p>
          <a:p>
            <a:r>
              <a:rPr lang="en-US" sz="1200"/>
              <a:t>  int temp = *p1;</a:t>
            </a:r>
            <a:endParaRPr lang="en-US" sz="1200"/>
          </a:p>
          <a:p>
            <a:r>
              <a:rPr lang="en-US" sz="1200"/>
              <a:t>  *p1 = *p2;</a:t>
            </a:r>
            <a:endParaRPr lang="en-US" sz="1200"/>
          </a:p>
          <a:p>
            <a:r>
              <a:rPr lang="en-US" sz="1200"/>
              <a:t>  *p2 = temp;</a:t>
            </a:r>
            <a:endParaRPr lang="en-US" sz="1200"/>
          </a:p>
          <a:p>
            <a:r>
              <a:rPr lang="en-US" sz="1200"/>
              <a:t>}</a:t>
            </a:r>
            <a:endParaRPr lang="en-US" sz="1200"/>
          </a:p>
          <a:p>
            <a:r>
              <a:rPr lang="en-US" sz="1200"/>
              <a:t>// Pass two pointers by reference</a:t>
            </a:r>
            <a:endParaRPr lang="en-US" sz="1200"/>
          </a:p>
          <a:p>
            <a:r>
              <a:rPr lang="en-US" sz="1200"/>
              <a:t>void swap4(int* &amp;p1, int* &amp;p2){</a:t>
            </a:r>
            <a:endParaRPr lang="en-US" sz="1200"/>
          </a:p>
          <a:p>
            <a:r>
              <a:rPr lang="en-US" sz="1200"/>
              <a:t>  int* temp = p1;</a:t>
            </a:r>
            <a:endParaRPr lang="en-US" sz="1200"/>
          </a:p>
          <a:p>
            <a:r>
              <a:rPr lang="en-US" sz="1200"/>
              <a:t>  p1 = p2;</a:t>
            </a:r>
            <a:endParaRPr lang="en-US" sz="1200"/>
          </a:p>
          <a:p>
            <a:r>
              <a:rPr lang="en-US" sz="1200"/>
              <a:t>  p2 = temp;</a:t>
            </a:r>
            <a:endParaRPr lang="en-US" sz="1200"/>
          </a:p>
          <a:p>
            <a:r>
              <a:rPr lang="en-US" sz="1200"/>
              <a:t>}</a:t>
            </a:r>
            <a:endParaRPr lang="en-US" sz="1200"/>
          </a:p>
        </p:txBody>
      </p:sp>
      <p:sp>
        <p:nvSpPr>
          <p:cNvPr id="6" name="Text Box 5"/>
          <p:cNvSpPr txBox="1"/>
          <p:nvPr/>
        </p:nvSpPr>
        <p:spPr>
          <a:xfrm>
            <a:off x="4431665" y="0"/>
            <a:ext cx="4712335" cy="6185535"/>
          </a:xfrm>
          <a:prstGeom prst="rect">
            <a:avLst/>
          </a:prstGeom>
          <a:noFill/>
        </p:spPr>
        <p:txBody>
          <a:bodyPr wrap="square" rtlCol="0" anchor="t">
            <a:spAutoFit/>
          </a:bodyPr>
          <a:p>
            <a:r>
              <a:rPr lang="en-US" sz="1200"/>
              <a:t>int main()</a:t>
            </a:r>
            <a:endParaRPr lang="en-US" sz="1200"/>
          </a:p>
          <a:p>
            <a:r>
              <a:rPr lang="en-US" sz="1200"/>
              <a:t>{</a:t>
            </a:r>
            <a:endParaRPr lang="en-US" sz="1200"/>
          </a:p>
          <a:p>
            <a:r>
              <a:rPr lang="en-US" sz="1200"/>
              <a:t>  // Declare and initialize variables</a:t>
            </a:r>
            <a:endParaRPr lang="en-US" sz="1200"/>
          </a:p>
          <a:p>
            <a:r>
              <a:rPr lang="en-US" sz="1200"/>
              <a:t>  int num1 = 1;</a:t>
            </a:r>
            <a:endParaRPr lang="en-US" sz="1200"/>
          </a:p>
          <a:p>
            <a:r>
              <a:rPr lang="en-US" sz="1200"/>
              <a:t>  int num2 = 2;</a:t>
            </a:r>
            <a:endParaRPr lang="en-US" sz="1200"/>
          </a:p>
          <a:p>
            <a:r>
              <a:rPr lang="en-US" sz="1200"/>
              <a:t>  cout &lt;&lt; "Before invoking the swap function, num1 is "</a:t>
            </a:r>
            <a:endParaRPr lang="en-US" sz="1200"/>
          </a:p>
          <a:p>
            <a:r>
              <a:rPr lang="en-US" sz="1200"/>
              <a:t>    &lt;&lt; num1 &lt;&lt; " and num2 is " &lt;&lt; num2 &lt;&lt; endl;</a:t>
            </a:r>
            <a:endParaRPr lang="en-US" sz="1200"/>
          </a:p>
          <a:p>
            <a:r>
              <a:rPr lang="en-US" sz="1200"/>
              <a:t>  // Invoke the swap function to attempt to swap two variables</a:t>
            </a:r>
            <a:endParaRPr lang="en-US" sz="1200"/>
          </a:p>
          <a:p>
            <a:r>
              <a:rPr lang="en-US" sz="1200"/>
              <a:t>  swap1(num1, num2);</a:t>
            </a:r>
            <a:endParaRPr lang="en-US" sz="1200"/>
          </a:p>
          <a:p>
            <a:r>
              <a:rPr lang="en-US" sz="1200"/>
              <a:t>  cout &lt;&lt; "After invoking the swap function, num1 is " &lt;&lt; num1 &lt;&lt;</a:t>
            </a:r>
            <a:endParaRPr lang="en-US" sz="1200"/>
          </a:p>
          <a:p>
            <a:r>
              <a:rPr lang="en-US" sz="1200"/>
              <a:t>    " and num2 is " &lt;&lt; num2 &lt;&lt; endl;</a:t>
            </a:r>
            <a:endParaRPr lang="en-US" sz="1200"/>
          </a:p>
          <a:p>
            <a:r>
              <a:rPr lang="en-US" sz="1200"/>
              <a:t>  cout &lt;&lt; "Before invoking the swap function, num1 is "</a:t>
            </a:r>
            <a:endParaRPr lang="en-US" sz="1200"/>
          </a:p>
          <a:p>
            <a:r>
              <a:rPr lang="en-US" sz="1200"/>
              <a:t>    &lt;&lt; num1 &lt;&lt; " and num2 is " &lt;&lt; num2 &lt;&lt; endl;</a:t>
            </a:r>
            <a:endParaRPr lang="en-US" sz="1200"/>
          </a:p>
          <a:p>
            <a:r>
              <a:rPr lang="en-US" sz="1200"/>
              <a:t>  // Invoke the swap function to attempt to swap two variables</a:t>
            </a:r>
            <a:endParaRPr lang="en-US" sz="1200"/>
          </a:p>
          <a:p>
            <a:r>
              <a:rPr lang="en-US" sz="1200"/>
              <a:t>  swap2(num1, num2);</a:t>
            </a:r>
            <a:endParaRPr lang="en-US" sz="1200"/>
          </a:p>
          <a:p>
            <a:r>
              <a:rPr lang="en-US" sz="1200"/>
              <a:t>  cout &lt;&lt; "After invoking the swap function, num1 is " &lt;&lt; num1 &lt;&lt;</a:t>
            </a:r>
            <a:endParaRPr lang="en-US" sz="1200"/>
          </a:p>
          <a:p>
            <a:r>
              <a:rPr lang="en-US" sz="1200"/>
              <a:t>    " and num2 is " &lt;&lt; num2 &lt;&lt; endl;</a:t>
            </a:r>
            <a:endParaRPr lang="en-US" sz="1200"/>
          </a:p>
          <a:p>
            <a:r>
              <a:rPr lang="en-US" sz="1200"/>
              <a:t>  cout &lt;&lt; "Before invoking the swap function, num1 is "</a:t>
            </a:r>
            <a:endParaRPr lang="en-US" sz="1200"/>
          </a:p>
          <a:p>
            <a:r>
              <a:rPr lang="en-US" sz="1200"/>
              <a:t>    &lt;&lt; num1 &lt;&lt; " and num2 is " &lt;&lt; num2 &lt;&lt; endl;</a:t>
            </a:r>
            <a:endParaRPr lang="en-US" sz="1200"/>
          </a:p>
          <a:p>
            <a:r>
              <a:rPr lang="en-US" sz="1200"/>
              <a:t>  // Invoke the swap function to attempt to swap two variables</a:t>
            </a:r>
            <a:endParaRPr lang="en-US" sz="1200"/>
          </a:p>
          <a:p>
            <a:r>
              <a:rPr lang="en-US" sz="1200"/>
              <a:t>  swap3(&amp;num1, &amp;num2);</a:t>
            </a:r>
            <a:endParaRPr lang="en-US" sz="1200"/>
          </a:p>
          <a:p>
            <a:r>
              <a:rPr lang="en-US" sz="1200"/>
              <a:t>  cout &lt;&lt; "After invoking the swap function, num1 is " &lt;&lt; num1 &lt;&lt;</a:t>
            </a:r>
            <a:endParaRPr lang="en-US" sz="1200"/>
          </a:p>
          <a:p>
            <a:r>
              <a:rPr lang="en-US" sz="1200"/>
              <a:t>    " and num2 is " &lt;&lt; num2 &lt;&lt; endl;</a:t>
            </a:r>
            <a:endParaRPr lang="en-US" sz="1200"/>
          </a:p>
          <a:p>
            <a:r>
              <a:rPr lang="en-US" sz="1200"/>
              <a:t>  int* p1 = &amp;num1;</a:t>
            </a:r>
            <a:endParaRPr lang="en-US" sz="1200"/>
          </a:p>
          <a:p>
            <a:r>
              <a:rPr lang="en-US" sz="1200"/>
              <a:t>  int* p2 = &amp;num2;</a:t>
            </a:r>
            <a:endParaRPr lang="en-US" sz="1200"/>
          </a:p>
          <a:p>
            <a:r>
              <a:rPr lang="en-US" sz="1200"/>
              <a:t>  cout &lt;&lt; "Before invoking the swap function, p1 is "</a:t>
            </a:r>
            <a:endParaRPr lang="en-US" sz="1200"/>
          </a:p>
          <a:p>
            <a:r>
              <a:rPr lang="en-US" sz="1200"/>
              <a:t>    &lt;&lt; p1 &lt;&lt; " and p2 is " &lt;&lt; p2 &lt;&lt; endl;</a:t>
            </a:r>
            <a:endParaRPr lang="en-US" sz="1200"/>
          </a:p>
          <a:p>
            <a:r>
              <a:rPr lang="en-US" sz="1200"/>
              <a:t>  // Invoke the swap function to attempt to swap two variables</a:t>
            </a:r>
            <a:endParaRPr lang="en-US" sz="1200"/>
          </a:p>
          <a:p>
            <a:r>
              <a:rPr lang="en-US" sz="1200"/>
              <a:t>  swap4(p1, p2);</a:t>
            </a:r>
            <a:endParaRPr lang="en-US" sz="1200"/>
          </a:p>
          <a:p>
            <a:r>
              <a:rPr lang="en-US" sz="1200"/>
              <a:t>  cout &lt;&lt; "After invoking the swap function, p1 is " &lt;&lt; p1 &lt;&lt;</a:t>
            </a:r>
            <a:endParaRPr lang="en-US" sz="1200"/>
          </a:p>
          <a:p>
            <a:r>
              <a:rPr lang="en-US" sz="1200"/>
              <a:t>    " and p2 is " &lt;&lt; p2 &lt;&lt; endl;</a:t>
            </a:r>
            <a:endParaRPr lang="en-US" sz="1200"/>
          </a:p>
          <a:p>
            <a:r>
              <a:rPr lang="en-US" sz="1200"/>
              <a:t>  return 0;</a:t>
            </a:r>
            <a:endParaRPr lang="en-US" sz="1200"/>
          </a:p>
          <a:p>
            <a:r>
              <a:rPr lang="en-US" sz="1200"/>
              <a:t>}</a:t>
            </a:r>
            <a:endParaRPr lang="en-US" sz="1200"/>
          </a:p>
        </p:txBody>
      </p:sp>
      <p:pic>
        <p:nvPicPr>
          <p:cNvPr id="7" name="Picture 6"/>
          <p:cNvPicPr>
            <a:picLocks noChangeAspect="1"/>
          </p:cNvPicPr>
          <p:nvPr/>
        </p:nvPicPr>
        <p:blipFill>
          <a:blip r:embed="rId1"/>
          <a:stretch>
            <a:fillRect/>
          </a:stretch>
        </p:blipFill>
        <p:spPr>
          <a:xfrm>
            <a:off x="161925" y="5443220"/>
            <a:ext cx="4269105" cy="958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693738" y="241300"/>
            <a:ext cx="7772400" cy="1428750"/>
          </a:xfrm>
        </p:spPr>
        <p:txBody>
          <a:bodyPr vert="horz" wrap="square" lIns="92075" tIns="46038" rIns="92075" bIns="46038" anchor="ctr"/>
          <a:p>
            <a:r>
              <a:rPr lang="en-US" altLang="en-US" dirty="0"/>
              <a:t>array parameter or pointer parameter </a:t>
            </a:r>
            <a:endParaRPr lang="en-US" altLang="en-US" dirty="0"/>
          </a:p>
        </p:txBody>
      </p:sp>
      <p:sp>
        <p:nvSpPr>
          <p:cNvPr id="20484" name="Rectangle 8"/>
          <p:cNvSpPr/>
          <p:nvPr/>
        </p:nvSpPr>
        <p:spPr>
          <a:xfrm>
            <a:off x="0" y="32432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0485" name="Object 7"/>
          <p:cNvGraphicFramePr>
            <a:graphicFrameLocks noChangeAspect="1"/>
          </p:cNvGraphicFramePr>
          <p:nvPr/>
        </p:nvGraphicFramePr>
        <p:xfrm>
          <a:off x="307975" y="2006600"/>
          <a:ext cx="8605838" cy="666750"/>
        </p:xfrm>
        <a:graphic>
          <a:graphicData uri="http://schemas.openxmlformats.org/presentationml/2006/ole">
            <mc:AlternateContent xmlns:mc="http://schemas.openxmlformats.org/markup-compatibility/2006">
              <mc:Choice xmlns:v="urn:schemas-microsoft-com:vml" Requires="v">
                <p:oleObj spid="_x0000_s3078" name="" r:id="rId1" imgW="5003800" imgH="393700" progId="Word.Picture.8">
                  <p:embed/>
                </p:oleObj>
              </mc:Choice>
              <mc:Fallback>
                <p:oleObj name="" r:id="rId1" imgW="5003800" imgH="393700" progId="Word.Picture.8">
                  <p:embed/>
                  <p:pic>
                    <p:nvPicPr>
                      <p:cNvPr id="0" name="Picture 3077"/>
                      <p:cNvPicPr/>
                      <p:nvPr/>
                    </p:nvPicPr>
                    <p:blipFill>
                      <a:blip r:embed="rId2"/>
                      <a:stretch>
                        <a:fillRect/>
                      </a:stretch>
                    </p:blipFill>
                    <p:spPr>
                      <a:xfrm>
                        <a:off x="307975" y="2006600"/>
                        <a:ext cx="8605838" cy="666750"/>
                      </a:xfrm>
                      <a:prstGeom prst="rect">
                        <a:avLst/>
                      </a:prstGeom>
                      <a:noFill/>
                      <a:ln w="38100">
                        <a:noFill/>
                        <a:miter/>
                      </a:ln>
                    </p:spPr>
                  </p:pic>
                </p:oleObj>
              </mc:Fallback>
            </mc:AlternateContent>
          </a:graphicData>
        </a:graphic>
      </p:graphicFrame>
      <p:sp>
        <p:nvSpPr>
          <p:cNvPr id="20486" name="Rectangle 10"/>
          <p:cNvSpPr/>
          <p:nvPr/>
        </p:nvSpPr>
        <p:spPr>
          <a:xfrm>
            <a:off x="0" y="32432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0487" name="Object 9"/>
          <p:cNvGraphicFramePr>
            <a:graphicFrameLocks noChangeAspect="1"/>
          </p:cNvGraphicFramePr>
          <p:nvPr/>
        </p:nvGraphicFramePr>
        <p:xfrm>
          <a:off x="384175" y="3811588"/>
          <a:ext cx="8643938" cy="669925"/>
        </p:xfrm>
        <a:graphic>
          <a:graphicData uri="http://schemas.openxmlformats.org/presentationml/2006/ole">
            <mc:AlternateContent xmlns:mc="http://schemas.openxmlformats.org/markup-compatibility/2006">
              <mc:Choice xmlns:v="urn:schemas-microsoft-com:vml" Requires="v">
                <p:oleObj spid="_x0000_s3080" name="" r:id="rId3" imgW="5003800" imgH="393700" progId="Word.Picture.8">
                  <p:embed/>
                </p:oleObj>
              </mc:Choice>
              <mc:Fallback>
                <p:oleObj name="" r:id="rId3" imgW="5003800" imgH="393700" progId="Word.Picture.8">
                  <p:embed/>
                  <p:pic>
                    <p:nvPicPr>
                      <p:cNvPr id="0" name="Picture 3079"/>
                      <p:cNvPicPr/>
                      <p:nvPr/>
                    </p:nvPicPr>
                    <p:blipFill>
                      <a:blip r:embed="rId4"/>
                      <a:stretch>
                        <a:fillRect/>
                      </a:stretch>
                    </p:blipFill>
                    <p:spPr>
                      <a:xfrm>
                        <a:off x="384175" y="3811588"/>
                        <a:ext cx="8643938" cy="669925"/>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693738" y="241300"/>
            <a:ext cx="7772400" cy="730250"/>
          </a:xfrm>
        </p:spPr>
        <p:txBody>
          <a:bodyPr vert="horz" wrap="square" lIns="92075" tIns="46038" rIns="92075" bIns="46038" anchor="ctr"/>
          <a:p>
            <a:r>
              <a:rPr lang="en-US" altLang="en-US" u="sng" dirty="0"/>
              <a:t>const</a:t>
            </a:r>
            <a:r>
              <a:rPr lang="en-US" altLang="en-US" dirty="0"/>
              <a:t> parameter </a:t>
            </a:r>
            <a:endParaRPr lang="en-US" altLang="en-US" dirty="0"/>
          </a:p>
        </p:txBody>
      </p:sp>
      <p:sp>
        <p:nvSpPr>
          <p:cNvPr id="21508" name="Rectangle 3"/>
          <p:cNvSpPr/>
          <p:nvPr/>
        </p:nvSpPr>
        <p:spPr>
          <a:xfrm>
            <a:off x="0" y="32432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09" name="Rectangle 5"/>
          <p:cNvSpPr/>
          <p:nvPr/>
        </p:nvSpPr>
        <p:spPr>
          <a:xfrm>
            <a:off x="0" y="32432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0" name="Rectangle 7"/>
          <p:cNvSpPr>
            <a:spLocks noGrp="1"/>
          </p:cNvSpPr>
          <p:nvPr>
            <p:ph idx="1"/>
          </p:nvPr>
        </p:nvSpPr>
        <p:spPr>
          <a:xfrm>
            <a:off x="404178" y="971550"/>
            <a:ext cx="8334375" cy="1327150"/>
          </a:xfrm>
        </p:spPr>
        <p:txBody>
          <a:bodyPr vert="horz" wrap="square" lIns="92075" tIns="46038" rIns="92075" bIns="46038" anchor="t"/>
          <a:p>
            <a:pPr marL="0" indent="0">
              <a:buNone/>
            </a:pPr>
            <a:r>
              <a:rPr lang="en-US" altLang="en-US" sz="2800" dirty="0"/>
              <a:t>If an object value does not change, you should declare it </a:t>
            </a:r>
            <a:r>
              <a:rPr lang="en-US" altLang="en-US" sz="2800" u="sng" dirty="0"/>
              <a:t>const</a:t>
            </a:r>
            <a:r>
              <a:rPr lang="en-US" altLang="en-US" sz="2800" dirty="0"/>
              <a:t> to prevent it from being modified accidentally. </a:t>
            </a:r>
            <a:endParaRPr lang="en-US" altLang="en-US" sz="2800" dirty="0"/>
          </a:p>
        </p:txBody>
      </p:sp>
      <p:sp>
        <p:nvSpPr>
          <p:cNvPr id="4" name="Text Box 3"/>
          <p:cNvSpPr txBox="1"/>
          <p:nvPr/>
        </p:nvSpPr>
        <p:spPr>
          <a:xfrm>
            <a:off x="492125" y="2120900"/>
            <a:ext cx="2306320" cy="368300"/>
          </a:xfrm>
          <a:prstGeom prst="rect">
            <a:avLst/>
          </a:prstGeom>
          <a:noFill/>
        </p:spPr>
        <p:txBody>
          <a:bodyPr wrap="none" rtlCol="0" anchor="t">
            <a:spAutoFit/>
          </a:bodyPr>
          <a:p>
            <a:r>
              <a:rPr lang="en-US" altLang="en-US" dirty="0">
                <a:sym typeface="+mn-ea"/>
              </a:rPr>
              <a:t>ConstParameter.cpp</a:t>
            </a:r>
            <a:endParaRPr lang="en-US"/>
          </a:p>
        </p:txBody>
      </p:sp>
      <p:pic>
        <p:nvPicPr>
          <p:cNvPr id="5" name="Picture 4"/>
          <p:cNvPicPr>
            <a:picLocks noChangeAspect="1"/>
          </p:cNvPicPr>
          <p:nvPr/>
        </p:nvPicPr>
        <p:blipFill>
          <a:blip r:embed="rId1"/>
          <a:stretch>
            <a:fillRect/>
          </a:stretch>
        </p:blipFill>
        <p:spPr>
          <a:xfrm>
            <a:off x="4759960" y="2909570"/>
            <a:ext cx="1384935" cy="2211705"/>
          </a:xfrm>
          <a:prstGeom prst="rect">
            <a:avLst/>
          </a:prstGeom>
        </p:spPr>
      </p:pic>
      <p:sp>
        <p:nvSpPr>
          <p:cNvPr id="6" name="Text Box 5"/>
          <p:cNvSpPr txBox="1"/>
          <p:nvPr/>
        </p:nvSpPr>
        <p:spPr>
          <a:xfrm>
            <a:off x="404495" y="2589530"/>
            <a:ext cx="4918710" cy="3969385"/>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void printArray(const int*, const int);</a:t>
            </a:r>
            <a:endParaRPr lang="en-US" sz="1400"/>
          </a:p>
          <a:p>
            <a:endParaRPr lang="en-US" sz="1400"/>
          </a:p>
          <a:p>
            <a:r>
              <a:rPr lang="en-US" sz="1400"/>
              <a:t>int main()</a:t>
            </a:r>
            <a:endParaRPr lang="en-US" sz="1400"/>
          </a:p>
          <a:p>
            <a:r>
              <a:rPr lang="en-US" sz="1400"/>
              <a:t>{</a:t>
            </a:r>
            <a:endParaRPr lang="en-US" sz="1400"/>
          </a:p>
          <a:p>
            <a:r>
              <a:rPr lang="en-US" sz="1400"/>
              <a:t>  int list[6] = {11, 12, 13, 14, 15, 16};</a:t>
            </a:r>
            <a:endParaRPr lang="en-US" sz="1400"/>
          </a:p>
          <a:p>
            <a:r>
              <a:rPr lang="en-US" sz="1400"/>
              <a:t>  printArray(list, 6);</a:t>
            </a:r>
            <a:endParaRPr lang="en-US" sz="1400"/>
          </a:p>
          <a:p>
            <a:endParaRPr lang="en-US" sz="1400"/>
          </a:p>
          <a:p>
            <a:r>
              <a:rPr lang="en-US" sz="1400"/>
              <a:t>  return 0;</a:t>
            </a:r>
            <a:endParaRPr lang="en-US" sz="1400"/>
          </a:p>
          <a:p>
            <a:r>
              <a:rPr lang="en-US" sz="1400"/>
              <a:t>}</a:t>
            </a:r>
            <a:endParaRPr lang="en-US" sz="1400"/>
          </a:p>
          <a:p>
            <a:endParaRPr lang="en-US" sz="1400"/>
          </a:p>
          <a:p>
            <a:r>
              <a:rPr lang="en-US" sz="1400"/>
              <a:t>void printArray(const int* list, const int size)</a:t>
            </a:r>
            <a:endParaRPr lang="en-US" sz="1400"/>
          </a:p>
          <a:p>
            <a:r>
              <a:rPr lang="en-US" sz="1400"/>
              <a:t>{</a:t>
            </a:r>
            <a:endParaRPr lang="en-US" sz="1400"/>
          </a:p>
          <a:p>
            <a:r>
              <a:rPr lang="en-US" sz="1400"/>
              <a:t>  for (int i = 0; i &lt; size; i++)</a:t>
            </a:r>
            <a:endParaRPr lang="en-US" sz="1400"/>
          </a:p>
          <a:p>
            <a:r>
              <a:rPr lang="en-US" sz="1400"/>
              <a:t>    cout &lt;&lt; list[i] &lt;&lt; " "&lt;&lt;endl;</a:t>
            </a:r>
            <a:endParaRPr lang="en-US" sz="1400"/>
          </a:p>
          <a:p>
            <a:r>
              <a:rPr lang="en-US" sz="1400"/>
              <a:t>}</a:t>
            </a:r>
            <a:endParaRPr 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328613" y="207963"/>
            <a:ext cx="8448675" cy="652462"/>
          </a:xfrm>
        </p:spPr>
        <p:txBody>
          <a:bodyPr vert="horz" wrap="square" lIns="92075" tIns="46038" rIns="92075" bIns="46038" anchor="ctr"/>
          <a:p>
            <a:r>
              <a:rPr lang="en-US" altLang="en-US" sz="3200" dirty="0"/>
              <a:t>Returning a Pointer from Functions </a:t>
            </a:r>
            <a:endParaRPr lang="en-US" altLang="en-US" sz="3200" dirty="0"/>
          </a:p>
        </p:txBody>
      </p:sp>
      <p:sp>
        <p:nvSpPr>
          <p:cNvPr id="22532" name="Rectangle 3"/>
          <p:cNvSpPr>
            <a:spLocks noGrp="1"/>
          </p:cNvSpPr>
          <p:nvPr>
            <p:ph idx="1"/>
          </p:nvPr>
        </p:nvSpPr>
        <p:spPr>
          <a:xfrm>
            <a:off x="385763" y="1023620"/>
            <a:ext cx="8334375" cy="1327150"/>
          </a:xfrm>
        </p:spPr>
        <p:txBody>
          <a:bodyPr vert="horz" wrap="square" lIns="92075" tIns="46038" rIns="92075" bIns="46038" anchor="t"/>
          <a:p>
            <a:pPr marL="0" indent="0">
              <a:lnSpc>
                <a:spcPct val="80000"/>
              </a:lnSpc>
              <a:buNone/>
            </a:pPr>
            <a:r>
              <a:rPr lang="en-US" altLang="en-US" sz="2400" dirty="0"/>
              <a:t>You can use pointers as parameters in a function. Can you return a pointer from a function? The answer is yes. </a:t>
            </a:r>
            <a:endParaRPr lang="en-US" altLang="en-US" sz="2400" dirty="0"/>
          </a:p>
        </p:txBody>
      </p:sp>
      <p:sp>
        <p:nvSpPr>
          <p:cNvPr id="4" name="Text Box 3"/>
          <p:cNvSpPr txBox="1"/>
          <p:nvPr/>
        </p:nvSpPr>
        <p:spPr>
          <a:xfrm>
            <a:off x="328930" y="1737360"/>
            <a:ext cx="3322320" cy="368300"/>
          </a:xfrm>
          <a:prstGeom prst="rect">
            <a:avLst/>
          </a:prstGeom>
          <a:noFill/>
        </p:spPr>
        <p:txBody>
          <a:bodyPr wrap="none" rtlCol="0" anchor="t">
            <a:spAutoFit/>
          </a:bodyPr>
          <a:p>
            <a:r>
              <a:rPr lang="en-US" altLang="en-US" dirty="0">
                <a:sym typeface="+mn-ea"/>
              </a:rPr>
              <a:t>ReverseArrayUsingPointer.cpp</a:t>
            </a:r>
            <a:endParaRPr lang="en-US"/>
          </a:p>
        </p:txBody>
      </p:sp>
      <p:sp>
        <p:nvSpPr>
          <p:cNvPr id="5" name="Text Box 4"/>
          <p:cNvSpPr txBox="1"/>
          <p:nvPr/>
        </p:nvSpPr>
        <p:spPr>
          <a:xfrm>
            <a:off x="386080" y="2105660"/>
            <a:ext cx="5454650" cy="4615815"/>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int* reverse(int* list, int size)</a:t>
            </a:r>
            <a:endParaRPr lang="en-US" sz="1400"/>
          </a:p>
          <a:p>
            <a:r>
              <a:rPr lang="en-US" sz="1400"/>
              <a:t>{</a:t>
            </a:r>
            <a:endParaRPr lang="en-US" sz="1400"/>
          </a:p>
          <a:p>
            <a:r>
              <a:rPr lang="en-US" sz="1400"/>
              <a:t>  for (int i = 0, j = size - 1; i &lt; j; i++, j--)</a:t>
            </a:r>
            <a:endParaRPr lang="en-US" sz="1400"/>
          </a:p>
          <a:p>
            <a:r>
              <a:rPr lang="en-US" sz="1400"/>
              <a:t>  {</a:t>
            </a:r>
            <a:endParaRPr lang="en-US" sz="1400"/>
          </a:p>
          <a:p>
            <a:r>
              <a:rPr lang="en-US" sz="1400"/>
              <a:t>    // Swap list[i] with list[j]</a:t>
            </a:r>
            <a:endParaRPr lang="en-US" sz="1400"/>
          </a:p>
          <a:p>
            <a:r>
              <a:rPr lang="en-US" sz="1400"/>
              <a:t>    int temp = list[j];</a:t>
            </a:r>
            <a:endParaRPr lang="en-US" sz="1400"/>
          </a:p>
          <a:p>
            <a:r>
              <a:rPr lang="en-US" sz="1400"/>
              <a:t>    list[j] = list[i];</a:t>
            </a:r>
            <a:endParaRPr lang="en-US" sz="1400"/>
          </a:p>
          <a:p>
            <a:r>
              <a:rPr lang="en-US" sz="1400"/>
              <a:t>    list[i] = temp;</a:t>
            </a:r>
            <a:endParaRPr lang="en-US" sz="1400"/>
          </a:p>
          <a:p>
            <a:r>
              <a:rPr lang="en-US" sz="1400"/>
              <a:t>  }</a:t>
            </a:r>
            <a:endParaRPr lang="en-US" sz="1400"/>
          </a:p>
          <a:p>
            <a:endParaRPr lang="en-US" sz="1400"/>
          </a:p>
          <a:p>
            <a:r>
              <a:rPr lang="en-US" sz="1400"/>
              <a:t>  return list;</a:t>
            </a:r>
            <a:endParaRPr lang="en-US" sz="1400"/>
          </a:p>
          <a:p>
            <a:r>
              <a:rPr lang="en-US" sz="1400"/>
              <a:t>}</a:t>
            </a:r>
            <a:endParaRPr lang="en-US" sz="1400"/>
          </a:p>
          <a:p>
            <a:endParaRPr lang="en-US" sz="1400"/>
          </a:p>
          <a:p>
            <a:r>
              <a:rPr lang="en-US" sz="1400"/>
              <a:t>void printArray(const int* list, int size)</a:t>
            </a:r>
            <a:endParaRPr lang="en-US" sz="1400"/>
          </a:p>
          <a:p>
            <a:r>
              <a:rPr lang="en-US" sz="1400"/>
              <a:t>{</a:t>
            </a:r>
            <a:endParaRPr lang="en-US" sz="1400"/>
          </a:p>
          <a:p>
            <a:r>
              <a:rPr lang="en-US" sz="1400"/>
              <a:t>  for (int i = 0; i &lt; size; i++)</a:t>
            </a:r>
            <a:endParaRPr lang="en-US" sz="1400"/>
          </a:p>
          <a:p>
            <a:r>
              <a:rPr lang="en-US" sz="1400"/>
              <a:t>    cout &lt;&lt; list[i] &lt;&lt; " "&lt;&lt;endl;</a:t>
            </a:r>
            <a:endParaRPr lang="en-US" sz="1400"/>
          </a:p>
          <a:p>
            <a:r>
              <a:rPr lang="en-US" sz="1400"/>
              <a:t>}</a:t>
            </a:r>
            <a:endParaRPr lang="en-US" sz="1400"/>
          </a:p>
        </p:txBody>
      </p:sp>
      <p:sp>
        <p:nvSpPr>
          <p:cNvPr id="6" name="Text Box 5"/>
          <p:cNvSpPr txBox="1"/>
          <p:nvPr/>
        </p:nvSpPr>
        <p:spPr>
          <a:xfrm>
            <a:off x="4834255" y="2239010"/>
            <a:ext cx="2540000" cy="1814830"/>
          </a:xfrm>
          <a:prstGeom prst="rect">
            <a:avLst/>
          </a:prstGeom>
          <a:noFill/>
        </p:spPr>
        <p:txBody>
          <a:bodyPr wrap="square" rtlCol="0" anchor="t">
            <a:spAutoFit/>
          </a:bodyPr>
          <a:p>
            <a:r>
              <a:rPr lang="en-US" sz="1400"/>
              <a:t>int main()</a:t>
            </a:r>
            <a:endParaRPr lang="en-US" sz="1400"/>
          </a:p>
          <a:p>
            <a:r>
              <a:rPr lang="en-US" sz="1400"/>
              <a:t>{</a:t>
            </a:r>
            <a:endParaRPr lang="en-US" sz="1400"/>
          </a:p>
          <a:p>
            <a:r>
              <a:rPr lang="en-US" sz="1400"/>
              <a:t>  int list[] = {1, 2, 3, 4, 5, 6};</a:t>
            </a:r>
            <a:endParaRPr lang="en-US" sz="1400"/>
          </a:p>
          <a:p>
            <a:r>
              <a:rPr lang="en-US" sz="1400"/>
              <a:t>  int* p = reverse(list, 6);</a:t>
            </a:r>
            <a:endParaRPr lang="en-US" sz="1400"/>
          </a:p>
          <a:p>
            <a:r>
              <a:rPr lang="en-US" sz="1400"/>
              <a:t>  printArray(p, 6);</a:t>
            </a:r>
            <a:endParaRPr lang="en-US" sz="1400"/>
          </a:p>
          <a:p>
            <a:endParaRPr lang="en-US" sz="1400"/>
          </a:p>
          <a:p>
            <a:r>
              <a:rPr lang="en-US" sz="1400"/>
              <a:t>  return 0;</a:t>
            </a:r>
            <a:endParaRPr lang="en-US" sz="1400"/>
          </a:p>
          <a:p>
            <a:r>
              <a:rPr lang="en-US" sz="1400"/>
              <a:t>}</a:t>
            </a:r>
            <a:endParaRPr lang="en-US" sz="1400"/>
          </a:p>
        </p:txBody>
      </p:sp>
      <p:pic>
        <p:nvPicPr>
          <p:cNvPr id="2" name="Picture 1"/>
          <p:cNvPicPr>
            <a:picLocks noChangeAspect="1"/>
          </p:cNvPicPr>
          <p:nvPr/>
        </p:nvPicPr>
        <p:blipFill>
          <a:blip r:embed="rId1"/>
          <a:stretch>
            <a:fillRect/>
          </a:stretch>
        </p:blipFill>
        <p:spPr>
          <a:xfrm>
            <a:off x="4834255" y="4272915"/>
            <a:ext cx="873760" cy="2184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693738" y="395288"/>
            <a:ext cx="7772400" cy="652462"/>
          </a:xfrm>
        </p:spPr>
        <p:txBody>
          <a:bodyPr vert="horz" wrap="square" lIns="92075" tIns="46038" rIns="92075" bIns="46038" anchor="ctr"/>
          <a:p>
            <a:r>
              <a:rPr lang="en-US" altLang="en-US" dirty="0"/>
              <a:t>Useful Array Functions </a:t>
            </a:r>
            <a:endParaRPr lang="en-US" altLang="en-US" dirty="0"/>
          </a:p>
        </p:txBody>
      </p:sp>
      <p:sp>
        <p:nvSpPr>
          <p:cNvPr id="23556" name="Rectangle 3"/>
          <p:cNvSpPr>
            <a:spLocks noGrp="1"/>
          </p:cNvSpPr>
          <p:nvPr>
            <p:ph idx="1"/>
          </p:nvPr>
        </p:nvSpPr>
        <p:spPr>
          <a:xfrm>
            <a:off x="385763" y="1371600"/>
            <a:ext cx="8526462" cy="3862388"/>
          </a:xfrm>
        </p:spPr>
        <p:txBody>
          <a:bodyPr vert="horz" wrap="square" lIns="92075" tIns="46038" rIns="92075" bIns="46038" anchor="t"/>
          <a:p>
            <a:pPr marL="0" indent="0">
              <a:lnSpc>
                <a:spcPct val="90000"/>
              </a:lnSpc>
              <a:buNone/>
            </a:pPr>
            <a:r>
              <a:rPr lang="en-US" altLang="en-US" dirty="0"/>
              <a:t>C++ provides several functions for manipulating arrays. You can use the </a:t>
            </a:r>
            <a:r>
              <a:rPr lang="en-US" altLang="en-US" u="sng" dirty="0"/>
              <a:t>min_element</a:t>
            </a:r>
            <a:r>
              <a:rPr lang="en-US" altLang="en-US" dirty="0"/>
              <a:t> and </a:t>
            </a:r>
            <a:r>
              <a:rPr lang="en-US" altLang="en-US" u="sng" dirty="0"/>
              <a:t>max_element</a:t>
            </a:r>
            <a:r>
              <a:rPr lang="en-US" altLang="en-US" dirty="0"/>
              <a:t> functions to return the pointer to the minimal and maximal element in an array, the </a:t>
            </a:r>
            <a:r>
              <a:rPr lang="en-US" altLang="en-US" u="sng" dirty="0"/>
              <a:t>sort</a:t>
            </a:r>
            <a:r>
              <a:rPr lang="en-US" altLang="en-US" dirty="0"/>
              <a:t> function to sort an array, the </a:t>
            </a:r>
            <a:r>
              <a:rPr lang="en-US" altLang="en-US" u="sng" dirty="0"/>
              <a:t>random_shuffle</a:t>
            </a:r>
            <a:r>
              <a:rPr lang="en-US" altLang="en-US" dirty="0"/>
              <a:t> function to randomly shuffle an array, and the </a:t>
            </a:r>
            <a:r>
              <a:rPr lang="en-US" altLang="en-US" u="sng" dirty="0"/>
              <a:t>find</a:t>
            </a:r>
            <a:r>
              <a:rPr lang="en-US" altLang="en-US" dirty="0"/>
              <a:t> function to find an element in an array. All these functions use pointers in the arguments. </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115" y="223520"/>
            <a:ext cx="2827655" cy="368300"/>
          </a:xfrm>
          <a:prstGeom prst="rect">
            <a:avLst/>
          </a:prstGeom>
          <a:noFill/>
        </p:spPr>
        <p:txBody>
          <a:bodyPr wrap="none" rtlCol="0" anchor="t">
            <a:spAutoFit/>
          </a:bodyPr>
          <a:p>
            <a:r>
              <a:rPr lang="en-US" altLang="en-US" dirty="0">
                <a:sym typeface="+mn-ea"/>
              </a:rPr>
              <a:t>UsefulArrayFunctions.cpp</a:t>
            </a:r>
            <a:endParaRPr lang="zh-CN" altLang="en-US" dirty="0">
              <a:sym typeface="+mn-ea"/>
            </a:endParaRPr>
          </a:p>
        </p:txBody>
      </p:sp>
      <p:sp>
        <p:nvSpPr>
          <p:cNvPr id="5" name="Text Box 4"/>
          <p:cNvSpPr txBox="1"/>
          <p:nvPr/>
        </p:nvSpPr>
        <p:spPr>
          <a:xfrm>
            <a:off x="4095115" y="223520"/>
            <a:ext cx="4799965" cy="5262245"/>
          </a:xfrm>
          <a:prstGeom prst="rect">
            <a:avLst/>
          </a:prstGeom>
          <a:noFill/>
        </p:spPr>
        <p:txBody>
          <a:bodyPr wrap="square" rtlCol="0" anchor="t">
            <a:spAutoFit/>
          </a:bodyPr>
          <a:p>
            <a:endParaRPr lang="en-US" sz="1400"/>
          </a:p>
          <a:p>
            <a:r>
              <a:rPr lang="en-US" sz="1400"/>
              <a:t>int main()</a:t>
            </a:r>
            <a:endParaRPr lang="en-US" sz="1400"/>
          </a:p>
          <a:p>
            <a:r>
              <a:rPr lang="en-US" sz="1400"/>
              <a:t>{</a:t>
            </a:r>
            <a:endParaRPr lang="en-US" sz="1400"/>
          </a:p>
          <a:p>
            <a:r>
              <a:rPr lang="en-US" sz="1400"/>
              <a:t>  int list[] = {4, 2, 3, 6, 5, 1};</a:t>
            </a:r>
            <a:endParaRPr lang="en-US" sz="1400"/>
          </a:p>
          <a:p>
            <a:r>
              <a:rPr lang="en-US" sz="1400"/>
              <a:t>  printArray(list, 6);</a:t>
            </a:r>
            <a:endParaRPr lang="en-US" sz="1400"/>
          </a:p>
          <a:p>
            <a:r>
              <a:rPr lang="en-US" sz="1400"/>
              <a:t>  int* min = min_element(list, list + 6);</a:t>
            </a:r>
            <a:endParaRPr lang="en-US" sz="1400"/>
          </a:p>
          <a:p>
            <a:r>
              <a:rPr lang="en-US" sz="1400"/>
              <a:t>  int* max = max_element(list, list + 6);</a:t>
            </a:r>
            <a:endParaRPr lang="en-US" sz="1400"/>
          </a:p>
          <a:p>
            <a:r>
              <a:rPr lang="en-US" sz="1400"/>
              <a:t>  cout &lt;&lt; "The min value is " &lt;&lt; *min &lt;&lt; " at index " </a:t>
            </a:r>
            <a:endParaRPr lang="en-US" sz="1400"/>
          </a:p>
          <a:p>
            <a:r>
              <a:rPr lang="en-US" sz="1400"/>
              <a:t>    &lt;&lt; (min - list) &lt;&lt; endl;</a:t>
            </a:r>
            <a:endParaRPr lang="en-US" sz="1400"/>
          </a:p>
          <a:p>
            <a:r>
              <a:rPr lang="en-US" sz="1400"/>
              <a:t>  cout &lt;&lt; "The max value is " &lt;&lt; *max &lt;&lt; " at index " </a:t>
            </a:r>
            <a:endParaRPr lang="en-US" sz="1400"/>
          </a:p>
          <a:p>
            <a:r>
              <a:rPr lang="en-US" sz="1400"/>
              <a:t>    &lt;&lt; (max - list) &lt;&lt; endl;</a:t>
            </a:r>
            <a:endParaRPr lang="en-US" sz="1400"/>
          </a:p>
          <a:p>
            <a:r>
              <a:rPr lang="en-US" sz="1400"/>
              <a:t>  random_shuffle(list, list + 6);</a:t>
            </a:r>
            <a:endParaRPr lang="en-US" sz="1400"/>
          </a:p>
          <a:p>
            <a:r>
              <a:rPr lang="en-US" sz="1400"/>
              <a:t>  printArray(list, 6);</a:t>
            </a:r>
            <a:endParaRPr lang="en-US" sz="1400"/>
          </a:p>
          <a:p>
            <a:r>
              <a:rPr lang="en-US" sz="1400"/>
              <a:t>  sort(list, list + 6);</a:t>
            </a:r>
            <a:endParaRPr lang="en-US" sz="1400"/>
          </a:p>
          <a:p>
            <a:r>
              <a:rPr lang="en-US" sz="1400"/>
              <a:t>  printArray(list, 6);</a:t>
            </a:r>
            <a:endParaRPr lang="en-US" sz="1400"/>
          </a:p>
          <a:p>
            <a:r>
              <a:rPr lang="en-US" sz="1400"/>
              <a:t>  int key = 4;</a:t>
            </a:r>
            <a:endParaRPr lang="en-US" sz="1400"/>
          </a:p>
          <a:p>
            <a:r>
              <a:rPr lang="en-US" sz="1400"/>
              <a:t>  int* p = find(list, list + 6, key);</a:t>
            </a:r>
            <a:endParaRPr lang="en-US" sz="1400"/>
          </a:p>
          <a:p>
            <a:r>
              <a:rPr lang="en-US" sz="1400"/>
              <a:t>  if (p != list + 6)</a:t>
            </a:r>
            <a:endParaRPr lang="en-US" sz="1400"/>
          </a:p>
          <a:p>
            <a:r>
              <a:rPr lang="en-US" sz="1400"/>
              <a:t>    cout &lt;&lt; "The value " &lt;&lt; *p &lt;&lt; " is found at position " </a:t>
            </a:r>
            <a:endParaRPr lang="en-US" sz="1400"/>
          </a:p>
          <a:p>
            <a:r>
              <a:rPr lang="en-US" sz="1400"/>
              <a:t>         &lt;&lt; (p - list) &lt;&lt; endl;</a:t>
            </a:r>
            <a:endParaRPr lang="en-US" sz="1400"/>
          </a:p>
          <a:p>
            <a:r>
              <a:rPr lang="en-US" sz="1400"/>
              <a:t>  else</a:t>
            </a:r>
            <a:endParaRPr lang="en-US" sz="1400"/>
          </a:p>
          <a:p>
            <a:r>
              <a:rPr lang="en-US" sz="1400"/>
              <a:t>    cout &lt;&lt; "The value " &lt;&lt; key &lt;&lt; " is not found" &lt;&lt; endl;</a:t>
            </a:r>
            <a:endParaRPr lang="en-US" sz="1400"/>
          </a:p>
          <a:p>
            <a:r>
              <a:rPr lang="en-US" sz="1400"/>
              <a:t>  return 0;</a:t>
            </a:r>
            <a:endParaRPr lang="en-US" sz="1400"/>
          </a:p>
          <a:p>
            <a:r>
              <a:rPr lang="en-US" sz="1400"/>
              <a:t>}</a:t>
            </a:r>
            <a:endParaRPr lang="en-US" sz="1400"/>
          </a:p>
        </p:txBody>
      </p:sp>
      <p:sp>
        <p:nvSpPr>
          <p:cNvPr id="6" name="Text Box 5"/>
          <p:cNvSpPr txBox="1"/>
          <p:nvPr/>
        </p:nvSpPr>
        <p:spPr>
          <a:xfrm>
            <a:off x="285115" y="843915"/>
            <a:ext cx="2940050" cy="2245360"/>
          </a:xfrm>
          <a:prstGeom prst="rect">
            <a:avLst/>
          </a:prstGeom>
          <a:noFill/>
        </p:spPr>
        <p:txBody>
          <a:bodyPr wrap="square" rtlCol="0" anchor="t">
            <a:spAutoFit/>
          </a:bodyPr>
          <a:p>
            <a:r>
              <a:rPr lang="en-US" sz="1400">
                <a:sym typeface="+mn-ea"/>
              </a:rPr>
              <a:t>#include &lt;iostream&gt;</a:t>
            </a:r>
            <a:endParaRPr lang="en-US" sz="1400"/>
          </a:p>
          <a:p>
            <a:r>
              <a:rPr lang="en-US" sz="1400">
                <a:sym typeface="+mn-ea"/>
              </a:rPr>
              <a:t>#include &lt;algorithm&gt;</a:t>
            </a:r>
            <a:endParaRPr lang="en-US" sz="1400"/>
          </a:p>
          <a:p>
            <a:r>
              <a:rPr lang="en-US" sz="1400">
                <a:sym typeface="+mn-ea"/>
              </a:rPr>
              <a:t>using namespace std;</a:t>
            </a:r>
            <a:endParaRPr lang="en-US" sz="1400"/>
          </a:p>
          <a:p>
            <a:r>
              <a:rPr lang="en-US" sz="1400">
                <a:sym typeface="+mn-ea"/>
              </a:rPr>
              <a:t>void printArray(const int* list, int size)</a:t>
            </a:r>
            <a:endParaRPr lang="en-US" sz="1400"/>
          </a:p>
          <a:p>
            <a:r>
              <a:rPr lang="en-US" sz="1400">
                <a:sym typeface="+mn-ea"/>
              </a:rPr>
              <a:t>{</a:t>
            </a:r>
            <a:endParaRPr lang="en-US" sz="1400"/>
          </a:p>
          <a:p>
            <a:r>
              <a:rPr lang="en-US" sz="1400">
                <a:sym typeface="+mn-ea"/>
              </a:rPr>
              <a:t>  for (int i = 0; i &lt; size; i++)</a:t>
            </a:r>
            <a:endParaRPr lang="en-US" sz="1400"/>
          </a:p>
          <a:p>
            <a:r>
              <a:rPr lang="en-US" sz="1400">
                <a:sym typeface="+mn-ea"/>
              </a:rPr>
              <a:t>    cout &lt;&lt; list[i] &lt;&lt; " ";</a:t>
            </a:r>
            <a:endParaRPr lang="en-US" sz="1400"/>
          </a:p>
          <a:p>
            <a:r>
              <a:rPr lang="en-US" sz="1400">
                <a:sym typeface="+mn-ea"/>
              </a:rPr>
              <a:t>  cout &lt;&lt; endl;</a:t>
            </a:r>
            <a:endParaRPr lang="en-US" sz="1400"/>
          </a:p>
          <a:p>
            <a:r>
              <a:rPr lang="en-US" sz="1400">
                <a:sym typeface="+mn-ea"/>
              </a:rPr>
              <a:t>}</a:t>
            </a:r>
            <a:endParaRPr lang="en-US" sz="1400">
              <a:sym typeface="+mn-ea"/>
            </a:endParaRPr>
          </a:p>
        </p:txBody>
      </p:sp>
      <p:pic>
        <p:nvPicPr>
          <p:cNvPr id="7" name="Picture 6"/>
          <p:cNvPicPr>
            <a:picLocks noChangeAspect="1"/>
          </p:cNvPicPr>
          <p:nvPr/>
        </p:nvPicPr>
        <p:blipFill>
          <a:blip r:embed="rId1"/>
          <a:stretch>
            <a:fillRect/>
          </a:stretch>
        </p:blipFill>
        <p:spPr>
          <a:xfrm>
            <a:off x="285115" y="3341370"/>
            <a:ext cx="3854450" cy="13284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175260" y="100965"/>
            <a:ext cx="8793480" cy="623570"/>
          </a:xfrm>
        </p:spPr>
        <p:txBody>
          <a:bodyPr vert="horz" wrap="square" lIns="92075" tIns="46038" rIns="92075" bIns="46038" anchor="ctr"/>
          <a:p>
            <a:r>
              <a:rPr lang="en-US" altLang="en-US" sz="2400" dirty="0"/>
              <a:t>Why Do We Need Dynamic Memory Allocation?</a:t>
            </a:r>
            <a:endParaRPr lang="en-US" altLang="en-US" sz="2400" dirty="0"/>
          </a:p>
        </p:txBody>
      </p:sp>
      <p:sp>
        <p:nvSpPr>
          <p:cNvPr id="3" name="Text Box 2"/>
          <p:cNvSpPr txBox="1"/>
          <p:nvPr/>
        </p:nvSpPr>
        <p:spPr>
          <a:xfrm>
            <a:off x="263525" y="724535"/>
            <a:ext cx="2146300" cy="368300"/>
          </a:xfrm>
          <a:prstGeom prst="rect">
            <a:avLst/>
          </a:prstGeom>
          <a:noFill/>
        </p:spPr>
        <p:txBody>
          <a:bodyPr wrap="none" rtlCol="0" anchor="t">
            <a:spAutoFit/>
          </a:bodyPr>
          <a:p>
            <a:r>
              <a:rPr lang="en-US" altLang="en-US" dirty="0">
                <a:sym typeface="+mn-ea"/>
              </a:rPr>
              <a:t>WrongReverse.cpp</a:t>
            </a:r>
            <a:endParaRPr lang="zh-CN" altLang="en-US" dirty="0">
              <a:sym typeface="+mn-ea"/>
            </a:endParaRPr>
          </a:p>
        </p:txBody>
      </p:sp>
      <p:sp>
        <p:nvSpPr>
          <p:cNvPr id="4" name="Text Box 3"/>
          <p:cNvSpPr txBox="1"/>
          <p:nvPr/>
        </p:nvSpPr>
        <p:spPr>
          <a:xfrm>
            <a:off x="4144645" y="1092835"/>
            <a:ext cx="4824095" cy="4615815"/>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r>
              <a:rPr lang="en-US" sz="1400"/>
              <a:t>int* reverse(const int* list, int size){</a:t>
            </a:r>
            <a:endParaRPr lang="en-US" sz="1400"/>
          </a:p>
          <a:p>
            <a:r>
              <a:rPr lang="en-US" sz="1400"/>
              <a:t>  int* result = new int[size]; </a:t>
            </a:r>
            <a:endParaRPr lang="en-US" sz="1400"/>
          </a:p>
          <a:p>
            <a:r>
              <a:rPr lang="en-US" sz="1400"/>
              <a:t>  for (int i = 0, j = size - 1; i &lt; size; i++, j--)</a:t>
            </a:r>
            <a:endParaRPr lang="en-US" sz="1400"/>
          </a:p>
          <a:p>
            <a:r>
              <a:rPr lang="en-US" sz="1400"/>
              <a:t>  {</a:t>
            </a:r>
            <a:endParaRPr lang="en-US" sz="1400"/>
          </a:p>
          <a:p>
            <a:r>
              <a:rPr lang="en-US" sz="1400"/>
              <a:t>    result[j] = list[i];</a:t>
            </a:r>
            <a:endParaRPr lang="en-US" sz="1400"/>
          </a:p>
          <a:p>
            <a:r>
              <a:rPr lang="en-US" sz="1400"/>
              <a:t>  }</a:t>
            </a:r>
            <a:endParaRPr lang="en-US" sz="1400"/>
          </a:p>
          <a:p>
            <a:r>
              <a:rPr lang="en-US" sz="1400"/>
              <a:t>  return result;</a:t>
            </a:r>
            <a:endParaRPr lang="en-US" sz="1400"/>
          </a:p>
          <a:p>
            <a:r>
              <a:rPr lang="en-US" sz="1400"/>
              <a:t>}</a:t>
            </a:r>
            <a:endParaRPr lang="en-US" sz="1400"/>
          </a:p>
          <a:p>
            <a:r>
              <a:rPr lang="en-US" sz="1400"/>
              <a:t>void printArray(const int* list, int size){</a:t>
            </a:r>
            <a:endParaRPr lang="en-US" sz="1400"/>
          </a:p>
          <a:p>
            <a:r>
              <a:rPr lang="en-US" sz="1400"/>
              <a:t>  for (int i = 0; i &lt; size; i++)</a:t>
            </a:r>
            <a:endParaRPr lang="en-US" sz="1400"/>
          </a:p>
          <a:p>
            <a:r>
              <a:rPr lang="en-US" sz="1400"/>
              <a:t>    cout &lt;&lt; list[i] &lt;&lt; " ";</a:t>
            </a:r>
            <a:endParaRPr lang="en-US" sz="1400"/>
          </a:p>
          <a:p>
            <a:r>
              <a:rPr lang="en-US" sz="1400"/>
              <a:t>}</a:t>
            </a:r>
            <a:endParaRPr lang="en-US" sz="1400"/>
          </a:p>
          <a:p>
            <a:r>
              <a:rPr lang="en-US" sz="1400"/>
              <a:t>int main()</a:t>
            </a:r>
            <a:endParaRPr lang="en-US" sz="1400"/>
          </a:p>
          <a:p>
            <a:r>
              <a:rPr lang="en-US" sz="1400"/>
              <a:t>{</a:t>
            </a:r>
            <a:endParaRPr lang="en-US" sz="1400"/>
          </a:p>
          <a:p>
            <a:r>
              <a:rPr lang="en-US" sz="1400"/>
              <a:t>  int list[] = {1, 2, 3, 4, 5, 6};</a:t>
            </a:r>
            <a:endParaRPr lang="en-US" sz="1400"/>
          </a:p>
          <a:p>
            <a:r>
              <a:rPr lang="en-US" sz="1400"/>
              <a:t>  int* p = reverse(list, 6);</a:t>
            </a:r>
            <a:endParaRPr lang="en-US" sz="1400"/>
          </a:p>
          <a:p>
            <a:r>
              <a:rPr lang="en-US" sz="1400"/>
              <a:t>  printArray(p, 6);</a:t>
            </a:r>
            <a:endParaRPr lang="en-US" sz="1400"/>
          </a:p>
          <a:p>
            <a:r>
              <a:rPr lang="en-US" sz="1400"/>
              <a:t>  return 0;</a:t>
            </a:r>
            <a:endParaRPr lang="en-US" sz="1400"/>
          </a:p>
          <a:p>
            <a:r>
              <a:rPr lang="en-US" sz="1400"/>
              <a:t>}</a:t>
            </a:r>
            <a:endParaRPr lang="en-US" sz="1400"/>
          </a:p>
        </p:txBody>
      </p:sp>
      <p:sp>
        <p:nvSpPr>
          <p:cNvPr id="5" name="Text Box 4"/>
          <p:cNvSpPr txBox="1"/>
          <p:nvPr/>
        </p:nvSpPr>
        <p:spPr>
          <a:xfrm>
            <a:off x="263525" y="1160780"/>
            <a:ext cx="3905885" cy="4615815"/>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r>
              <a:rPr lang="en-US" sz="1400"/>
              <a:t>int* reverse(const int* list, int size){</a:t>
            </a:r>
            <a:endParaRPr lang="en-US" sz="1400"/>
          </a:p>
          <a:p>
            <a:r>
              <a:rPr lang="en-US" sz="1400"/>
              <a:t>  int result[6];</a:t>
            </a:r>
            <a:endParaRPr lang="en-US" sz="1400"/>
          </a:p>
          <a:p>
            <a:r>
              <a:rPr lang="en-US" sz="1400"/>
              <a:t>  for (int i = 0, j = size - 1; i &lt; size; i++, j--)</a:t>
            </a:r>
            <a:endParaRPr lang="en-US" sz="1400"/>
          </a:p>
          <a:p>
            <a:r>
              <a:rPr lang="en-US" sz="1400"/>
              <a:t>  {</a:t>
            </a:r>
            <a:endParaRPr lang="en-US" sz="1400"/>
          </a:p>
          <a:p>
            <a:r>
              <a:rPr lang="en-US" sz="1400"/>
              <a:t>    result[j] = list[i];</a:t>
            </a:r>
            <a:endParaRPr lang="en-US" sz="1400"/>
          </a:p>
          <a:p>
            <a:r>
              <a:rPr lang="en-US" sz="1400"/>
              <a:t>  }</a:t>
            </a:r>
            <a:endParaRPr lang="en-US" sz="1400"/>
          </a:p>
          <a:p>
            <a:endParaRPr lang="en-US" sz="1400"/>
          </a:p>
          <a:p>
            <a:r>
              <a:rPr lang="en-US" sz="1400"/>
              <a:t>  return result;</a:t>
            </a:r>
            <a:endParaRPr lang="en-US" sz="1400"/>
          </a:p>
          <a:p>
            <a:r>
              <a:rPr lang="en-US" sz="1400"/>
              <a:t>}</a:t>
            </a:r>
            <a:endParaRPr lang="en-US" sz="1400"/>
          </a:p>
          <a:p>
            <a:r>
              <a:rPr lang="en-US" sz="1400"/>
              <a:t>void printArray(const int* list, int size){</a:t>
            </a:r>
            <a:endParaRPr lang="en-US" sz="1400"/>
          </a:p>
          <a:p>
            <a:r>
              <a:rPr lang="en-US" sz="1400"/>
              <a:t>  for (int i = 0; i &lt; size; i++)</a:t>
            </a:r>
            <a:endParaRPr lang="en-US" sz="1400"/>
          </a:p>
          <a:p>
            <a:r>
              <a:rPr lang="en-US" sz="1400"/>
              <a:t>    cout &lt;&lt; list[i] &lt;&lt; " ";</a:t>
            </a:r>
            <a:endParaRPr lang="en-US" sz="1400"/>
          </a:p>
          <a:p>
            <a:r>
              <a:rPr lang="en-US" sz="1400"/>
              <a:t>}</a:t>
            </a:r>
            <a:endParaRPr lang="en-US" sz="1400"/>
          </a:p>
          <a:p>
            <a:r>
              <a:rPr lang="en-US" sz="1400"/>
              <a:t>int main(){</a:t>
            </a:r>
            <a:endParaRPr lang="en-US" sz="1400"/>
          </a:p>
          <a:p>
            <a:r>
              <a:rPr lang="en-US" sz="1400"/>
              <a:t>  int list[] = {1, 2, 3, 4, 5, 6};</a:t>
            </a:r>
            <a:endParaRPr lang="en-US" sz="1400"/>
          </a:p>
          <a:p>
            <a:r>
              <a:rPr lang="en-US" sz="1400"/>
              <a:t>  int* p = reverse(list, 6);</a:t>
            </a:r>
            <a:endParaRPr lang="en-US" sz="1400"/>
          </a:p>
          <a:p>
            <a:r>
              <a:rPr lang="en-US" sz="1400"/>
              <a:t>  printArray(p, 6);</a:t>
            </a:r>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175260" y="5708650"/>
            <a:ext cx="4458335" cy="952500"/>
          </a:xfrm>
          <a:prstGeom prst="rect">
            <a:avLst/>
          </a:prstGeom>
        </p:spPr>
      </p:pic>
      <p:pic>
        <p:nvPicPr>
          <p:cNvPr id="7" name="Picture 6"/>
          <p:cNvPicPr>
            <a:picLocks noChangeAspect="1"/>
          </p:cNvPicPr>
          <p:nvPr/>
        </p:nvPicPr>
        <p:blipFill>
          <a:blip r:embed="rId2"/>
          <a:stretch>
            <a:fillRect/>
          </a:stretch>
        </p:blipFill>
        <p:spPr>
          <a:xfrm>
            <a:off x="5069205" y="5708650"/>
            <a:ext cx="1808480" cy="4895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385763" y="314643"/>
            <a:ext cx="7772400" cy="652462"/>
          </a:xfrm>
        </p:spPr>
        <p:txBody>
          <a:bodyPr vert="horz" wrap="square" lIns="92075" tIns="46038" rIns="92075" bIns="46038" anchor="ctr"/>
          <a:p>
            <a:r>
              <a:rPr lang="en-US" altLang="en-US" dirty="0"/>
              <a:t>Dynamic Memory Allocation</a:t>
            </a:r>
            <a:endParaRPr lang="en-US" altLang="en-US" dirty="0"/>
          </a:p>
        </p:txBody>
      </p:sp>
      <p:sp>
        <p:nvSpPr>
          <p:cNvPr id="25604" name="Rectangle 3"/>
          <p:cNvSpPr>
            <a:spLocks noGrp="1"/>
          </p:cNvSpPr>
          <p:nvPr>
            <p:ph idx="1"/>
          </p:nvPr>
        </p:nvSpPr>
        <p:spPr>
          <a:xfrm>
            <a:off x="385763" y="1371600"/>
            <a:ext cx="8334375" cy="2057400"/>
          </a:xfrm>
        </p:spPr>
        <p:txBody>
          <a:bodyPr vert="horz" wrap="square" lIns="92075" tIns="46038" rIns="92075" bIns="46038" anchor="t"/>
          <a:p>
            <a:pPr marL="0" indent="0">
              <a:buNone/>
            </a:pPr>
            <a:r>
              <a:rPr lang="en-US" altLang="en-US" dirty="0"/>
              <a:t>int* result = new int[6]; // Allocate</a:t>
            </a:r>
            <a:endParaRPr lang="en-US" altLang="en-US" dirty="0"/>
          </a:p>
          <a:p>
            <a:pPr marL="0" indent="0">
              <a:buNone/>
            </a:pPr>
            <a:endParaRPr lang="en-US" altLang="en-US" dirty="0"/>
          </a:p>
          <a:p>
            <a:pPr marL="0" indent="0">
              <a:buNone/>
            </a:pPr>
            <a:r>
              <a:rPr lang="en-US" altLang="en-US" dirty="0"/>
              <a:t>delete [] result; // Deallocate</a:t>
            </a:r>
            <a:endParaRPr lang="en-US" altLang="en-US" dirty="0"/>
          </a:p>
        </p:txBody>
      </p:sp>
      <p:sp>
        <p:nvSpPr>
          <p:cNvPr id="25605" name="Rectangle 8"/>
          <p:cNvSpPr/>
          <p:nvPr/>
        </p:nvSpPr>
        <p:spPr>
          <a:xfrm>
            <a:off x="385763" y="3967163"/>
            <a:ext cx="8334375" cy="20574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t>int* p = new int; // Allocate</a:t>
            </a:r>
            <a:endParaRPr lang="en-US" altLang="en-US" dirty="0"/>
          </a:p>
          <a:p>
            <a:pPr marL="0" lvl="0" indent="0">
              <a:buNone/>
            </a:pPr>
            <a:endParaRPr lang="en-US" altLang="en-US" dirty="0"/>
          </a:p>
          <a:p>
            <a:pPr marL="0" lvl="0" indent="0">
              <a:buNone/>
            </a:pPr>
            <a:r>
              <a:rPr lang="en-US" altLang="en-US" dirty="0"/>
              <a:t>delete p; // Deallocate</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193675" y="279400"/>
            <a:ext cx="8680450" cy="652463"/>
          </a:xfrm>
        </p:spPr>
        <p:txBody>
          <a:bodyPr vert="horz" wrap="square" lIns="92075" tIns="46038" rIns="92075" bIns="46038" anchor="ctr"/>
          <a:p>
            <a:r>
              <a:rPr lang="en-US" altLang="en-US" sz="4000" dirty="0"/>
              <a:t>Creating Dynamic Objects</a:t>
            </a:r>
            <a:r>
              <a:rPr lang="en-US" altLang="en-US" dirty="0"/>
              <a:t> </a:t>
            </a:r>
            <a:endParaRPr lang="en-US" altLang="en-US" dirty="0"/>
          </a:p>
        </p:txBody>
      </p:sp>
      <p:sp>
        <p:nvSpPr>
          <p:cNvPr id="26628" name="Rectangle 3"/>
          <p:cNvSpPr>
            <a:spLocks noGrp="1"/>
          </p:cNvSpPr>
          <p:nvPr>
            <p:ph idx="1"/>
          </p:nvPr>
        </p:nvSpPr>
        <p:spPr>
          <a:xfrm>
            <a:off x="231775" y="1201738"/>
            <a:ext cx="8488363" cy="1058862"/>
          </a:xfrm>
        </p:spPr>
        <p:txBody>
          <a:bodyPr vert="horz" wrap="square" lIns="92075" tIns="46038" rIns="92075" bIns="46038" anchor="t"/>
          <a:p>
            <a:pPr marL="0" indent="0">
              <a:lnSpc>
                <a:spcPct val="90000"/>
              </a:lnSpc>
              <a:spcBef>
                <a:spcPct val="0"/>
              </a:spcBef>
              <a:buNone/>
            </a:pPr>
            <a:r>
              <a:rPr lang="en-US" altLang="en-US" dirty="0"/>
              <a:t>You can also create objects dynamically on the heap using the following syntax:</a:t>
            </a:r>
            <a:endParaRPr lang="en-US" altLang="en-US" dirty="0"/>
          </a:p>
        </p:txBody>
      </p:sp>
      <p:sp>
        <p:nvSpPr>
          <p:cNvPr id="26629" name="Rectangle 4"/>
          <p:cNvSpPr/>
          <p:nvPr/>
        </p:nvSpPr>
        <p:spPr>
          <a:xfrm>
            <a:off x="193675" y="2468563"/>
            <a:ext cx="8718550" cy="1497012"/>
          </a:xfrm>
          <a:prstGeom prst="rect">
            <a:avLst/>
          </a:prstGeom>
          <a:noFill/>
          <a:ln w="9525" cap="flat" cmpd="sng">
            <a:solidFill>
              <a:srgbClr val="FF66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dirty="0">
                <a:solidFill>
                  <a:schemeClr val="tx2"/>
                </a:solidFill>
              </a:rPr>
              <a:t>ClassName* pObject = </a:t>
            </a:r>
            <a:r>
              <a:rPr lang="en-US" altLang="en-US" sz="2400" b="1" dirty="0">
                <a:solidFill>
                  <a:schemeClr val="tx2"/>
                </a:solidFill>
              </a:rPr>
              <a:t>new</a:t>
            </a:r>
            <a:r>
              <a:rPr lang="en-US" altLang="en-US" sz="2400" dirty="0">
                <a:solidFill>
                  <a:schemeClr val="tx2"/>
                </a:solidFill>
              </a:rPr>
              <a:t> ClassName(); or ClassName *pObject = </a:t>
            </a:r>
            <a:r>
              <a:rPr lang="en-US" altLang="en-US" sz="2400" b="1" dirty="0">
                <a:solidFill>
                  <a:schemeClr val="tx2"/>
                </a:solidFill>
              </a:rPr>
              <a:t>new</a:t>
            </a:r>
            <a:r>
              <a:rPr lang="en-US" altLang="en-US" sz="2400" dirty="0">
                <a:solidFill>
                  <a:schemeClr val="tx2"/>
                </a:solidFill>
              </a:rPr>
              <a:t> ClassName; or</a:t>
            </a:r>
            <a:endParaRPr lang="en-US" altLang="en-US" sz="2400" dirty="0">
              <a:solidFill>
                <a:schemeClr val="tx2"/>
              </a:solidFill>
            </a:endParaRPr>
          </a:p>
          <a:p>
            <a:pPr marL="0" lvl="0" indent="0">
              <a:buNone/>
            </a:pPr>
            <a:r>
              <a:rPr lang="en-US" altLang="en-US" sz="2400" dirty="0">
                <a:solidFill>
                  <a:schemeClr val="tx2"/>
                </a:solidFill>
              </a:rPr>
              <a:t>ClassName* pObject = </a:t>
            </a:r>
            <a:r>
              <a:rPr lang="en-US" altLang="en-US" sz="2400" b="1" dirty="0">
                <a:solidFill>
                  <a:schemeClr val="tx2"/>
                </a:solidFill>
              </a:rPr>
              <a:t>new</a:t>
            </a:r>
            <a:r>
              <a:rPr lang="en-US" altLang="en-US" sz="2400" dirty="0">
                <a:solidFill>
                  <a:schemeClr val="tx2"/>
                </a:solidFill>
              </a:rPr>
              <a:t> ClassName(arguments);</a:t>
            </a:r>
            <a:endParaRPr lang="en-US" altLang="en-US" sz="2400" dirty="0">
              <a:solidFill>
                <a:schemeClr val="tx2"/>
              </a:solidFill>
            </a:endParaRPr>
          </a:p>
        </p:txBody>
      </p:sp>
      <p:sp>
        <p:nvSpPr>
          <p:cNvPr id="26630" name="Rectangle 5"/>
          <p:cNvSpPr/>
          <p:nvPr/>
        </p:nvSpPr>
        <p:spPr>
          <a:xfrm>
            <a:off x="231775" y="4235450"/>
            <a:ext cx="8718550" cy="2151063"/>
          </a:xfrm>
          <a:prstGeom prst="rect">
            <a:avLst/>
          </a:prstGeom>
          <a:noFill/>
          <a:ln w="9525" cap="flat" cmpd="sng">
            <a:solidFill>
              <a:srgbClr val="FF66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dirty="0">
                <a:solidFill>
                  <a:schemeClr val="tx2"/>
                </a:solidFill>
              </a:rPr>
              <a:t>// Create an object using the no-arg constructor </a:t>
            </a:r>
            <a:endParaRPr lang="en-US" altLang="en-US" sz="2400" dirty="0">
              <a:solidFill>
                <a:schemeClr val="tx2"/>
              </a:solidFill>
            </a:endParaRPr>
          </a:p>
          <a:p>
            <a:pPr marL="0" lvl="0" indent="0">
              <a:buNone/>
            </a:pPr>
            <a:r>
              <a:rPr lang="en-US" altLang="en-US" sz="2400" dirty="0">
                <a:solidFill>
                  <a:schemeClr val="tx2"/>
                </a:solidFill>
              </a:rPr>
              <a:t>string* p = </a:t>
            </a:r>
            <a:r>
              <a:rPr lang="en-US" altLang="en-US" sz="2400" b="1" dirty="0">
                <a:solidFill>
                  <a:schemeClr val="tx2"/>
                </a:solidFill>
              </a:rPr>
              <a:t>new</a:t>
            </a:r>
            <a:r>
              <a:rPr lang="en-US" altLang="en-US" sz="2400" dirty="0">
                <a:solidFill>
                  <a:schemeClr val="tx2"/>
                </a:solidFill>
              </a:rPr>
              <a:t> string(); // or string* p = new string;</a:t>
            </a:r>
            <a:endParaRPr lang="en-US" altLang="en-US" sz="2400" dirty="0">
              <a:solidFill>
                <a:schemeClr val="tx2"/>
              </a:solidFill>
            </a:endParaRPr>
          </a:p>
          <a:p>
            <a:pPr marL="0" lvl="0" indent="0">
              <a:buNone/>
            </a:pPr>
            <a:r>
              <a:rPr lang="en-US" altLang="en-US" sz="2400" dirty="0">
                <a:solidFill>
                  <a:schemeClr val="tx2"/>
                </a:solidFill>
              </a:rPr>
              <a:t>// Create an object using the constructor with arguments</a:t>
            </a:r>
            <a:endParaRPr lang="en-US" altLang="en-US" sz="2400" dirty="0">
              <a:solidFill>
                <a:schemeClr val="tx2"/>
              </a:solidFill>
            </a:endParaRPr>
          </a:p>
          <a:p>
            <a:pPr marL="0" lvl="0" indent="0">
              <a:buNone/>
            </a:pPr>
            <a:r>
              <a:rPr lang="en-US" altLang="en-US" sz="2400" dirty="0">
                <a:solidFill>
                  <a:schemeClr val="tx2"/>
                </a:solidFill>
              </a:rPr>
              <a:t>string* p = </a:t>
            </a:r>
            <a:r>
              <a:rPr lang="en-US" altLang="en-US" sz="2400" b="1" dirty="0">
                <a:solidFill>
                  <a:schemeClr val="tx2"/>
                </a:solidFill>
              </a:rPr>
              <a:t>new</a:t>
            </a:r>
            <a:r>
              <a:rPr lang="en-US" altLang="en-US" sz="2400" dirty="0">
                <a:solidFill>
                  <a:schemeClr val="tx2"/>
                </a:solidFill>
              </a:rPr>
              <a:t> string("abcdedfg"); </a:t>
            </a:r>
            <a:endParaRPr lang="en-US" altLang="en-US" sz="24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0" y="152400"/>
            <a:ext cx="9144000" cy="457200"/>
          </a:xfrm>
        </p:spPr>
        <p:txBody>
          <a:bodyPr vert="horz" wrap="square" lIns="92075" tIns="46038" rIns="92075" bIns="46038" anchor="ctr"/>
          <a:p>
            <a:r>
              <a:rPr lang="en-US" altLang="en-US" sz="4000" dirty="0"/>
              <a:t>Objectives</a:t>
            </a:r>
            <a:endParaRPr lang="en-US" altLang="en-US" sz="4000" dirty="0"/>
          </a:p>
        </p:txBody>
      </p:sp>
      <p:sp>
        <p:nvSpPr>
          <p:cNvPr id="4100" name="Rectangle 3"/>
          <p:cNvSpPr>
            <a:spLocks noGrp="1"/>
          </p:cNvSpPr>
          <p:nvPr>
            <p:ph idx="1"/>
          </p:nvPr>
        </p:nvSpPr>
        <p:spPr>
          <a:xfrm>
            <a:off x="152400" y="741363"/>
            <a:ext cx="8991600" cy="5545137"/>
          </a:xfrm>
        </p:spPr>
        <p:txBody>
          <a:bodyPr vert="horz" wrap="square" lIns="92075" tIns="46038" rIns="92075" bIns="46038" anchor="t"/>
          <a:p>
            <a:r>
              <a:rPr lang="en-US" altLang="en-US" sz="1800" dirty="0"/>
              <a:t>To describe what a pointer is (§11.1).</a:t>
            </a:r>
            <a:endParaRPr lang="en-US" altLang="en-US" sz="1800" dirty="0"/>
          </a:p>
          <a:p>
            <a:r>
              <a:rPr lang="en-US" altLang="en-US" sz="1800" dirty="0"/>
              <a:t>To learn how to declare a pointer and assign a memory address to it (§11.2).</a:t>
            </a:r>
            <a:endParaRPr lang="en-US" altLang="en-US" sz="1800" dirty="0"/>
          </a:p>
          <a:p>
            <a:r>
              <a:rPr lang="en-US" altLang="en-US" sz="1800" dirty="0"/>
              <a:t>To access values via pointers (§11.2).</a:t>
            </a:r>
            <a:endParaRPr lang="en-US" altLang="en-US" sz="1800" dirty="0"/>
          </a:p>
          <a:p>
            <a:r>
              <a:rPr lang="en-US" altLang="en-US" sz="1800" dirty="0"/>
              <a:t>To define synonymous types using the </a:t>
            </a:r>
            <a:r>
              <a:rPr lang="en-US" altLang="en-US" sz="1800" b="1" dirty="0"/>
              <a:t>typedef</a:t>
            </a:r>
            <a:r>
              <a:rPr lang="en-US" altLang="en-US" sz="1800" dirty="0"/>
              <a:t> keyword (§11.3).</a:t>
            </a:r>
            <a:endParaRPr lang="en-US" altLang="en-US" sz="1800" dirty="0"/>
          </a:p>
          <a:p>
            <a:r>
              <a:rPr lang="en-US" altLang="en-US" sz="1800" dirty="0"/>
              <a:t>To declare constant pointers and constant data (§11.4).</a:t>
            </a:r>
            <a:endParaRPr lang="en-US" altLang="en-US" sz="1800" dirty="0"/>
          </a:p>
          <a:p>
            <a:r>
              <a:rPr lang="en-US" altLang="en-US" sz="1800" dirty="0"/>
              <a:t>To explore the relationship between arrays and pointers (§11.5).</a:t>
            </a:r>
            <a:endParaRPr lang="en-US" altLang="en-US" sz="1800" dirty="0"/>
          </a:p>
          <a:p>
            <a:r>
              <a:rPr lang="en-US" altLang="en-US" sz="1800" dirty="0"/>
              <a:t>To access array elements using pointers (§11.6).</a:t>
            </a:r>
            <a:endParaRPr lang="en-US" altLang="en-US" sz="1800" dirty="0"/>
          </a:p>
          <a:p>
            <a:r>
              <a:rPr lang="en-US" altLang="en-US" sz="1800" dirty="0"/>
              <a:t>To pass pointer arguments to a function (§11.7).</a:t>
            </a:r>
            <a:endParaRPr lang="en-US" altLang="en-US" sz="1800" dirty="0"/>
          </a:p>
          <a:p>
            <a:r>
              <a:rPr lang="en-US" altLang="en-US" sz="1800" dirty="0"/>
              <a:t>To learn how to return a pointer from a function (§11.8).</a:t>
            </a:r>
            <a:endParaRPr lang="en-US" altLang="en-US" sz="1800" dirty="0"/>
          </a:p>
          <a:p>
            <a:r>
              <a:rPr lang="en-US" altLang="en-US" sz="1800" dirty="0"/>
              <a:t>To use the </a:t>
            </a:r>
            <a:r>
              <a:rPr lang="en-US" altLang="en-US" sz="1800" b="1" dirty="0"/>
              <a:t>new</a:t>
            </a:r>
            <a:r>
              <a:rPr lang="en-US" altLang="en-US" sz="1800" dirty="0"/>
              <a:t> operator to create dynamic arrays (§11.9).</a:t>
            </a:r>
            <a:endParaRPr lang="en-US" altLang="en-US" sz="1800" dirty="0"/>
          </a:p>
          <a:p>
            <a:r>
              <a:rPr lang="en-US" altLang="en-US" sz="1800" dirty="0"/>
              <a:t>To create objects dynamically and access objects via pointers (§11.10).</a:t>
            </a:r>
            <a:endParaRPr lang="en-US" altLang="en-US" sz="1800" dirty="0"/>
          </a:p>
          <a:p>
            <a:r>
              <a:rPr lang="en-US" altLang="en-US" sz="1800" dirty="0"/>
              <a:t>To reference the calling object using the </a:t>
            </a:r>
            <a:r>
              <a:rPr lang="en-US" altLang="en-US" sz="1800" b="1" dirty="0"/>
              <a:t>this</a:t>
            </a:r>
            <a:r>
              <a:rPr lang="en-US" altLang="en-US" sz="1800" dirty="0"/>
              <a:t> pointer (§11.11).</a:t>
            </a:r>
            <a:endParaRPr lang="en-US" altLang="en-US" sz="1800" dirty="0"/>
          </a:p>
          <a:p>
            <a:r>
              <a:rPr lang="en-US" altLang="en-US" sz="1800" dirty="0"/>
              <a:t>To implement the destructor for performing customized operations (§11.12).</a:t>
            </a:r>
            <a:endParaRPr lang="en-US" altLang="en-US" sz="1800" dirty="0"/>
          </a:p>
          <a:p>
            <a:r>
              <a:rPr lang="en-US" altLang="en-US" sz="1800" dirty="0"/>
              <a:t>To design a class for students registering courses (§11.13). </a:t>
            </a:r>
            <a:endParaRPr lang="en-US" altLang="en-US" sz="1800" dirty="0"/>
          </a:p>
          <a:p>
            <a:r>
              <a:rPr lang="en-US" altLang="en-US" sz="1800" dirty="0"/>
              <a:t>To create an object using the copy constructor that copies data from another object of the same type (§11.14).</a:t>
            </a:r>
            <a:endParaRPr lang="en-US" altLang="en-US" sz="1800" dirty="0"/>
          </a:p>
          <a:p>
            <a:r>
              <a:rPr lang="en-US" altLang="en-US" sz="1800" dirty="0"/>
              <a:t>To customize the copy constructor for performing a deep copy (§11.15).</a:t>
            </a:r>
            <a:endParaRPr lang="en-US" alt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193675" y="279400"/>
            <a:ext cx="8680450" cy="652463"/>
          </a:xfrm>
        </p:spPr>
        <p:txBody>
          <a:bodyPr vert="horz" wrap="square" lIns="92075" tIns="46038" rIns="92075" bIns="46038" anchor="ctr"/>
          <a:p>
            <a:r>
              <a:rPr lang="en-US" altLang="en-US" sz="4000" dirty="0"/>
              <a:t>Accessing Dynamic Objects</a:t>
            </a:r>
            <a:r>
              <a:rPr lang="en-US" altLang="en-US" dirty="0"/>
              <a:t> </a:t>
            </a:r>
            <a:endParaRPr lang="en-US" altLang="en-US" dirty="0"/>
          </a:p>
        </p:txBody>
      </p:sp>
      <p:sp>
        <p:nvSpPr>
          <p:cNvPr id="27652" name="Rectangle 3"/>
          <p:cNvSpPr>
            <a:spLocks noGrp="1"/>
          </p:cNvSpPr>
          <p:nvPr>
            <p:ph idx="1"/>
          </p:nvPr>
        </p:nvSpPr>
        <p:spPr>
          <a:xfrm>
            <a:off x="231775" y="1201738"/>
            <a:ext cx="8488363" cy="1058862"/>
          </a:xfrm>
        </p:spPr>
        <p:txBody>
          <a:bodyPr vert="horz" wrap="square" lIns="92075" tIns="46038" rIns="92075" bIns="46038" anchor="t"/>
          <a:p>
            <a:pPr marL="0" indent="0">
              <a:lnSpc>
                <a:spcPct val="80000"/>
              </a:lnSpc>
              <a:spcBef>
                <a:spcPct val="0"/>
              </a:spcBef>
              <a:buNone/>
            </a:pPr>
            <a:r>
              <a:rPr lang="en-US" altLang="en-US" sz="2800" dirty="0"/>
              <a:t>To access object members via a pointer, you must dereference the pointer and use the dot (</a:t>
            </a:r>
            <a:r>
              <a:rPr lang="en-US" altLang="en-US" sz="2800" u="sng" dirty="0"/>
              <a:t>.</a:t>
            </a:r>
            <a:r>
              <a:rPr lang="en-US" altLang="en-US" sz="2800" dirty="0"/>
              <a:t>) operator to object’s members. For example,</a:t>
            </a:r>
            <a:endParaRPr lang="en-US" altLang="en-US" sz="2800" dirty="0"/>
          </a:p>
        </p:txBody>
      </p:sp>
      <p:sp>
        <p:nvSpPr>
          <p:cNvPr id="27653" name="Rectangle 4"/>
          <p:cNvSpPr/>
          <p:nvPr/>
        </p:nvSpPr>
        <p:spPr>
          <a:xfrm>
            <a:off x="193675" y="2622550"/>
            <a:ext cx="8794750" cy="2919413"/>
          </a:xfrm>
          <a:prstGeom prst="rect">
            <a:avLst/>
          </a:prstGeom>
          <a:noFill/>
          <a:ln w="9525" cap="flat" cmpd="sng">
            <a:solidFill>
              <a:srgbClr val="FF66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dirty="0">
                <a:solidFill>
                  <a:schemeClr val="tx2"/>
                </a:solidFill>
              </a:rPr>
              <a:t>string* p = </a:t>
            </a:r>
            <a:r>
              <a:rPr lang="en-US" altLang="en-US" sz="2400" b="1" dirty="0">
                <a:solidFill>
                  <a:schemeClr val="tx2"/>
                </a:solidFill>
              </a:rPr>
              <a:t>new</a:t>
            </a:r>
            <a:r>
              <a:rPr lang="en-US" altLang="en-US" sz="2400" dirty="0">
                <a:solidFill>
                  <a:schemeClr val="tx2"/>
                </a:solidFill>
              </a:rPr>
              <a:t> string("abcdedfg"); </a:t>
            </a:r>
            <a:endParaRPr lang="en-US" altLang="en-US" sz="2400" dirty="0">
              <a:solidFill>
                <a:schemeClr val="tx2"/>
              </a:solidFill>
            </a:endParaRPr>
          </a:p>
          <a:p>
            <a:pPr marL="0" lvl="0" indent="0">
              <a:buNone/>
            </a:pPr>
            <a:r>
              <a:rPr lang="en-US" altLang="en-US" sz="2400" dirty="0">
                <a:solidFill>
                  <a:schemeClr val="tx2"/>
                </a:solidFill>
              </a:rPr>
              <a:t>cout &lt;&lt; "The first three characters in the string are " </a:t>
            </a:r>
            <a:endParaRPr lang="en-US" altLang="en-US" sz="2400" dirty="0">
              <a:solidFill>
                <a:schemeClr val="tx2"/>
              </a:solidFill>
            </a:endParaRPr>
          </a:p>
          <a:p>
            <a:pPr marL="0" lvl="0" indent="0">
              <a:buNone/>
            </a:pPr>
            <a:r>
              <a:rPr lang="en-US" altLang="en-US" sz="2400" dirty="0">
                <a:solidFill>
                  <a:schemeClr val="tx2"/>
                </a:solidFill>
              </a:rPr>
              <a:t>  &lt;&lt; (*p).substr(0, 3) &lt;&lt; endl;</a:t>
            </a:r>
            <a:endParaRPr lang="en-US" altLang="en-US" sz="2400" dirty="0">
              <a:solidFill>
                <a:schemeClr val="tx2"/>
              </a:solidFill>
            </a:endParaRPr>
          </a:p>
          <a:p>
            <a:pPr marL="0" lvl="0" indent="0">
              <a:buNone/>
            </a:pPr>
            <a:r>
              <a:rPr lang="en-US" altLang="en-US" sz="2400" dirty="0">
                <a:solidFill>
                  <a:schemeClr val="tx2"/>
                </a:solidFill>
              </a:rPr>
              <a:t>cout &lt;&lt; "The length of the string is " &lt;&lt; (*p).length() &lt;&lt; endl;</a:t>
            </a:r>
            <a:endParaRPr lang="en-US" altLang="en-US" sz="2400" dirty="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193675" y="279400"/>
            <a:ext cx="8680450" cy="652463"/>
          </a:xfrm>
        </p:spPr>
        <p:txBody>
          <a:bodyPr vert="horz" wrap="square" lIns="92075" tIns="46038" rIns="92075" bIns="46038" anchor="ctr"/>
          <a:p>
            <a:r>
              <a:rPr lang="en-US" altLang="en-US" sz="4000" dirty="0"/>
              <a:t>Accessing Dynamic Objects</a:t>
            </a:r>
            <a:r>
              <a:rPr lang="en-US" altLang="en-US" dirty="0"/>
              <a:t> </a:t>
            </a:r>
            <a:endParaRPr lang="en-US" altLang="en-US" dirty="0"/>
          </a:p>
        </p:txBody>
      </p:sp>
      <p:sp>
        <p:nvSpPr>
          <p:cNvPr id="28676" name="Rectangle 3"/>
          <p:cNvSpPr>
            <a:spLocks noGrp="1"/>
          </p:cNvSpPr>
          <p:nvPr>
            <p:ph idx="1"/>
          </p:nvPr>
        </p:nvSpPr>
        <p:spPr>
          <a:xfrm>
            <a:off x="231775" y="1201738"/>
            <a:ext cx="8488363" cy="1612900"/>
          </a:xfrm>
        </p:spPr>
        <p:txBody>
          <a:bodyPr vert="horz" wrap="square" lIns="92075" tIns="46038" rIns="92075" bIns="46038" anchor="t"/>
          <a:p>
            <a:pPr marL="0" indent="0">
              <a:lnSpc>
                <a:spcPct val="80000"/>
              </a:lnSpc>
              <a:spcBef>
                <a:spcPct val="0"/>
              </a:spcBef>
              <a:buNone/>
            </a:pPr>
            <a:r>
              <a:rPr lang="en-US" altLang="en-US" dirty="0"/>
              <a:t>C++ also provides a shorthand member selection operator for accessing object members from a pointer: arrow (</a:t>
            </a:r>
            <a:r>
              <a:rPr lang="en-US" altLang="en-US" u="sng" dirty="0"/>
              <a:t>-&gt;</a:t>
            </a:r>
            <a:r>
              <a:rPr lang="en-US" altLang="en-US" dirty="0"/>
              <a:t>) operator, which is a dash (</a:t>
            </a:r>
            <a:r>
              <a:rPr lang="en-US" altLang="en-US" u="sng" dirty="0"/>
              <a:t>-</a:t>
            </a:r>
            <a:r>
              <a:rPr lang="en-US" altLang="en-US" dirty="0"/>
              <a:t>) immediately followed by the greater than (</a:t>
            </a:r>
            <a:r>
              <a:rPr lang="en-US" altLang="en-US" u="sng" dirty="0"/>
              <a:t>&gt;</a:t>
            </a:r>
            <a:r>
              <a:rPr lang="en-US" altLang="en-US" dirty="0"/>
              <a:t>) symbol. For example,</a:t>
            </a:r>
            <a:endParaRPr lang="en-US" altLang="en-US" dirty="0"/>
          </a:p>
        </p:txBody>
      </p:sp>
      <p:sp>
        <p:nvSpPr>
          <p:cNvPr id="28677" name="Rectangle 4"/>
          <p:cNvSpPr/>
          <p:nvPr/>
        </p:nvSpPr>
        <p:spPr>
          <a:xfrm>
            <a:off x="193675" y="3621088"/>
            <a:ext cx="8794750" cy="2459037"/>
          </a:xfrm>
          <a:prstGeom prst="rect">
            <a:avLst/>
          </a:prstGeom>
          <a:noFill/>
          <a:ln w="9525" cap="flat" cmpd="sng">
            <a:solidFill>
              <a:srgbClr val="FF66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solidFill>
                  <a:schemeClr val="tx2"/>
                </a:solidFill>
              </a:rPr>
              <a:t>cout &lt;&lt; "The first three characters in the string are " </a:t>
            </a:r>
            <a:endParaRPr lang="en-US" altLang="en-US" sz="2800" dirty="0">
              <a:solidFill>
                <a:schemeClr val="tx2"/>
              </a:solidFill>
            </a:endParaRPr>
          </a:p>
          <a:p>
            <a:pPr marL="0" lvl="0" indent="0">
              <a:buNone/>
            </a:pPr>
            <a:r>
              <a:rPr lang="en-US" altLang="en-US" sz="2800" dirty="0">
                <a:solidFill>
                  <a:schemeClr val="tx2"/>
                </a:solidFill>
              </a:rPr>
              <a:t>  &lt;&lt; p-&gt;substr(0, 3) &lt;&lt; endl;</a:t>
            </a:r>
            <a:endParaRPr lang="en-US" altLang="en-US" sz="2800" dirty="0">
              <a:solidFill>
                <a:schemeClr val="tx2"/>
              </a:solidFill>
            </a:endParaRPr>
          </a:p>
          <a:p>
            <a:pPr marL="0" lvl="0" indent="0">
              <a:buNone/>
            </a:pPr>
            <a:r>
              <a:rPr lang="en-US" altLang="en-US" sz="2800" dirty="0">
                <a:solidFill>
                  <a:schemeClr val="tx2"/>
                </a:solidFill>
              </a:rPr>
              <a:t>cout &lt;&lt; "The length of the string is " &lt;&lt; p-&gt;length() &lt;&lt; endl;</a:t>
            </a:r>
            <a:endParaRPr lang="en-US" altLang="en-US" sz="2800"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193675" y="279400"/>
            <a:ext cx="8680450" cy="652463"/>
          </a:xfrm>
        </p:spPr>
        <p:txBody>
          <a:bodyPr vert="horz" wrap="square" lIns="92075" tIns="46038" rIns="92075" bIns="46038" anchor="ctr"/>
          <a:p>
            <a:r>
              <a:rPr lang="en-US" altLang="en-US" dirty="0"/>
              <a:t>The </a:t>
            </a:r>
            <a:r>
              <a:rPr lang="en-US" altLang="en-US" u="sng" dirty="0"/>
              <a:t>this</a:t>
            </a:r>
            <a:r>
              <a:rPr lang="en-US" altLang="en-US" dirty="0"/>
              <a:t> Pointer </a:t>
            </a:r>
            <a:endParaRPr lang="en-US" altLang="en-US" dirty="0"/>
          </a:p>
        </p:txBody>
      </p:sp>
      <p:sp>
        <p:nvSpPr>
          <p:cNvPr id="29700" name="Rectangle 3"/>
          <p:cNvSpPr>
            <a:spLocks noGrp="1"/>
          </p:cNvSpPr>
          <p:nvPr>
            <p:ph idx="1"/>
          </p:nvPr>
        </p:nvSpPr>
        <p:spPr>
          <a:xfrm>
            <a:off x="231775" y="1201738"/>
            <a:ext cx="8718550" cy="4340225"/>
          </a:xfrm>
        </p:spPr>
        <p:txBody>
          <a:bodyPr vert="horz" wrap="square" lIns="92075" tIns="46038" rIns="92075" bIns="46038" anchor="t">
            <a:normAutofit lnSpcReduction="10000"/>
          </a:bodyPr>
          <a:p>
            <a:pPr marL="0" indent="0">
              <a:lnSpc>
                <a:spcPct val="120000"/>
              </a:lnSpc>
              <a:spcBef>
                <a:spcPct val="0"/>
              </a:spcBef>
              <a:buNone/>
            </a:pPr>
            <a:r>
              <a:rPr lang="en-US" altLang="en-US" sz="2800" dirty="0"/>
              <a:t>Sometimes you need to reference a class’s hidden data field in a function. For example, a data field name is often used as the parameter name in a set function for the data field. </a:t>
            </a:r>
            <a:endParaRPr lang="en-US" altLang="en-US" sz="2800" dirty="0"/>
          </a:p>
          <a:p>
            <a:pPr marL="0" indent="0">
              <a:lnSpc>
                <a:spcPct val="120000"/>
              </a:lnSpc>
              <a:spcBef>
                <a:spcPct val="0"/>
              </a:spcBef>
              <a:buNone/>
            </a:pPr>
            <a:r>
              <a:rPr lang="en-US" altLang="en-US" sz="2800" dirty="0"/>
              <a:t>In this case, you need to reference the hidden data field name in the function in order to set a new value to it. </a:t>
            </a:r>
            <a:endParaRPr lang="en-US" altLang="en-US" sz="2800" dirty="0"/>
          </a:p>
          <a:p>
            <a:pPr marL="0" indent="0">
              <a:lnSpc>
                <a:spcPct val="120000"/>
              </a:lnSpc>
              <a:spcBef>
                <a:spcPct val="0"/>
              </a:spcBef>
              <a:buNone/>
            </a:pPr>
            <a:r>
              <a:rPr lang="en-US" altLang="en-US" sz="2800" dirty="0"/>
              <a:t>A hidden data field can be accessed by using the </a:t>
            </a:r>
            <a:r>
              <a:rPr lang="en-US" altLang="en-US" sz="2800" u="sng" dirty="0"/>
              <a:t>this</a:t>
            </a:r>
            <a:r>
              <a:rPr lang="en-US" altLang="en-US" sz="2800" dirty="0"/>
              <a:t> keyword, which is a special built-in pointer that references to the calling object. </a:t>
            </a:r>
            <a:endParaRPr lang="en-US"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2905" y="323850"/>
            <a:ext cx="2839720" cy="368300"/>
          </a:xfrm>
          <a:prstGeom prst="rect">
            <a:avLst/>
          </a:prstGeom>
          <a:noFill/>
        </p:spPr>
        <p:txBody>
          <a:bodyPr wrap="none" rtlCol="0" anchor="t">
            <a:spAutoFit/>
          </a:bodyPr>
          <a:p>
            <a:r>
              <a:rPr lang="en-US" altLang="en-US" dirty="0">
                <a:sym typeface="+mn-ea"/>
              </a:rPr>
              <a:t>CircleWithThisPointerc.pp</a:t>
            </a:r>
            <a:endParaRPr lang="en-US"/>
          </a:p>
        </p:txBody>
      </p:sp>
      <p:sp>
        <p:nvSpPr>
          <p:cNvPr id="5" name="Text Box 4"/>
          <p:cNvSpPr txBox="1"/>
          <p:nvPr/>
        </p:nvSpPr>
        <p:spPr>
          <a:xfrm>
            <a:off x="297180" y="742950"/>
            <a:ext cx="8185785" cy="5692775"/>
          </a:xfrm>
          <a:prstGeom prst="rect">
            <a:avLst/>
          </a:prstGeom>
          <a:noFill/>
        </p:spPr>
        <p:txBody>
          <a:bodyPr wrap="square" rtlCol="0" anchor="t">
            <a:spAutoFit/>
          </a:bodyPr>
          <a:p>
            <a:r>
              <a:rPr lang="en-US" sz="1400"/>
              <a:t>#include "CircleWithPrivateDataFields.h"  // Defined in Listing 9.9</a:t>
            </a:r>
            <a:endParaRPr lang="en-US" sz="1400"/>
          </a:p>
          <a:p>
            <a:r>
              <a:rPr lang="en-US" sz="1400"/>
              <a:t>// Construct a default circle object</a:t>
            </a:r>
            <a:endParaRPr lang="en-US" sz="1400"/>
          </a:p>
          <a:p>
            <a:r>
              <a:rPr lang="en-US" sz="1400"/>
              <a:t>Circle::Circle()</a:t>
            </a:r>
            <a:endParaRPr lang="en-US" sz="1400"/>
          </a:p>
          <a:p>
            <a:r>
              <a:rPr lang="en-US" sz="1400"/>
              <a:t>{</a:t>
            </a:r>
            <a:endParaRPr lang="en-US" sz="1400"/>
          </a:p>
          <a:p>
            <a:r>
              <a:rPr lang="en-US" sz="1400"/>
              <a:t>  radius = 1;</a:t>
            </a:r>
            <a:endParaRPr lang="en-US" sz="1400"/>
          </a:p>
          <a:p>
            <a:r>
              <a:rPr lang="en-US" sz="1400"/>
              <a:t>}</a:t>
            </a:r>
            <a:endParaRPr lang="en-US" sz="1400"/>
          </a:p>
          <a:p>
            <a:r>
              <a:rPr lang="en-US" sz="1400"/>
              <a:t>// Construct a circle object</a:t>
            </a:r>
            <a:endParaRPr lang="en-US" sz="1400"/>
          </a:p>
          <a:p>
            <a:r>
              <a:rPr lang="en-US" sz="1400"/>
              <a:t>Circle::Circle(double radius)</a:t>
            </a:r>
            <a:endParaRPr lang="en-US" sz="1400"/>
          </a:p>
          <a:p>
            <a:r>
              <a:rPr lang="en-US" sz="1400"/>
              <a:t>{</a:t>
            </a:r>
            <a:endParaRPr lang="en-US" sz="1400"/>
          </a:p>
          <a:p>
            <a:r>
              <a:rPr lang="en-US" sz="1400"/>
              <a:t>  this-&gt;radius = radius; // or (*this).radius = radius;</a:t>
            </a:r>
            <a:endParaRPr lang="en-US" sz="1400"/>
          </a:p>
          <a:p>
            <a:r>
              <a:rPr lang="en-US" sz="1400"/>
              <a:t>}</a:t>
            </a:r>
            <a:endParaRPr lang="en-US" sz="1400"/>
          </a:p>
          <a:p>
            <a:r>
              <a:rPr lang="en-US" sz="1400"/>
              <a:t>// Return the area of this circle</a:t>
            </a:r>
            <a:endParaRPr lang="en-US" sz="1400"/>
          </a:p>
          <a:p>
            <a:r>
              <a:rPr lang="en-US" sz="1400"/>
              <a:t>double Circle::getArea()</a:t>
            </a:r>
            <a:endParaRPr lang="en-US" sz="1400"/>
          </a:p>
          <a:p>
            <a:r>
              <a:rPr lang="en-US" sz="1400"/>
              <a:t>{</a:t>
            </a:r>
            <a:endParaRPr lang="en-US" sz="1400"/>
          </a:p>
          <a:p>
            <a:r>
              <a:rPr lang="en-US" sz="1400"/>
              <a:t>  return radius * radius * 3.14159;</a:t>
            </a:r>
            <a:endParaRPr lang="en-US" sz="1400"/>
          </a:p>
          <a:p>
            <a:r>
              <a:rPr lang="en-US" sz="1400"/>
              <a:t>}</a:t>
            </a:r>
            <a:endParaRPr lang="en-US" sz="1400"/>
          </a:p>
          <a:p>
            <a:r>
              <a:rPr lang="en-US" sz="1400"/>
              <a:t>// Return the radius of this circle</a:t>
            </a:r>
            <a:endParaRPr lang="en-US" sz="1400"/>
          </a:p>
          <a:p>
            <a:r>
              <a:rPr lang="en-US" sz="1400"/>
              <a:t>double Circle::getRadius()</a:t>
            </a:r>
            <a:endParaRPr lang="en-US" sz="1400"/>
          </a:p>
          <a:p>
            <a:r>
              <a:rPr lang="en-US" sz="1400"/>
              <a:t>{</a:t>
            </a:r>
            <a:endParaRPr lang="en-US" sz="1400"/>
          </a:p>
          <a:p>
            <a:r>
              <a:rPr lang="en-US" sz="1400"/>
              <a:t>  return radius;</a:t>
            </a:r>
            <a:endParaRPr lang="en-US" sz="1400"/>
          </a:p>
          <a:p>
            <a:r>
              <a:rPr lang="en-US" sz="1400"/>
              <a:t>}</a:t>
            </a:r>
            <a:endParaRPr lang="en-US" sz="1400"/>
          </a:p>
          <a:p>
            <a:r>
              <a:rPr lang="en-US" sz="1400"/>
              <a:t>// Set a new radius</a:t>
            </a:r>
            <a:endParaRPr lang="en-US" sz="1400"/>
          </a:p>
          <a:p>
            <a:r>
              <a:rPr lang="en-US" sz="1400"/>
              <a:t>void Circle::setRadius(double radius)</a:t>
            </a:r>
            <a:endParaRPr lang="en-US" sz="1400"/>
          </a:p>
          <a:p>
            <a:r>
              <a:rPr lang="en-US" sz="1400"/>
              <a:t>{</a:t>
            </a:r>
            <a:endParaRPr lang="en-US" sz="1400"/>
          </a:p>
          <a:p>
            <a:r>
              <a:rPr lang="en-US" sz="1400"/>
              <a:t>  this-&gt;radius = (radius &gt;= 0) ? radius : 0;</a:t>
            </a:r>
            <a:endParaRPr lang="en-US" sz="1400"/>
          </a:p>
          <a:p>
            <a:r>
              <a:rPr lang="en-US" sz="1400"/>
              <a:t>}</a:t>
            </a:r>
            <a:endParaRPr 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457200" y="228600"/>
            <a:ext cx="8153400" cy="838200"/>
          </a:xfrm>
        </p:spPr>
        <p:txBody>
          <a:bodyPr vert="horz" wrap="square" lIns="92075" tIns="46038" rIns="92075" bIns="46038" anchor="ctr"/>
          <a:p>
            <a:r>
              <a:rPr lang="en-US" altLang="en-US" dirty="0"/>
              <a:t>Destructors</a:t>
            </a:r>
            <a:endParaRPr lang="en-US" altLang="en-US" dirty="0"/>
          </a:p>
        </p:txBody>
      </p:sp>
      <p:sp>
        <p:nvSpPr>
          <p:cNvPr id="30724" name="Rectangle 3"/>
          <p:cNvSpPr>
            <a:spLocks noGrp="1"/>
          </p:cNvSpPr>
          <p:nvPr>
            <p:ph idx="1"/>
          </p:nvPr>
        </p:nvSpPr>
        <p:spPr>
          <a:xfrm>
            <a:off x="269875" y="971550"/>
            <a:ext cx="8534400" cy="4208463"/>
          </a:xfrm>
        </p:spPr>
        <p:txBody>
          <a:bodyPr vert="horz" wrap="square" lIns="92075" tIns="46038" rIns="92075" bIns="46038" anchor="t">
            <a:normAutofit lnSpcReduction="20000"/>
          </a:bodyPr>
          <a:p>
            <a:pPr marL="0" indent="0">
              <a:lnSpc>
                <a:spcPct val="90000"/>
              </a:lnSpc>
              <a:buNone/>
            </a:pPr>
            <a:r>
              <a:rPr lang="en-US" altLang="en-US" dirty="0"/>
              <a:t>Destructors are the opposite of constructors. A constructor is invoked when an object is created and a destructor is invoked when the object is destroyed. </a:t>
            </a:r>
            <a:endParaRPr lang="en-US" altLang="en-US" dirty="0"/>
          </a:p>
          <a:p>
            <a:pPr marL="0" indent="0">
              <a:lnSpc>
                <a:spcPct val="90000"/>
              </a:lnSpc>
              <a:buNone/>
            </a:pPr>
            <a:r>
              <a:rPr lang="en-US" altLang="en-US" dirty="0"/>
              <a:t>Every class has a default destructor if the destructor is not explicitly defined. </a:t>
            </a:r>
            <a:endParaRPr lang="en-US" altLang="en-US" dirty="0"/>
          </a:p>
          <a:p>
            <a:pPr marL="0" indent="0">
              <a:lnSpc>
                <a:spcPct val="90000"/>
              </a:lnSpc>
              <a:buNone/>
            </a:pPr>
            <a:r>
              <a:rPr lang="en-US" altLang="en-US" dirty="0"/>
              <a:t>Sometimes, it is desirable to implement destructors to perform customized operations. </a:t>
            </a:r>
            <a:endParaRPr lang="en-US" altLang="en-US" dirty="0"/>
          </a:p>
          <a:p>
            <a:pPr marL="0" indent="0">
              <a:lnSpc>
                <a:spcPct val="90000"/>
              </a:lnSpc>
              <a:buNone/>
            </a:pPr>
            <a:r>
              <a:rPr lang="en-US" altLang="en-US" dirty="0"/>
              <a:t>Destructors are named the same as constructors, but you must put a tilde character (</a:t>
            </a:r>
            <a:r>
              <a:rPr lang="en-US" altLang="en-US" u="sng" dirty="0"/>
              <a:t>~</a:t>
            </a:r>
            <a:r>
              <a:rPr lang="en-US" altLang="en-US" dirty="0"/>
              <a:t>) in front of it. </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895" y="137160"/>
            <a:ext cx="3202940" cy="368300"/>
          </a:xfrm>
          <a:prstGeom prst="rect">
            <a:avLst/>
          </a:prstGeom>
          <a:noFill/>
        </p:spPr>
        <p:txBody>
          <a:bodyPr wrap="none" rtlCol="0" anchor="t">
            <a:spAutoFit/>
          </a:bodyPr>
          <a:p>
            <a:r>
              <a:rPr lang="en-US" altLang="en-US" dirty="0">
                <a:sym typeface="+mn-ea"/>
              </a:rPr>
              <a:t>TestCircleWithDestructor.cpp</a:t>
            </a:r>
            <a:endParaRPr lang="en-US"/>
          </a:p>
        </p:txBody>
      </p:sp>
      <p:sp>
        <p:nvSpPr>
          <p:cNvPr id="5" name="Text Box 4"/>
          <p:cNvSpPr txBox="1"/>
          <p:nvPr/>
        </p:nvSpPr>
        <p:spPr>
          <a:xfrm>
            <a:off x="321945" y="607695"/>
            <a:ext cx="5257800" cy="4399915"/>
          </a:xfrm>
          <a:prstGeom prst="rect">
            <a:avLst/>
          </a:prstGeom>
          <a:noFill/>
        </p:spPr>
        <p:txBody>
          <a:bodyPr wrap="square" rtlCol="0" anchor="t">
            <a:spAutoFit/>
          </a:bodyPr>
          <a:p>
            <a:r>
              <a:rPr lang="en-US" sz="1400"/>
              <a:t>#include &lt;iostream&gt;</a:t>
            </a:r>
            <a:endParaRPr lang="en-US" sz="1400"/>
          </a:p>
          <a:p>
            <a:r>
              <a:rPr lang="en-US" sz="1400"/>
              <a:t>#include "CircleWithDestructor.h"</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Circle* pCircle1 = new Circle();</a:t>
            </a:r>
            <a:endParaRPr lang="en-US" sz="1400"/>
          </a:p>
          <a:p>
            <a:r>
              <a:rPr lang="en-US" sz="1400"/>
              <a:t>  Circle* pCircle2 = new Circle();</a:t>
            </a:r>
            <a:endParaRPr lang="en-US" sz="1400"/>
          </a:p>
          <a:p>
            <a:r>
              <a:rPr lang="en-US" sz="1400"/>
              <a:t>  Circle* pCircle3 = new Circle();</a:t>
            </a:r>
            <a:endParaRPr lang="en-US" sz="1400"/>
          </a:p>
          <a:p>
            <a:endParaRPr lang="en-US" sz="1400"/>
          </a:p>
          <a:p>
            <a:r>
              <a:rPr lang="en-US" sz="1400"/>
              <a:t>  cout &lt;&lt; "Number of circle objects created: "</a:t>
            </a:r>
            <a:endParaRPr lang="en-US" sz="1400"/>
          </a:p>
          <a:p>
            <a:r>
              <a:rPr lang="en-US" sz="1400"/>
              <a:t>    &lt;&lt; Circle::getNumberOfObjects() &lt;&lt; endl;</a:t>
            </a:r>
            <a:endParaRPr lang="en-US" sz="1400"/>
          </a:p>
          <a:p>
            <a:endParaRPr lang="en-US" sz="1400"/>
          </a:p>
          <a:p>
            <a:r>
              <a:rPr lang="en-US" sz="1400"/>
              <a:t>  delete pCircle1;</a:t>
            </a:r>
            <a:endParaRPr lang="en-US" sz="1400"/>
          </a:p>
          <a:p>
            <a:endParaRPr lang="en-US" sz="1400"/>
          </a:p>
          <a:p>
            <a:r>
              <a:rPr lang="en-US" sz="1400"/>
              <a:t>  cout &lt;&lt; "Number of circle objects created: "</a:t>
            </a:r>
            <a:endParaRPr lang="en-US" sz="1400"/>
          </a:p>
          <a:p>
            <a:r>
              <a:rPr lang="en-US" sz="1400"/>
              <a:t>    &lt;&lt; Circle::getNumberOfObjects() &lt;&lt; endl;</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932815" y="4897755"/>
            <a:ext cx="6160770" cy="144653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01295" y="188595"/>
            <a:ext cx="2496820" cy="368300"/>
          </a:xfrm>
          <a:prstGeom prst="rect">
            <a:avLst/>
          </a:prstGeom>
          <a:noFill/>
        </p:spPr>
        <p:txBody>
          <a:bodyPr wrap="none" rtlCol="0" anchor="t">
            <a:spAutoFit/>
          </a:bodyPr>
          <a:p>
            <a:r>
              <a:rPr lang="en-US" altLang="en-US" dirty="0">
                <a:sym typeface="+mn-ea"/>
              </a:rPr>
              <a:t>CircleWithDestructor.h</a:t>
            </a:r>
            <a:endParaRPr lang="en-US"/>
          </a:p>
        </p:txBody>
      </p:sp>
      <p:sp>
        <p:nvSpPr>
          <p:cNvPr id="6" name="Text Box 5"/>
          <p:cNvSpPr txBox="1"/>
          <p:nvPr/>
        </p:nvSpPr>
        <p:spPr>
          <a:xfrm>
            <a:off x="287655" y="633730"/>
            <a:ext cx="2964180" cy="4399915"/>
          </a:xfrm>
          <a:prstGeom prst="rect">
            <a:avLst/>
          </a:prstGeom>
          <a:noFill/>
        </p:spPr>
        <p:txBody>
          <a:bodyPr wrap="square" rtlCol="0" anchor="t">
            <a:spAutoFit/>
          </a:bodyPr>
          <a:p>
            <a:r>
              <a:rPr lang="en-US" sz="1400"/>
              <a:t>#ifndef CIRCLE_H</a:t>
            </a:r>
            <a:endParaRPr lang="en-US" sz="1400"/>
          </a:p>
          <a:p>
            <a:r>
              <a:rPr lang="en-US" sz="1400"/>
              <a:t>#define CIRCLE_H</a:t>
            </a:r>
            <a:endParaRPr lang="en-US" sz="1400"/>
          </a:p>
          <a:p>
            <a:endParaRPr lang="en-US" sz="1400"/>
          </a:p>
          <a:p>
            <a:r>
              <a:rPr lang="en-US" sz="1400"/>
              <a:t>class Circle</a:t>
            </a:r>
            <a:endParaRPr lang="en-US" sz="1400"/>
          </a:p>
          <a:p>
            <a:r>
              <a:rPr lang="en-US" sz="1400"/>
              <a:t>{</a:t>
            </a:r>
            <a:endParaRPr lang="en-US" sz="1400"/>
          </a:p>
          <a:p>
            <a:r>
              <a:rPr lang="en-US" sz="1400"/>
              <a:t>public:</a:t>
            </a:r>
            <a:endParaRPr lang="en-US" sz="1400"/>
          </a:p>
          <a:p>
            <a:r>
              <a:rPr lang="en-US" sz="1400"/>
              <a:t>  Circle();</a:t>
            </a:r>
            <a:endParaRPr lang="en-US" sz="1400"/>
          </a:p>
          <a:p>
            <a:r>
              <a:rPr lang="en-US" sz="1400"/>
              <a:t>  Circle(double);</a:t>
            </a:r>
            <a:endParaRPr lang="en-US" sz="1400"/>
          </a:p>
          <a:p>
            <a:r>
              <a:rPr lang="en-US" sz="1400"/>
              <a:t>  ~Circle(); // Destructor</a:t>
            </a:r>
            <a:endParaRPr lang="en-US" sz="1400"/>
          </a:p>
          <a:p>
            <a:r>
              <a:rPr lang="en-US" sz="1400"/>
              <a:t>  double getArea() const;</a:t>
            </a:r>
            <a:endParaRPr lang="en-US" sz="1400"/>
          </a:p>
          <a:p>
            <a:r>
              <a:rPr lang="en-US" sz="1400"/>
              <a:t>  double getRadius() const;</a:t>
            </a:r>
            <a:endParaRPr lang="en-US" sz="1400"/>
          </a:p>
          <a:p>
            <a:r>
              <a:rPr lang="en-US" sz="1400"/>
              <a:t>  void setRadius(double);</a:t>
            </a:r>
            <a:endParaRPr lang="en-US" sz="1400"/>
          </a:p>
          <a:p>
            <a:r>
              <a:rPr lang="en-US" sz="1400"/>
              <a:t>  static int getNumberOfObjects();</a:t>
            </a:r>
            <a:endParaRPr lang="en-US" sz="1400"/>
          </a:p>
          <a:p>
            <a:endParaRPr lang="en-US" sz="1400"/>
          </a:p>
          <a:p>
            <a:r>
              <a:rPr lang="en-US" sz="1400"/>
              <a:t>private:</a:t>
            </a:r>
            <a:endParaRPr lang="en-US" sz="1400"/>
          </a:p>
          <a:p>
            <a:r>
              <a:rPr lang="en-US" sz="1400"/>
              <a:t>  double radius;</a:t>
            </a:r>
            <a:endParaRPr lang="en-US" sz="1400"/>
          </a:p>
          <a:p>
            <a:r>
              <a:rPr lang="en-US" sz="1400"/>
              <a:t>  static int numberOfObjects;</a:t>
            </a:r>
            <a:endParaRPr lang="en-US" sz="1400"/>
          </a:p>
          <a:p>
            <a:r>
              <a:rPr lang="en-US" sz="1400"/>
              <a:t>};</a:t>
            </a:r>
            <a:endParaRPr lang="en-US" sz="1400"/>
          </a:p>
          <a:p>
            <a:endParaRPr lang="en-US" sz="1400"/>
          </a:p>
          <a:p>
            <a:r>
              <a:rPr lang="en-US" sz="1400"/>
              <a:t>#endif</a:t>
            </a:r>
            <a:endParaRPr lang="en-US" sz="1400"/>
          </a:p>
        </p:txBody>
      </p:sp>
      <p:sp>
        <p:nvSpPr>
          <p:cNvPr id="7" name="Text Box 6"/>
          <p:cNvSpPr txBox="1"/>
          <p:nvPr/>
        </p:nvSpPr>
        <p:spPr>
          <a:xfrm>
            <a:off x="3128645" y="449580"/>
            <a:ext cx="2886710" cy="5692775"/>
          </a:xfrm>
          <a:prstGeom prst="rect">
            <a:avLst/>
          </a:prstGeom>
          <a:noFill/>
        </p:spPr>
        <p:txBody>
          <a:bodyPr wrap="square" rtlCol="0" anchor="t">
            <a:spAutoFit/>
          </a:bodyPr>
          <a:p>
            <a:r>
              <a:rPr lang="en-US" sz="1400"/>
              <a:t>  </a:t>
            </a:r>
            <a:endParaRPr lang="en-US" sz="1400"/>
          </a:p>
          <a:p>
            <a:r>
              <a:rPr lang="en-US" sz="1400"/>
              <a:t>#include "CircleWithDestructor.h"</a:t>
            </a:r>
            <a:endParaRPr lang="en-US" sz="1400"/>
          </a:p>
          <a:p>
            <a:endParaRPr lang="en-US" sz="1400"/>
          </a:p>
          <a:p>
            <a:r>
              <a:rPr lang="en-US" sz="1400"/>
              <a:t>int Circle::numberOfObjects = 0;</a:t>
            </a:r>
            <a:endParaRPr lang="en-US" sz="1400"/>
          </a:p>
          <a:p>
            <a:endParaRPr lang="en-US" sz="1400"/>
          </a:p>
          <a:p>
            <a:r>
              <a:rPr lang="en-US" sz="1400"/>
              <a:t>// Construct a default circle object</a:t>
            </a:r>
            <a:endParaRPr lang="en-US" sz="1400"/>
          </a:p>
          <a:p>
            <a:r>
              <a:rPr lang="en-US" sz="1400"/>
              <a:t>Circle::Circle()</a:t>
            </a:r>
            <a:endParaRPr lang="en-US" sz="1400"/>
          </a:p>
          <a:p>
            <a:r>
              <a:rPr lang="en-US" sz="1400"/>
              <a:t>{</a:t>
            </a:r>
            <a:endParaRPr lang="en-US" sz="1400"/>
          </a:p>
          <a:p>
            <a:r>
              <a:rPr lang="en-US" sz="1400"/>
              <a:t>  radius = 1;</a:t>
            </a:r>
            <a:endParaRPr lang="en-US" sz="1400"/>
          </a:p>
          <a:p>
            <a:r>
              <a:rPr lang="en-US" sz="1400"/>
              <a:t>  numberOfObjects++;</a:t>
            </a:r>
            <a:endParaRPr lang="en-US" sz="1400"/>
          </a:p>
          <a:p>
            <a:r>
              <a:rPr lang="en-US" sz="1400"/>
              <a:t>}</a:t>
            </a:r>
            <a:endParaRPr lang="en-US" sz="1400"/>
          </a:p>
          <a:p>
            <a:endParaRPr lang="en-US" sz="1400"/>
          </a:p>
          <a:p>
            <a:r>
              <a:rPr lang="en-US" sz="1400"/>
              <a:t>// Construct a circle object</a:t>
            </a:r>
            <a:endParaRPr lang="en-US" sz="1400"/>
          </a:p>
          <a:p>
            <a:r>
              <a:rPr lang="en-US" sz="1400"/>
              <a:t>Circle::Circle(double radius)</a:t>
            </a:r>
            <a:endParaRPr lang="en-US" sz="1400"/>
          </a:p>
          <a:p>
            <a:r>
              <a:rPr lang="en-US" sz="1400"/>
              <a:t>{</a:t>
            </a:r>
            <a:endParaRPr lang="en-US" sz="1400"/>
          </a:p>
          <a:p>
            <a:r>
              <a:rPr lang="en-US" sz="1400"/>
              <a:t>  this-&gt;radius = radius;</a:t>
            </a:r>
            <a:endParaRPr lang="en-US" sz="1400"/>
          </a:p>
          <a:p>
            <a:r>
              <a:rPr lang="en-US" sz="1400"/>
              <a:t>  numberOfObjects++;</a:t>
            </a:r>
            <a:endParaRPr lang="en-US" sz="1400"/>
          </a:p>
          <a:p>
            <a:r>
              <a:rPr lang="en-US" sz="1400"/>
              <a:t>}</a:t>
            </a:r>
            <a:endParaRPr lang="en-US" sz="1400"/>
          </a:p>
          <a:p>
            <a:endParaRPr lang="en-US" sz="1400"/>
          </a:p>
          <a:p>
            <a:r>
              <a:rPr lang="en-US" sz="1400"/>
              <a:t>// Return the area of this circle</a:t>
            </a:r>
            <a:endParaRPr lang="en-US" sz="1400"/>
          </a:p>
          <a:p>
            <a:r>
              <a:rPr lang="en-US" sz="1400"/>
              <a:t>double Circle::getArea() const</a:t>
            </a:r>
            <a:endParaRPr lang="en-US" sz="1400"/>
          </a:p>
          <a:p>
            <a:r>
              <a:rPr lang="en-US" sz="1400"/>
              <a:t>{</a:t>
            </a:r>
            <a:endParaRPr lang="en-US" sz="1400"/>
          </a:p>
          <a:p>
            <a:r>
              <a:rPr lang="en-US" sz="1400"/>
              <a:t>  return radius * radius * 3.14159;</a:t>
            </a:r>
            <a:endParaRPr lang="en-US" sz="1400"/>
          </a:p>
          <a:p>
            <a:r>
              <a:rPr lang="en-US" sz="1400"/>
              <a:t>}</a:t>
            </a:r>
            <a:endParaRPr lang="en-US" sz="1400"/>
          </a:p>
          <a:p>
            <a:endParaRPr lang="en-US" sz="1400"/>
          </a:p>
        </p:txBody>
      </p:sp>
      <p:sp>
        <p:nvSpPr>
          <p:cNvPr id="8" name="Text Box 7"/>
          <p:cNvSpPr txBox="1"/>
          <p:nvPr/>
        </p:nvSpPr>
        <p:spPr>
          <a:xfrm>
            <a:off x="6087745" y="474980"/>
            <a:ext cx="3056255" cy="5908040"/>
          </a:xfrm>
          <a:prstGeom prst="rect">
            <a:avLst/>
          </a:prstGeom>
          <a:noFill/>
        </p:spPr>
        <p:txBody>
          <a:bodyPr wrap="square" rtlCol="0" anchor="t">
            <a:spAutoFit/>
          </a:bodyPr>
          <a:p>
            <a:endParaRPr lang="en-US" sz="1400"/>
          </a:p>
          <a:p>
            <a:r>
              <a:rPr lang="en-US" sz="1400">
                <a:sym typeface="+mn-ea"/>
              </a:rPr>
              <a:t>// Return the radius of this circle</a:t>
            </a:r>
            <a:endParaRPr lang="en-US" sz="1400"/>
          </a:p>
          <a:p>
            <a:r>
              <a:rPr lang="en-US" sz="1400">
                <a:sym typeface="+mn-ea"/>
              </a:rPr>
              <a:t>double Circle::getRadius() const</a:t>
            </a:r>
            <a:endParaRPr lang="en-US" sz="1400"/>
          </a:p>
          <a:p>
            <a:r>
              <a:rPr lang="en-US" sz="1400">
                <a:sym typeface="+mn-ea"/>
              </a:rPr>
              <a:t>{</a:t>
            </a:r>
            <a:endParaRPr lang="en-US" sz="1400"/>
          </a:p>
          <a:p>
            <a:r>
              <a:rPr lang="en-US" sz="1400">
                <a:sym typeface="+mn-ea"/>
              </a:rPr>
              <a:t>  return radius;</a:t>
            </a:r>
            <a:endParaRPr lang="en-US" sz="1400"/>
          </a:p>
          <a:p>
            <a:r>
              <a:rPr lang="en-US" sz="1400">
                <a:sym typeface="+mn-ea"/>
              </a:rPr>
              <a:t>}</a:t>
            </a:r>
            <a:endParaRPr lang="en-US" sz="1400"/>
          </a:p>
          <a:p>
            <a:endParaRPr lang="en-US" sz="1400"/>
          </a:p>
          <a:p>
            <a:r>
              <a:rPr lang="en-US" sz="1400">
                <a:sym typeface="+mn-ea"/>
              </a:rPr>
              <a:t>// Set a new radius</a:t>
            </a:r>
            <a:endParaRPr lang="en-US" sz="1400"/>
          </a:p>
          <a:p>
            <a:r>
              <a:rPr lang="en-US" sz="1400">
                <a:sym typeface="+mn-ea"/>
              </a:rPr>
              <a:t>void Circle::setRadius(double radius)</a:t>
            </a:r>
            <a:endParaRPr lang="en-US" sz="1400"/>
          </a:p>
          <a:p>
            <a:r>
              <a:rPr lang="en-US" sz="1400">
                <a:sym typeface="+mn-ea"/>
              </a:rPr>
              <a:t>{</a:t>
            </a:r>
            <a:endParaRPr lang="en-US" sz="1400"/>
          </a:p>
          <a:p>
            <a:r>
              <a:rPr lang="en-US" sz="1400">
                <a:sym typeface="+mn-ea"/>
              </a:rPr>
              <a:t>  this-&gt;radius = (radius &gt;= 0) ? radius : 0;</a:t>
            </a:r>
            <a:endParaRPr lang="en-US" sz="1400"/>
          </a:p>
          <a:p>
            <a:r>
              <a:rPr lang="en-US" sz="1400">
                <a:sym typeface="+mn-ea"/>
              </a:rPr>
              <a:t>}</a:t>
            </a:r>
            <a:endParaRPr lang="en-US" sz="1400"/>
          </a:p>
          <a:p>
            <a:endParaRPr lang="en-US" sz="1400"/>
          </a:p>
          <a:p>
            <a:r>
              <a:rPr lang="en-US" sz="1400">
                <a:sym typeface="+mn-ea"/>
              </a:rPr>
              <a:t>// Return the number of circle objects</a:t>
            </a:r>
            <a:endParaRPr lang="en-US" sz="1400"/>
          </a:p>
          <a:p>
            <a:r>
              <a:rPr lang="en-US" sz="1400">
                <a:sym typeface="+mn-ea"/>
              </a:rPr>
              <a:t>int Circle::getNumberOfObjects()</a:t>
            </a:r>
            <a:endParaRPr lang="en-US" sz="1400"/>
          </a:p>
          <a:p>
            <a:r>
              <a:rPr lang="en-US" sz="1400">
                <a:sym typeface="+mn-ea"/>
              </a:rPr>
              <a:t>{</a:t>
            </a:r>
            <a:endParaRPr lang="en-US" sz="1400"/>
          </a:p>
          <a:p>
            <a:r>
              <a:rPr lang="en-US" sz="1400">
                <a:sym typeface="+mn-ea"/>
              </a:rPr>
              <a:t>  return numberOfObjects;</a:t>
            </a:r>
            <a:endParaRPr lang="en-US" sz="1400"/>
          </a:p>
          <a:p>
            <a:r>
              <a:rPr lang="en-US" sz="1400">
                <a:sym typeface="+mn-ea"/>
              </a:rPr>
              <a:t>}</a:t>
            </a:r>
            <a:endParaRPr lang="en-US" sz="1400"/>
          </a:p>
          <a:p>
            <a:endParaRPr lang="en-US" sz="1400"/>
          </a:p>
          <a:p>
            <a:r>
              <a:rPr lang="en-US" sz="1400">
                <a:sym typeface="+mn-ea"/>
              </a:rPr>
              <a:t>// Destruct a circle object</a:t>
            </a:r>
            <a:endParaRPr lang="en-US" sz="1400"/>
          </a:p>
          <a:p>
            <a:r>
              <a:rPr lang="en-US" sz="1400">
                <a:sym typeface="+mn-ea"/>
              </a:rPr>
              <a:t>Circle::~Circle()</a:t>
            </a:r>
            <a:endParaRPr lang="en-US" sz="1400"/>
          </a:p>
          <a:p>
            <a:r>
              <a:rPr lang="en-US" sz="1400">
                <a:sym typeface="+mn-ea"/>
              </a:rPr>
              <a:t>{</a:t>
            </a:r>
            <a:endParaRPr lang="en-US" sz="1400"/>
          </a:p>
          <a:p>
            <a:r>
              <a:rPr lang="en-US" sz="1400">
                <a:sym typeface="+mn-ea"/>
              </a:rPr>
              <a:t>  numberOfObjects--;</a:t>
            </a:r>
            <a:endParaRPr lang="en-US" sz="1400"/>
          </a:p>
          <a:p>
            <a:r>
              <a:rPr lang="en-US" sz="1400">
                <a:sym typeface="+mn-ea"/>
              </a:rPr>
              <a:t>}</a:t>
            </a:r>
            <a:endParaRPr lang="en-US" sz="1400">
              <a:sym typeface="+mn-ea"/>
            </a:endParaRPr>
          </a:p>
        </p:txBody>
      </p:sp>
      <p:sp>
        <p:nvSpPr>
          <p:cNvPr id="9" name="Text Box 8"/>
          <p:cNvSpPr txBox="1"/>
          <p:nvPr/>
        </p:nvSpPr>
        <p:spPr>
          <a:xfrm>
            <a:off x="3190875" y="188595"/>
            <a:ext cx="2762885" cy="368300"/>
          </a:xfrm>
          <a:prstGeom prst="rect">
            <a:avLst/>
          </a:prstGeom>
          <a:noFill/>
        </p:spPr>
        <p:txBody>
          <a:bodyPr wrap="none" rtlCol="0" anchor="t">
            <a:spAutoFit/>
          </a:bodyPr>
          <a:p>
            <a:r>
              <a:rPr lang="en-US" altLang="en-US" dirty="0">
                <a:sym typeface="+mn-ea"/>
              </a:rPr>
              <a:t>CircleWithDestructor.cpp</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a:xfrm>
            <a:off x="685800" y="279400"/>
            <a:ext cx="7772400" cy="730250"/>
          </a:xfrm>
        </p:spPr>
        <p:txBody>
          <a:bodyPr vert="horz" wrap="square" lIns="92075" tIns="46038" rIns="92075" bIns="46038" anchor="ctr"/>
          <a:p>
            <a:r>
              <a:rPr lang="en-US" altLang="en-US" sz="4000" dirty="0"/>
              <a:t>The Course Class </a:t>
            </a:r>
            <a:endParaRPr lang="en-US" altLang="en-US" sz="4000" dirty="0"/>
          </a:p>
        </p:txBody>
      </p:sp>
      <p:sp>
        <p:nvSpPr>
          <p:cNvPr id="31748" name="Rectangle 3"/>
          <p:cNvSpPr/>
          <p:nvPr/>
        </p:nvSpPr>
        <p:spPr>
          <a:xfrm>
            <a:off x="0" y="2628900"/>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49" name="Rectangle 8"/>
          <p:cNvSpPr/>
          <p:nvPr/>
        </p:nvSpPr>
        <p:spPr>
          <a:xfrm>
            <a:off x="0" y="2628900"/>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50" name="Rectangle 13"/>
          <p:cNvSpPr/>
          <p:nvPr/>
        </p:nvSpPr>
        <p:spPr>
          <a:xfrm>
            <a:off x="0" y="2247900"/>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1751" name="Object 12"/>
          <p:cNvGraphicFramePr>
            <a:graphicFrameLocks noChangeAspect="1"/>
          </p:cNvGraphicFramePr>
          <p:nvPr/>
        </p:nvGraphicFramePr>
        <p:xfrm>
          <a:off x="155575" y="1163638"/>
          <a:ext cx="6681788" cy="3765550"/>
        </p:xfrm>
        <a:graphic>
          <a:graphicData uri="http://schemas.openxmlformats.org/presentationml/2006/ole">
            <mc:AlternateContent xmlns:mc="http://schemas.openxmlformats.org/markup-compatibility/2006">
              <mc:Choice xmlns:v="urn:schemas-microsoft-com:vml" Requires="v">
                <p:oleObj spid="_x0000_s3085" name="" r:id="rId1" imgW="4193540" imgH="2364740" progId="Word.Picture.8">
                  <p:embed/>
                </p:oleObj>
              </mc:Choice>
              <mc:Fallback>
                <p:oleObj name="" r:id="rId1" imgW="4193540" imgH="2364740" progId="Word.Picture.8">
                  <p:embed/>
                  <p:pic>
                    <p:nvPicPr>
                      <p:cNvPr id="0" name="Picture 3084"/>
                      <p:cNvPicPr/>
                      <p:nvPr/>
                    </p:nvPicPr>
                    <p:blipFill>
                      <a:blip r:embed="rId2"/>
                      <a:stretch>
                        <a:fillRect/>
                      </a:stretch>
                    </p:blipFill>
                    <p:spPr>
                      <a:xfrm>
                        <a:off x="155575" y="1163638"/>
                        <a:ext cx="6681788" cy="376555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6070" y="591820"/>
            <a:ext cx="8025765" cy="5262245"/>
          </a:xfrm>
          <a:prstGeom prst="rect">
            <a:avLst/>
          </a:prstGeom>
          <a:noFill/>
        </p:spPr>
        <p:txBody>
          <a:bodyPr wrap="square" rtlCol="0" anchor="t">
            <a:spAutoFit/>
          </a:bodyPr>
          <a:p>
            <a:r>
              <a:rPr lang="en-US" sz="1400"/>
              <a:t>#include &lt;iostream&gt;</a:t>
            </a:r>
            <a:endParaRPr lang="en-US" sz="1400"/>
          </a:p>
          <a:p>
            <a:r>
              <a:rPr lang="en-US" sz="1400"/>
              <a:t>#include "Course.h"</a:t>
            </a:r>
            <a:endParaRPr lang="en-US" sz="1400"/>
          </a:p>
          <a:p>
            <a:r>
              <a:rPr lang="en-US" sz="1400"/>
              <a:t>using namespace std;</a:t>
            </a:r>
            <a:endParaRPr lang="en-US" sz="1400"/>
          </a:p>
          <a:p>
            <a:r>
              <a:rPr lang="en-US" sz="1400"/>
              <a:t>int main()</a:t>
            </a:r>
            <a:endParaRPr lang="en-US" sz="1400"/>
          </a:p>
          <a:p>
            <a:r>
              <a:rPr lang="en-US" sz="1400"/>
              <a:t>{</a:t>
            </a:r>
            <a:endParaRPr lang="en-US" sz="1400"/>
          </a:p>
          <a:p>
            <a:r>
              <a:rPr lang="en-US" sz="1400"/>
              <a:t>  Course course1("Data Structures", 10);</a:t>
            </a:r>
            <a:endParaRPr lang="en-US" sz="1400"/>
          </a:p>
          <a:p>
            <a:r>
              <a:rPr lang="en-US" sz="1400"/>
              <a:t>  Course course2("Database Systems", 15);</a:t>
            </a:r>
            <a:endParaRPr lang="en-US" sz="1400"/>
          </a:p>
          <a:p>
            <a:r>
              <a:rPr lang="en-US" sz="1400"/>
              <a:t>  course1.addStudent("Peter Jones");</a:t>
            </a:r>
            <a:endParaRPr lang="en-US" sz="1400"/>
          </a:p>
          <a:p>
            <a:r>
              <a:rPr lang="en-US" sz="1400"/>
              <a:t>  course1.addStudent("Brian Smith");</a:t>
            </a:r>
            <a:endParaRPr lang="en-US" sz="1400"/>
          </a:p>
          <a:p>
            <a:r>
              <a:rPr lang="en-US" sz="1400"/>
              <a:t>  course1.addStudent("Anne Kennedy");</a:t>
            </a:r>
            <a:endParaRPr lang="en-US" sz="1400"/>
          </a:p>
          <a:p>
            <a:r>
              <a:rPr lang="en-US" sz="1400"/>
              <a:t>  course2.addStudent("Peter Jones");</a:t>
            </a:r>
            <a:endParaRPr lang="en-US" sz="1400"/>
          </a:p>
          <a:p>
            <a:r>
              <a:rPr lang="en-US" sz="1400"/>
              <a:t>  course2.addStudent("Steve Smith");</a:t>
            </a:r>
            <a:endParaRPr lang="en-US" sz="1400"/>
          </a:p>
          <a:p>
            <a:r>
              <a:rPr lang="en-US" sz="1400"/>
              <a:t>  cout &lt;&lt; "Number of students in course1: " &lt;&lt;</a:t>
            </a:r>
            <a:endParaRPr lang="en-US" sz="1400"/>
          </a:p>
          <a:p>
            <a:r>
              <a:rPr lang="en-US" sz="1400"/>
              <a:t>    course1.getNumberOfStudents() &lt;&lt; "\n";</a:t>
            </a:r>
            <a:endParaRPr lang="en-US" sz="1400"/>
          </a:p>
          <a:p>
            <a:r>
              <a:rPr lang="en-US" sz="1400"/>
              <a:t>  string* students = course1.getStudents();</a:t>
            </a:r>
            <a:endParaRPr lang="en-US" sz="1400"/>
          </a:p>
          <a:p>
            <a:r>
              <a:rPr lang="en-US" sz="1400"/>
              <a:t>  for (int i = 0; i &lt; course1.getNumberOfStudents(); i++)</a:t>
            </a:r>
            <a:endParaRPr lang="en-US" sz="1400"/>
          </a:p>
          <a:p>
            <a:r>
              <a:rPr lang="en-US" sz="1400"/>
              <a:t>    cout &lt;&lt; students[i] &lt;&lt; ", ";</a:t>
            </a:r>
            <a:endParaRPr lang="en-US" sz="1400"/>
          </a:p>
          <a:p>
            <a:r>
              <a:rPr lang="en-US" sz="1400"/>
              <a:t>  cout &lt;&lt; "\nNumber of students in course2: "</a:t>
            </a:r>
            <a:endParaRPr lang="en-US" sz="1400"/>
          </a:p>
          <a:p>
            <a:r>
              <a:rPr lang="en-US" sz="1400"/>
              <a:t>    &lt;&lt; course2.getNumberOfStudents() &lt;&lt; "\n";</a:t>
            </a:r>
            <a:endParaRPr lang="en-US" sz="1400"/>
          </a:p>
          <a:p>
            <a:r>
              <a:rPr lang="en-US" sz="1400"/>
              <a:t>  students = course2.getStudents();</a:t>
            </a:r>
            <a:endParaRPr lang="en-US" sz="1400"/>
          </a:p>
          <a:p>
            <a:r>
              <a:rPr lang="en-US" sz="1400"/>
              <a:t>  for (int i = 0; i &lt; course2.getNumberOfStudents(); i++)</a:t>
            </a:r>
            <a:endParaRPr lang="en-US" sz="1400"/>
          </a:p>
          <a:p>
            <a:r>
              <a:rPr lang="en-US" sz="1400"/>
              <a:t>    cout &lt;&lt; students[i] &lt;&lt; ", ";</a:t>
            </a:r>
            <a:endParaRPr lang="en-US" sz="1400"/>
          </a:p>
          <a:p>
            <a:r>
              <a:rPr lang="en-US" sz="1400"/>
              <a:t>  return 0;</a:t>
            </a:r>
            <a:endParaRPr lang="en-US" sz="1400"/>
          </a:p>
          <a:p>
            <a:r>
              <a:rPr lang="en-US" sz="1400"/>
              <a:t>}</a:t>
            </a:r>
            <a:endParaRPr lang="en-US" sz="1400"/>
          </a:p>
        </p:txBody>
      </p:sp>
      <p:sp>
        <p:nvSpPr>
          <p:cNvPr id="5" name="Text Box 4"/>
          <p:cNvSpPr txBox="1"/>
          <p:nvPr/>
        </p:nvSpPr>
        <p:spPr>
          <a:xfrm>
            <a:off x="251460" y="137795"/>
            <a:ext cx="1816100" cy="368300"/>
          </a:xfrm>
          <a:prstGeom prst="rect">
            <a:avLst/>
          </a:prstGeom>
          <a:noFill/>
        </p:spPr>
        <p:txBody>
          <a:bodyPr wrap="none" rtlCol="0" anchor="t">
            <a:spAutoFit/>
          </a:bodyPr>
          <a:p>
            <a:r>
              <a:rPr lang="en-US" altLang="en-US" dirty="0">
                <a:sym typeface="+mn-ea"/>
              </a:rPr>
              <a:t>TestCourse.cpp</a:t>
            </a:r>
            <a:endParaRPr lang="en-US"/>
          </a:p>
        </p:txBody>
      </p:sp>
      <p:pic>
        <p:nvPicPr>
          <p:cNvPr id="6" name="Picture 5"/>
          <p:cNvPicPr>
            <a:picLocks noChangeAspect="1"/>
          </p:cNvPicPr>
          <p:nvPr/>
        </p:nvPicPr>
        <p:blipFill>
          <a:blip r:embed="rId1"/>
          <a:stretch>
            <a:fillRect/>
          </a:stretch>
        </p:blipFill>
        <p:spPr>
          <a:xfrm>
            <a:off x="3532505" y="347345"/>
            <a:ext cx="5271135" cy="12363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7970" y="154305"/>
            <a:ext cx="1109980" cy="368300"/>
          </a:xfrm>
          <a:prstGeom prst="rect">
            <a:avLst/>
          </a:prstGeom>
          <a:noFill/>
        </p:spPr>
        <p:txBody>
          <a:bodyPr wrap="none" rtlCol="0" anchor="t">
            <a:spAutoFit/>
          </a:bodyPr>
          <a:p>
            <a:r>
              <a:rPr lang="en-US" altLang="en-US" dirty="0">
                <a:sym typeface="+mn-ea"/>
              </a:rPr>
              <a:t>Course.h</a:t>
            </a:r>
            <a:endParaRPr lang="en-US"/>
          </a:p>
        </p:txBody>
      </p:sp>
      <p:sp>
        <p:nvSpPr>
          <p:cNvPr id="5" name="Text Box 4"/>
          <p:cNvSpPr txBox="1"/>
          <p:nvPr/>
        </p:nvSpPr>
        <p:spPr>
          <a:xfrm>
            <a:off x="267970" y="522605"/>
            <a:ext cx="3471545" cy="5477510"/>
          </a:xfrm>
          <a:prstGeom prst="rect">
            <a:avLst/>
          </a:prstGeom>
          <a:noFill/>
        </p:spPr>
        <p:txBody>
          <a:bodyPr wrap="square" rtlCol="0" anchor="t">
            <a:spAutoFit/>
          </a:bodyPr>
          <a:p>
            <a:r>
              <a:rPr lang="en-US" sz="1400"/>
              <a:t>#ifndef COURSE_H</a:t>
            </a:r>
            <a:endParaRPr lang="en-US" sz="1400"/>
          </a:p>
          <a:p>
            <a:r>
              <a:rPr lang="en-US" sz="1400"/>
              <a:t>#define COURSE_H</a:t>
            </a:r>
            <a:endParaRPr lang="en-US" sz="1400"/>
          </a:p>
          <a:p>
            <a:r>
              <a:rPr lang="en-US" sz="1400"/>
              <a:t>#include &lt;string&gt;</a:t>
            </a:r>
            <a:endParaRPr lang="en-US" sz="1400"/>
          </a:p>
          <a:p>
            <a:r>
              <a:rPr lang="en-US" sz="1400"/>
              <a:t>using namespace std;</a:t>
            </a:r>
            <a:endParaRPr lang="en-US" sz="1400"/>
          </a:p>
          <a:p>
            <a:endParaRPr lang="en-US" sz="1400"/>
          </a:p>
          <a:p>
            <a:r>
              <a:rPr lang="en-US" sz="1400"/>
              <a:t>class Course</a:t>
            </a:r>
            <a:endParaRPr lang="en-US" sz="1400"/>
          </a:p>
          <a:p>
            <a:r>
              <a:rPr lang="en-US" sz="1400"/>
              <a:t>{</a:t>
            </a:r>
            <a:endParaRPr lang="en-US" sz="1400"/>
          </a:p>
          <a:p>
            <a:r>
              <a:rPr lang="en-US" sz="1400"/>
              <a:t>public:</a:t>
            </a:r>
            <a:endParaRPr lang="en-US" sz="1400"/>
          </a:p>
          <a:p>
            <a:r>
              <a:rPr lang="en-US" sz="1400"/>
              <a:t>  Course(const string&amp; courseName, int capacity);</a:t>
            </a:r>
            <a:endParaRPr lang="en-US" sz="1400"/>
          </a:p>
          <a:p>
            <a:r>
              <a:rPr lang="en-US" sz="1400"/>
              <a:t>  ~Course();</a:t>
            </a:r>
            <a:endParaRPr lang="en-US" sz="1400"/>
          </a:p>
          <a:p>
            <a:r>
              <a:rPr lang="en-US" sz="1400"/>
              <a:t>  string getCourseName() const;</a:t>
            </a:r>
            <a:endParaRPr lang="en-US" sz="1400"/>
          </a:p>
          <a:p>
            <a:r>
              <a:rPr lang="en-US" sz="1400"/>
              <a:t>  void addStudent(const string&amp; name);</a:t>
            </a:r>
            <a:endParaRPr lang="en-US" sz="1400"/>
          </a:p>
          <a:p>
            <a:r>
              <a:rPr lang="en-US" sz="1400"/>
              <a:t>  void dropStudent(const string&amp; name);</a:t>
            </a:r>
            <a:endParaRPr lang="en-US" sz="1400"/>
          </a:p>
          <a:p>
            <a:r>
              <a:rPr lang="en-US" sz="1400"/>
              <a:t>  string* getStudents() const;</a:t>
            </a:r>
            <a:endParaRPr lang="en-US" sz="1400"/>
          </a:p>
          <a:p>
            <a:r>
              <a:rPr lang="en-US" sz="1400"/>
              <a:t>  int getNumberOfStudents() const;</a:t>
            </a:r>
            <a:endParaRPr lang="en-US" sz="1400"/>
          </a:p>
          <a:p>
            <a:endParaRPr lang="en-US" sz="1400"/>
          </a:p>
          <a:p>
            <a:r>
              <a:rPr lang="en-US" sz="1400"/>
              <a:t>private:</a:t>
            </a:r>
            <a:endParaRPr lang="en-US" sz="1400"/>
          </a:p>
          <a:p>
            <a:r>
              <a:rPr lang="en-US" sz="1400"/>
              <a:t>  string courseName;</a:t>
            </a:r>
            <a:endParaRPr lang="en-US" sz="1400"/>
          </a:p>
          <a:p>
            <a:r>
              <a:rPr lang="en-US" sz="1400"/>
              <a:t>  string* students;</a:t>
            </a:r>
            <a:endParaRPr lang="en-US" sz="1400"/>
          </a:p>
          <a:p>
            <a:r>
              <a:rPr lang="en-US" sz="1400"/>
              <a:t>  int numberOfStudents;</a:t>
            </a:r>
            <a:endParaRPr lang="en-US" sz="1400"/>
          </a:p>
          <a:p>
            <a:r>
              <a:rPr lang="en-US" sz="1400"/>
              <a:t>  int capacity;</a:t>
            </a:r>
            <a:endParaRPr lang="en-US" sz="1400"/>
          </a:p>
          <a:p>
            <a:r>
              <a:rPr lang="en-US" sz="1400"/>
              <a:t>};</a:t>
            </a:r>
            <a:endParaRPr lang="en-US" sz="1400"/>
          </a:p>
          <a:p>
            <a:endParaRPr lang="en-US" sz="1400"/>
          </a:p>
          <a:p>
            <a:r>
              <a:rPr lang="en-US" sz="1400"/>
              <a:t>#endif</a:t>
            </a:r>
            <a:endParaRPr lang="en-US" sz="1400"/>
          </a:p>
        </p:txBody>
      </p:sp>
      <p:sp>
        <p:nvSpPr>
          <p:cNvPr id="6" name="Text Box 5"/>
          <p:cNvSpPr txBox="1"/>
          <p:nvPr/>
        </p:nvSpPr>
        <p:spPr>
          <a:xfrm>
            <a:off x="3671570" y="103505"/>
            <a:ext cx="1376045" cy="368300"/>
          </a:xfrm>
          <a:prstGeom prst="rect">
            <a:avLst/>
          </a:prstGeom>
          <a:noFill/>
        </p:spPr>
        <p:txBody>
          <a:bodyPr wrap="none" rtlCol="0" anchor="t">
            <a:spAutoFit/>
          </a:bodyPr>
          <a:p>
            <a:r>
              <a:rPr lang="en-US" altLang="en-US" dirty="0">
                <a:sym typeface="+mn-ea"/>
              </a:rPr>
              <a:t>Course.cpp</a:t>
            </a:r>
            <a:endParaRPr lang="en-US"/>
          </a:p>
        </p:txBody>
      </p:sp>
      <p:sp>
        <p:nvSpPr>
          <p:cNvPr id="7" name="Text Box 6"/>
          <p:cNvSpPr txBox="1"/>
          <p:nvPr/>
        </p:nvSpPr>
        <p:spPr>
          <a:xfrm>
            <a:off x="3742690" y="522605"/>
            <a:ext cx="5401310" cy="6123940"/>
          </a:xfrm>
          <a:prstGeom prst="rect">
            <a:avLst/>
          </a:prstGeom>
          <a:noFill/>
        </p:spPr>
        <p:txBody>
          <a:bodyPr wrap="square" rtlCol="0" anchor="t">
            <a:spAutoFit/>
          </a:bodyPr>
          <a:p>
            <a:r>
              <a:rPr lang="en-US" sz="1400"/>
              <a:t>#include &lt;iostream&gt;</a:t>
            </a:r>
            <a:endParaRPr lang="en-US" sz="1400"/>
          </a:p>
          <a:p>
            <a:r>
              <a:rPr lang="en-US" sz="1400"/>
              <a:t>#include "Course.h"</a:t>
            </a:r>
            <a:endParaRPr lang="en-US" sz="1400"/>
          </a:p>
          <a:p>
            <a:r>
              <a:rPr lang="en-US" sz="1400"/>
              <a:t>using namespace std;</a:t>
            </a:r>
            <a:endParaRPr lang="en-US" sz="1400"/>
          </a:p>
          <a:p>
            <a:r>
              <a:rPr lang="en-US" sz="1400"/>
              <a:t>Course::Course(const string&amp; courseName, int capacity){</a:t>
            </a:r>
            <a:endParaRPr lang="en-US" sz="1400"/>
          </a:p>
          <a:p>
            <a:r>
              <a:rPr lang="en-US" sz="1400"/>
              <a:t>  numberOfStudents = 0;</a:t>
            </a:r>
            <a:endParaRPr lang="en-US" sz="1400"/>
          </a:p>
          <a:p>
            <a:r>
              <a:rPr lang="en-US" sz="1400"/>
              <a:t>  this-&gt;courseName = courseName;</a:t>
            </a:r>
            <a:endParaRPr lang="en-US" sz="1400"/>
          </a:p>
          <a:p>
            <a:r>
              <a:rPr lang="en-US" sz="1400"/>
              <a:t>  this-&gt;capacity = capacity;</a:t>
            </a:r>
            <a:endParaRPr lang="en-US" sz="1400"/>
          </a:p>
          <a:p>
            <a:r>
              <a:rPr lang="en-US" sz="1400"/>
              <a:t>  students = new string[capacity];</a:t>
            </a:r>
            <a:endParaRPr lang="en-US" sz="1400"/>
          </a:p>
          <a:p>
            <a:r>
              <a:rPr lang="en-US" sz="1400"/>
              <a:t>}</a:t>
            </a:r>
            <a:endParaRPr lang="en-US" sz="1400"/>
          </a:p>
          <a:p>
            <a:r>
              <a:rPr lang="en-US" sz="1400"/>
              <a:t>Course::~Course(){</a:t>
            </a:r>
            <a:endParaRPr lang="en-US" sz="1400"/>
          </a:p>
          <a:p>
            <a:r>
              <a:rPr lang="en-US" sz="1400"/>
              <a:t>  delete [] students;</a:t>
            </a:r>
            <a:endParaRPr lang="en-US" sz="1400"/>
          </a:p>
          <a:p>
            <a:r>
              <a:rPr lang="en-US" sz="1400"/>
              <a:t>}</a:t>
            </a:r>
            <a:endParaRPr lang="en-US" sz="1400"/>
          </a:p>
          <a:p>
            <a:r>
              <a:rPr lang="en-US" sz="1400"/>
              <a:t>string Course::getCourseName() const{</a:t>
            </a:r>
            <a:endParaRPr lang="en-US" sz="1400"/>
          </a:p>
          <a:p>
            <a:r>
              <a:rPr lang="en-US" sz="1400"/>
              <a:t>  return courseName;</a:t>
            </a:r>
            <a:endParaRPr lang="en-US" sz="1400"/>
          </a:p>
          <a:p>
            <a:r>
              <a:rPr lang="en-US" sz="1400"/>
              <a:t>}</a:t>
            </a:r>
            <a:endParaRPr lang="en-US" sz="1400"/>
          </a:p>
          <a:p>
            <a:r>
              <a:rPr lang="en-US" sz="1400"/>
              <a:t>void Course::addStudent(const string&amp; name){</a:t>
            </a:r>
            <a:endParaRPr lang="en-US" sz="1400"/>
          </a:p>
          <a:p>
            <a:r>
              <a:rPr lang="en-US" sz="1400"/>
              <a:t>  tudents[numberOfStudents] = name;</a:t>
            </a:r>
            <a:endParaRPr lang="en-US" sz="1400"/>
          </a:p>
          <a:p>
            <a:r>
              <a:rPr lang="en-US" sz="1400"/>
              <a:t>  numberOfStudents++;</a:t>
            </a:r>
            <a:endParaRPr lang="en-US" sz="1400"/>
          </a:p>
          <a:p>
            <a:r>
              <a:rPr lang="en-US" sz="1400"/>
              <a:t>}</a:t>
            </a:r>
            <a:endParaRPr lang="en-US" sz="1400"/>
          </a:p>
          <a:p>
            <a:r>
              <a:rPr lang="en-US" sz="1400"/>
              <a:t>void Course::dropStudent(const string&amp; name){</a:t>
            </a:r>
            <a:endParaRPr lang="en-US" sz="1400"/>
          </a:p>
          <a:p>
            <a:r>
              <a:rPr lang="en-US" sz="1400"/>
              <a:t>  // Left as an exercise</a:t>
            </a:r>
            <a:endParaRPr lang="en-US" sz="1400"/>
          </a:p>
          <a:p>
            <a:r>
              <a:rPr lang="en-US" sz="1400"/>
              <a:t>}</a:t>
            </a:r>
            <a:endParaRPr lang="en-US" sz="1400"/>
          </a:p>
          <a:p>
            <a:r>
              <a:rPr lang="en-US" sz="1400"/>
              <a:t>string* Course::getStudents() const{</a:t>
            </a:r>
            <a:endParaRPr lang="en-US" sz="1400"/>
          </a:p>
          <a:p>
            <a:r>
              <a:rPr lang="en-US" sz="1400"/>
              <a:t>  return students;</a:t>
            </a:r>
            <a:endParaRPr lang="en-US" sz="1400"/>
          </a:p>
          <a:p>
            <a:r>
              <a:rPr lang="en-US" sz="1400"/>
              <a:t>}</a:t>
            </a:r>
            <a:endParaRPr lang="en-US" sz="1400"/>
          </a:p>
          <a:p>
            <a:r>
              <a:rPr lang="en-US" sz="1400"/>
              <a:t>int Course::getNumberOfStudents() const{</a:t>
            </a:r>
            <a:endParaRPr lang="en-US" sz="1400"/>
          </a:p>
          <a:p>
            <a:r>
              <a:rPr lang="en-US" sz="1400"/>
              <a:t>  return numberOfStudents;</a:t>
            </a:r>
            <a:endParaRPr lang="en-US" sz="1400"/>
          </a:p>
          <a:p>
            <a:r>
              <a:rPr lang="en-US" sz="1400"/>
              <a:t>}</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What is a Pointer?</a:t>
            </a:r>
            <a:endParaRPr lang="en-US" altLang="en-US" dirty="0"/>
          </a:p>
        </p:txBody>
      </p:sp>
      <p:sp>
        <p:nvSpPr>
          <p:cNvPr id="5124" name="Rectangle 16"/>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5" name="Text Box 17"/>
          <p:cNvSpPr txBox="1"/>
          <p:nvPr/>
        </p:nvSpPr>
        <p:spPr>
          <a:xfrm>
            <a:off x="309563" y="1047750"/>
            <a:ext cx="8610600" cy="26765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i="1" dirty="0"/>
              <a:t>Pointer variables</a:t>
            </a:r>
            <a:r>
              <a:rPr lang="en-US" altLang="en-US" sz="2400" dirty="0"/>
              <a:t>, simply called </a:t>
            </a:r>
            <a:r>
              <a:rPr lang="en-US" altLang="en-US" sz="2400" i="1" dirty="0"/>
              <a:t>pointers</a:t>
            </a:r>
            <a:r>
              <a:rPr lang="en-US" altLang="en-US" sz="2400" dirty="0"/>
              <a:t>, are designed to hold memory addresses as their values. </a:t>
            </a:r>
            <a:endParaRPr lang="en-US" altLang="en-US" sz="2400" dirty="0"/>
          </a:p>
          <a:p>
            <a:pPr marL="0" lvl="0" indent="0">
              <a:spcBef>
                <a:spcPct val="50000"/>
              </a:spcBef>
              <a:buClrTx/>
              <a:buSzPct val="100000"/>
              <a:buNone/>
            </a:pPr>
            <a:r>
              <a:rPr lang="en-US" altLang="en-US" sz="2400" dirty="0"/>
              <a:t>Normally, a variable contains a specific value, e.g., an integer, a floating-point value, and a character. </a:t>
            </a:r>
            <a:endParaRPr lang="en-US" altLang="en-US" sz="2400" dirty="0"/>
          </a:p>
          <a:p>
            <a:pPr marL="0" lvl="0" indent="0">
              <a:spcBef>
                <a:spcPct val="50000"/>
              </a:spcBef>
              <a:buClrTx/>
              <a:buSzPct val="100000"/>
              <a:buNone/>
            </a:pPr>
            <a:r>
              <a:rPr lang="en-US" altLang="en-US" sz="2400" dirty="0"/>
              <a:t>However, a pointer contains the memory address of a variable that in turn contains a specific value. </a:t>
            </a:r>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a:xfrm>
            <a:off x="457200" y="228600"/>
            <a:ext cx="8153400" cy="742950"/>
          </a:xfrm>
        </p:spPr>
        <p:txBody>
          <a:bodyPr vert="horz" wrap="square" lIns="92075" tIns="46038" rIns="92075" bIns="46038" anchor="ctr"/>
          <a:p>
            <a:r>
              <a:rPr lang="en-US" altLang="en-US" sz="4000" dirty="0"/>
              <a:t>Copy Constructor</a:t>
            </a:r>
            <a:endParaRPr lang="en-US" altLang="en-US" sz="4000" dirty="0"/>
          </a:p>
        </p:txBody>
      </p:sp>
      <p:sp>
        <p:nvSpPr>
          <p:cNvPr id="32772" name="Rectangle 3"/>
          <p:cNvSpPr>
            <a:spLocks noGrp="1"/>
          </p:cNvSpPr>
          <p:nvPr>
            <p:ph idx="1"/>
          </p:nvPr>
        </p:nvSpPr>
        <p:spPr>
          <a:xfrm>
            <a:off x="269875" y="1047750"/>
            <a:ext cx="8534400" cy="4340225"/>
          </a:xfrm>
        </p:spPr>
        <p:txBody>
          <a:bodyPr vert="horz" wrap="square" lIns="92075" tIns="46038" rIns="92075" bIns="46038" anchor="t"/>
          <a:p>
            <a:pPr marL="0" indent="0">
              <a:lnSpc>
                <a:spcPct val="90000"/>
              </a:lnSpc>
              <a:buNone/>
            </a:pPr>
            <a:r>
              <a:rPr lang="en-US" altLang="en-US" sz="2800" dirty="0"/>
              <a:t>Each class may define several overloaded constructors and one destructor. Additionally, every class has a </a:t>
            </a:r>
            <a:r>
              <a:rPr lang="en-US" altLang="en-US" sz="2800" i="1" dirty="0"/>
              <a:t>copy constructor</a:t>
            </a:r>
            <a:r>
              <a:rPr lang="en-US" altLang="en-US" sz="2800" dirty="0"/>
              <a:t>. The signature of the copy constructor is:</a:t>
            </a:r>
            <a:endParaRPr lang="en-US" altLang="en-US" sz="2800" u="sng" dirty="0"/>
          </a:p>
          <a:p>
            <a:pPr marL="0" indent="0">
              <a:lnSpc>
                <a:spcPct val="90000"/>
              </a:lnSpc>
              <a:buNone/>
            </a:pPr>
            <a:r>
              <a:rPr lang="en-US" altLang="en-US" sz="2800" dirty="0"/>
              <a:t>	ClassName(const ClassName&amp;)</a:t>
            </a:r>
            <a:endParaRPr lang="en-US" altLang="en-US" sz="2800" dirty="0"/>
          </a:p>
          <a:p>
            <a:pPr marL="0" indent="0">
              <a:lnSpc>
                <a:spcPct val="90000"/>
              </a:lnSpc>
              <a:buNone/>
            </a:pPr>
            <a:r>
              <a:rPr lang="en-US" altLang="en-US" sz="2800" dirty="0"/>
              <a:t>For example, the copy constructor for the </a:t>
            </a:r>
            <a:r>
              <a:rPr lang="en-US" altLang="en-US" sz="2800" u="sng" dirty="0"/>
              <a:t>Circle</a:t>
            </a:r>
            <a:r>
              <a:rPr lang="en-US" altLang="en-US" sz="2800" dirty="0"/>
              <a:t> class is</a:t>
            </a:r>
            <a:endParaRPr lang="en-US" altLang="en-US" sz="2800" u="sng" dirty="0"/>
          </a:p>
          <a:p>
            <a:pPr marL="0" indent="0">
              <a:lnSpc>
                <a:spcPct val="90000"/>
              </a:lnSpc>
              <a:buNone/>
            </a:pPr>
            <a:r>
              <a:rPr lang="en-US" altLang="en-US" sz="2800" dirty="0"/>
              <a:t>	Circle(const Circle&amp;)</a:t>
            </a:r>
            <a:endParaRPr lang="en-US" altLang="en-US" sz="2800" dirty="0"/>
          </a:p>
          <a:p>
            <a:pPr marL="0" indent="0">
              <a:lnSpc>
                <a:spcPct val="90000"/>
              </a:lnSpc>
              <a:buNone/>
            </a:pPr>
            <a:r>
              <a:rPr lang="en-US" altLang="en-US" sz="2800" dirty="0"/>
              <a:t>The copy constructor can be used to create an object initialized with another object’s data. By default, the copy constructor simply copies each data field in one object to its counterpart in the other object. </a:t>
            </a:r>
            <a:endParaRPr lang="en-US"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14325" y="230505"/>
            <a:ext cx="3009900" cy="368300"/>
          </a:xfrm>
          <a:prstGeom prst="rect">
            <a:avLst/>
          </a:prstGeom>
          <a:noFill/>
        </p:spPr>
        <p:txBody>
          <a:bodyPr wrap="none" rtlCol="0" anchor="t">
            <a:spAutoFit/>
          </a:bodyPr>
          <a:p>
            <a:r>
              <a:rPr lang="en-US" altLang="en-US" dirty="0">
                <a:sym typeface="+mn-ea"/>
              </a:rPr>
              <a:t>CopyConstructorDemo.cpp</a:t>
            </a:r>
            <a:endParaRPr lang="en-US"/>
          </a:p>
        </p:txBody>
      </p:sp>
      <p:sp>
        <p:nvSpPr>
          <p:cNvPr id="6" name="Text Box 5"/>
          <p:cNvSpPr txBox="1"/>
          <p:nvPr/>
        </p:nvSpPr>
        <p:spPr>
          <a:xfrm>
            <a:off x="406400" y="668020"/>
            <a:ext cx="8330565" cy="4615815"/>
          </a:xfrm>
          <a:prstGeom prst="rect">
            <a:avLst/>
          </a:prstGeom>
          <a:noFill/>
        </p:spPr>
        <p:txBody>
          <a:bodyPr wrap="square" rtlCol="0" anchor="t">
            <a:spAutoFit/>
          </a:bodyPr>
          <a:p>
            <a:r>
              <a:rPr lang="en-US" sz="1400"/>
              <a:t>#include &lt;iostream&gt;</a:t>
            </a:r>
            <a:endParaRPr lang="en-US" sz="1400"/>
          </a:p>
          <a:p>
            <a:r>
              <a:rPr lang="en-US" sz="1400"/>
              <a:t>#include "CircleWithDestructor.h" // Defined in Listing 11.11</a:t>
            </a:r>
            <a:endParaRPr lang="en-US" sz="1400"/>
          </a:p>
          <a:p>
            <a:r>
              <a:rPr lang="en-US" sz="1400"/>
              <a:t>using namespace std;</a:t>
            </a:r>
            <a:endParaRPr lang="en-US" sz="1400"/>
          </a:p>
          <a:p>
            <a:r>
              <a:rPr lang="en-US" sz="1400"/>
              <a:t>int main()</a:t>
            </a:r>
            <a:endParaRPr lang="en-US" sz="1400"/>
          </a:p>
          <a:p>
            <a:r>
              <a:rPr lang="en-US" sz="1400"/>
              <a:t>{</a:t>
            </a:r>
            <a:endParaRPr lang="en-US" sz="1400"/>
          </a:p>
          <a:p>
            <a:r>
              <a:rPr lang="en-US" sz="1400"/>
              <a:t>  Circle circle1(5);</a:t>
            </a:r>
            <a:endParaRPr lang="en-US" sz="1400"/>
          </a:p>
          <a:p>
            <a:r>
              <a:rPr lang="en-US" sz="1400"/>
              <a:t>  Circle circle2(circle1); // Use copy constructor</a:t>
            </a:r>
            <a:endParaRPr lang="en-US" sz="1400"/>
          </a:p>
          <a:p>
            <a:r>
              <a:rPr lang="en-US" sz="1400"/>
              <a:t>  cout &lt;&lt; "After creating circle2 from circle1:" &lt;&lt; endl;</a:t>
            </a:r>
            <a:endParaRPr lang="en-US" sz="1400"/>
          </a:p>
          <a:p>
            <a:r>
              <a:rPr lang="en-US" sz="1400"/>
              <a:t>  cout &lt;&lt; "\tcircle1.getRadius() returns "</a:t>
            </a:r>
            <a:endParaRPr lang="en-US" sz="1400"/>
          </a:p>
          <a:p>
            <a:r>
              <a:rPr lang="en-US" sz="1400"/>
              <a:t>    &lt;&lt; circle1.getRadius() &lt;&lt; endl;</a:t>
            </a:r>
            <a:endParaRPr lang="en-US" sz="1400"/>
          </a:p>
          <a:p>
            <a:r>
              <a:rPr lang="en-US" sz="1400"/>
              <a:t>  cout &lt;&lt; "\tcircle2.getRadius() returns "</a:t>
            </a:r>
            <a:endParaRPr lang="en-US" sz="1400"/>
          </a:p>
          <a:p>
            <a:r>
              <a:rPr lang="en-US" sz="1400"/>
              <a:t>    &lt;&lt; circle2.getRadius() &lt;&lt; endl;</a:t>
            </a:r>
            <a:endParaRPr lang="en-US" sz="1400"/>
          </a:p>
          <a:p>
            <a:r>
              <a:rPr lang="en-US" sz="1400"/>
              <a:t>  circle1.setRadius(10.5);</a:t>
            </a:r>
            <a:endParaRPr lang="en-US" sz="1400"/>
          </a:p>
          <a:p>
            <a:r>
              <a:rPr lang="en-US" sz="1400"/>
              <a:t>  circle2.setRadius(20.5);</a:t>
            </a:r>
            <a:endParaRPr lang="en-US" sz="1400"/>
          </a:p>
          <a:p>
            <a:r>
              <a:rPr lang="en-US" sz="1400"/>
              <a:t>  cout &lt;&lt; "After modifying circle1 and circle2: " &lt;&lt; endl;</a:t>
            </a:r>
            <a:endParaRPr lang="en-US" sz="1400"/>
          </a:p>
          <a:p>
            <a:r>
              <a:rPr lang="en-US" sz="1400"/>
              <a:t>  cout &lt;&lt; "\tcircle1.getRadius() returns "</a:t>
            </a:r>
            <a:endParaRPr lang="en-US" sz="1400"/>
          </a:p>
          <a:p>
            <a:r>
              <a:rPr lang="en-US" sz="1400"/>
              <a:t>    &lt;&lt; circle1.getRadius() &lt;&lt; endl;</a:t>
            </a:r>
            <a:endParaRPr lang="en-US" sz="1400"/>
          </a:p>
          <a:p>
            <a:r>
              <a:rPr lang="en-US" sz="1400"/>
              <a:t>  cout &lt;&lt; "\tcircle2.getRadius() returns "</a:t>
            </a:r>
            <a:endParaRPr lang="en-US" sz="1400"/>
          </a:p>
          <a:p>
            <a:r>
              <a:rPr lang="en-US" sz="1400"/>
              <a:t>    &lt;&lt; circle2.getRadius() &lt;&lt; endl;</a:t>
            </a:r>
            <a:endParaRPr lang="en-US" sz="1400"/>
          </a:p>
          <a:p>
            <a:r>
              <a:rPr lang="en-US" sz="1400"/>
              <a:t>  return 0;</a:t>
            </a:r>
            <a:endParaRPr lang="en-US" sz="1400"/>
          </a:p>
          <a:p>
            <a:r>
              <a:rPr lang="en-US" sz="1400"/>
              <a:t>}</a:t>
            </a:r>
            <a:endParaRPr lang="en-US" sz="1400"/>
          </a:p>
        </p:txBody>
      </p:sp>
      <p:pic>
        <p:nvPicPr>
          <p:cNvPr id="7" name="Picture 6"/>
          <p:cNvPicPr>
            <a:picLocks noChangeAspect="1"/>
          </p:cNvPicPr>
          <p:nvPr/>
        </p:nvPicPr>
        <p:blipFill>
          <a:blip r:embed="rId1"/>
          <a:stretch>
            <a:fillRect/>
          </a:stretch>
        </p:blipFill>
        <p:spPr>
          <a:xfrm>
            <a:off x="1692275" y="4911090"/>
            <a:ext cx="5758180" cy="167449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3795" name="Rectangle 2"/>
          <p:cNvSpPr>
            <a:spLocks noGrp="1"/>
          </p:cNvSpPr>
          <p:nvPr>
            <p:ph type="title"/>
          </p:nvPr>
        </p:nvSpPr>
        <p:spPr>
          <a:xfrm>
            <a:off x="457200" y="228600"/>
            <a:ext cx="8153400" cy="742950"/>
          </a:xfrm>
        </p:spPr>
        <p:txBody>
          <a:bodyPr vert="horz" wrap="square" lIns="92075" tIns="46038" rIns="92075" bIns="46038" anchor="ctr"/>
          <a:p>
            <a:r>
              <a:rPr lang="en-US" altLang="en-US" sz="4000" dirty="0"/>
              <a:t>Shallow Copy vs. Deep Copy</a:t>
            </a:r>
            <a:endParaRPr lang="en-US" altLang="en-US" sz="4000" dirty="0"/>
          </a:p>
        </p:txBody>
      </p:sp>
      <p:sp>
        <p:nvSpPr>
          <p:cNvPr id="33796" name="Rectangle 3"/>
          <p:cNvSpPr>
            <a:spLocks noGrp="1"/>
          </p:cNvSpPr>
          <p:nvPr>
            <p:ph idx="1"/>
          </p:nvPr>
        </p:nvSpPr>
        <p:spPr>
          <a:xfrm>
            <a:off x="269875" y="1047750"/>
            <a:ext cx="8534400" cy="4340225"/>
          </a:xfrm>
        </p:spPr>
        <p:txBody>
          <a:bodyPr vert="horz" wrap="square" lIns="92075" tIns="46038" rIns="92075" bIns="46038" anchor="t"/>
          <a:p>
            <a:pPr marL="0" indent="0">
              <a:spcBef>
                <a:spcPct val="0"/>
              </a:spcBef>
              <a:buNone/>
            </a:pPr>
            <a:r>
              <a:rPr lang="en-US" altLang="en-US" dirty="0"/>
              <a:t>The default copy constructor or assignment operator for copying objects performs a </a:t>
            </a:r>
            <a:r>
              <a:rPr lang="en-US" altLang="en-US" i="1" dirty="0"/>
              <a:t>shallow copy</a:t>
            </a:r>
            <a:r>
              <a:rPr lang="en-US" altLang="en-US" dirty="0"/>
              <a:t>, rather than a </a:t>
            </a:r>
            <a:r>
              <a:rPr lang="en-US" altLang="en-US" i="1" dirty="0"/>
              <a:t>deep copy</a:t>
            </a:r>
            <a:r>
              <a:rPr lang="en-US" altLang="en-US" dirty="0"/>
              <a:t>, meaning that if the field is a pointer to some object, the address of the pointer is copied rather than its contents. </a:t>
            </a: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4010" y="230505"/>
            <a:ext cx="2599055" cy="368300"/>
          </a:xfrm>
          <a:prstGeom prst="rect">
            <a:avLst/>
          </a:prstGeom>
          <a:noFill/>
        </p:spPr>
        <p:txBody>
          <a:bodyPr wrap="none" rtlCol="0" anchor="t">
            <a:spAutoFit/>
          </a:bodyPr>
          <a:p>
            <a:r>
              <a:rPr lang="en-US" altLang="en-US" dirty="0">
                <a:sym typeface="+mn-ea"/>
              </a:rPr>
              <a:t>ShallowCopyDemo.cpp</a:t>
            </a:r>
            <a:endParaRPr lang="en-US"/>
          </a:p>
        </p:txBody>
      </p:sp>
      <p:sp>
        <p:nvSpPr>
          <p:cNvPr id="5" name="Text Box 4"/>
          <p:cNvSpPr txBox="1"/>
          <p:nvPr/>
        </p:nvSpPr>
        <p:spPr>
          <a:xfrm>
            <a:off x="389890" y="686435"/>
            <a:ext cx="7864475" cy="4184650"/>
          </a:xfrm>
          <a:prstGeom prst="rect">
            <a:avLst/>
          </a:prstGeom>
          <a:noFill/>
        </p:spPr>
        <p:txBody>
          <a:bodyPr wrap="square" rtlCol="0" anchor="t">
            <a:spAutoFit/>
          </a:bodyPr>
          <a:p>
            <a:r>
              <a:rPr lang="en-US" sz="1400"/>
              <a:t>#include &lt;iostream&gt;</a:t>
            </a:r>
            <a:endParaRPr lang="en-US" sz="1400"/>
          </a:p>
          <a:p>
            <a:r>
              <a:rPr lang="en-US" sz="1400"/>
              <a:t>#include "Course.h" // Defined in Listing 11.14</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Course course1("C++ Programming", 10);</a:t>
            </a:r>
            <a:endParaRPr lang="en-US" sz="1400"/>
          </a:p>
          <a:p>
            <a:r>
              <a:rPr lang="en-US" sz="1400"/>
              <a:t>  Course course2(course1);</a:t>
            </a:r>
            <a:endParaRPr lang="en-US" sz="1400"/>
          </a:p>
          <a:p>
            <a:endParaRPr lang="en-US" sz="1400"/>
          </a:p>
          <a:p>
            <a:r>
              <a:rPr lang="en-US" sz="1400"/>
              <a:t>  course1.addStudent("Peter Pan"); // Add a student to course1</a:t>
            </a:r>
            <a:endParaRPr lang="en-US" sz="1400"/>
          </a:p>
          <a:p>
            <a:r>
              <a:rPr lang="en-US" sz="1400"/>
              <a:t>  course2.addStudent("Lisa Ma"); // Add a student to course2</a:t>
            </a:r>
            <a:endParaRPr lang="en-US" sz="1400"/>
          </a:p>
          <a:p>
            <a:endParaRPr lang="en-US" sz="1400"/>
          </a:p>
          <a:p>
            <a:r>
              <a:rPr lang="en-US" sz="1400"/>
              <a:t>  cout &lt;&lt; "students in course1: " &lt;&lt;</a:t>
            </a:r>
            <a:endParaRPr lang="en-US" sz="1400"/>
          </a:p>
          <a:p>
            <a:r>
              <a:rPr lang="en-US" sz="1400"/>
              <a:t>    course1.getStudents()[0] &lt;&lt; endl;</a:t>
            </a:r>
            <a:endParaRPr lang="en-US" sz="1400"/>
          </a:p>
          <a:p>
            <a:r>
              <a:rPr lang="en-US" sz="1400"/>
              <a:t>  cout &lt;&lt; "students in course2: " &lt;&lt;</a:t>
            </a:r>
            <a:endParaRPr lang="en-US" sz="1400"/>
          </a:p>
          <a:p>
            <a:r>
              <a:rPr lang="en-US" sz="1400"/>
              <a:t>    course2.getStudents()[0] &lt;&lt; endl;</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879475" y="4958715"/>
            <a:ext cx="6884670" cy="14097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457200" y="228600"/>
            <a:ext cx="8153400" cy="742950"/>
          </a:xfrm>
        </p:spPr>
        <p:txBody>
          <a:bodyPr vert="horz" wrap="square" lIns="92075" tIns="46038" rIns="92075" bIns="46038" anchor="ctr"/>
          <a:p>
            <a:r>
              <a:rPr lang="en-US" altLang="en-US" sz="4000" dirty="0"/>
              <a:t>Shallow Copy</a:t>
            </a:r>
            <a:endParaRPr lang="en-US" altLang="en-US" sz="4000" dirty="0"/>
          </a:p>
        </p:txBody>
      </p:sp>
      <p:sp>
        <p:nvSpPr>
          <p:cNvPr id="34820"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1" name="Rectangle 5"/>
          <p:cNvSpPr/>
          <p:nvPr/>
        </p:nvSpPr>
        <p:spPr>
          <a:xfrm>
            <a:off x="231775" y="1085850"/>
            <a:ext cx="8602663" cy="180498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800" dirty="0"/>
              <a:t>Copy </a:t>
            </a:r>
            <a:r>
              <a:rPr lang="en-US" altLang="en-US" sz="2800" u="sng" dirty="0"/>
              <a:t>course1</a:t>
            </a:r>
            <a:r>
              <a:rPr lang="en-US" altLang="en-US" sz="2800" dirty="0"/>
              <a:t> to </a:t>
            </a:r>
            <a:r>
              <a:rPr lang="en-US" altLang="en-US" sz="2800" u="sng" dirty="0"/>
              <a:t>course2</a:t>
            </a:r>
            <a:r>
              <a:rPr lang="en-US" altLang="en-US" sz="2800" dirty="0"/>
              <a:t>. After copying </a:t>
            </a:r>
            <a:r>
              <a:rPr lang="en-US" altLang="en-US" sz="2800" u="sng" dirty="0"/>
              <a:t>course1</a:t>
            </a:r>
            <a:r>
              <a:rPr lang="en-US" altLang="en-US" sz="2800" dirty="0"/>
              <a:t> to </a:t>
            </a:r>
            <a:r>
              <a:rPr lang="en-US" altLang="en-US" sz="2800" u="sng" dirty="0"/>
              <a:t>course2</a:t>
            </a:r>
            <a:r>
              <a:rPr lang="en-US" altLang="en-US" sz="2800" dirty="0"/>
              <a:t>, both </a:t>
            </a:r>
            <a:r>
              <a:rPr lang="en-US" altLang="en-US" sz="2800" u="sng" dirty="0"/>
              <a:t>course1</a:t>
            </a:r>
            <a:r>
              <a:rPr lang="en-US" altLang="en-US" sz="2800" dirty="0"/>
              <a:t> and </a:t>
            </a:r>
            <a:r>
              <a:rPr lang="en-US" altLang="en-US" sz="2800" u="sng" dirty="0"/>
              <a:t>course2</a:t>
            </a:r>
            <a:r>
              <a:rPr lang="en-US" altLang="en-US" sz="2800" dirty="0"/>
              <a:t> point to the same student.</a:t>
            </a:r>
            <a:endParaRPr lang="en-US" altLang="en-US" sz="2800" dirty="0"/>
          </a:p>
        </p:txBody>
      </p:sp>
      <p:sp>
        <p:nvSpPr>
          <p:cNvPr id="34822" name="Rectangle 7"/>
          <p:cNvSpPr/>
          <p:nvPr/>
        </p:nvSpPr>
        <p:spPr>
          <a:xfrm>
            <a:off x="0" y="28575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4823" name="Object 6"/>
          <p:cNvGraphicFramePr>
            <a:graphicFrameLocks noChangeAspect="1"/>
          </p:cNvGraphicFramePr>
          <p:nvPr/>
        </p:nvGraphicFramePr>
        <p:xfrm>
          <a:off x="155575" y="3868738"/>
          <a:ext cx="8794750" cy="2314575"/>
        </p:xfrm>
        <a:graphic>
          <a:graphicData uri="http://schemas.openxmlformats.org/presentationml/2006/ole">
            <mc:AlternateContent xmlns:mc="http://schemas.openxmlformats.org/markup-compatibility/2006">
              <mc:Choice xmlns:v="urn:schemas-microsoft-com:vml" Requires="v">
                <p:oleObj spid="_x0000_s3083" name="" r:id="rId1" imgW="4344035" imgH="1141095" progId="Word.Picture.8">
                  <p:embed/>
                </p:oleObj>
              </mc:Choice>
              <mc:Fallback>
                <p:oleObj name="" r:id="rId1" imgW="4344035" imgH="1141095" progId="Word.Picture.8">
                  <p:embed/>
                  <p:pic>
                    <p:nvPicPr>
                      <p:cNvPr id="0" name="Picture 3082"/>
                      <p:cNvPicPr/>
                      <p:nvPr/>
                    </p:nvPicPr>
                    <p:blipFill>
                      <a:blip r:embed="rId2"/>
                      <a:stretch>
                        <a:fillRect/>
                      </a:stretch>
                    </p:blipFill>
                    <p:spPr>
                      <a:xfrm>
                        <a:off x="155575" y="3868738"/>
                        <a:ext cx="8794750" cy="2314575"/>
                      </a:xfrm>
                      <a:prstGeom prst="rect">
                        <a:avLst/>
                      </a:prstGeom>
                      <a:noFill/>
                      <a:ln w="38100">
                        <a:noFill/>
                        <a:miter/>
                      </a:ln>
                    </p:spPr>
                  </p:pic>
                </p:oleObj>
              </mc:Fallback>
            </mc:AlternateContent>
          </a:graphicData>
        </a:graphic>
      </p:graphicFrame>
      <p:sp>
        <p:nvSpPr>
          <p:cNvPr id="34824" name="Rectangle 8"/>
          <p:cNvSpPr/>
          <p:nvPr/>
        </p:nvSpPr>
        <p:spPr>
          <a:xfrm>
            <a:off x="0" y="40005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457200" y="228600"/>
            <a:ext cx="8153400" cy="742950"/>
          </a:xfrm>
        </p:spPr>
        <p:txBody>
          <a:bodyPr vert="horz" wrap="square" lIns="92075" tIns="46038" rIns="92075" bIns="46038" anchor="ctr"/>
          <a:p>
            <a:r>
              <a:rPr lang="en-US" altLang="en-US" sz="4000" dirty="0"/>
              <a:t>Deep Copy</a:t>
            </a:r>
            <a:endParaRPr lang="en-US" altLang="en-US" sz="4000" dirty="0"/>
          </a:p>
        </p:txBody>
      </p:sp>
      <p:sp>
        <p:nvSpPr>
          <p:cNvPr id="35844"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5" name="Rectangle 4"/>
          <p:cNvSpPr/>
          <p:nvPr/>
        </p:nvSpPr>
        <p:spPr>
          <a:xfrm>
            <a:off x="231775" y="1085850"/>
            <a:ext cx="8680450" cy="96043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800" dirty="0"/>
              <a:t>After </a:t>
            </a:r>
            <a:r>
              <a:rPr lang="en-US" altLang="en-US" sz="2800" u="sng" dirty="0"/>
              <a:t>course1</a:t>
            </a:r>
            <a:r>
              <a:rPr lang="en-US" altLang="en-US" sz="2800" dirty="0"/>
              <a:t> is copied to </a:t>
            </a:r>
            <a:r>
              <a:rPr lang="en-US" altLang="en-US" sz="2800" u="sng" dirty="0"/>
              <a:t>course2</a:t>
            </a:r>
            <a:r>
              <a:rPr lang="en-US" altLang="en-US" sz="2800" dirty="0"/>
              <a:t>, the </a:t>
            </a:r>
            <a:r>
              <a:rPr lang="en-US" altLang="en-US" sz="2800" u="sng" dirty="0"/>
              <a:t>students</a:t>
            </a:r>
            <a:r>
              <a:rPr lang="en-US" altLang="en-US" sz="2800" dirty="0"/>
              <a:t> data field of </a:t>
            </a:r>
            <a:r>
              <a:rPr lang="en-US" altLang="en-US" sz="2800" u="sng" dirty="0"/>
              <a:t>course1</a:t>
            </a:r>
            <a:r>
              <a:rPr lang="en-US" altLang="en-US" sz="2800" dirty="0"/>
              <a:t> and </a:t>
            </a:r>
            <a:r>
              <a:rPr lang="en-US" altLang="en-US" sz="2800" u="sng" dirty="0"/>
              <a:t>course2</a:t>
            </a:r>
            <a:r>
              <a:rPr lang="en-US" altLang="en-US" sz="2800" dirty="0"/>
              <a:t> point to two different arrays.</a:t>
            </a:r>
            <a:endParaRPr lang="en-US" altLang="en-US" sz="2800" dirty="0"/>
          </a:p>
        </p:txBody>
      </p:sp>
      <p:sp>
        <p:nvSpPr>
          <p:cNvPr id="35846"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7" name="Rectangle 8"/>
          <p:cNvSpPr/>
          <p:nvPr/>
        </p:nvSpPr>
        <p:spPr>
          <a:xfrm>
            <a:off x="0" y="28575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5848" name="Object 7"/>
          <p:cNvGraphicFramePr>
            <a:graphicFrameLocks noChangeAspect="1"/>
          </p:cNvGraphicFramePr>
          <p:nvPr/>
        </p:nvGraphicFramePr>
        <p:xfrm>
          <a:off x="193675" y="2392363"/>
          <a:ext cx="8756650" cy="1946275"/>
        </p:xfrm>
        <a:graphic>
          <a:graphicData uri="http://schemas.openxmlformats.org/presentationml/2006/ole">
            <mc:AlternateContent xmlns:mc="http://schemas.openxmlformats.org/markup-compatibility/2006">
              <mc:Choice xmlns:v="urn:schemas-microsoft-com:vml" Requires="v">
                <p:oleObj spid="_x0000_s3081" name="" r:id="rId1" imgW="5258435" imgH="1141095" progId="Word.Picture.8">
                  <p:embed/>
                </p:oleObj>
              </mc:Choice>
              <mc:Fallback>
                <p:oleObj name="" r:id="rId1" imgW="5258435" imgH="1141095" progId="Word.Picture.8">
                  <p:embed/>
                  <p:pic>
                    <p:nvPicPr>
                      <p:cNvPr id="0" name="Picture 3080"/>
                      <p:cNvPicPr/>
                      <p:nvPr/>
                    </p:nvPicPr>
                    <p:blipFill>
                      <a:blip r:embed="rId2"/>
                      <a:stretch>
                        <a:fillRect/>
                      </a:stretch>
                    </p:blipFill>
                    <p:spPr>
                      <a:xfrm>
                        <a:off x="193675" y="2392363"/>
                        <a:ext cx="8756650" cy="1946275"/>
                      </a:xfrm>
                      <a:prstGeom prst="rect">
                        <a:avLst/>
                      </a:prstGeom>
                      <a:noFill/>
                      <a:ln w="38100">
                        <a:noFill/>
                        <a:miter/>
                      </a:ln>
                    </p:spPr>
                  </p:pic>
                </p:oleObj>
              </mc:Fallback>
            </mc:AlternateContent>
          </a:graphicData>
        </a:graphic>
      </p:graphicFrame>
      <p:sp>
        <p:nvSpPr>
          <p:cNvPr id="35849" name="Rectangle 9"/>
          <p:cNvSpPr/>
          <p:nvPr/>
        </p:nvSpPr>
        <p:spPr>
          <a:xfrm>
            <a:off x="0" y="40005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2255" y="205105"/>
            <a:ext cx="4136390" cy="368300"/>
          </a:xfrm>
          <a:prstGeom prst="rect">
            <a:avLst/>
          </a:prstGeom>
          <a:noFill/>
        </p:spPr>
        <p:txBody>
          <a:bodyPr wrap="none" rtlCol="0" anchor="t">
            <a:spAutoFit/>
          </a:bodyPr>
          <a:p>
            <a:r>
              <a:rPr lang="en-US" altLang="en-US" dirty="0">
                <a:sym typeface="+mn-ea"/>
              </a:rPr>
              <a:t>CourseWithCustomCopyConstructor.h</a:t>
            </a:r>
            <a:endParaRPr lang="en-US"/>
          </a:p>
        </p:txBody>
      </p:sp>
      <p:sp>
        <p:nvSpPr>
          <p:cNvPr id="5" name="Text Box 4"/>
          <p:cNvSpPr txBox="1"/>
          <p:nvPr/>
        </p:nvSpPr>
        <p:spPr>
          <a:xfrm>
            <a:off x="262255" y="573405"/>
            <a:ext cx="4135755" cy="5477510"/>
          </a:xfrm>
          <a:prstGeom prst="rect">
            <a:avLst/>
          </a:prstGeom>
          <a:noFill/>
        </p:spPr>
        <p:txBody>
          <a:bodyPr wrap="square" rtlCol="0" anchor="t">
            <a:spAutoFit/>
          </a:bodyPr>
          <a:p>
            <a:r>
              <a:rPr lang="en-US" sz="1400"/>
              <a:t>#ifndef COURSE_H</a:t>
            </a:r>
            <a:endParaRPr lang="en-US" sz="1400"/>
          </a:p>
          <a:p>
            <a:r>
              <a:rPr lang="en-US" sz="1400"/>
              <a:t>#define COURSE_H</a:t>
            </a:r>
            <a:endParaRPr lang="en-US" sz="1400"/>
          </a:p>
          <a:p>
            <a:r>
              <a:rPr lang="en-US" sz="1400"/>
              <a:t>#include &lt;string&gt;</a:t>
            </a:r>
            <a:endParaRPr lang="en-US" sz="1400"/>
          </a:p>
          <a:p>
            <a:r>
              <a:rPr lang="en-US" sz="1400"/>
              <a:t>using namespace std;</a:t>
            </a:r>
            <a:endParaRPr lang="en-US" sz="1400"/>
          </a:p>
          <a:p>
            <a:endParaRPr lang="en-US" sz="1400"/>
          </a:p>
          <a:p>
            <a:r>
              <a:rPr lang="en-US" sz="1400"/>
              <a:t>class Course</a:t>
            </a:r>
            <a:endParaRPr lang="en-US" sz="1400"/>
          </a:p>
          <a:p>
            <a:r>
              <a:rPr lang="en-US" sz="1400"/>
              <a:t>{</a:t>
            </a:r>
            <a:endParaRPr lang="en-US" sz="1400"/>
          </a:p>
          <a:p>
            <a:r>
              <a:rPr lang="en-US" sz="1400"/>
              <a:t>public:</a:t>
            </a:r>
            <a:endParaRPr lang="en-US" sz="1400"/>
          </a:p>
          <a:p>
            <a:r>
              <a:rPr lang="en-US" sz="1400"/>
              <a:t>  Course(const string&amp; courseName, int capacity);</a:t>
            </a:r>
            <a:endParaRPr lang="en-US" sz="1400"/>
          </a:p>
          <a:p>
            <a:r>
              <a:rPr lang="en-US" sz="1400"/>
              <a:t>  ~Course(); // Destructor</a:t>
            </a:r>
            <a:endParaRPr lang="en-US" sz="1400"/>
          </a:p>
          <a:p>
            <a:r>
              <a:rPr lang="en-US" sz="1400"/>
              <a:t>  Course(const Course&amp;); // Copy constructor</a:t>
            </a:r>
            <a:endParaRPr lang="en-US" sz="1400"/>
          </a:p>
          <a:p>
            <a:r>
              <a:rPr lang="en-US" sz="1400"/>
              <a:t>  string getCourseName() const;</a:t>
            </a:r>
            <a:endParaRPr lang="en-US" sz="1400"/>
          </a:p>
          <a:p>
            <a:r>
              <a:rPr lang="en-US" sz="1400"/>
              <a:t>  void addStudent(const string&amp; name);</a:t>
            </a:r>
            <a:endParaRPr lang="en-US" sz="1400"/>
          </a:p>
          <a:p>
            <a:r>
              <a:rPr lang="en-US" sz="1400"/>
              <a:t>  void dropStudent(const string&amp; name);</a:t>
            </a:r>
            <a:endParaRPr lang="en-US" sz="1400"/>
          </a:p>
          <a:p>
            <a:r>
              <a:rPr lang="en-US" sz="1400"/>
              <a:t>  string* getStudents() const;</a:t>
            </a:r>
            <a:endParaRPr lang="en-US" sz="1400"/>
          </a:p>
          <a:p>
            <a:r>
              <a:rPr lang="en-US" sz="1400"/>
              <a:t>  int getNumberOfStudents() const;</a:t>
            </a:r>
            <a:endParaRPr lang="en-US" sz="1400"/>
          </a:p>
          <a:p>
            <a:endParaRPr lang="en-US" sz="1400"/>
          </a:p>
          <a:p>
            <a:r>
              <a:rPr lang="en-US" sz="1400"/>
              <a:t>private:</a:t>
            </a:r>
            <a:endParaRPr lang="en-US" sz="1400"/>
          </a:p>
          <a:p>
            <a:r>
              <a:rPr lang="en-US" sz="1400"/>
              <a:t>  string courseName;</a:t>
            </a:r>
            <a:endParaRPr lang="en-US" sz="1400"/>
          </a:p>
          <a:p>
            <a:r>
              <a:rPr lang="en-US" sz="1400"/>
              <a:t>  string* students;</a:t>
            </a:r>
            <a:endParaRPr lang="en-US" sz="1400"/>
          </a:p>
          <a:p>
            <a:r>
              <a:rPr lang="en-US" sz="1400"/>
              <a:t>  int numberOfStudents;</a:t>
            </a:r>
            <a:endParaRPr lang="en-US" sz="1400"/>
          </a:p>
          <a:p>
            <a:r>
              <a:rPr lang="en-US" sz="1400"/>
              <a:t>  int capacity;</a:t>
            </a:r>
            <a:endParaRPr lang="en-US" sz="1400"/>
          </a:p>
          <a:p>
            <a:r>
              <a:rPr lang="en-US" sz="1400"/>
              <a:t>};</a:t>
            </a:r>
            <a:endParaRPr lang="en-US" sz="1400"/>
          </a:p>
          <a:p>
            <a:endParaRPr lang="en-US" sz="1400"/>
          </a:p>
          <a:p>
            <a:r>
              <a:rPr lang="en-US" sz="1400"/>
              <a:t>#endif</a:t>
            </a:r>
            <a:endParaRPr lang="en-US" sz="1400"/>
          </a:p>
        </p:txBody>
      </p:sp>
      <p:sp>
        <p:nvSpPr>
          <p:cNvPr id="6" name="Text Box 5"/>
          <p:cNvSpPr txBox="1"/>
          <p:nvPr/>
        </p:nvSpPr>
        <p:spPr>
          <a:xfrm>
            <a:off x="4398010" y="925195"/>
            <a:ext cx="4402455" cy="368300"/>
          </a:xfrm>
          <a:prstGeom prst="rect">
            <a:avLst/>
          </a:prstGeom>
          <a:noFill/>
        </p:spPr>
        <p:txBody>
          <a:bodyPr wrap="none" rtlCol="0" anchor="t">
            <a:spAutoFit/>
          </a:bodyPr>
          <a:p>
            <a:r>
              <a:rPr lang="en-US" altLang="en-US" dirty="0">
                <a:sym typeface="+mn-ea"/>
              </a:rPr>
              <a:t>CourseWithCustomCopyConstructor.cpp</a:t>
            </a:r>
            <a:endParaRPr lang="zh-CN" altLang="en-US" dirty="0">
              <a:sym typeface="+mn-ea"/>
            </a:endParaRPr>
          </a:p>
        </p:txBody>
      </p:sp>
      <p:sp>
        <p:nvSpPr>
          <p:cNvPr id="7" name="Text Box 6"/>
          <p:cNvSpPr txBox="1"/>
          <p:nvPr/>
        </p:nvSpPr>
        <p:spPr>
          <a:xfrm>
            <a:off x="4398645" y="1475105"/>
            <a:ext cx="3814445" cy="368300"/>
          </a:xfrm>
          <a:prstGeom prst="rect">
            <a:avLst/>
          </a:prstGeom>
          <a:noFill/>
        </p:spPr>
        <p:txBody>
          <a:bodyPr wrap="none" rtlCol="0" anchor="t">
            <a:spAutoFit/>
          </a:bodyPr>
          <a:p>
            <a:r>
              <a:rPr lang="en-US" altLang="en-US" dirty="0">
                <a:sym typeface="+mn-ea"/>
              </a:rPr>
              <a:t>CustomCopyConstructorDemo.cpp</a:t>
            </a:r>
            <a:endParaRPr lang="en-US"/>
          </a:p>
        </p:txBody>
      </p:sp>
      <p:sp>
        <p:nvSpPr>
          <p:cNvPr id="8" name="Text Box 7"/>
          <p:cNvSpPr txBox="1"/>
          <p:nvPr/>
        </p:nvSpPr>
        <p:spPr>
          <a:xfrm>
            <a:off x="4584700" y="556895"/>
            <a:ext cx="737870" cy="368300"/>
          </a:xfrm>
          <a:prstGeom prst="rect">
            <a:avLst/>
          </a:prstGeom>
          <a:noFill/>
        </p:spPr>
        <p:txBody>
          <a:bodyPr wrap="none" rtlCol="0" anchor="t">
            <a:spAutoFit/>
          </a:bodyPr>
          <a:p>
            <a:r>
              <a:rPr lang="en-US" altLang="en-US" dirty="0">
                <a:solidFill>
                  <a:srgbClr val="FF0000"/>
                </a:solidFill>
                <a:sym typeface="+mn-ea"/>
              </a:rPr>
              <a:t>ToDo</a:t>
            </a:r>
            <a:endParaRPr lang="en-US" altLang="en-US" dirty="0">
              <a:solidFill>
                <a:srgbClr val="FF0000"/>
              </a:solidFill>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lnSpcReduction="10000"/>
          </a:bodyPr>
          <a:p>
            <a:pPr>
              <a:lnSpc>
                <a:spcPct val="160000"/>
              </a:lnSpc>
              <a:spcBef>
                <a:spcPct val="0"/>
              </a:spcBef>
            </a:pPr>
            <a:r>
              <a:rPr lang="en-US" altLang="en-US" sz="2800" dirty="0">
                <a:solidFill>
                  <a:schemeClr val="tx1"/>
                </a:solidFill>
              </a:rPr>
              <a:t>Pointer Definition</a:t>
            </a:r>
            <a:endParaRPr lang="en-US" altLang="en-US" sz="2800" dirty="0">
              <a:solidFill>
                <a:schemeClr val="tx1"/>
              </a:solidFill>
            </a:endParaRPr>
          </a:p>
          <a:p>
            <a:pPr>
              <a:lnSpc>
                <a:spcPct val="160000"/>
              </a:lnSpc>
              <a:spcBef>
                <a:spcPct val="0"/>
              </a:spcBef>
            </a:pPr>
            <a:r>
              <a:rPr lang="en-US" altLang="en-US" sz="2800" dirty="0">
                <a:solidFill>
                  <a:schemeClr val="tx1"/>
                </a:solidFill>
              </a:rPr>
              <a:t>Pointer Type</a:t>
            </a:r>
            <a:endParaRPr lang="en-US" altLang="en-US" sz="2800" dirty="0">
              <a:solidFill>
                <a:schemeClr val="tx1"/>
              </a:solidFill>
            </a:endParaRPr>
          </a:p>
          <a:p>
            <a:pPr>
              <a:lnSpc>
                <a:spcPct val="160000"/>
              </a:lnSpc>
              <a:spcBef>
                <a:spcPct val="0"/>
              </a:spcBef>
            </a:pPr>
            <a:r>
              <a:rPr lang="en-US" altLang="en-US" sz="2800" dirty="0">
                <a:solidFill>
                  <a:schemeClr val="tx1"/>
                </a:solidFill>
              </a:rPr>
              <a:t>Assignment Effect</a:t>
            </a:r>
            <a:endParaRPr lang="en-US" altLang="en-US" sz="2800" dirty="0">
              <a:solidFill>
                <a:schemeClr val="tx1"/>
              </a:solidFill>
            </a:endParaRPr>
          </a:p>
          <a:p>
            <a:pPr>
              <a:lnSpc>
                <a:spcPct val="160000"/>
              </a:lnSpc>
              <a:spcBef>
                <a:spcPct val="0"/>
              </a:spcBef>
            </a:pPr>
            <a:r>
              <a:rPr lang="en-US" altLang="en-US" sz="2800" dirty="0">
                <a:solidFill>
                  <a:schemeClr val="tx1"/>
                </a:solidFill>
              </a:rPr>
              <a:t>Array Pointer</a:t>
            </a:r>
            <a:endParaRPr lang="en-US" altLang="en-US" sz="2800" dirty="0">
              <a:solidFill>
                <a:schemeClr val="tx1"/>
              </a:solidFill>
            </a:endParaRPr>
          </a:p>
          <a:p>
            <a:pPr>
              <a:lnSpc>
                <a:spcPct val="160000"/>
              </a:lnSpc>
              <a:spcBef>
                <a:spcPct val="0"/>
              </a:spcBef>
            </a:pPr>
            <a:r>
              <a:rPr lang="en-US" altLang="en-US" sz="2800" dirty="0">
                <a:solidFill>
                  <a:schemeClr val="tx1"/>
                </a:solidFill>
              </a:rPr>
              <a:t>Const Parameter</a:t>
            </a:r>
            <a:endParaRPr lang="en-US" altLang="en-US" sz="2800" dirty="0">
              <a:solidFill>
                <a:schemeClr val="tx1"/>
              </a:solidFill>
            </a:endParaRPr>
          </a:p>
          <a:p>
            <a:pPr>
              <a:lnSpc>
                <a:spcPct val="160000"/>
              </a:lnSpc>
              <a:spcBef>
                <a:spcPct val="0"/>
              </a:spcBef>
            </a:pPr>
            <a:r>
              <a:rPr lang="en-US" altLang="en-US" sz="2800" dirty="0">
                <a:solidFill>
                  <a:schemeClr val="tx1"/>
                </a:solidFill>
              </a:rPr>
              <a:t>Dynamic Memory</a:t>
            </a:r>
            <a:endParaRPr lang="en-US" altLang="en-US" sz="2800" dirty="0">
              <a:solidFill>
                <a:schemeClr val="tx1"/>
              </a:solidFill>
            </a:endParaRPr>
          </a:p>
          <a:p>
            <a:pPr>
              <a:lnSpc>
                <a:spcPct val="160000"/>
              </a:lnSpc>
              <a:spcBef>
                <a:spcPct val="0"/>
              </a:spcBef>
            </a:pPr>
            <a:r>
              <a:rPr lang="en-US" altLang="en-US" sz="2800" dirty="0">
                <a:solidFill>
                  <a:schemeClr val="tx1"/>
                </a:solidFill>
              </a:rPr>
              <a:t>Constructor Copy</a:t>
            </a:r>
            <a:endParaRPr lang="en-US" altLang="en-US" sz="2800" dirty="0">
              <a:solidFill>
                <a:schemeClr val="tx1"/>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204470" y="165100"/>
            <a:ext cx="7557770" cy="498475"/>
          </a:xfrm>
        </p:spPr>
        <p:txBody>
          <a:bodyPr vert="horz" wrap="square" lIns="92075" tIns="46038" rIns="92075" bIns="46038" anchor="ctr"/>
          <a:p>
            <a:r>
              <a:rPr lang="en-US" altLang="en-US" sz="4000" dirty="0"/>
              <a:t>What is a Pointer?</a:t>
            </a:r>
            <a:endParaRPr lang="en-US" altLang="en-US" sz="4000" dirty="0"/>
          </a:p>
        </p:txBody>
      </p:sp>
      <p:sp>
        <p:nvSpPr>
          <p:cNvPr id="6148" name="Rectangle 3"/>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9" name="Rectangle 6"/>
          <p:cNvSpPr/>
          <p:nvPr/>
        </p:nvSpPr>
        <p:spPr>
          <a:xfrm>
            <a:off x="0" y="1257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0" name="Rectangle 9"/>
          <p:cNvSpPr/>
          <p:nvPr/>
        </p:nvSpPr>
        <p:spPr>
          <a:xfrm>
            <a:off x="0" y="1257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151" name="Object 8"/>
          <p:cNvGraphicFramePr>
            <a:graphicFrameLocks noChangeAspect="1"/>
          </p:cNvGraphicFramePr>
          <p:nvPr/>
        </p:nvGraphicFramePr>
        <p:xfrm>
          <a:off x="2008188" y="663575"/>
          <a:ext cx="7127875" cy="5734050"/>
        </p:xfrm>
        <a:graphic>
          <a:graphicData uri="http://schemas.openxmlformats.org/presentationml/2006/ole">
            <mc:AlternateContent xmlns:mc="http://schemas.openxmlformats.org/markup-compatibility/2006">
              <mc:Choice xmlns:v="urn:schemas-microsoft-com:vml" Requires="v">
                <p:oleObj spid="_x0000_s3079" name="" r:id="rId1" imgW="5413375" imgH="4345940" progId="Word.Picture.8">
                  <p:embed/>
                </p:oleObj>
              </mc:Choice>
              <mc:Fallback>
                <p:oleObj name="" r:id="rId1" imgW="5413375" imgH="4345940" progId="Word.Picture.8">
                  <p:embed/>
                  <p:pic>
                    <p:nvPicPr>
                      <p:cNvPr id="0" name="Picture 3078"/>
                      <p:cNvPicPr/>
                      <p:nvPr/>
                    </p:nvPicPr>
                    <p:blipFill>
                      <a:blip r:embed="rId2"/>
                      <a:stretch>
                        <a:fillRect/>
                      </a:stretch>
                    </p:blipFill>
                    <p:spPr>
                      <a:xfrm>
                        <a:off x="2008188" y="663575"/>
                        <a:ext cx="7127875" cy="573405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Declare a Pointer</a:t>
            </a:r>
            <a:endParaRPr lang="en-US" altLang="en-US" dirty="0"/>
          </a:p>
        </p:txBody>
      </p:sp>
      <p:sp>
        <p:nvSpPr>
          <p:cNvPr id="7172" name="Rectangle 3"/>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3" name="Text Box 4"/>
          <p:cNvSpPr txBox="1"/>
          <p:nvPr/>
        </p:nvSpPr>
        <p:spPr>
          <a:xfrm>
            <a:off x="309563" y="1047750"/>
            <a:ext cx="8610600" cy="37433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Like any other variables, pointers must be declared before they can be used. To declare a pointer, use the following syntax:</a:t>
            </a:r>
            <a:endParaRPr lang="en-US" altLang="en-US" sz="2400" b="1" i="1" dirty="0"/>
          </a:p>
          <a:p>
            <a:pPr marL="0" lvl="0" indent="0">
              <a:spcBef>
                <a:spcPct val="0"/>
              </a:spcBef>
              <a:buClrTx/>
              <a:buSzPct val="100000"/>
              <a:buNone/>
            </a:pPr>
            <a:endParaRPr lang="en-US" altLang="en-US" sz="2400" b="1" i="1" dirty="0"/>
          </a:p>
          <a:p>
            <a:pPr marL="0" lvl="0" indent="0">
              <a:spcBef>
                <a:spcPct val="0"/>
              </a:spcBef>
              <a:buClrTx/>
              <a:buSzPct val="100000"/>
              <a:buNone/>
            </a:pPr>
            <a:r>
              <a:rPr lang="en-US" altLang="en-US" sz="2400" dirty="0"/>
              <a:t>   dataType* pVarName;</a:t>
            </a:r>
            <a:endParaRPr lang="en-US" altLang="en-US" sz="2400" dirty="0"/>
          </a:p>
          <a:p>
            <a:pPr marL="0" lvl="0" indent="0">
              <a:spcBef>
                <a:spcPct val="0"/>
              </a:spcBef>
              <a:buClrTx/>
              <a:buSzPct val="100000"/>
              <a:buNone/>
            </a:pPr>
            <a:endParaRPr lang="en-US" altLang="en-US" sz="2400" dirty="0"/>
          </a:p>
          <a:p>
            <a:pPr marL="0" lvl="0" indent="0">
              <a:spcBef>
                <a:spcPct val="0"/>
              </a:spcBef>
              <a:buClrTx/>
              <a:buSzPct val="100000"/>
              <a:buNone/>
            </a:pPr>
            <a:r>
              <a:rPr lang="en-US" altLang="en-US" sz="2400" dirty="0"/>
              <a:t>Each variable being declared as a pointer must be preceded by an asterisk (</a:t>
            </a:r>
            <a:r>
              <a:rPr lang="en-US" altLang="en-US" sz="2400" u="sng" dirty="0"/>
              <a:t>*</a:t>
            </a:r>
            <a:r>
              <a:rPr lang="en-US" altLang="en-US" sz="2400" dirty="0"/>
              <a:t>). For example, the following statement declares a pointer variable named </a:t>
            </a:r>
            <a:r>
              <a:rPr lang="en-US" altLang="en-US" sz="2400" u="sng" dirty="0"/>
              <a:t>pCount</a:t>
            </a:r>
            <a:r>
              <a:rPr lang="en-US" altLang="en-US" sz="2400" dirty="0"/>
              <a:t> that can point to an </a:t>
            </a:r>
            <a:r>
              <a:rPr lang="en-US" altLang="en-US" sz="2400" u="sng" dirty="0"/>
              <a:t>int</a:t>
            </a:r>
            <a:r>
              <a:rPr lang="en-US" altLang="en-US" sz="2400" dirty="0"/>
              <a:t> varaible.</a:t>
            </a:r>
            <a:endParaRPr lang="en-US" altLang="en-US" sz="2400" dirty="0"/>
          </a:p>
          <a:p>
            <a:pPr marL="0" lvl="0" indent="0">
              <a:spcBef>
                <a:spcPct val="0"/>
              </a:spcBef>
              <a:buClrTx/>
              <a:buSzPct val="100000"/>
              <a:buNone/>
            </a:pPr>
            <a:endParaRPr lang="en-US" altLang="en-US" sz="2400" b="1" u="sng" dirty="0"/>
          </a:p>
          <a:p>
            <a:pPr marL="0" lvl="0" indent="0">
              <a:spcBef>
                <a:spcPct val="0"/>
              </a:spcBef>
              <a:buClrTx/>
              <a:buSzPct val="100000"/>
              <a:buNone/>
            </a:pPr>
            <a:r>
              <a:rPr lang="en-US" altLang="en-US" sz="2400" b="1" u="sng" dirty="0"/>
              <a:t>int</a:t>
            </a:r>
            <a:r>
              <a:rPr lang="en-US" altLang="en-US" sz="2400" u="sng" dirty="0"/>
              <a:t>* pCount;</a:t>
            </a:r>
            <a:endParaRPr lang="en-US" altLang="en-US" sz="2400" u="sng" dirty="0"/>
          </a:p>
        </p:txBody>
      </p:sp>
      <p:sp>
        <p:nvSpPr>
          <p:cNvPr id="7174" name="Rectangle 8"/>
          <p:cNvSpPr/>
          <p:nvPr/>
        </p:nvSpPr>
        <p:spPr>
          <a:xfrm>
            <a:off x="0" y="31162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5" name="Rectangle 10"/>
          <p:cNvSpPr/>
          <p:nvPr/>
        </p:nvSpPr>
        <p:spPr>
          <a:xfrm>
            <a:off x="0" y="31162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7176" name="Object 9"/>
          <p:cNvGraphicFramePr>
            <a:graphicFrameLocks noChangeAspect="1"/>
          </p:cNvGraphicFramePr>
          <p:nvPr/>
        </p:nvGraphicFramePr>
        <p:xfrm>
          <a:off x="2306638" y="4311650"/>
          <a:ext cx="6567487" cy="925513"/>
        </p:xfrm>
        <a:graphic>
          <a:graphicData uri="http://schemas.openxmlformats.org/presentationml/2006/ole">
            <mc:AlternateContent xmlns:mc="http://schemas.openxmlformats.org/markup-compatibility/2006">
              <mc:Choice xmlns:v="urn:schemas-microsoft-com:vml" Requires="v">
                <p:oleObj spid="_x0000_s3077" name="" r:id="rId1" imgW="4446905" imgH="622935" progId="Word.Picture.8">
                  <p:embed/>
                </p:oleObj>
              </mc:Choice>
              <mc:Fallback>
                <p:oleObj name="" r:id="rId1" imgW="4446905" imgH="622935" progId="Word.Picture.8">
                  <p:embed/>
                  <p:pic>
                    <p:nvPicPr>
                      <p:cNvPr id="0" name="Picture 3076"/>
                      <p:cNvPicPr/>
                      <p:nvPr/>
                    </p:nvPicPr>
                    <p:blipFill>
                      <a:blip r:embed="rId2"/>
                      <a:stretch>
                        <a:fillRect/>
                      </a:stretch>
                    </p:blipFill>
                    <p:spPr>
                      <a:xfrm>
                        <a:off x="2306638" y="4311650"/>
                        <a:ext cx="6567487" cy="925513"/>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8945" y="868680"/>
            <a:ext cx="5963920" cy="4246245"/>
          </a:xfrm>
          <a:prstGeom prst="rect">
            <a:avLst/>
          </a:prstGeom>
          <a:noFill/>
        </p:spPr>
        <p:txBody>
          <a:bodyPr wrap="square" rtlCol="0" anchor="t">
            <a:spAutoFit/>
          </a:bodyPr>
          <a:p>
            <a:r>
              <a:rPr lang="en-US"/>
              <a:t>#include &lt;iostream&gt;</a:t>
            </a:r>
            <a:endParaRPr lang="en-US"/>
          </a:p>
          <a:p>
            <a:r>
              <a:rPr lang="en-US"/>
              <a:t>using namespace std;</a:t>
            </a:r>
            <a:endParaRPr lang="en-US"/>
          </a:p>
          <a:p>
            <a:endParaRPr lang="en-US"/>
          </a:p>
          <a:p>
            <a:r>
              <a:rPr lang="en-US"/>
              <a:t>int main()</a:t>
            </a:r>
            <a:endParaRPr lang="en-US"/>
          </a:p>
          <a:p>
            <a:r>
              <a:rPr lang="en-US"/>
              <a:t>{</a:t>
            </a:r>
            <a:endParaRPr lang="en-US"/>
          </a:p>
          <a:p>
            <a:r>
              <a:rPr lang="en-US"/>
              <a:t>  int count = 5;</a:t>
            </a:r>
            <a:endParaRPr lang="en-US"/>
          </a:p>
          <a:p>
            <a:r>
              <a:rPr lang="en-US"/>
              <a:t>  int* pCount = &amp;count;</a:t>
            </a:r>
            <a:endParaRPr lang="en-US"/>
          </a:p>
          <a:p>
            <a:endParaRPr lang="en-US"/>
          </a:p>
          <a:p>
            <a:r>
              <a:rPr lang="en-US"/>
              <a:t>  cout &lt;&lt; "The value of count is " &lt;&lt; count &lt;&lt; endl;</a:t>
            </a:r>
            <a:endParaRPr lang="en-US"/>
          </a:p>
          <a:p>
            <a:r>
              <a:rPr lang="en-US"/>
              <a:t>  cout &lt;&lt; "The address of count is " &lt;&lt; &amp;count &lt;&lt; endl;</a:t>
            </a:r>
            <a:endParaRPr lang="en-US"/>
          </a:p>
          <a:p>
            <a:r>
              <a:rPr lang="en-US"/>
              <a:t>  cout &lt;&lt; "The address of count is " &lt;&lt; pCount &lt;&lt; endl;</a:t>
            </a:r>
            <a:endParaRPr lang="en-US"/>
          </a:p>
          <a:p>
            <a:r>
              <a:rPr lang="en-US"/>
              <a:t>  cout &lt;&lt; "The value of count is " &lt;&lt; *pCount &lt;&lt; endl;</a:t>
            </a:r>
            <a:endParaRPr lang="en-US"/>
          </a:p>
          <a:p>
            <a:endParaRPr lang="en-US"/>
          </a:p>
          <a:p>
            <a:r>
              <a:rPr lang="en-US"/>
              <a:t>  return 0;</a:t>
            </a:r>
            <a:endParaRPr lang="en-US"/>
          </a:p>
          <a:p>
            <a:r>
              <a:rPr lang="en-US"/>
              <a:t>}</a:t>
            </a:r>
            <a:endParaRPr lang="en-US"/>
          </a:p>
        </p:txBody>
      </p:sp>
      <p:sp>
        <p:nvSpPr>
          <p:cNvPr id="5" name="Text Box 4"/>
          <p:cNvSpPr txBox="1"/>
          <p:nvPr/>
        </p:nvSpPr>
        <p:spPr>
          <a:xfrm>
            <a:off x="346710" y="211455"/>
            <a:ext cx="2352040" cy="460375"/>
          </a:xfrm>
          <a:prstGeom prst="rect">
            <a:avLst/>
          </a:prstGeom>
          <a:noFill/>
        </p:spPr>
        <p:txBody>
          <a:bodyPr wrap="none" rtlCol="0" anchor="t">
            <a:spAutoFit/>
          </a:bodyPr>
          <a:p>
            <a:r>
              <a:rPr lang="en-US" altLang="en-US" sz="2400" dirty="0">
                <a:sym typeface="+mn-ea"/>
              </a:rPr>
              <a:t>TestPointer.cpp</a:t>
            </a:r>
            <a:endParaRPr lang="en-US" altLang="en-US" sz="2400" dirty="0">
              <a:sym typeface="+mn-ea"/>
            </a:endParaRPr>
          </a:p>
        </p:txBody>
      </p:sp>
      <p:pic>
        <p:nvPicPr>
          <p:cNvPr id="6" name="Picture 5"/>
          <p:cNvPicPr>
            <a:picLocks noChangeAspect="1"/>
          </p:cNvPicPr>
          <p:nvPr/>
        </p:nvPicPr>
        <p:blipFill>
          <a:blip r:embed="rId1"/>
          <a:stretch>
            <a:fillRect/>
          </a:stretch>
        </p:blipFill>
        <p:spPr>
          <a:xfrm>
            <a:off x="3546475" y="1316990"/>
            <a:ext cx="4991100" cy="1041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Dereferencing</a:t>
            </a:r>
            <a:endParaRPr lang="en-US" altLang="en-US" dirty="0"/>
          </a:p>
        </p:txBody>
      </p:sp>
      <p:sp>
        <p:nvSpPr>
          <p:cNvPr id="8196" name="Rectangle 3"/>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7" name="Text Box 5"/>
          <p:cNvSpPr txBox="1"/>
          <p:nvPr/>
        </p:nvSpPr>
        <p:spPr>
          <a:xfrm>
            <a:off x="304800" y="1047750"/>
            <a:ext cx="8686800" cy="4838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Referencing a value through a pointer is called </a:t>
            </a:r>
            <a:r>
              <a:rPr lang="en-US" altLang="en-US" sz="2400" i="1" dirty="0"/>
              <a:t>indirection</a:t>
            </a:r>
            <a:r>
              <a:rPr lang="en-US" altLang="en-US" sz="2400" dirty="0"/>
              <a:t>. The syntax for referencing a value from a pointer is </a:t>
            </a:r>
            <a:endParaRPr lang="en-US" altLang="en-US" sz="2400" b="1" i="1" dirty="0"/>
          </a:p>
          <a:p>
            <a:pPr marL="0" lvl="0" indent="0">
              <a:spcBef>
                <a:spcPct val="0"/>
              </a:spcBef>
              <a:buClrTx/>
              <a:buSzPct val="100000"/>
              <a:buNone/>
            </a:pPr>
            <a:endParaRPr lang="en-US" altLang="en-US" sz="2400" b="1" i="1" dirty="0"/>
          </a:p>
          <a:p>
            <a:pPr marL="0" lvl="0" indent="0">
              <a:spcBef>
                <a:spcPct val="0"/>
              </a:spcBef>
              <a:buClrTx/>
              <a:buSzPct val="100000"/>
              <a:buNone/>
            </a:pPr>
            <a:r>
              <a:rPr lang="en-US" altLang="en-US" sz="2400" u="sng" dirty="0"/>
              <a:t>*pointer</a:t>
            </a:r>
            <a:endParaRPr lang="en-US" altLang="en-US" sz="2400" dirty="0"/>
          </a:p>
          <a:p>
            <a:pPr marL="0" lvl="0" indent="0">
              <a:spcBef>
                <a:spcPct val="0"/>
              </a:spcBef>
              <a:buClrTx/>
              <a:buSzPct val="100000"/>
              <a:buNone/>
            </a:pPr>
            <a:endParaRPr lang="en-US" altLang="en-US" sz="2400" dirty="0"/>
          </a:p>
          <a:p>
            <a:pPr marL="0" lvl="0" indent="0">
              <a:spcBef>
                <a:spcPct val="0"/>
              </a:spcBef>
              <a:buClrTx/>
              <a:buSzPct val="100000"/>
              <a:buNone/>
            </a:pPr>
            <a:r>
              <a:rPr lang="en-US" altLang="en-US" sz="2400" dirty="0"/>
              <a:t>For example, you can increase </a:t>
            </a:r>
            <a:r>
              <a:rPr lang="en-US" altLang="en-US" sz="2400" u="sng" dirty="0"/>
              <a:t>count</a:t>
            </a:r>
            <a:r>
              <a:rPr lang="en-US" altLang="en-US" sz="2400" dirty="0"/>
              <a:t> using</a:t>
            </a:r>
            <a:endParaRPr lang="en-US" altLang="en-US" sz="2400" u="sng" dirty="0"/>
          </a:p>
          <a:p>
            <a:pPr marL="0" lvl="0" indent="0">
              <a:spcBef>
                <a:spcPct val="0"/>
              </a:spcBef>
              <a:buClrTx/>
              <a:buSzPct val="100000"/>
              <a:buNone/>
            </a:pPr>
            <a:endParaRPr lang="en-US" altLang="en-US" sz="2400" u="sng" dirty="0"/>
          </a:p>
          <a:p>
            <a:pPr marL="0" lvl="0" indent="0">
              <a:spcBef>
                <a:spcPct val="0"/>
              </a:spcBef>
              <a:buClrTx/>
              <a:buSzPct val="100000"/>
              <a:buNone/>
            </a:pPr>
            <a:r>
              <a:rPr lang="en-US" altLang="en-US" sz="2400" u="sng" dirty="0"/>
              <a:t>count++; // direct reference, increment the value in count by 1</a:t>
            </a:r>
            <a:endParaRPr lang="en-US" altLang="en-US" sz="2400" dirty="0"/>
          </a:p>
          <a:p>
            <a:pPr marL="0" lvl="0" indent="0">
              <a:spcBef>
                <a:spcPct val="0"/>
              </a:spcBef>
              <a:buClrTx/>
              <a:buSzPct val="100000"/>
              <a:buNone/>
            </a:pPr>
            <a:endParaRPr lang="en-US" altLang="en-US" sz="2400" dirty="0"/>
          </a:p>
          <a:p>
            <a:pPr marL="0" lvl="0" indent="0">
              <a:spcBef>
                <a:spcPct val="0"/>
              </a:spcBef>
              <a:buClrTx/>
              <a:buSzPct val="100000"/>
              <a:buNone/>
            </a:pPr>
            <a:r>
              <a:rPr lang="en-US" altLang="en-US" sz="2400" dirty="0"/>
              <a:t>or </a:t>
            </a:r>
            <a:endParaRPr lang="en-US" altLang="en-US" sz="2400" u="sng" dirty="0"/>
          </a:p>
          <a:p>
            <a:pPr marL="0" lvl="0" indent="0">
              <a:spcBef>
                <a:spcPct val="0"/>
              </a:spcBef>
              <a:buClrTx/>
              <a:buSzPct val="100000"/>
              <a:buNone/>
            </a:pPr>
            <a:endParaRPr lang="en-US" altLang="en-US" sz="2400" u="sng" dirty="0"/>
          </a:p>
          <a:p>
            <a:pPr marL="0" lvl="0" indent="0">
              <a:spcBef>
                <a:spcPct val="0"/>
              </a:spcBef>
              <a:buClrTx/>
              <a:buSzPct val="100000"/>
              <a:buNone/>
            </a:pPr>
            <a:r>
              <a:rPr lang="en-US" altLang="en-US" sz="2400" u="sng" dirty="0"/>
              <a:t>(*pCount)++; // indirect reference, the value in the memory pointed by pCount is incremented by 1</a:t>
            </a:r>
            <a:endParaRPr lang="en-US" altLang="en-US" sz="2400" u="sng" dirty="0"/>
          </a:p>
        </p:txBody>
      </p:sp>
      <p:sp>
        <p:nvSpPr>
          <p:cNvPr id="8198" name="Rectangle 7"/>
          <p:cNvSpPr/>
          <p:nvPr/>
        </p:nvSpPr>
        <p:spPr>
          <a:xfrm>
            <a:off x="0" y="25527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Pointer Type</a:t>
            </a:r>
            <a:endParaRPr lang="en-US" altLang="en-US" dirty="0"/>
          </a:p>
        </p:txBody>
      </p:sp>
      <p:sp>
        <p:nvSpPr>
          <p:cNvPr id="9220" name="Rectangle 3"/>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1" name="Text Box 5"/>
          <p:cNvSpPr txBox="1"/>
          <p:nvPr/>
        </p:nvSpPr>
        <p:spPr>
          <a:xfrm>
            <a:off x="304800" y="1295400"/>
            <a:ext cx="8610600" cy="304609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A pointer variable is declared with a type such as </a:t>
            </a:r>
            <a:r>
              <a:rPr lang="en-US" altLang="en-US" sz="2400" u="sng" dirty="0"/>
              <a:t>int</a:t>
            </a:r>
            <a:r>
              <a:rPr lang="en-US" altLang="en-US" sz="2400" dirty="0"/>
              <a:t>, </a:t>
            </a:r>
            <a:r>
              <a:rPr lang="en-US" altLang="en-US" sz="2400" u="sng" dirty="0"/>
              <a:t>double</a:t>
            </a:r>
            <a:r>
              <a:rPr lang="en-US" altLang="en-US" sz="2400" dirty="0"/>
              <a:t>, etc. You have to assign the address of the variable of the same type. It is a syntax error if the type of the variable does not match the type of the pointer. </a:t>
            </a:r>
            <a:endParaRPr lang="en-US" altLang="en-US" sz="2400" dirty="0"/>
          </a:p>
          <a:p>
            <a:pPr marL="0" lvl="0" indent="0">
              <a:spcBef>
                <a:spcPct val="0"/>
              </a:spcBef>
              <a:buClrTx/>
              <a:buSzPct val="100000"/>
              <a:buNone/>
            </a:pPr>
            <a:r>
              <a:rPr lang="en-US" altLang="en-US" sz="2400" dirty="0"/>
              <a:t>For example, the following code is wrong.</a:t>
            </a:r>
            <a:endParaRPr lang="en-US" altLang="en-US" sz="2400" dirty="0"/>
          </a:p>
          <a:p>
            <a:pPr marL="0" lvl="0" indent="0">
              <a:spcBef>
                <a:spcPct val="0"/>
              </a:spcBef>
              <a:buClrTx/>
              <a:buSzPct val="100000"/>
              <a:buNone/>
            </a:pPr>
            <a:endParaRPr lang="en-US" altLang="en-US" sz="2400" b="1" u="sng" dirty="0"/>
          </a:p>
          <a:p>
            <a:pPr marL="742950" lvl="1" indent="-285750">
              <a:spcBef>
                <a:spcPct val="0"/>
              </a:spcBef>
              <a:buClrTx/>
              <a:buNone/>
            </a:pPr>
            <a:r>
              <a:rPr lang="en-US" altLang="en-US" sz="2400" b="1" dirty="0"/>
              <a:t>int</a:t>
            </a:r>
            <a:r>
              <a:rPr lang="en-US" altLang="en-US" sz="2400" dirty="0"/>
              <a:t> area = 1;</a:t>
            </a:r>
            <a:endParaRPr lang="en-US" altLang="en-US" sz="2400" b="1" dirty="0"/>
          </a:p>
          <a:p>
            <a:pPr marL="742950" lvl="1" indent="-285750">
              <a:spcBef>
                <a:spcPct val="0"/>
              </a:spcBef>
              <a:buClrTx/>
              <a:buNone/>
            </a:pPr>
            <a:r>
              <a:rPr lang="en-US" altLang="en-US" sz="2400" b="1" dirty="0"/>
              <a:t>double</a:t>
            </a:r>
            <a:r>
              <a:rPr lang="en-US" altLang="en-US" sz="2400" dirty="0"/>
              <a:t>* pArea = &amp;area; // Wrong</a:t>
            </a:r>
            <a:endParaRPr lang="en-US" altLang="en-US" sz="2400" dirty="0"/>
          </a:p>
        </p:txBody>
      </p:sp>
      <p:sp>
        <p:nvSpPr>
          <p:cNvPr id="9222" name="Rectangle 7"/>
          <p:cNvSpPr/>
          <p:nvPr/>
        </p:nvSpPr>
        <p:spPr>
          <a:xfrm>
            <a:off x="2800350" y="22860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20172</Words>
  <Application>WPS Presentation</Application>
  <PresentationFormat>全屏显示(4:3)</PresentationFormat>
  <Paragraphs>870</Paragraphs>
  <Slides>48</Slides>
  <Notes>13</Notes>
  <HiddenSlides>0</HiddenSlides>
  <MMClips>13</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10</vt:i4>
      </vt:variant>
      <vt:variant>
        <vt:lpstr>幻灯片标题</vt:lpstr>
      </vt:variant>
      <vt:variant>
        <vt:i4>48</vt:i4>
      </vt:variant>
    </vt:vector>
  </HeadingPairs>
  <TitlesOfParts>
    <vt:vector size="80" baseType="lpstr">
      <vt:lpstr>Arial</vt:lpstr>
      <vt:lpstr>SimSun</vt:lpstr>
      <vt:lpstr>Wingdings</vt:lpstr>
      <vt:lpstr>Times New Roman</vt:lpstr>
      <vt:lpstr>Arial</vt:lpstr>
      <vt:lpstr>Times New Roman Regular</vt:lpstr>
      <vt:lpstr>DIN-Bold</vt:lpstr>
      <vt:lpstr>Thonburi</vt:lpstr>
      <vt:lpstr>DIN-Regular</vt:lpstr>
      <vt:lpstr>Monotype Sorts</vt:lpstr>
      <vt:lpstr>Book Antiqua</vt:lpstr>
      <vt:lpstr>苹方-简</vt:lpstr>
      <vt:lpstr>Calibri</vt:lpstr>
      <vt:lpstr>Helvetica Neue</vt:lpstr>
      <vt:lpstr>微软雅黑</vt:lpstr>
      <vt:lpstr>汉仪旗黑</vt:lpstr>
      <vt:lpstr>Arial Unicode MS</vt:lpstr>
      <vt:lpstr>汉仪书宋二KW</vt:lpstr>
      <vt:lpstr>Calibri</vt:lpstr>
      <vt:lpstr>SimSun</vt:lpstr>
      <vt:lpstr>SimSun</vt:lpstr>
      <vt:lpstr>Default Theme</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Programming With C++/R</vt:lpstr>
      <vt:lpstr>Chapter 11</vt:lpstr>
      <vt:lpstr>Objectives</vt:lpstr>
      <vt:lpstr>What is a Pointer?</vt:lpstr>
      <vt:lpstr>What is a Pointer?</vt:lpstr>
      <vt:lpstr>Declare a Pointer</vt:lpstr>
      <vt:lpstr>PowerPoint 演示文稿</vt:lpstr>
      <vt:lpstr>Dereferencing</vt:lpstr>
      <vt:lpstr>Pointer Type</vt:lpstr>
      <vt:lpstr>Initializing Pointer</vt:lpstr>
      <vt:lpstr>Caution</vt:lpstr>
      <vt:lpstr>typedef</vt:lpstr>
      <vt:lpstr>nullptr</vt:lpstr>
      <vt:lpstr>Effect of Assignment =</vt:lpstr>
      <vt:lpstr>Effect of Assignment =</vt:lpstr>
      <vt:lpstr>Using const with Pointers</vt:lpstr>
      <vt:lpstr>Arrays and Pointers</vt:lpstr>
      <vt:lpstr>Array Pointer</vt:lpstr>
      <vt:lpstr>PowerPoint 演示文稿</vt:lpstr>
      <vt:lpstr>Passing Pointer Arguments</vt:lpstr>
      <vt:lpstr>PowerPoint 演示文稿</vt:lpstr>
      <vt:lpstr>array parameter or pointer parameter </vt:lpstr>
      <vt:lpstr>const parameter </vt:lpstr>
      <vt:lpstr>Returning a Pointer from Functions </vt:lpstr>
      <vt:lpstr>Useful Array Functions </vt:lpstr>
      <vt:lpstr>PowerPoint 演示文稿</vt:lpstr>
      <vt:lpstr>Why Do We Need Dynamic Memory Allocation?</vt:lpstr>
      <vt:lpstr>Dynamic Memory Allocation</vt:lpstr>
      <vt:lpstr>Creating Dynamic Objects </vt:lpstr>
      <vt:lpstr>Accessing Dynamic Objects </vt:lpstr>
      <vt:lpstr>Accessing Dynamic Objects </vt:lpstr>
      <vt:lpstr>The this Pointer </vt:lpstr>
      <vt:lpstr>PowerPoint 演示文稿</vt:lpstr>
      <vt:lpstr>Destructors</vt:lpstr>
      <vt:lpstr>PowerPoint 演示文稿</vt:lpstr>
      <vt:lpstr>PowerPoint 演示文稿</vt:lpstr>
      <vt:lpstr>The Course Class </vt:lpstr>
      <vt:lpstr>PowerPoint 演示文稿</vt:lpstr>
      <vt:lpstr>PowerPoint 演示文稿</vt:lpstr>
      <vt:lpstr>Copy Constructor</vt:lpstr>
      <vt:lpstr>PowerPoint 演示文稿</vt:lpstr>
      <vt:lpstr>Shallow Copy vs. Deep Copy</vt:lpstr>
      <vt:lpstr>PowerPoint 演示文稿</vt:lpstr>
      <vt:lpstr>Shallow Copy</vt:lpstr>
      <vt:lpstr>Deep Copy</vt:lpstr>
      <vt:lpstr>PowerPoint 演示文稿</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575</cp:revision>
  <cp:lastPrinted>2021-03-14T12:54:25Z</cp:lastPrinted>
  <dcterms:created xsi:type="dcterms:W3CDTF">2021-03-14T12:54:25Z</dcterms:created>
  <dcterms:modified xsi:type="dcterms:W3CDTF">2021-03-14T12:54:25Z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1033-3.3.1.5149</vt:lpwstr>
  </property>
</Properties>
</file>