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985" r:id="rId6"/>
    <p:sldId id="986" r:id="rId7"/>
    <p:sldId id="987" r:id="rId8"/>
    <p:sldId id="988" r:id="rId9"/>
    <p:sldId id="989" r:id="rId10"/>
    <p:sldId id="990" r:id="rId11"/>
    <p:sldId id="991" r:id="rId12"/>
    <p:sldId id="1015" r:id="rId13"/>
    <p:sldId id="992" r:id="rId14"/>
    <p:sldId id="993" r:id="rId15"/>
    <p:sldId id="994" r:id="rId16"/>
    <p:sldId id="995" r:id="rId17"/>
    <p:sldId id="996" r:id="rId18"/>
    <p:sldId id="997" r:id="rId19"/>
    <p:sldId id="998" r:id="rId20"/>
    <p:sldId id="1016" r:id="rId21"/>
    <p:sldId id="999" r:id="rId22"/>
    <p:sldId id="1000" r:id="rId23"/>
    <p:sldId id="1001" r:id="rId24"/>
    <p:sldId id="1002" r:id="rId25"/>
    <p:sldId id="1003" r:id="rId26"/>
    <p:sldId id="1004" r:id="rId27"/>
    <p:sldId id="1017" r:id="rId28"/>
    <p:sldId id="1005" r:id="rId29"/>
    <p:sldId id="1006" r:id="rId30"/>
    <p:sldId id="1018" r:id="rId31"/>
    <p:sldId id="1007" r:id="rId32"/>
    <p:sldId id="1008" r:id="rId33"/>
    <p:sldId id="1020" r:id="rId34"/>
    <p:sldId id="1019" r:id="rId35"/>
    <p:sldId id="1009" r:id="rId36"/>
    <p:sldId id="1021" r:id="rId37"/>
    <p:sldId id="1010" r:id="rId38"/>
    <p:sldId id="1011" r:id="rId39"/>
    <p:sldId id="1012" r:id="rId40"/>
    <p:sldId id="444" r:id="rId41"/>
    <p:sldId id="31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41987" name="Rectangle 2"/>
          <p:cNvSpPr>
            <a:spLocks noTextEdit="1"/>
          </p:cNvSpPr>
          <p:nvPr>
            <p:ph type="sldImg"/>
          </p:nvPr>
        </p:nvSpPr>
        <p:spPr>
          <a:xfrm>
            <a:off x="1150938" y="692150"/>
            <a:ext cx="4556125" cy="3416300"/>
          </a:xfrm>
        </p:spPr>
      </p:sp>
      <p:sp>
        <p:nvSpPr>
          <p:cNvPr id="41988"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43011" name="Rectangle 2"/>
          <p:cNvSpPr>
            <a:spLocks noTextEdit="1"/>
          </p:cNvSpPr>
          <p:nvPr>
            <p:ph type="sldImg"/>
          </p:nvPr>
        </p:nvSpPr>
        <p:spPr>
          <a:xfrm>
            <a:off x="1150938" y="692150"/>
            <a:ext cx="4556125" cy="3416300"/>
          </a:xfrm>
        </p:spPr>
      </p:sp>
      <p:sp>
        <p:nvSpPr>
          <p:cNvPr id="43012"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44035" name="Rectangle 2"/>
          <p:cNvSpPr>
            <a:spLocks noTextEdit="1"/>
          </p:cNvSpPr>
          <p:nvPr>
            <p:ph type="sldImg"/>
          </p:nvPr>
        </p:nvSpPr>
        <p:spPr>
          <a:xfrm>
            <a:off x="1150938" y="692150"/>
            <a:ext cx="4556125" cy="3416300"/>
          </a:xfrm>
        </p:spPr>
      </p:sp>
      <p:sp>
        <p:nvSpPr>
          <p:cNvPr id="44036"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45059" name="Rectangle 2"/>
          <p:cNvSpPr>
            <a:spLocks noTextEdit="1"/>
          </p:cNvSpPr>
          <p:nvPr>
            <p:ph type="sldImg"/>
          </p:nvPr>
        </p:nvSpPr>
        <p:spPr>
          <a:xfrm>
            <a:off x="1150938" y="692150"/>
            <a:ext cx="4556125" cy="3416300"/>
          </a:xfrm>
        </p:spPr>
      </p:sp>
      <p:sp>
        <p:nvSpPr>
          <p:cNvPr id="45060"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46083" name="Rectangle 2"/>
          <p:cNvSpPr>
            <a:spLocks noTextEdit="1"/>
          </p:cNvSpPr>
          <p:nvPr>
            <p:ph type="sldImg"/>
          </p:nvPr>
        </p:nvSpPr>
        <p:spPr>
          <a:xfrm>
            <a:off x="1150938" y="692150"/>
            <a:ext cx="4556125" cy="3416300"/>
          </a:xfrm>
        </p:spPr>
      </p:sp>
      <p:sp>
        <p:nvSpPr>
          <p:cNvPr id="46084"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47107" name="Rectangle 2"/>
          <p:cNvSpPr>
            <a:spLocks noTextEdit="1"/>
          </p:cNvSpPr>
          <p:nvPr>
            <p:ph type="sldImg"/>
          </p:nvPr>
        </p:nvSpPr>
        <p:spPr>
          <a:xfrm>
            <a:off x="1150938" y="692150"/>
            <a:ext cx="4556125" cy="3416300"/>
          </a:xfrm>
        </p:spPr>
      </p:sp>
      <p:sp>
        <p:nvSpPr>
          <p:cNvPr id="47108"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48131" name="Rectangle 2"/>
          <p:cNvSpPr>
            <a:spLocks noTextEdit="1"/>
          </p:cNvSpPr>
          <p:nvPr>
            <p:ph type="sldImg"/>
          </p:nvPr>
        </p:nvSpPr>
        <p:spPr>
          <a:xfrm>
            <a:off x="1150938" y="692150"/>
            <a:ext cx="4556125" cy="3416300"/>
          </a:xfrm>
        </p:spPr>
      </p:sp>
      <p:sp>
        <p:nvSpPr>
          <p:cNvPr id="48132"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49155" name="Rectangle 2"/>
          <p:cNvSpPr>
            <a:spLocks noTextEdit="1"/>
          </p:cNvSpPr>
          <p:nvPr>
            <p:ph type="sldImg"/>
          </p:nvPr>
        </p:nvSpPr>
        <p:spPr>
          <a:xfrm>
            <a:off x="1150938" y="692150"/>
            <a:ext cx="4556125" cy="3416300"/>
          </a:xfrm>
        </p:spPr>
      </p:sp>
      <p:sp>
        <p:nvSpPr>
          <p:cNvPr id="49156"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50179" name="Rectangle 2"/>
          <p:cNvSpPr>
            <a:spLocks noTextEdit="1"/>
          </p:cNvSpPr>
          <p:nvPr>
            <p:ph type="sldImg"/>
          </p:nvPr>
        </p:nvSpPr>
        <p:spPr>
          <a:xfrm>
            <a:off x="1150938" y="692150"/>
            <a:ext cx="4556125" cy="3416300"/>
          </a:xfrm>
        </p:spPr>
      </p:sp>
      <p:sp>
        <p:nvSpPr>
          <p:cNvPr id="50180"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51203" name="Rectangle 2"/>
          <p:cNvSpPr>
            <a:spLocks noTextEdit="1"/>
          </p:cNvSpPr>
          <p:nvPr>
            <p:ph type="sldImg"/>
          </p:nvPr>
        </p:nvSpPr>
        <p:spPr>
          <a:xfrm>
            <a:off x="1150938" y="692150"/>
            <a:ext cx="4556125" cy="3416300"/>
          </a:xfrm>
        </p:spPr>
      </p:sp>
      <p:sp>
        <p:nvSpPr>
          <p:cNvPr id="51204"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52227" name="Rectangle 2"/>
          <p:cNvSpPr>
            <a:spLocks noTextEdit="1"/>
          </p:cNvSpPr>
          <p:nvPr>
            <p:ph type="sldImg"/>
          </p:nvPr>
        </p:nvSpPr>
        <p:spPr>
          <a:xfrm>
            <a:off x="1150938" y="692150"/>
            <a:ext cx="4556125" cy="3416300"/>
          </a:xfrm>
        </p:spPr>
      </p:sp>
      <p:sp>
        <p:nvSpPr>
          <p:cNvPr id="52228"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53251" name="Rectangle 2"/>
          <p:cNvSpPr>
            <a:spLocks noTextEdit="1"/>
          </p:cNvSpPr>
          <p:nvPr>
            <p:ph type="sldImg"/>
          </p:nvPr>
        </p:nvSpPr>
        <p:spPr>
          <a:xfrm>
            <a:off x="1150938" y="692150"/>
            <a:ext cx="4556125" cy="3416300"/>
          </a:xfrm>
        </p:spPr>
      </p:sp>
      <p:sp>
        <p:nvSpPr>
          <p:cNvPr id="53252"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34819" name="Rectangle 2"/>
          <p:cNvSpPr>
            <a:spLocks noTextEdit="1"/>
          </p:cNvSpPr>
          <p:nvPr>
            <p:ph type="sldImg"/>
          </p:nvPr>
        </p:nvSpPr>
        <p:spPr>
          <a:xfrm>
            <a:off x="1150938" y="692150"/>
            <a:ext cx="4556125" cy="3416300"/>
          </a:xfrm>
        </p:spPr>
      </p:sp>
      <p:sp>
        <p:nvSpPr>
          <p:cNvPr id="34820"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35843" name="Rectangle 2"/>
          <p:cNvSpPr>
            <a:spLocks noTextEdit="1"/>
          </p:cNvSpPr>
          <p:nvPr>
            <p:ph type="sldImg"/>
          </p:nvPr>
        </p:nvSpPr>
        <p:spPr>
          <a:xfrm>
            <a:off x="1150938" y="692150"/>
            <a:ext cx="4556125" cy="3416300"/>
          </a:xfrm>
        </p:spPr>
      </p:sp>
      <p:sp>
        <p:nvSpPr>
          <p:cNvPr id="35844"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36867" name="Rectangle 2"/>
          <p:cNvSpPr>
            <a:spLocks noTextEdit="1"/>
          </p:cNvSpPr>
          <p:nvPr>
            <p:ph type="sldImg"/>
          </p:nvPr>
        </p:nvSpPr>
        <p:spPr>
          <a:xfrm>
            <a:off x="1150938" y="692150"/>
            <a:ext cx="4556125" cy="3416300"/>
          </a:xfrm>
        </p:spPr>
      </p:sp>
      <p:sp>
        <p:nvSpPr>
          <p:cNvPr id="36868"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37891" name="Rectangle 2"/>
          <p:cNvSpPr>
            <a:spLocks noTextEdit="1"/>
          </p:cNvSpPr>
          <p:nvPr>
            <p:ph type="sldImg"/>
          </p:nvPr>
        </p:nvSpPr>
        <p:spPr>
          <a:xfrm>
            <a:off x="1150938" y="692150"/>
            <a:ext cx="4556125" cy="3416300"/>
          </a:xfrm>
        </p:spPr>
      </p:sp>
      <p:sp>
        <p:nvSpPr>
          <p:cNvPr id="37892"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38915" name="Rectangle 2"/>
          <p:cNvSpPr>
            <a:spLocks noTextEdit="1"/>
          </p:cNvSpPr>
          <p:nvPr>
            <p:ph type="sldImg"/>
          </p:nvPr>
        </p:nvSpPr>
        <p:spPr>
          <a:xfrm>
            <a:off x="1150938" y="692150"/>
            <a:ext cx="4556125" cy="3416300"/>
          </a:xfrm>
        </p:spPr>
      </p:sp>
      <p:sp>
        <p:nvSpPr>
          <p:cNvPr id="38916"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39939" name="Rectangle 2"/>
          <p:cNvSpPr>
            <a:spLocks noTextEdit="1"/>
          </p:cNvSpPr>
          <p:nvPr>
            <p:ph type="sldImg"/>
          </p:nvPr>
        </p:nvSpPr>
        <p:spPr>
          <a:xfrm>
            <a:off x="1150938" y="692150"/>
            <a:ext cx="4556125" cy="3416300"/>
          </a:xfrm>
        </p:spPr>
      </p:sp>
      <p:sp>
        <p:nvSpPr>
          <p:cNvPr id="39940"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40963" name="Rectangle 2"/>
          <p:cNvSpPr>
            <a:spLocks noTextEdit="1"/>
          </p:cNvSpPr>
          <p:nvPr>
            <p:ph type="sldImg"/>
          </p:nvPr>
        </p:nvSpPr>
        <p:spPr>
          <a:xfrm>
            <a:off x="1150938" y="692150"/>
            <a:ext cx="4556125" cy="3416300"/>
          </a:xfrm>
        </p:spPr>
      </p:sp>
      <p:sp>
        <p:nvSpPr>
          <p:cNvPr id="40964"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2">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www.cs.armstrong.edu/liang/animation/web/Stack.html" TargetMode="Externa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23.jpeg"/><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image" Target="../media/image2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36880" y="253365"/>
            <a:ext cx="2437130" cy="368300"/>
          </a:xfrm>
          <a:prstGeom prst="rect">
            <a:avLst/>
          </a:prstGeom>
          <a:noFill/>
        </p:spPr>
        <p:txBody>
          <a:bodyPr wrap="none" rtlCol="0" anchor="t">
            <a:spAutoFit/>
          </a:bodyPr>
          <a:p>
            <a:r>
              <a:rPr lang="en-US" altLang="en-US" dirty="0">
                <a:sym typeface="+mn-ea"/>
              </a:rPr>
              <a:t>GenericMaxValue.cpp</a:t>
            </a:r>
            <a:endParaRPr lang="en-US"/>
          </a:p>
        </p:txBody>
      </p:sp>
      <p:sp>
        <p:nvSpPr>
          <p:cNvPr id="5" name="Text Box 4"/>
          <p:cNvSpPr txBox="1"/>
          <p:nvPr/>
        </p:nvSpPr>
        <p:spPr>
          <a:xfrm>
            <a:off x="530225" y="735330"/>
            <a:ext cx="5284470" cy="5692775"/>
          </a:xfrm>
          <a:prstGeom prst="rect">
            <a:avLst/>
          </a:prstGeom>
          <a:noFill/>
        </p:spPr>
        <p:txBody>
          <a:bodyPr wrap="square" rtlCol="0" anchor="t">
            <a:spAutoFit/>
          </a:bodyPr>
          <a:p>
            <a:r>
              <a:rPr lang="en-US" sz="1400"/>
              <a:t>#include &lt;iostream&gt;</a:t>
            </a:r>
            <a:endParaRPr lang="en-US" sz="1400"/>
          </a:p>
          <a:p>
            <a:r>
              <a:rPr lang="en-US" sz="1400"/>
              <a:t>#include &lt;string&gt;</a:t>
            </a:r>
            <a:endParaRPr lang="en-US" sz="1400"/>
          </a:p>
          <a:p>
            <a:r>
              <a:rPr lang="en-US" sz="1400"/>
              <a:t>using namespace std;</a:t>
            </a:r>
            <a:endParaRPr lang="en-US" sz="1400"/>
          </a:p>
          <a:p>
            <a:endParaRPr lang="en-US" sz="1400"/>
          </a:p>
          <a:p>
            <a:r>
              <a:rPr lang="en-US" sz="1400"/>
              <a:t>template&lt;typename T&gt;</a:t>
            </a:r>
            <a:endParaRPr lang="en-US" sz="1400"/>
          </a:p>
          <a:p>
            <a:r>
              <a:rPr lang="en-US" sz="1400"/>
              <a:t>T maxValue(const T&amp; value1, const T&amp; value2)</a:t>
            </a:r>
            <a:endParaRPr lang="en-US" sz="1400"/>
          </a:p>
          <a:p>
            <a:r>
              <a:rPr lang="en-US" sz="1400"/>
              <a:t>{</a:t>
            </a:r>
            <a:endParaRPr lang="en-US" sz="1400"/>
          </a:p>
          <a:p>
            <a:r>
              <a:rPr lang="en-US" sz="1400"/>
              <a:t>  if (value1 &gt; value2)</a:t>
            </a:r>
            <a:endParaRPr lang="en-US" sz="1400"/>
          </a:p>
          <a:p>
            <a:r>
              <a:rPr lang="en-US" sz="1400"/>
              <a:t>    return value1;</a:t>
            </a:r>
            <a:endParaRPr lang="en-US" sz="1400"/>
          </a:p>
          <a:p>
            <a:r>
              <a:rPr lang="en-US" sz="1400"/>
              <a:t>  else</a:t>
            </a:r>
            <a:endParaRPr lang="en-US" sz="1400"/>
          </a:p>
          <a:p>
            <a:r>
              <a:rPr lang="en-US" sz="1400"/>
              <a:t>    return value2;</a:t>
            </a:r>
            <a:endParaRPr lang="en-US" sz="1400"/>
          </a:p>
          <a:p>
            <a:r>
              <a:rPr lang="en-US" sz="1400"/>
              <a:t>}</a:t>
            </a:r>
            <a:endParaRPr lang="en-US" sz="1400"/>
          </a:p>
          <a:p>
            <a:endParaRPr lang="en-US" sz="1400"/>
          </a:p>
          <a:p>
            <a:r>
              <a:rPr lang="en-US" sz="1400"/>
              <a:t>int main()</a:t>
            </a:r>
            <a:endParaRPr lang="en-US" sz="1400"/>
          </a:p>
          <a:p>
            <a:r>
              <a:rPr lang="en-US" sz="1400"/>
              <a:t>{</a:t>
            </a:r>
            <a:endParaRPr lang="en-US" sz="1400"/>
          </a:p>
          <a:p>
            <a:r>
              <a:rPr lang="en-US" sz="1400"/>
              <a:t>  cout &lt;&lt; "Maximum between 1 and 3 is " &lt;&lt; maxValue(1, 3) &lt;&lt; endl;</a:t>
            </a:r>
            <a:endParaRPr lang="en-US" sz="1400"/>
          </a:p>
          <a:p>
            <a:r>
              <a:rPr lang="en-US" sz="1400"/>
              <a:t>  cout &lt;&lt; "Maximum between 1.5 and 0.3 is "</a:t>
            </a:r>
            <a:endParaRPr lang="en-US" sz="1400"/>
          </a:p>
          <a:p>
            <a:r>
              <a:rPr lang="en-US" sz="1400"/>
              <a:t>    &lt;&lt; maxValue(1.5, 0.3) &lt;&lt; endl;</a:t>
            </a:r>
            <a:endParaRPr lang="en-US" sz="1400"/>
          </a:p>
          <a:p>
            <a:r>
              <a:rPr lang="en-US" sz="1400"/>
              <a:t>  cout &lt;&lt; "Maximum between 'A' and 'N' is "</a:t>
            </a:r>
            <a:endParaRPr lang="en-US" sz="1400"/>
          </a:p>
          <a:p>
            <a:r>
              <a:rPr lang="en-US" sz="1400"/>
              <a:t>    &lt;&lt; maxValue('A', 'N') &lt;&lt; endl;</a:t>
            </a:r>
            <a:endParaRPr lang="en-US" sz="1400"/>
          </a:p>
          <a:p>
            <a:r>
              <a:rPr lang="en-US" sz="1400"/>
              <a:t>  cout &lt;&lt; "Maximum between \"NBC\" and \"ABC\" is "</a:t>
            </a:r>
            <a:endParaRPr lang="en-US" sz="1400"/>
          </a:p>
          <a:p>
            <a:r>
              <a:rPr lang="en-US" sz="1400"/>
              <a:t>    &lt;&lt; maxValue(string("NBC"), string("ABC")) &lt;&lt; endl;</a:t>
            </a:r>
            <a:endParaRPr lang="en-US" sz="1400"/>
          </a:p>
          <a:p>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3740150" y="735330"/>
            <a:ext cx="4923155" cy="857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1905000" y="228600"/>
            <a:ext cx="5562600" cy="609600"/>
          </a:xfrm>
        </p:spPr>
        <p:txBody>
          <a:bodyPr vert="horz" wrap="square" lIns="92075" tIns="46038" rIns="92075" bIns="46038" anchor="ctr"/>
          <a:p>
            <a:r>
              <a:rPr lang="en-US" altLang="en-US" dirty="0"/>
              <a:t>match parameter </a:t>
            </a:r>
            <a:endParaRPr lang="en-US" altLang="en-US" dirty="0"/>
          </a:p>
        </p:txBody>
      </p:sp>
      <p:sp>
        <p:nvSpPr>
          <p:cNvPr id="11268" name="Rectangle 3"/>
          <p:cNvSpPr>
            <a:spLocks noGrp="1"/>
          </p:cNvSpPr>
          <p:nvPr>
            <p:ph idx="1"/>
          </p:nvPr>
        </p:nvSpPr>
        <p:spPr>
          <a:xfrm>
            <a:off x="228600" y="1143000"/>
            <a:ext cx="8610600" cy="3886200"/>
          </a:xfrm>
        </p:spPr>
        <p:txBody>
          <a:bodyPr vert="horz" wrap="square" lIns="92075" tIns="46038" rIns="92075" bIns="46038" anchor="t"/>
          <a:p>
            <a:pPr marL="0" indent="0">
              <a:buNone/>
            </a:pPr>
            <a:r>
              <a:rPr lang="en-US" altLang="en-US" dirty="0"/>
              <a:t>The generic </a:t>
            </a:r>
            <a:r>
              <a:rPr lang="en-US" altLang="en-US" u="sng" dirty="0"/>
              <a:t>maxValue</a:t>
            </a:r>
            <a:r>
              <a:rPr lang="en-US" altLang="en-US" dirty="0"/>
              <a:t> function can be used to return a maximum of two values of </a:t>
            </a:r>
            <a:r>
              <a:rPr lang="en-US" altLang="en-US" i="1" dirty="0"/>
              <a:t>any type</a:t>
            </a:r>
            <a:r>
              <a:rPr lang="en-US" altLang="en-US" dirty="0"/>
              <a:t>, provided that</a:t>
            </a:r>
            <a:endParaRPr lang="en-US" altLang="en-US" dirty="0"/>
          </a:p>
          <a:p>
            <a:pPr marL="0" indent="0">
              <a:buNone/>
            </a:pPr>
            <a:endParaRPr lang="en-US" altLang="en-US" dirty="0"/>
          </a:p>
          <a:p>
            <a:pPr lvl="1"/>
            <a:r>
              <a:rPr lang="en-US" altLang="en-US" dirty="0"/>
              <a:t>The two values have the same type; </a:t>
            </a:r>
            <a:endParaRPr lang="en-US" altLang="en-US" dirty="0"/>
          </a:p>
          <a:p>
            <a:pPr lvl="1"/>
            <a:r>
              <a:rPr lang="en-US" altLang="en-US" dirty="0"/>
              <a:t>The two values can be compared using the </a:t>
            </a:r>
            <a:r>
              <a:rPr lang="en-US" altLang="en-US" u="sng" dirty="0"/>
              <a:t>&gt;</a:t>
            </a:r>
            <a:r>
              <a:rPr lang="en-US" altLang="en-US" dirty="0"/>
              <a:t> operator. </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1066800" y="228600"/>
            <a:ext cx="7162800" cy="609600"/>
          </a:xfrm>
        </p:spPr>
        <p:txBody>
          <a:bodyPr vert="horz" wrap="square" lIns="92075" tIns="46038" rIns="92075" bIns="46038" anchor="ctr"/>
          <a:p>
            <a:r>
              <a:rPr lang="en-US" altLang="en-US" dirty="0"/>
              <a:t> </a:t>
            </a:r>
            <a:r>
              <a:rPr lang="en-US" altLang="en-US" u="sng" dirty="0"/>
              <a:t>&lt;typename T&gt;</a:t>
            </a:r>
            <a:r>
              <a:rPr lang="en-US" altLang="en-US" dirty="0"/>
              <a:t> preferred </a:t>
            </a:r>
            <a:endParaRPr lang="en-US" altLang="en-US" dirty="0"/>
          </a:p>
        </p:txBody>
      </p:sp>
      <p:sp>
        <p:nvSpPr>
          <p:cNvPr id="12292" name="Rectangle 3"/>
          <p:cNvSpPr>
            <a:spLocks noGrp="1"/>
          </p:cNvSpPr>
          <p:nvPr>
            <p:ph idx="1"/>
          </p:nvPr>
        </p:nvSpPr>
        <p:spPr>
          <a:xfrm>
            <a:off x="381000" y="1143000"/>
            <a:ext cx="8458200" cy="3886200"/>
          </a:xfrm>
        </p:spPr>
        <p:txBody>
          <a:bodyPr vert="horz" wrap="square" lIns="92075" tIns="46038" rIns="92075" bIns="46038" anchor="t"/>
          <a:p>
            <a:pPr marL="0" indent="0">
              <a:buNone/>
            </a:pPr>
            <a:r>
              <a:rPr lang="en-US" altLang="en-US" dirty="0"/>
              <a:t>You can use either </a:t>
            </a:r>
            <a:r>
              <a:rPr lang="en-US" altLang="en-US" u="sng" dirty="0"/>
              <a:t>&lt;typename T&gt;</a:t>
            </a:r>
            <a:r>
              <a:rPr lang="en-US" altLang="en-US" dirty="0"/>
              <a:t> or </a:t>
            </a:r>
            <a:r>
              <a:rPr lang="en-US" altLang="en-US" u="sng" dirty="0"/>
              <a:t>&lt;class T&gt;</a:t>
            </a:r>
            <a:r>
              <a:rPr lang="en-US" altLang="en-US" dirty="0"/>
              <a:t> to specify a type parameter. </a:t>
            </a:r>
            <a:endParaRPr lang="en-US" altLang="en-US" dirty="0"/>
          </a:p>
          <a:p>
            <a:pPr marL="0" indent="0">
              <a:buNone/>
            </a:pPr>
            <a:r>
              <a:rPr lang="en-US" altLang="en-US" dirty="0"/>
              <a:t>Using </a:t>
            </a:r>
            <a:r>
              <a:rPr lang="en-US" altLang="en-US" u="sng" dirty="0"/>
              <a:t>&lt;typename T&gt;</a:t>
            </a:r>
            <a:r>
              <a:rPr lang="en-US" altLang="en-US" dirty="0"/>
              <a:t> is better because </a:t>
            </a:r>
            <a:r>
              <a:rPr lang="en-US" altLang="en-US" u="sng" dirty="0"/>
              <a:t>&lt;typename T&gt;</a:t>
            </a:r>
            <a:r>
              <a:rPr lang="en-US" altLang="en-US" dirty="0"/>
              <a:t> is descriptive. </a:t>
            </a:r>
            <a:endParaRPr lang="en-US" altLang="en-US" dirty="0"/>
          </a:p>
          <a:p>
            <a:pPr marL="0" indent="0">
              <a:buNone/>
            </a:pPr>
            <a:r>
              <a:rPr lang="en-US" altLang="en-US" u="sng" dirty="0"/>
              <a:t>&lt;class T&gt;</a:t>
            </a:r>
            <a:r>
              <a:rPr lang="en-US" altLang="en-US" dirty="0"/>
              <a:t> could be confused with class declaration.</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1066800" y="228600"/>
            <a:ext cx="7162800" cy="609600"/>
          </a:xfrm>
        </p:spPr>
        <p:txBody>
          <a:bodyPr vert="horz" wrap="square" lIns="92075" tIns="46038" rIns="92075" bIns="46038" anchor="ctr"/>
          <a:p>
            <a:r>
              <a:rPr lang="en-US" altLang="en-US" dirty="0"/>
              <a:t> multiple type parameters </a:t>
            </a:r>
            <a:endParaRPr lang="en-US" altLang="en-US" dirty="0"/>
          </a:p>
        </p:txBody>
      </p:sp>
      <p:sp>
        <p:nvSpPr>
          <p:cNvPr id="13316" name="Rectangle 3"/>
          <p:cNvSpPr>
            <a:spLocks noGrp="1"/>
          </p:cNvSpPr>
          <p:nvPr>
            <p:ph idx="1"/>
          </p:nvPr>
        </p:nvSpPr>
        <p:spPr>
          <a:xfrm>
            <a:off x="381000" y="1143000"/>
            <a:ext cx="8458200" cy="3886200"/>
          </a:xfrm>
        </p:spPr>
        <p:txBody>
          <a:bodyPr vert="horz" wrap="square" lIns="92075" tIns="46038" rIns="92075" bIns="46038" anchor="t"/>
          <a:p>
            <a:pPr marL="0" indent="0">
              <a:buNone/>
            </a:pPr>
            <a:r>
              <a:rPr lang="en-US" altLang="en-US" dirty="0"/>
              <a:t>Occasionally, a template function may have more than one parameter. In this case, place the parameters together inside the brackets, separated by commas, such as </a:t>
            </a:r>
            <a:r>
              <a:rPr lang="en-US" altLang="en-US" u="sng" dirty="0"/>
              <a:t>&lt;typename T1, typename T2, typename T3&gt;</a:t>
            </a:r>
            <a:r>
              <a:rPr lang="en-US" altLang="en-US" dirty="0"/>
              <a:t>. </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 name="Text Box 2"/>
          <p:cNvSpPr txBox="1"/>
          <p:nvPr/>
        </p:nvSpPr>
        <p:spPr>
          <a:xfrm>
            <a:off x="206375" y="168275"/>
            <a:ext cx="1861820" cy="368300"/>
          </a:xfrm>
          <a:prstGeom prst="rect">
            <a:avLst/>
          </a:prstGeom>
          <a:noFill/>
        </p:spPr>
        <p:txBody>
          <a:bodyPr wrap="none" rtlCol="0" anchor="t">
            <a:spAutoFit/>
          </a:bodyPr>
          <a:p>
            <a:r>
              <a:rPr lang="en-US" altLang="en-US" dirty="0">
                <a:sym typeface="+mn-ea"/>
              </a:rPr>
              <a:t>GenericSort.cpp</a:t>
            </a:r>
            <a:endParaRPr lang="en-US"/>
          </a:p>
        </p:txBody>
      </p:sp>
      <p:pic>
        <p:nvPicPr>
          <p:cNvPr id="4" name="Picture 3"/>
          <p:cNvPicPr>
            <a:picLocks noChangeAspect="1"/>
          </p:cNvPicPr>
          <p:nvPr/>
        </p:nvPicPr>
        <p:blipFill>
          <a:blip r:embed="rId1"/>
          <a:stretch>
            <a:fillRect/>
          </a:stretch>
        </p:blipFill>
        <p:spPr>
          <a:xfrm>
            <a:off x="4813300" y="5398135"/>
            <a:ext cx="4229100" cy="774700"/>
          </a:xfrm>
          <a:prstGeom prst="rect">
            <a:avLst/>
          </a:prstGeom>
        </p:spPr>
      </p:pic>
      <p:sp>
        <p:nvSpPr>
          <p:cNvPr id="5" name="Text Box 4"/>
          <p:cNvSpPr txBox="1"/>
          <p:nvPr/>
        </p:nvSpPr>
        <p:spPr>
          <a:xfrm>
            <a:off x="358775" y="597535"/>
            <a:ext cx="4657725" cy="6123940"/>
          </a:xfrm>
          <a:prstGeom prst="rect">
            <a:avLst/>
          </a:prstGeom>
          <a:noFill/>
        </p:spPr>
        <p:txBody>
          <a:bodyPr wrap="square" rtlCol="0" anchor="t">
            <a:spAutoFit/>
          </a:bodyPr>
          <a:p>
            <a:r>
              <a:rPr lang="en-US" sz="1400"/>
              <a:t>#include &lt;iostream&gt;</a:t>
            </a:r>
            <a:endParaRPr lang="en-US" sz="1400"/>
          </a:p>
          <a:p>
            <a:r>
              <a:rPr lang="en-US" sz="1400"/>
              <a:t>#include &lt;string&gt;</a:t>
            </a:r>
            <a:endParaRPr lang="en-US" sz="1400"/>
          </a:p>
          <a:p>
            <a:r>
              <a:rPr lang="en-US" sz="1400"/>
              <a:t>using namespace std;</a:t>
            </a:r>
            <a:endParaRPr lang="en-US" sz="1400"/>
          </a:p>
          <a:p>
            <a:r>
              <a:rPr lang="en-US" sz="1400"/>
              <a:t>template&lt;typename T&gt;</a:t>
            </a:r>
            <a:endParaRPr lang="en-US" sz="1400"/>
          </a:p>
          <a:p>
            <a:r>
              <a:rPr lang="en-US" sz="1400"/>
              <a:t>void sort(T list[], int listSize) </a:t>
            </a:r>
            <a:endParaRPr lang="en-US" sz="1400"/>
          </a:p>
          <a:p>
            <a:r>
              <a:rPr lang="en-US" sz="1400"/>
              <a:t>{</a:t>
            </a:r>
            <a:endParaRPr lang="en-US" sz="1400"/>
          </a:p>
          <a:p>
            <a:r>
              <a:rPr lang="en-US" sz="1400"/>
              <a:t>  for (int i = 0; i &lt; listSize; i++) </a:t>
            </a:r>
            <a:endParaRPr lang="en-US" sz="1400"/>
          </a:p>
          <a:p>
            <a:r>
              <a:rPr lang="en-US" sz="1400"/>
              <a:t>  {</a:t>
            </a:r>
            <a:endParaRPr lang="en-US" sz="1400"/>
          </a:p>
          <a:p>
            <a:r>
              <a:rPr lang="en-US" sz="1400"/>
              <a:t>    // Find the minimum in the list[i..listSize-1]</a:t>
            </a:r>
            <a:endParaRPr lang="en-US" sz="1400"/>
          </a:p>
          <a:p>
            <a:r>
              <a:rPr lang="en-US" sz="1400"/>
              <a:t>    T currentMin = list[i];</a:t>
            </a:r>
            <a:endParaRPr lang="en-US" sz="1400"/>
          </a:p>
          <a:p>
            <a:r>
              <a:rPr lang="en-US" sz="1400"/>
              <a:t>    int currentMinIndex = i;</a:t>
            </a:r>
            <a:endParaRPr lang="en-US" sz="1400"/>
          </a:p>
          <a:p>
            <a:endParaRPr lang="en-US" sz="1400"/>
          </a:p>
          <a:p>
            <a:r>
              <a:rPr lang="en-US" sz="1400"/>
              <a:t>    for (int j = i + 1; j &lt; listSize; j++) </a:t>
            </a:r>
            <a:endParaRPr lang="en-US" sz="1400"/>
          </a:p>
          <a:p>
            <a:r>
              <a:rPr lang="en-US" sz="1400"/>
              <a:t>    {</a:t>
            </a:r>
            <a:endParaRPr lang="en-US" sz="1400"/>
          </a:p>
          <a:p>
            <a:r>
              <a:rPr lang="en-US" sz="1400"/>
              <a:t>      if (currentMin &gt; list[j]) </a:t>
            </a:r>
            <a:endParaRPr lang="en-US" sz="1400"/>
          </a:p>
          <a:p>
            <a:r>
              <a:rPr lang="en-US" sz="1400"/>
              <a:t>      {</a:t>
            </a:r>
            <a:endParaRPr lang="en-US" sz="1400"/>
          </a:p>
          <a:p>
            <a:r>
              <a:rPr lang="en-US" sz="1400"/>
              <a:t>        currentMin = list[j];</a:t>
            </a:r>
            <a:endParaRPr lang="en-US" sz="1400"/>
          </a:p>
          <a:p>
            <a:r>
              <a:rPr lang="en-US" sz="1400"/>
              <a:t>        currentMinIndex = j;</a:t>
            </a:r>
            <a:endParaRPr lang="en-US" sz="1400"/>
          </a:p>
          <a:p>
            <a:r>
              <a:rPr lang="en-US" sz="1400"/>
              <a:t>      }</a:t>
            </a:r>
            <a:endParaRPr lang="en-US" sz="1400"/>
          </a:p>
          <a:p>
            <a:r>
              <a:rPr lang="en-US" sz="1400"/>
              <a:t>    }</a:t>
            </a:r>
            <a:endParaRPr lang="en-US" sz="1400"/>
          </a:p>
          <a:p>
            <a:r>
              <a:rPr lang="en-US" sz="1400"/>
              <a:t>    // Swap list[i] with list[currentMinIndex] if necessary;</a:t>
            </a:r>
            <a:endParaRPr lang="en-US" sz="1400"/>
          </a:p>
          <a:p>
            <a:r>
              <a:rPr lang="en-US" sz="1400"/>
              <a:t>    if (currentMinIndex != i) </a:t>
            </a:r>
            <a:endParaRPr lang="en-US" sz="1400"/>
          </a:p>
          <a:p>
            <a:r>
              <a:rPr lang="en-US" sz="1400"/>
              <a:t>    {</a:t>
            </a:r>
            <a:endParaRPr lang="en-US" sz="1400"/>
          </a:p>
          <a:p>
            <a:r>
              <a:rPr lang="en-US" sz="1400"/>
              <a:t>      list[currentMinIndex] = list[i];</a:t>
            </a:r>
            <a:endParaRPr lang="en-US" sz="1400"/>
          </a:p>
          <a:p>
            <a:r>
              <a:rPr lang="en-US" sz="1400"/>
              <a:t>      list[i] = currentMin;</a:t>
            </a:r>
            <a:endParaRPr lang="en-US" sz="1400"/>
          </a:p>
          <a:p>
            <a:r>
              <a:rPr lang="en-US" sz="1400"/>
              <a:t>    }</a:t>
            </a:r>
            <a:endParaRPr lang="en-US" sz="1400"/>
          </a:p>
          <a:p>
            <a:r>
              <a:rPr lang="en-US" sz="1400"/>
              <a:t>  }</a:t>
            </a:r>
            <a:endParaRPr lang="en-US" sz="1400"/>
          </a:p>
          <a:p>
            <a:r>
              <a:rPr lang="en-US" sz="1400"/>
              <a:t>}</a:t>
            </a:r>
            <a:endParaRPr lang="en-US" sz="1400"/>
          </a:p>
        </p:txBody>
      </p:sp>
      <p:sp>
        <p:nvSpPr>
          <p:cNvPr id="6" name="Text Box 5"/>
          <p:cNvSpPr txBox="1"/>
          <p:nvPr/>
        </p:nvSpPr>
        <p:spPr>
          <a:xfrm>
            <a:off x="5014595" y="168275"/>
            <a:ext cx="4078605" cy="5046345"/>
          </a:xfrm>
          <a:prstGeom prst="rect">
            <a:avLst/>
          </a:prstGeom>
          <a:noFill/>
        </p:spPr>
        <p:txBody>
          <a:bodyPr wrap="square" rtlCol="0" anchor="t">
            <a:spAutoFit/>
          </a:bodyPr>
          <a:p>
            <a:r>
              <a:rPr lang="en-US" sz="1400"/>
              <a:t>template&lt;typename T&gt;</a:t>
            </a:r>
            <a:endParaRPr lang="en-US" sz="1400"/>
          </a:p>
          <a:p>
            <a:r>
              <a:rPr lang="en-US" sz="1400"/>
              <a:t>void printArray(const T list[], int listSize)</a:t>
            </a:r>
            <a:endParaRPr lang="en-US" sz="1400"/>
          </a:p>
          <a:p>
            <a:r>
              <a:rPr lang="en-US" sz="1400"/>
              <a:t>{</a:t>
            </a:r>
            <a:endParaRPr lang="en-US" sz="1400"/>
          </a:p>
          <a:p>
            <a:r>
              <a:rPr lang="en-US" sz="1400"/>
              <a:t>  for (int i = 0; i &lt; listSize; i++)</a:t>
            </a:r>
            <a:endParaRPr lang="en-US" sz="1400"/>
          </a:p>
          <a:p>
            <a:r>
              <a:rPr lang="en-US" sz="1400"/>
              <a:t>  {</a:t>
            </a:r>
            <a:endParaRPr lang="en-US" sz="1400"/>
          </a:p>
          <a:p>
            <a:r>
              <a:rPr lang="en-US" sz="1400"/>
              <a:t>    cout &lt;&lt; list[i] &lt;&lt; " ";</a:t>
            </a:r>
            <a:endParaRPr lang="en-US" sz="1400"/>
          </a:p>
          <a:p>
            <a:r>
              <a:rPr lang="en-US" sz="1400"/>
              <a:t>  }</a:t>
            </a:r>
            <a:endParaRPr lang="en-US" sz="1400"/>
          </a:p>
          <a:p>
            <a:r>
              <a:rPr lang="en-US" sz="1400"/>
              <a:t>  cout &lt;&lt; endl;</a:t>
            </a:r>
            <a:endParaRPr lang="en-US" sz="1400"/>
          </a:p>
          <a:p>
            <a:r>
              <a:rPr lang="en-US" sz="1400"/>
              <a:t>}</a:t>
            </a:r>
            <a:endParaRPr lang="en-US" sz="1400"/>
          </a:p>
          <a:p>
            <a:r>
              <a:rPr lang="en-US" sz="1400"/>
              <a:t>int main()</a:t>
            </a:r>
            <a:endParaRPr lang="en-US" sz="1400"/>
          </a:p>
          <a:p>
            <a:r>
              <a:rPr lang="en-US" sz="1400"/>
              <a:t>{</a:t>
            </a:r>
            <a:endParaRPr lang="en-US" sz="1400"/>
          </a:p>
          <a:p>
            <a:r>
              <a:rPr lang="en-US" sz="1400"/>
              <a:t>  int list1[] = {3, 5, 1, 0, 2, 8, 7};</a:t>
            </a:r>
            <a:endParaRPr lang="en-US" sz="1400"/>
          </a:p>
          <a:p>
            <a:r>
              <a:rPr lang="en-US" sz="1400"/>
              <a:t>  sort(list1, 7);</a:t>
            </a:r>
            <a:endParaRPr lang="en-US" sz="1400"/>
          </a:p>
          <a:p>
            <a:r>
              <a:rPr lang="en-US" sz="1400"/>
              <a:t>  printArray(list1, 7);</a:t>
            </a:r>
            <a:endParaRPr lang="en-US" sz="1400"/>
          </a:p>
          <a:p>
            <a:r>
              <a:rPr lang="en-US" sz="1400"/>
              <a:t>  double list2[] = {3.5, 0.5, 1.4, 0.4, 2.5, 1.8, 4.7};</a:t>
            </a:r>
            <a:endParaRPr lang="en-US" sz="1400"/>
          </a:p>
          <a:p>
            <a:r>
              <a:rPr lang="en-US" sz="1400"/>
              <a:t>  sort(list2, 7);</a:t>
            </a:r>
            <a:endParaRPr lang="en-US" sz="1400"/>
          </a:p>
          <a:p>
            <a:r>
              <a:rPr lang="en-US" sz="1400"/>
              <a:t>  printArray(list2, 7);</a:t>
            </a:r>
            <a:endParaRPr lang="en-US" sz="1400"/>
          </a:p>
          <a:p>
            <a:r>
              <a:rPr lang="en-US" sz="1400"/>
              <a:t>  string list3[] = {"Atlanta", "Denver", "Chicago", "Dallas"};</a:t>
            </a:r>
            <a:endParaRPr lang="en-US" sz="1400"/>
          </a:p>
          <a:p>
            <a:r>
              <a:rPr lang="en-US" sz="1400"/>
              <a:t>  sort(list3, 4);</a:t>
            </a:r>
            <a:endParaRPr lang="en-US" sz="1400"/>
          </a:p>
          <a:p>
            <a:r>
              <a:rPr lang="en-US" sz="1400"/>
              <a:t>  printArray(list3, 4);</a:t>
            </a:r>
            <a:endParaRPr lang="en-US" sz="1400"/>
          </a:p>
          <a:p>
            <a:r>
              <a:rPr lang="en-US" sz="1400"/>
              <a:t>  return 0;</a:t>
            </a:r>
            <a:endParaRPr lang="en-US" sz="1400"/>
          </a:p>
          <a:p>
            <a:r>
              <a:rPr lang="en-US" sz="1400"/>
              <a:t>}</a:t>
            </a:r>
            <a:endParaRPr 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2"/>
          <p:cNvSpPr>
            <a:spLocks noGrp="1"/>
          </p:cNvSpPr>
          <p:nvPr>
            <p:ph type="title"/>
          </p:nvPr>
        </p:nvSpPr>
        <p:spPr>
          <a:xfrm>
            <a:off x="271145" y="228600"/>
            <a:ext cx="8635365" cy="609600"/>
          </a:xfrm>
        </p:spPr>
        <p:txBody>
          <a:bodyPr vert="horz" wrap="square" lIns="92075" tIns="46038" rIns="92075" bIns="46038" anchor="ctr"/>
          <a:p>
            <a:r>
              <a:rPr lang="en-US" altLang="en-US" sz="3200" dirty="0"/>
              <a:t> </a:t>
            </a:r>
            <a:r>
              <a:rPr lang="en-US" altLang="en-US" sz="3200" b="1" dirty="0"/>
              <a:t>developing generic function</a:t>
            </a:r>
            <a:r>
              <a:rPr lang="en-US" altLang="en-US" sz="3200" dirty="0"/>
              <a:t> </a:t>
            </a:r>
            <a:endParaRPr lang="en-US" altLang="en-US" sz="3200" dirty="0"/>
          </a:p>
        </p:txBody>
      </p:sp>
      <p:sp>
        <p:nvSpPr>
          <p:cNvPr id="15364" name="Rectangle 3"/>
          <p:cNvSpPr>
            <a:spLocks noGrp="1"/>
          </p:cNvSpPr>
          <p:nvPr>
            <p:ph idx="1"/>
          </p:nvPr>
        </p:nvSpPr>
        <p:spPr>
          <a:xfrm>
            <a:off x="381000" y="1143000"/>
            <a:ext cx="8458200" cy="3886200"/>
          </a:xfrm>
        </p:spPr>
        <p:txBody>
          <a:bodyPr vert="horz" wrap="square" lIns="92075" tIns="46038" rIns="92075" bIns="46038" anchor="t"/>
          <a:p>
            <a:pPr marL="0" indent="0">
              <a:buNone/>
            </a:pPr>
            <a:r>
              <a:rPr lang="en-US" altLang="en-US" dirty="0"/>
              <a:t>When you define a generic function, it is better to start with non-generic function, debug and test it, and then convert it to a generic function.</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323850" y="296863"/>
            <a:ext cx="8659813" cy="533400"/>
          </a:xfrm>
        </p:spPr>
        <p:txBody>
          <a:bodyPr vert="horz" wrap="square" lIns="92075" tIns="46038" rIns="92075" bIns="46038" anchor="ctr"/>
          <a:p>
            <a:r>
              <a:rPr lang="en-US" altLang="en-US" sz="3600" dirty="0"/>
              <a:t>Stack Animation</a:t>
            </a:r>
            <a:endParaRPr lang="en-US" altLang="en-US" sz="3600" dirty="0"/>
          </a:p>
        </p:txBody>
      </p:sp>
      <p:sp>
        <p:nvSpPr>
          <p:cNvPr id="16388" name="Rectangle 3"/>
          <p:cNvSpPr/>
          <p:nvPr/>
        </p:nvSpPr>
        <p:spPr>
          <a:xfrm>
            <a:off x="1741488" y="2084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89" name="Rectangle 4"/>
          <p:cNvSpPr/>
          <p:nvPr/>
        </p:nvSpPr>
        <p:spPr>
          <a:xfrm>
            <a:off x="2133600" y="243046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90" name="Rectangle 5"/>
          <p:cNvSpPr/>
          <p:nvPr/>
        </p:nvSpPr>
        <p:spPr>
          <a:xfrm>
            <a:off x="3462338" y="30956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91" name="Rectangle 6"/>
          <p:cNvSpPr/>
          <p:nvPr/>
        </p:nvSpPr>
        <p:spPr>
          <a:xfrm>
            <a:off x="2343150" y="164306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92" name="AutoShape 19">
            <a:hlinkClick r:id="rId1"/>
          </p:cNvPr>
          <p:cNvSpPr/>
          <p:nvPr/>
        </p:nvSpPr>
        <p:spPr>
          <a:xfrm>
            <a:off x="457200" y="1397000"/>
            <a:ext cx="468313" cy="576263"/>
          </a:xfrm>
          <a:prstGeom prst="actionButtonDocument">
            <a:avLst/>
          </a:prstGeom>
          <a:solidFill>
            <a:srgbClr val="92D05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93" name="Rectangle 2"/>
          <p:cNvSpPr txBox="1"/>
          <p:nvPr/>
        </p:nvSpPr>
        <p:spPr>
          <a:xfrm>
            <a:off x="152400" y="884238"/>
            <a:ext cx="8839200" cy="533400"/>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2400" dirty="0">
                <a:solidFill>
                  <a:schemeClr val="tx2"/>
                </a:solidFill>
              </a:rPr>
              <a:t>http://www.cs.armstrong.edu/liang/animation/web/Stack.html</a:t>
            </a:r>
            <a:endParaRPr lang="en-US" altLang="en-US" sz="2400" dirty="0">
              <a:solidFill>
                <a:schemeClr val="tx2"/>
              </a:solidFill>
            </a:endParaRPr>
          </a:p>
        </p:txBody>
      </p:sp>
      <p:pic>
        <p:nvPicPr>
          <p:cNvPr id="16394" name="Picture 10"/>
          <p:cNvPicPr>
            <a:picLocks noChangeAspect="1"/>
          </p:cNvPicPr>
          <p:nvPr/>
        </p:nvPicPr>
        <p:blipFill>
          <a:blip r:embed="rId2"/>
          <a:stretch>
            <a:fillRect/>
          </a:stretch>
        </p:blipFill>
        <p:spPr>
          <a:xfrm>
            <a:off x="358775" y="2205038"/>
            <a:ext cx="8507413" cy="4103687"/>
          </a:xfrm>
          <a:prstGeom prst="rect">
            <a:avLst/>
          </a:prstGeom>
          <a:noFill/>
          <a:ln w="1270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1066800" y="228600"/>
            <a:ext cx="7162800" cy="609600"/>
          </a:xfrm>
        </p:spPr>
        <p:txBody>
          <a:bodyPr vert="horz" wrap="square" lIns="92075" tIns="46038" rIns="92075" bIns="46038" anchor="ctr"/>
          <a:p>
            <a:r>
              <a:rPr lang="en-US" altLang="en-US" dirty="0"/>
              <a:t> </a:t>
            </a:r>
            <a:r>
              <a:rPr lang="en-US" altLang="en-US" b="1" dirty="0"/>
              <a:t>Class Templates</a:t>
            </a:r>
            <a:r>
              <a:rPr lang="en-US" altLang="en-US" dirty="0"/>
              <a:t> </a:t>
            </a:r>
            <a:endParaRPr lang="en-US" altLang="en-US" dirty="0"/>
          </a:p>
        </p:txBody>
      </p:sp>
      <p:sp>
        <p:nvSpPr>
          <p:cNvPr id="17412" name="Rectangle 6"/>
          <p:cNvSpPr/>
          <p:nvPr/>
        </p:nvSpPr>
        <p:spPr>
          <a:xfrm>
            <a:off x="0" y="25527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7413" name="Rectangle 11"/>
          <p:cNvSpPr/>
          <p:nvPr/>
        </p:nvSpPr>
        <p:spPr>
          <a:xfrm>
            <a:off x="0" y="25527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7414" name="Object 10"/>
          <p:cNvGraphicFramePr>
            <a:graphicFrameLocks noChangeAspect="1"/>
          </p:cNvGraphicFramePr>
          <p:nvPr/>
        </p:nvGraphicFramePr>
        <p:xfrm>
          <a:off x="304800" y="1143000"/>
          <a:ext cx="8077200" cy="4319588"/>
        </p:xfrm>
        <a:graphic>
          <a:graphicData uri="http://schemas.openxmlformats.org/presentationml/2006/ole">
            <mc:AlternateContent xmlns:mc="http://schemas.openxmlformats.org/markup-compatibility/2006">
              <mc:Choice xmlns:v="urn:schemas-microsoft-com:vml" Requires="v">
                <p:oleObj spid="_x0000_s3079" name="" r:id="rId1" imgW="3276600" imgH="1752600" progId="Word.Picture.8">
                  <p:embed/>
                </p:oleObj>
              </mc:Choice>
              <mc:Fallback>
                <p:oleObj name="" r:id="rId1" imgW="3276600" imgH="1752600" progId="Word.Picture.8">
                  <p:embed/>
                  <p:pic>
                    <p:nvPicPr>
                      <p:cNvPr id="0" name="Picture 3078"/>
                      <p:cNvPicPr/>
                      <p:nvPr/>
                    </p:nvPicPr>
                    <p:blipFill>
                      <a:blip r:embed="rId2"/>
                      <a:stretch>
                        <a:fillRect/>
                      </a:stretch>
                    </p:blipFill>
                    <p:spPr>
                      <a:xfrm>
                        <a:off x="304800" y="1143000"/>
                        <a:ext cx="8077200" cy="4319588"/>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67970" y="447675"/>
            <a:ext cx="2540000" cy="5692775"/>
          </a:xfrm>
          <a:prstGeom prst="rect">
            <a:avLst/>
          </a:prstGeom>
          <a:noFill/>
        </p:spPr>
        <p:txBody>
          <a:bodyPr wrap="square" rtlCol="0" anchor="t">
            <a:spAutoFit/>
          </a:bodyPr>
          <a:p>
            <a:r>
              <a:rPr lang="en-US" sz="1400"/>
              <a:t>#ifndef STACK_H</a:t>
            </a:r>
            <a:endParaRPr lang="en-US" sz="1400"/>
          </a:p>
          <a:p>
            <a:r>
              <a:rPr lang="en-US" sz="1400"/>
              <a:t>#define STACK_H</a:t>
            </a:r>
            <a:endParaRPr lang="en-US" sz="1400"/>
          </a:p>
          <a:p>
            <a:r>
              <a:rPr lang="en-US" sz="1400"/>
              <a:t>template&lt;typename T&gt;</a:t>
            </a:r>
            <a:endParaRPr lang="en-US" sz="1400"/>
          </a:p>
          <a:p>
            <a:r>
              <a:rPr lang="en-US" sz="1400"/>
              <a:t>class Stack</a:t>
            </a:r>
            <a:endParaRPr lang="en-US" sz="1400"/>
          </a:p>
          <a:p>
            <a:r>
              <a:rPr lang="en-US" sz="1400"/>
              <a:t>{</a:t>
            </a:r>
            <a:endParaRPr lang="en-US" sz="1400"/>
          </a:p>
          <a:p>
            <a:r>
              <a:rPr lang="en-US" sz="1400"/>
              <a:t>public:</a:t>
            </a:r>
            <a:endParaRPr lang="en-US" sz="1400"/>
          </a:p>
          <a:p>
            <a:r>
              <a:rPr lang="en-US" sz="1400"/>
              <a:t>  Stack();</a:t>
            </a:r>
            <a:endParaRPr lang="en-US" sz="1400"/>
          </a:p>
          <a:p>
            <a:r>
              <a:rPr lang="en-US" sz="1400"/>
              <a:t>  bool empty() const;</a:t>
            </a:r>
            <a:endParaRPr lang="en-US" sz="1400"/>
          </a:p>
          <a:p>
            <a:r>
              <a:rPr lang="en-US" sz="1400"/>
              <a:t>  T peek() const;</a:t>
            </a:r>
            <a:endParaRPr lang="en-US" sz="1400"/>
          </a:p>
          <a:p>
            <a:r>
              <a:rPr lang="en-US" sz="1400"/>
              <a:t>  void push(T value);</a:t>
            </a:r>
            <a:endParaRPr lang="en-US" sz="1400"/>
          </a:p>
          <a:p>
            <a:r>
              <a:rPr lang="en-US" sz="1400"/>
              <a:t>  T pop();</a:t>
            </a:r>
            <a:endParaRPr lang="en-US" sz="1400"/>
          </a:p>
          <a:p>
            <a:r>
              <a:rPr lang="en-US" sz="1400"/>
              <a:t>  int getSize() const;</a:t>
            </a:r>
            <a:endParaRPr lang="en-US" sz="1400"/>
          </a:p>
          <a:p>
            <a:r>
              <a:rPr lang="en-US" sz="1400"/>
              <a:t>private:</a:t>
            </a:r>
            <a:endParaRPr lang="en-US" sz="1400"/>
          </a:p>
          <a:p>
            <a:r>
              <a:rPr lang="en-US" sz="1400"/>
              <a:t>  T elements[100];</a:t>
            </a:r>
            <a:endParaRPr lang="en-US" sz="1400"/>
          </a:p>
          <a:p>
            <a:r>
              <a:rPr lang="en-US" sz="1400"/>
              <a:t>  int size;</a:t>
            </a:r>
            <a:endParaRPr lang="en-US" sz="1400"/>
          </a:p>
          <a:p>
            <a:r>
              <a:rPr lang="en-US" sz="1400"/>
              <a:t>};</a:t>
            </a:r>
            <a:endParaRPr lang="en-US" sz="1400"/>
          </a:p>
          <a:p>
            <a:r>
              <a:rPr lang="en-US" sz="1400"/>
              <a:t>template&lt;typename T&gt;</a:t>
            </a:r>
            <a:endParaRPr lang="en-US" sz="1400"/>
          </a:p>
          <a:p>
            <a:r>
              <a:rPr lang="en-US" sz="1400"/>
              <a:t>Stack&lt;T&gt;::Stack()</a:t>
            </a:r>
            <a:endParaRPr lang="en-US" sz="1400"/>
          </a:p>
          <a:p>
            <a:r>
              <a:rPr lang="en-US" sz="1400"/>
              <a:t>{</a:t>
            </a:r>
            <a:endParaRPr lang="en-US" sz="1400"/>
          </a:p>
          <a:p>
            <a:r>
              <a:rPr lang="en-US" sz="1400"/>
              <a:t>  size = 0;</a:t>
            </a:r>
            <a:endParaRPr lang="en-US" sz="1400"/>
          </a:p>
          <a:p>
            <a:r>
              <a:rPr lang="en-US" sz="1400"/>
              <a:t>}</a:t>
            </a:r>
            <a:endParaRPr lang="en-US" sz="1400"/>
          </a:p>
          <a:p>
            <a:r>
              <a:rPr lang="en-US" sz="1400"/>
              <a:t>template&lt;typename T&gt;</a:t>
            </a:r>
            <a:endParaRPr lang="en-US" sz="1400"/>
          </a:p>
          <a:p>
            <a:r>
              <a:rPr lang="en-US" sz="1400"/>
              <a:t>bool Stack&lt;T&gt;::empty() const</a:t>
            </a:r>
            <a:endParaRPr lang="en-US" sz="1400"/>
          </a:p>
          <a:p>
            <a:r>
              <a:rPr lang="en-US" sz="1400"/>
              <a:t>{</a:t>
            </a:r>
            <a:endParaRPr lang="en-US" sz="1400"/>
          </a:p>
          <a:p>
            <a:r>
              <a:rPr lang="en-US" sz="1400"/>
              <a:t>  return (size == 0);</a:t>
            </a:r>
            <a:endParaRPr lang="en-US" sz="1400"/>
          </a:p>
          <a:p>
            <a:r>
              <a:rPr lang="en-US" sz="1400"/>
              <a:t>}</a:t>
            </a:r>
            <a:endParaRPr lang="en-US" sz="1400"/>
          </a:p>
        </p:txBody>
      </p:sp>
      <p:sp>
        <p:nvSpPr>
          <p:cNvPr id="6" name="Text Box 5"/>
          <p:cNvSpPr txBox="1"/>
          <p:nvPr/>
        </p:nvSpPr>
        <p:spPr>
          <a:xfrm>
            <a:off x="2807970" y="447675"/>
            <a:ext cx="2540000" cy="4615815"/>
          </a:xfrm>
          <a:prstGeom prst="rect">
            <a:avLst/>
          </a:prstGeom>
          <a:noFill/>
        </p:spPr>
        <p:txBody>
          <a:bodyPr wrap="square" rtlCol="0" anchor="t">
            <a:spAutoFit/>
          </a:bodyPr>
          <a:p>
            <a:r>
              <a:rPr lang="en-US" sz="1400"/>
              <a:t>template&lt;typename T&gt;</a:t>
            </a:r>
            <a:endParaRPr lang="en-US" sz="1400"/>
          </a:p>
          <a:p>
            <a:r>
              <a:rPr lang="en-US" sz="1400"/>
              <a:t>T Stack&lt;T&gt;::peek() const</a:t>
            </a:r>
            <a:endParaRPr lang="en-US" sz="1400"/>
          </a:p>
          <a:p>
            <a:r>
              <a:rPr lang="en-US" sz="1400"/>
              <a:t>{</a:t>
            </a:r>
            <a:endParaRPr lang="en-US" sz="1400"/>
          </a:p>
          <a:p>
            <a:r>
              <a:rPr lang="en-US" sz="1400"/>
              <a:t>  return elements[size - 1];</a:t>
            </a:r>
            <a:endParaRPr lang="en-US" sz="1400"/>
          </a:p>
          <a:p>
            <a:r>
              <a:rPr lang="en-US" sz="1400"/>
              <a:t>}</a:t>
            </a:r>
            <a:endParaRPr lang="en-US" sz="1400"/>
          </a:p>
          <a:p>
            <a:r>
              <a:rPr lang="en-US" sz="1400"/>
              <a:t>template&lt;typename T&gt;</a:t>
            </a:r>
            <a:endParaRPr lang="en-US" sz="1400"/>
          </a:p>
          <a:p>
            <a:r>
              <a:rPr lang="en-US" sz="1400"/>
              <a:t>void Stack&lt;T&gt;::push(T value)</a:t>
            </a:r>
            <a:endParaRPr lang="en-US" sz="1400"/>
          </a:p>
          <a:p>
            <a:r>
              <a:rPr lang="en-US" sz="1400"/>
              <a:t>{</a:t>
            </a:r>
            <a:endParaRPr lang="en-US" sz="1400"/>
          </a:p>
          <a:p>
            <a:r>
              <a:rPr lang="en-US" sz="1400"/>
              <a:t>  elements[size++] = value;</a:t>
            </a:r>
            <a:endParaRPr lang="en-US" sz="1400"/>
          </a:p>
          <a:p>
            <a:r>
              <a:rPr lang="en-US" sz="1400"/>
              <a:t>}</a:t>
            </a:r>
            <a:endParaRPr lang="en-US" sz="1400"/>
          </a:p>
          <a:p>
            <a:r>
              <a:rPr lang="en-US" sz="1400"/>
              <a:t>template&lt;typename T&gt;</a:t>
            </a:r>
            <a:endParaRPr lang="en-US" sz="1400"/>
          </a:p>
          <a:p>
            <a:r>
              <a:rPr lang="en-US" sz="1400"/>
              <a:t>T Stack&lt;T&gt;::pop()</a:t>
            </a:r>
            <a:endParaRPr lang="en-US" sz="1400"/>
          </a:p>
          <a:p>
            <a:r>
              <a:rPr lang="en-US" sz="1400"/>
              <a:t>{</a:t>
            </a:r>
            <a:endParaRPr lang="en-US" sz="1400"/>
          </a:p>
          <a:p>
            <a:r>
              <a:rPr lang="en-US" sz="1400"/>
              <a:t>  return elements[--size];</a:t>
            </a:r>
            <a:endParaRPr lang="en-US" sz="1400"/>
          </a:p>
          <a:p>
            <a:r>
              <a:rPr lang="en-US" sz="1400"/>
              <a:t>}</a:t>
            </a:r>
            <a:endParaRPr lang="en-US" sz="1400"/>
          </a:p>
          <a:p>
            <a:r>
              <a:rPr lang="en-US" sz="1400"/>
              <a:t>template&lt;typename T&gt;</a:t>
            </a:r>
            <a:endParaRPr lang="en-US" sz="1400"/>
          </a:p>
          <a:p>
            <a:r>
              <a:rPr lang="en-US" sz="1400"/>
              <a:t>int Stack&lt;T&gt;::getSize() const</a:t>
            </a:r>
            <a:endParaRPr lang="en-US" sz="1400"/>
          </a:p>
          <a:p>
            <a:r>
              <a:rPr lang="en-US" sz="1400"/>
              <a:t>{</a:t>
            </a:r>
            <a:endParaRPr lang="en-US" sz="1400"/>
          </a:p>
          <a:p>
            <a:r>
              <a:rPr lang="en-US" sz="1400"/>
              <a:t>  return size;</a:t>
            </a:r>
            <a:endParaRPr lang="en-US" sz="1400"/>
          </a:p>
          <a:p>
            <a:r>
              <a:rPr lang="en-US" sz="1400"/>
              <a:t>}</a:t>
            </a:r>
            <a:endParaRPr lang="en-US" sz="1400"/>
          </a:p>
          <a:p>
            <a:r>
              <a:rPr lang="en-US" sz="1400"/>
              <a:t>#endif</a:t>
            </a:r>
            <a:endParaRPr lang="en-US" sz="1400"/>
          </a:p>
        </p:txBody>
      </p:sp>
      <p:sp>
        <p:nvSpPr>
          <p:cNvPr id="7" name="Text Box 6"/>
          <p:cNvSpPr txBox="1"/>
          <p:nvPr/>
        </p:nvSpPr>
        <p:spPr>
          <a:xfrm>
            <a:off x="5528310" y="447675"/>
            <a:ext cx="3219450" cy="5046345"/>
          </a:xfrm>
          <a:prstGeom prst="rect">
            <a:avLst/>
          </a:prstGeom>
          <a:noFill/>
        </p:spPr>
        <p:txBody>
          <a:bodyPr wrap="square" rtlCol="0" anchor="t">
            <a:spAutoFit/>
          </a:bodyPr>
          <a:p>
            <a:r>
              <a:rPr lang="en-US" sz="1400"/>
              <a:t>#include &lt;iostream&gt;</a:t>
            </a:r>
            <a:endParaRPr lang="en-US" sz="1400"/>
          </a:p>
          <a:p>
            <a:r>
              <a:rPr lang="en-US" sz="1400"/>
              <a:t>#include &lt;string&gt;</a:t>
            </a:r>
            <a:endParaRPr lang="en-US" sz="1400"/>
          </a:p>
          <a:p>
            <a:r>
              <a:rPr lang="en-US" sz="1400"/>
              <a:t>#include "GenericStack.h"</a:t>
            </a:r>
            <a:endParaRPr lang="en-US" sz="1400"/>
          </a:p>
          <a:p>
            <a:r>
              <a:rPr lang="en-US" sz="1400"/>
              <a:t>using namespace std;</a:t>
            </a:r>
            <a:endParaRPr lang="en-US" sz="1400"/>
          </a:p>
          <a:p>
            <a:r>
              <a:rPr lang="en-US" sz="1400"/>
              <a:t>int main()</a:t>
            </a:r>
            <a:endParaRPr lang="en-US" sz="1400"/>
          </a:p>
          <a:p>
            <a:r>
              <a:rPr lang="en-US" sz="1400"/>
              <a:t>{</a:t>
            </a:r>
            <a:endParaRPr lang="en-US" sz="1400"/>
          </a:p>
          <a:p>
            <a:r>
              <a:rPr lang="en-US" sz="1400"/>
              <a:t>  // Create a stack of int values</a:t>
            </a:r>
            <a:endParaRPr lang="en-US" sz="1400"/>
          </a:p>
          <a:p>
            <a:r>
              <a:rPr lang="en-US" sz="1400"/>
              <a:t>  Stack&lt;int&gt; intStack;</a:t>
            </a:r>
            <a:endParaRPr lang="en-US" sz="1400"/>
          </a:p>
          <a:p>
            <a:r>
              <a:rPr lang="en-US" sz="1400"/>
              <a:t>  for (int i = 0; i &lt; 10; i++)</a:t>
            </a:r>
            <a:endParaRPr lang="en-US" sz="1400"/>
          </a:p>
          <a:p>
            <a:r>
              <a:rPr lang="en-US" sz="1400"/>
              <a:t>    intStack.push(i);</a:t>
            </a:r>
            <a:endParaRPr lang="en-US" sz="1400"/>
          </a:p>
          <a:p>
            <a:r>
              <a:rPr lang="en-US" sz="1400"/>
              <a:t>  while (!intStack.empty())</a:t>
            </a:r>
            <a:endParaRPr lang="en-US" sz="1400"/>
          </a:p>
          <a:p>
            <a:r>
              <a:rPr lang="en-US" sz="1400"/>
              <a:t>    cout &lt;&lt; intStack.pop() &lt;&lt; " ";</a:t>
            </a:r>
            <a:endParaRPr lang="en-US" sz="1400"/>
          </a:p>
          <a:p>
            <a:r>
              <a:rPr lang="en-US" sz="1400"/>
              <a:t>  cout &lt;&lt; endl;</a:t>
            </a:r>
            <a:endParaRPr lang="en-US" sz="1400"/>
          </a:p>
          <a:p>
            <a:r>
              <a:rPr lang="en-US" sz="1400"/>
              <a:t>  // Create a stack of strings</a:t>
            </a:r>
            <a:endParaRPr lang="en-US" sz="1400"/>
          </a:p>
          <a:p>
            <a:r>
              <a:rPr lang="en-US" sz="1400"/>
              <a:t>  Stack&lt;string&gt; stringStack;</a:t>
            </a:r>
            <a:endParaRPr lang="en-US" sz="1400"/>
          </a:p>
          <a:p>
            <a:r>
              <a:rPr lang="en-US" sz="1400"/>
              <a:t>  stringStack.push("Chicago");</a:t>
            </a:r>
            <a:endParaRPr lang="en-US" sz="1400"/>
          </a:p>
          <a:p>
            <a:r>
              <a:rPr lang="en-US" sz="1400"/>
              <a:t>  stringStack.push("Denver");</a:t>
            </a:r>
            <a:endParaRPr lang="en-US" sz="1400"/>
          </a:p>
          <a:p>
            <a:r>
              <a:rPr lang="en-US" sz="1400"/>
              <a:t>  stringStack.push("London");</a:t>
            </a:r>
            <a:endParaRPr lang="en-US" sz="1400"/>
          </a:p>
          <a:p>
            <a:r>
              <a:rPr lang="en-US" sz="1400"/>
              <a:t>  while (!stringStack.empty())</a:t>
            </a:r>
            <a:endParaRPr lang="en-US" sz="1400"/>
          </a:p>
          <a:p>
            <a:r>
              <a:rPr lang="en-US" sz="1400"/>
              <a:t>    cout &lt;&lt; stringStack.pop() &lt;&lt; " ";</a:t>
            </a:r>
            <a:endParaRPr lang="en-US" sz="1400"/>
          </a:p>
          <a:p>
            <a:r>
              <a:rPr lang="en-US" sz="1400"/>
              <a:t>  cout &lt;&lt; endl;</a:t>
            </a:r>
            <a:endParaRPr lang="en-US" sz="1400"/>
          </a:p>
          <a:p>
            <a:r>
              <a:rPr lang="en-US" sz="1400"/>
              <a:t>  return 0;</a:t>
            </a:r>
            <a:endParaRPr lang="en-US" sz="1400"/>
          </a:p>
          <a:p>
            <a:r>
              <a:rPr lang="en-US" sz="1400"/>
              <a:t>}</a:t>
            </a:r>
            <a:endParaRPr lang="en-US" sz="1400"/>
          </a:p>
        </p:txBody>
      </p:sp>
      <p:sp>
        <p:nvSpPr>
          <p:cNvPr id="8" name="Text Box 7"/>
          <p:cNvSpPr txBox="1"/>
          <p:nvPr/>
        </p:nvSpPr>
        <p:spPr>
          <a:xfrm>
            <a:off x="267970" y="132715"/>
            <a:ext cx="1751965" cy="368300"/>
          </a:xfrm>
          <a:prstGeom prst="rect">
            <a:avLst/>
          </a:prstGeom>
          <a:noFill/>
        </p:spPr>
        <p:txBody>
          <a:bodyPr wrap="none" rtlCol="0" anchor="t">
            <a:spAutoFit/>
          </a:bodyPr>
          <a:p>
            <a:r>
              <a:rPr lang="en-US" altLang="en-US" dirty="0">
                <a:sym typeface="+mn-ea"/>
              </a:rPr>
              <a:t>GenericStack.h</a:t>
            </a:r>
            <a:endParaRPr lang="en-US"/>
          </a:p>
        </p:txBody>
      </p:sp>
      <p:sp>
        <p:nvSpPr>
          <p:cNvPr id="9" name="Text Box 8"/>
          <p:cNvSpPr txBox="1"/>
          <p:nvPr/>
        </p:nvSpPr>
        <p:spPr>
          <a:xfrm>
            <a:off x="5585460" y="79375"/>
            <a:ext cx="2458085" cy="368300"/>
          </a:xfrm>
          <a:prstGeom prst="rect">
            <a:avLst/>
          </a:prstGeom>
          <a:noFill/>
        </p:spPr>
        <p:txBody>
          <a:bodyPr wrap="none" rtlCol="0" anchor="t">
            <a:spAutoFit/>
          </a:bodyPr>
          <a:p>
            <a:r>
              <a:rPr lang="en-US" altLang="en-US" dirty="0">
                <a:sym typeface="+mn-ea"/>
              </a:rPr>
              <a:t>TestGenericStack.cpp</a:t>
            </a:r>
            <a:endParaRPr lang="en-US"/>
          </a:p>
        </p:txBody>
      </p:sp>
      <p:pic>
        <p:nvPicPr>
          <p:cNvPr id="10" name="Picture 9"/>
          <p:cNvPicPr>
            <a:picLocks noChangeAspect="1"/>
          </p:cNvPicPr>
          <p:nvPr/>
        </p:nvPicPr>
        <p:blipFill>
          <a:blip r:embed="rId1"/>
          <a:stretch>
            <a:fillRect/>
          </a:stretch>
        </p:blipFill>
        <p:spPr>
          <a:xfrm>
            <a:off x="4603750" y="5714365"/>
            <a:ext cx="3352800" cy="596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685800" y="304800"/>
            <a:ext cx="7772400" cy="609600"/>
          </a:xfrm>
        </p:spPr>
        <p:txBody>
          <a:bodyPr vert="horz" wrap="square" lIns="92075" tIns="46038" rIns="92075" bIns="46038" anchor="ctr"/>
          <a:p>
            <a:r>
              <a:rPr lang="en-US" altLang="en-US" dirty="0"/>
              <a:t>compile issue </a:t>
            </a:r>
            <a:endParaRPr lang="en-US" altLang="en-US" dirty="0"/>
          </a:p>
        </p:txBody>
      </p:sp>
      <p:sp>
        <p:nvSpPr>
          <p:cNvPr id="18436" name="Rectangle 3"/>
          <p:cNvSpPr>
            <a:spLocks noGrp="1"/>
          </p:cNvSpPr>
          <p:nvPr>
            <p:ph idx="1"/>
          </p:nvPr>
        </p:nvSpPr>
        <p:spPr>
          <a:xfrm>
            <a:off x="381000" y="1219200"/>
            <a:ext cx="8458200" cy="4343400"/>
          </a:xfrm>
        </p:spPr>
        <p:txBody>
          <a:bodyPr vert="horz" wrap="square" lIns="92075" tIns="46038" rIns="92075" bIns="46038" anchor="t">
            <a:normAutofit lnSpcReduction="10000"/>
          </a:bodyPr>
          <a:p>
            <a:pPr marL="0" indent="0" algn="just">
              <a:spcBef>
                <a:spcPct val="50000"/>
              </a:spcBef>
              <a:buNone/>
            </a:pPr>
            <a:r>
              <a:rPr lang="en-US" altLang="en-US" dirty="0"/>
              <a:t>GenericStack.h combines class header with implementation into one file. </a:t>
            </a:r>
            <a:endParaRPr lang="en-US" altLang="en-US" dirty="0"/>
          </a:p>
          <a:p>
            <a:pPr marL="0" indent="0" algn="just">
              <a:spcBef>
                <a:spcPct val="50000"/>
              </a:spcBef>
              <a:buNone/>
            </a:pPr>
            <a:r>
              <a:rPr lang="en-US" altLang="en-US" dirty="0"/>
              <a:t>Normally, you put class definition and class implementation into two separate files (.h and .cpp). </a:t>
            </a:r>
            <a:endParaRPr lang="en-US" altLang="en-US" dirty="0"/>
          </a:p>
          <a:p>
            <a:pPr marL="0" indent="0" algn="just">
              <a:spcBef>
                <a:spcPct val="50000"/>
              </a:spcBef>
              <a:buNone/>
            </a:pPr>
            <a:r>
              <a:rPr lang="en-US" altLang="en-US" dirty="0"/>
              <a:t>However, it is safer to put them together for class templates, because some compliers cannot compile them separately.</a:t>
            </a:r>
            <a:endParaRPr lang="en-US" altLang="en-US" dirty="0"/>
          </a:p>
        </p:txBody>
      </p:sp>
      <p:sp>
        <p:nvSpPr>
          <p:cNvPr id="18437" name="Rectangle 5"/>
          <p:cNvSpPr/>
          <p:nvPr/>
        </p:nvSpPr>
        <p:spPr>
          <a:xfrm>
            <a:off x="2647950" y="27670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12</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sym typeface="+mn-ea"/>
              </a:rPr>
              <a:t>templates, vectors and stacks</a:t>
            </a:r>
            <a:endParaRPr lang="en-US" sz="3600" cap="all" dirty="0">
              <a:solidFill>
                <a:srgbClr val="000044"/>
              </a:solidFill>
              <a:cs typeface="DIN-Regular"/>
              <a:sym typeface="+mn-ea"/>
            </a:endParaRPr>
          </a:p>
          <a:p>
            <a:endParaRPr lang="en-US" sz="3600" cap="all" dirty="0">
              <a:solidFill>
                <a:srgbClr val="000044"/>
              </a:solidFill>
              <a:cs typeface="DIN-Regular"/>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a:xfrm>
            <a:off x="685800" y="228600"/>
            <a:ext cx="7772400" cy="685800"/>
          </a:xfrm>
        </p:spPr>
        <p:txBody>
          <a:bodyPr vert="horz" wrap="square" lIns="92075" tIns="46038" rIns="92075" bIns="46038" anchor="ctr"/>
          <a:p>
            <a:r>
              <a:rPr lang="en-US" altLang="en-US" dirty="0"/>
              <a:t>default type </a:t>
            </a:r>
            <a:endParaRPr lang="en-US" altLang="en-US" dirty="0"/>
          </a:p>
        </p:txBody>
      </p:sp>
      <p:sp>
        <p:nvSpPr>
          <p:cNvPr id="19460" name="Rectangle 3"/>
          <p:cNvSpPr>
            <a:spLocks noGrp="1"/>
          </p:cNvSpPr>
          <p:nvPr>
            <p:ph idx="1"/>
          </p:nvPr>
        </p:nvSpPr>
        <p:spPr>
          <a:xfrm>
            <a:off x="381000" y="990600"/>
            <a:ext cx="8534400" cy="2057400"/>
          </a:xfrm>
        </p:spPr>
        <p:txBody>
          <a:bodyPr vert="horz" wrap="square" lIns="92075" tIns="46038" rIns="92075" bIns="46038" anchor="t">
            <a:normAutofit lnSpcReduction="10000"/>
          </a:bodyPr>
          <a:p>
            <a:pPr marL="0" indent="0">
              <a:buNone/>
            </a:pPr>
            <a:r>
              <a:rPr lang="en-US" altLang="en-US" dirty="0"/>
              <a:t>C++ allows you to assign a default type for a type parameter in a class template. </a:t>
            </a:r>
            <a:endParaRPr lang="en-US" altLang="en-US" dirty="0"/>
          </a:p>
          <a:p>
            <a:pPr marL="0" indent="0">
              <a:buNone/>
            </a:pPr>
            <a:r>
              <a:rPr lang="en-US" altLang="en-US" dirty="0"/>
              <a:t>For example, you may assign </a:t>
            </a:r>
            <a:r>
              <a:rPr lang="en-US" altLang="en-US" u="sng" dirty="0"/>
              <a:t>int</a:t>
            </a:r>
            <a:r>
              <a:rPr lang="en-US" altLang="en-US" dirty="0"/>
              <a:t> as a default type in the generic </a:t>
            </a:r>
            <a:r>
              <a:rPr lang="en-US" altLang="en-US" u="sng" dirty="0"/>
              <a:t>Stack</a:t>
            </a:r>
            <a:r>
              <a:rPr lang="en-US" altLang="en-US" dirty="0"/>
              <a:t> class as follows:</a:t>
            </a:r>
            <a:endParaRPr lang="en-US" altLang="en-US" dirty="0"/>
          </a:p>
        </p:txBody>
      </p:sp>
      <p:sp>
        <p:nvSpPr>
          <p:cNvPr id="19461" name="Rectangle 4"/>
          <p:cNvSpPr/>
          <p:nvPr/>
        </p:nvSpPr>
        <p:spPr>
          <a:xfrm>
            <a:off x="457200" y="3352800"/>
            <a:ext cx="8534400" cy="2895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solidFill>
                  <a:schemeClr val="tx2"/>
                </a:solidFill>
                <a:latin typeface="Times New Roman Regular" panose="02020603050405020304" charset="0"/>
                <a:cs typeface="Times New Roman Regular" panose="02020603050405020304" charset="0"/>
              </a:rPr>
              <a:t>template&lt;typename T = int&gt;</a:t>
            </a:r>
            <a:endParaRPr lang="en-US" altLang="en-US" sz="28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800" dirty="0">
                <a:solidFill>
                  <a:schemeClr val="tx2"/>
                </a:solidFill>
                <a:latin typeface="Times New Roman Regular" panose="02020603050405020304" charset="0"/>
                <a:cs typeface="Times New Roman Regular" panose="02020603050405020304" charset="0"/>
              </a:rPr>
              <a:t>class Stack</a:t>
            </a:r>
            <a:endParaRPr lang="en-US" altLang="en-US" sz="28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800" dirty="0">
                <a:solidFill>
                  <a:schemeClr val="tx2"/>
                </a:solidFill>
                <a:latin typeface="Times New Roman Regular" panose="02020603050405020304" charset="0"/>
                <a:cs typeface="Times New Roman Regular" panose="02020603050405020304" charset="0"/>
              </a:rPr>
              <a:t>{</a:t>
            </a:r>
            <a:endParaRPr lang="en-US" altLang="en-US" sz="28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800" dirty="0">
                <a:solidFill>
                  <a:schemeClr val="tx2"/>
                </a:solidFill>
                <a:latin typeface="Times New Roman Regular" panose="02020603050405020304" charset="0"/>
                <a:cs typeface="Times New Roman Regular" panose="02020603050405020304" charset="0"/>
              </a:rPr>
              <a:t>  ...</a:t>
            </a:r>
            <a:endParaRPr lang="en-US" altLang="en-US" sz="28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800" dirty="0">
                <a:solidFill>
                  <a:schemeClr val="tx2"/>
                </a:solidFill>
                <a:latin typeface="Times New Roman Regular" panose="02020603050405020304" charset="0"/>
                <a:cs typeface="Times New Roman Regular" panose="02020603050405020304" charset="0"/>
              </a:rPr>
              <a:t>};</a:t>
            </a:r>
            <a:endParaRPr lang="en-US" altLang="en-US" sz="2800" dirty="0">
              <a:solidFill>
                <a:schemeClr val="tx2"/>
              </a:solidFill>
              <a:latin typeface="Times New Roman Regular" panose="02020603050405020304" charset="0"/>
              <a:cs typeface="Times New Roman Regular"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685800" y="228600"/>
            <a:ext cx="7772400" cy="685800"/>
          </a:xfrm>
        </p:spPr>
        <p:txBody>
          <a:bodyPr vert="horz" wrap="square" lIns="92075" tIns="46038" rIns="92075" bIns="46038" anchor="ctr"/>
          <a:p>
            <a:r>
              <a:rPr lang="en-US" altLang="en-US" dirty="0"/>
              <a:t>default type </a:t>
            </a:r>
            <a:endParaRPr lang="en-US" altLang="en-US" dirty="0"/>
          </a:p>
        </p:txBody>
      </p:sp>
      <p:sp>
        <p:nvSpPr>
          <p:cNvPr id="20484" name="Rectangle 3"/>
          <p:cNvSpPr>
            <a:spLocks noGrp="1"/>
          </p:cNvSpPr>
          <p:nvPr>
            <p:ph idx="1"/>
          </p:nvPr>
        </p:nvSpPr>
        <p:spPr>
          <a:xfrm>
            <a:off x="381000" y="1066800"/>
            <a:ext cx="8534400" cy="4495800"/>
          </a:xfrm>
        </p:spPr>
        <p:txBody>
          <a:bodyPr vert="horz" wrap="square" lIns="92075" tIns="46038" rIns="92075" bIns="46038" anchor="t"/>
          <a:p>
            <a:pPr marL="0" indent="0">
              <a:buNone/>
            </a:pPr>
            <a:r>
              <a:rPr lang="en-US" altLang="en-US" dirty="0"/>
              <a:t>You can now declare an object using the default type like this:</a:t>
            </a:r>
            <a:endParaRPr lang="en-US" altLang="en-US" u="sng" dirty="0"/>
          </a:p>
          <a:p>
            <a:pPr marL="0" indent="0">
              <a:buNone/>
            </a:pPr>
            <a:r>
              <a:rPr lang="en-US" altLang="en-US" dirty="0"/>
              <a:t>    Stack&lt;&gt; stack;  // stack is a stack for int values</a:t>
            </a:r>
            <a:endParaRPr lang="en-US" altLang="en-US" dirty="0"/>
          </a:p>
          <a:p>
            <a:pPr marL="0" indent="0">
              <a:buNone/>
            </a:pPr>
            <a:r>
              <a:rPr lang="en-US" altLang="en-US" dirty="0"/>
              <a:t>You can only use default type in class templates, not in function templates.</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nontype parameter </a:t>
            </a:r>
            <a:endParaRPr lang="en-US" altLang="en-US" dirty="0"/>
          </a:p>
        </p:txBody>
      </p:sp>
      <p:sp>
        <p:nvSpPr>
          <p:cNvPr id="21508" name="Rectangle 3"/>
          <p:cNvSpPr>
            <a:spLocks noGrp="1"/>
          </p:cNvSpPr>
          <p:nvPr>
            <p:ph idx="1"/>
          </p:nvPr>
        </p:nvSpPr>
        <p:spPr>
          <a:xfrm>
            <a:off x="304800" y="914400"/>
            <a:ext cx="8610600" cy="5486400"/>
          </a:xfrm>
        </p:spPr>
        <p:txBody>
          <a:bodyPr vert="horz" wrap="square" lIns="92075" tIns="46038" rIns="92075" bIns="46038" anchor="t"/>
          <a:p>
            <a:pPr marL="0" indent="0">
              <a:buNone/>
            </a:pPr>
            <a:r>
              <a:rPr lang="en-US" altLang="en-US" sz="2800" dirty="0"/>
              <a:t>You can also use nontype parameters along with type parameters in a template prefix. </a:t>
            </a:r>
            <a:endParaRPr lang="en-US" altLang="en-US" sz="2800" dirty="0"/>
          </a:p>
          <a:p>
            <a:pPr marL="0" indent="0">
              <a:buNone/>
            </a:pPr>
            <a:r>
              <a:rPr lang="en-US" altLang="en-US" sz="2800" dirty="0"/>
              <a:t>For example, you may define the array capacity as a parameter for the Stack class as follows:</a:t>
            </a:r>
            <a:endParaRPr lang="en-US" altLang="en-US" sz="2800" b="1" dirty="0"/>
          </a:p>
        </p:txBody>
      </p:sp>
      <p:sp>
        <p:nvSpPr>
          <p:cNvPr id="21509" name="Rectangle 4"/>
          <p:cNvSpPr/>
          <p:nvPr/>
        </p:nvSpPr>
        <p:spPr>
          <a:xfrm>
            <a:off x="533400" y="2996565"/>
            <a:ext cx="8153400" cy="293814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400" dirty="0">
                <a:solidFill>
                  <a:schemeClr val="tx2"/>
                </a:solidFill>
                <a:latin typeface="Times New Roman Regular" panose="02020603050405020304" charset="0"/>
                <a:cs typeface="Times New Roman Regular" panose="02020603050405020304" charset="0"/>
              </a:rPr>
              <a:t>template&lt;typename T, int capacity&gt;</a:t>
            </a:r>
            <a:endParaRPr lang="en-US" altLang="en-US" sz="24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400" dirty="0">
                <a:solidFill>
                  <a:schemeClr val="tx2"/>
                </a:solidFill>
                <a:latin typeface="Times New Roman Regular" panose="02020603050405020304" charset="0"/>
                <a:cs typeface="Times New Roman Regular" panose="02020603050405020304" charset="0"/>
              </a:rPr>
              <a:t>class Stack</a:t>
            </a:r>
            <a:endParaRPr lang="en-US" altLang="en-US" sz="24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400" dirty="0">
                <a:solidFill>
                  <a:schemeClr val="tx2"/>
                </a:solidFill>
                <a:latin typeface="Times New Roman Regular" panose="02020603050405020304" charset="0"/>
                <a:cs typeface="Times New Roman Regular" panose="02020603050405020304" charset="0"/>
              </a:rPr>
              <a:t>{</a:t>
            </a:r>
            <a:endParaRPr lang="en-US" altLang="en-US" sz="24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400" dirty="0">
                <a:solidFill>
                  <a:schemeClr val="tx2"/>
                </a:solidFill>
                <a:latin typeface="Times New Roman Regular" panose="02020603050405020304" charset="0"/>
                <a:cs typeface="Times New Roman Regular" panose="02020603050405020304" charset="0"/>
              </a:rPr>
              <a:t>  ...</a:t>
            </a:r>
            <a:endParaRPr lang="en-US" altLang="en-US" sz="24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400" dirty="0">
                <a:solidFill>
                  <a:schemeClr val="tx2"/>
                </a:solidFill>
                <a:latin typeface="Times New Roman Regular" panose="02020603050405020304" charset="0"/>
                <a:cs typeface="Times New Roman Regular" panose="02020603050405020304" charset="0"/>
              </a:rPr>
              <a:t>private:</a:t>
            </a:r>
            <a:endParaRPr lang="en-US" altLang="en-US" sz="24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400" dirty="0">
                <a:solidFill>
                  <a:schemeClr val="tx2"/>
                </a:solidFill>
                <a:latin typeface="Times New Roman Regular" panose="02020603050405020304" charset="0"/>
                <a:cs typeface="Times New Roman Regular" panose="02020603050405020304" charset="0"/>
              </a:rPr>
              <a:t>  T elements[capacity];</a:t>
            </a:r>
            <a:endParaRPr lang="en-US" altLang="en-US" sz="24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400" dirty="0">
                <a:solidFill>
                  <a:schemeClr val="tx2"/>
                </a:solidFill>
                <a:latin typeface="Times New Roman Regular" panose="02020603050405020304" charset="0"/>
                <a:cs typeface="Times New Roman Regular" panose="02020603050405020304" charset="0"/>
              </a:rPr>
              <a:t>  int size;</a:t>
            </a:r>
            <a:endParaRPr lang="en-US" altLang="en-US" sz="2400" dirty="0">
              <a:solidFill>
                <a:schemeClr val="tx2"/>
              </a:solidFill>
              <a:latin typeface="Times New Roman Regular" panose="02020603050405020304" charset="0"/>
              <a:cs typeface="Times New Roman Regular" panose="02020603050405020304" charset="0"/>
            </a:endParaRPr>
          </a:p>
          <a:p>
            <a:pPr marL="0" lvl="0" indent="0">
              <a:buNone/>
            </a:pPr>
            <a:r>
              <a:rPr lang="en-US" altLang="en-US" sz="2400" dirty="0">
                <a:solidFill>
                  <a:schemeClr val="tx2"/>
                </a:solidFill>
                <a:latin typeface="Times New Roman Regular" panose="02020603050405020304" charset="0"/>
                <a:cs typeface="Times New Roman Regular" panose="02020603050405020304" charset="0"/>
              </a:rPr>
              <a:t>};</a:t>
            </a:r>
            <a:endParaRPr lang="en-US" altLang="en-US" sz="2400" dirty="0">
              <a:solidFill>
                <a:schemeClr val="tx2"/>
              </a:solidFill>
              <a:latin typeface="Times New Roman Regular" panose="02020603050405020304" charset="0"/>
              <a:cs typeface="Times New Roman Regular"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685800" y="0"/>
            <a:ext cx="7772400" cy="1428750"/>
          </a:xfrm>
        </p:spPr>
        <p:txBody>
          <a:bodyPr vert="horz" wrap="square" lIns="92075" tIns="46038" rIns="92075" bIns="46038" anchor="ctr"/>
          <a:p>
            <a:r>
              <a:rPr lang="en-US" altLang="en-US" dirty="0"/>
              <a:t>static members </a:t>
            </a:r>
            <a:endParaRPr lang="en-US" altLang="en-US" dirty="0"/>
          </a:p>
        </p:txBody>
      </p:sp>
      <p:sp>
        <p:nvSpPr>
          <p:cNvPr id="22532" name="Rectangle 3"/>
          <p:cNvSpPr>
            <a:spLocks noGrp="1"/>
          </p:cNvSpPr>
          <p:nvPr>
            <p:ph idx="1"/>
          </p:nvPr>
        </p:nvSpPr>
        <p:spPr>
          <a:xfrm>
            <a:off x="304800" y="1371600"/>
            <a:ext cx="8534400" cy="4876800"/>
          </a:xfrm>
        </p:spPr>
        <p:txBody>
          <a:bodyPr vert="horz" wrap="square" lIns="92075" tIns="46038" rIns="92075" bIns="46038" anchor="t"/>
          <a:p>
            <a:pPr marL="0" indent="0">
              <a:buNone/>
            </a:pPr>
            <a:r>
              <a:rPr lang="en-US" altLang="en-US" dirty="0"/>
              <a:t>You can define static members in a template class. Each template specialization has its own copy of a static data field.</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685800" y="0"/>
            <a:ext cx="7772400" cy="1428750"/>
          </a:xfrm>
        </p:spPr>
        <p:txBody>
          <a:bodyPr vert="horz" wrap="square" lIns="92075" tIns="46038" rIns="92075" bIns="46038" anchor="ctr"/>
          <a:p>
            <a:r>
              <a:rPr lang="en-US" altLang="en-US" b="1" dirty="0"/>
              <a:t>Improving the </a:t>
            </a:r>
            <a:r>
              <a:rPr lang="en-US" altLang="en-US" b="1" u="sng" dirty="0"/>
              <a:t>Stack</a:t>
            </a:r>
            <a:r>
              <a:rPr lang="en-US" altLang="en-US" b="1" dirty="0"/>
              <a:t> Class</a:t>
            </a:r>
            <a:r>
              <a:rPr lang="en-US" altLang="en-US" dirty="0"/>
              <a:t> </a:t>
            </a:r>
            <a:endParaRPr lang="en-US" altLang="en-US" dirty="0"/>
          </a:p>
        </p:txBody>
      </p:sp>
      <p:sp>
        <p:nvSpPr>
          <p:cNvPr id="23556" name="Rectangle 3"/>
          <p:cNvSpPr>
            <a:spLocks noGrp="1"/>
          </p:cNvSpPr>
          <p:nvPr>
            <p:ph idx="1"/>
          </p:nvPr>
        </p:nvSpPr>
        <p:spPr>
          <a:xfrm>
            <a:off x="304800" y="1295400"/>
            <a:ext cx="8534400" cy="3886200"/>
          </a:xfrm>
        </p:spPr>
        <p:txBody>
          <a:bodyPr vert="horz" wrap="square" lIns="92075" tIns="46038" rIns="92075" bIns="46038" anchor="t">
            <a:normAutofit fontScale="90000" lnSpcReduction="10000"/>
          </a:bodyPr>
          <a:p>
            <a:pPr marL="0" indent="0">
              <a:buNone/>
            </a:pPr>
            <a:r>
              <a:rPr lang="en-US" altLang="en-US" dirty="0"/>
              <a:t>There is a problem in the </a:t>
            </a:r>
            <a:r>
              <a:rPr lang="en-US" altLang="en-US" u="sng" dirty="0"/>
              <a:t>Stack</a:t>
            </a:r>
            <a:r>
              <a:rPr lang="en-US" altLang="en-US" dirty="0"/>
              <a:t> class. The elements of the stack are stored in an array with a fixed size </a:t>
            </a:r>
            <a:r>
              <a:rPr lang="en-US" altLang="en-US" u="sng" dirty="0"/>
              <a:t>100</a:t>
            </a:r>
            <a:r>
              <a:rPr lang="en-US" altLang="en-US" dirty="0"/>
              <a:t> (see line 16 in Listing 12.4). </a:t>
            </a:r>
            <a:endParaRPr lang="en-US" altLang="en-US" dirty="0"/>
          </a:p>
          <a:p>
            <a:pPr marL="0" indent="0">
              <a:buNone/>
            </a:pPr>
            <a:r>
              <a:rPr lang="en-US" altLang="en-US" dirty="0"/>
              <a:t>So, you cannot store more than </a:t>
            </a:r>
            <a:r>
              <a:rPr lang="en-US" altLang="en-US" u="sng" dirty="0"/>
              <a:t>100</a:t>
            </a:r>
            <a:r>
              <a:rPr lang="en-US" altLang="en-US" dirty="0"/>
              <a:t> elements in a stack. </a:t>
            </a:r>
            <a:endParaRPr lang="en-US" altLang="en-US" dirty="0"/>
          </a:p>
          <a:p>
            <a:pPr marL="0" indent="0">
              <a:buNone/>
            </a:pPr>
            <a:r>
              <a:rPr lang="en-US" altLang="en-US" dirty="0"/>
              <a:t>You may change </a:t>
            </a:r>
            <a:r>
              <a:rPr lang="en-US" altLang="en-US" u="sng" dirty="0"/>
              <a:t>100</a:t>
            </a:r>
            <a:r>
              <a:rPr lang="en-US" altLang="en-US" dirty="0"/>
              <a:t> to a larger number. But this would waste space if the actual stack is small. </a:t>
            </a:r>
            <a:endParaRPr lang="en-US" altLang="en-US" dirty="0"/>
          </a:p>
          <a:p>
            <a:pPr marL="0" indent="0">
              <a:buNone/>
            </a:pPr>
            <a:r>
              <a:rPr lang="en-US" altLang="en-US" dirty="0"/>
              <a:t>One way to resolve this dilemma is to allocate more memory when needed. </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1310" y="185420"/>
            <a:ext cx="1925955" cy="368300"/>
          </a:xfrm>
          <a:prstGeom prst="rect">
            <a:avLst/>
          </a:prstGeom>
          <a:noFill/>
        </p:spPr>
        <p:txBody>
          <a:bodyPr wrap="none" rtlCol="0" anchor="t">
            <a:spAutoFit/>
          </a:bodyPr>
          <a:p>
            <a:r>
              <a:rPr lang="en-US" altLang="en-US" dirty="0">
                <a:sym typeface="+mn-ea"/>
              </a:rPr>
              <a:t>ImprovedStack.h</a:t>
            </a:r>
            <a:endParaRPr lang="zh-CN" altLang="en-US" dirty="0">
              <a:sym typeface="+mn-ea"/>
            </a:endParaRPr>
          </a:p>
        </p:txBody>
      </p:sp>
      <p:sp>
        <p:nvSpPr>
          <p:cNvPr id="6" name="Text Box 5"/>
          <p:cNvSpPr txBox="1"/>
          <p:nvPr/>
        </p:nvSpPr>
        <p:spPr>
          <a:xfrm>
            <a:off x="321310" y="737235"/>
            <a:ext cx="3151505" cy="5692775"/>
          </a:xfrm>
          <a:prstGeom prst="rect">
            <a:avLst/>
          </a:prstGeom>
          <a:noFill/>
        </p:spPr>
        <p:txBody>
          <a:bodyPr wrap="square" rtlCol="0" anchor="t">
            <a:spAutoFit/>
          </a:bodyPr>
          <a:p>
            <a:r>
              <a:rPr lang="en-US" sz="1400"/>
              <a:t>#ifndef IMPROVEDSTACK_H</a:t>
            </a:r>
            <a:endParaRPr lang="en-US" sz="1400"/>
          </a:p>
          <a:p>
            <a:r>
              <a:rPr lang="en-US" sz="1400"/>
              <a:t>#define IMPROVEDSTACK_H</a:t>
            </a:r>
            <a:endParaRPr lang="en-US" sz="1400"/>
          </a:p>
          <a:p>
            <a:r>
              <a:rPr lang="en-US" sz="1400"/>
              <a:t>template&lt;typename T&gt;</a:t>
            </a:r>
            <a:endParaRPr lang="en-US" sz="1400"/>
          </a:p>
          <a:p>
            <a:r>
              <a:rPr lang="en-US" sz="1400"/>
              <a:t>class Stack</a:t>
            </a:r>
            <a:endParaRPr lang="en-US" sz="1400"/>
          </a:p>
          <a:p>
            <a:r>
              <a:rPr lang="en-US" sz="1400"/>
              <a:t>{</a:t>
            </a:r>
            <a:endParaRPr lang="en-US" sz="1400"/>
          </a:p>
          <a:p>
            <a:r>
              <a:rPr lang="en-US" sz="1400"/>
              <a:t>public:</a:t>
            </a:r>
            <a:endParaRPr lang="en-US" sz="1400"/>
          </a:p>
          <a:p>
            <a:r>
              <a:rPr lang="en-US" sz="1400"/>
              <a:t>  Stack();</a:t>
            </a:r>
            <a:endParaRPr lang="en-US" sz="1400"/>
          </a:p>
          <a:p>
            <a:r>
              <a:rPr lang="en-US" sz="1400"/>
              <a:t>  Stack(const Stack&amp;);</a:t>
            </a:r>
            <a:endParaRPr lang="en-US" sz="1400"/>
          </a:p>
          <a:p>
            <a:r>
              <a:rPr lang="en-US" sz="1400"/>
              <a:t>  ~Stack();</a:t>
            </a:r>
            <a:endParaRPr lang="en-US" sz="1400"/>
          </a:p>
          <a:p>
            <a:r>
              <a:rPr lang="en-US" sz="1400"/>
              <a:t>  bool empty() const;</a:t>
            </a:r>
            <a:endParaRPr lang="en-US" sz="1400"/>
          </a:p>
          <a:p>
            <a:r>
              <a:rPr lang="en-US" sz="1400"/>
              <a:t>  T peek() const;</a:t>
            </a:r>
            <a:endParaRPr lang="en-US" sz="1400"/>
          </a:p>
          <a:p>
            <a:r>
              <a:rPr lang="en-US" sz="1400"/>
              <a:t>  void push(T value);</a:t>
            </a:r>
            <a:endParaRPr lang="en-US" sz="1400"/>
          </a:p>
          <a:p>
            <a:r>
              <a:rPr lang="en-US" sz="1400"/>
              <a:t>  T pop();</a:t>
            </a:r>
            <a:endParaRPr lang="en-US" sz="1400"/>
          </a:p>
          <a:p>
            <a:r>
              <a:rPr lang="en-US" sz="1400"/>
              <a:t>  int getSize() const;</a:t>
            </a:r>
            <a:endParaRPr lang="en-US" sz="1400"/>
          </a:p>
          <a:p>
            <a:r>
              <a:rPr lang="en-US" sz="1400"/>
              <a:t>private:</a:t>
            </a:r>
            <a:endParaRPr lang="en-US" sz="1400"/>
          </a:p>
          <a:p>
            <a:r>
              <a:rPr lang="en-US" sz="1400"/>
              <a:t>  T* elements;</a:t>
            </a:r>
            <a:endParaRPr lang="en-US" sz="1400"/>
          </a:p>
          <a:p>
            <a:r>
              <a:rPr lang="en-US" sz="1400"/>
              <a:t>  int size;</a:t>
            </a:r>
            <a:endParaRPr lang="en-US" sz="1400"/>
          </a:p>
          <a:p>
            <a:r>
              <a:rPr lang="en-US" sz="1400"/>
              <a:t>  int capacity;</a:t>
            </a:r>
            <a:endParaRPr lang="en-US" sz="1400"/>
          </a:p>
          <a:p>
            <a:r>
              <a:rPr lang="en-US" sz="1400"/>
              <a:t>  void ensureCapacity();</a:t>
            </a:r>
            <a:endParaRPr lang="en-US" sz="1400"/>
          </a:p>
          <a:p>
            <a:r>
              <a:rPr lang="en-US" sz="1400"/>
              <a:t>};</a:t>
            </a:r>
            <a:endParaRPr lang="en-US" sz="1400"/>
          </a:p>
          <a:p>
            <a:r>
              <a:rPr lang="en-US" sz="1400"/>
              <a:t>template&lt;typename T&gt;</a:t>
            </a:r>
            <a:endParaRPr lang="en-US" sz="1400"/>
          </a:p>
          <a:p>
            <a:r>
              <a:rPr lang="en-US" sz="1400"/>
              <a:t>Stack&lt;T&gt;::Stack(): size(0), capacity(16)</a:t>
            </a:r>
            <a:endParaRPr lang="en-US" sz="1400"/>
          </a:p>
          <a:p>
            <a:r>
              <a:rPr lang="en-US" sz="1400"/>
              <a:t>{</a:t>
            </a:r>
            <a:endParaRPr lang="en-US" sz="1400"/>
          </a:p>
          <a:p>
            <a:r>
              <a:rPr lang="en-US" sz="1400"/>
              <a:t>  elements = new T[capacity];</a:t>
            </a:r>
            <a:endParaRPr lang="en-US" sz="1400"/>
          </a:p>
          <a:p>
            <a:r>
              <a:rPr lang="en-US" sz="1400"/>
              <a:t>}</a:t>
            </a:r>
            <a:endParaRPr lang="en-US" sz="1400"/>
          </a:p>
        </p:txBody>
      </p:sp>
      <p:sp>
        <p:nvSpPr>
          <p:cNvPr id="7" name="Text Box 6"/>
          <p:cNvSpPr txBox="1"/>
          <p:nvPr/>
        </p:nvSpPr>
        <p:spPr>
          <a:xfrm>
            <a:off x="2834640" y="63500"/>
            <a:ext cx="3474720" cy="6554470"/>
          </a:xfrm>
          <a:prstGeom prst="rect">
            <a:avLst/>
          </a:prstGeom>
          <a:noFill/>
        </p:spPr>
        <p:txBody>
          <a:bodyPr wrap="square" rtlCol="0" anchor="t">
            <a:spAutoFit/>
          </a:bodyPr>
          <a:p>
            <a:r>
              <a:rPr lang="en-US" sz="1400"/>
              <a:t>template&lt;typename T&gt;</a:t>
            </a:r>
            <a:endParaRPr lang="en-US" sz="1400"/>
          </a:p>
          <a:p>
            <a:r>
              <a:rPr lang="en-US" sz="1400"/>
              <a:t>Stack&lt;T&gt;::Stack(const Stack&amp; stack){</a:t>
            </a:r>
            <a:endParaRPr lang="en-US" sz="1400"/>
          </a:p>
          <a:p>
            <a:r>
              <a:rPr lang="en-US" sz="1400"/>
              <a:t>  elements = new T[stack.capacity];</a:t>
            </a:r>
            <a:endParaRPr lang="en-US" sz="1400"/>
          </a:p>
          <a:p>
            <a:r>
              <a:rPr lang="en-US" sz="1400"/>
              <a:t>  size = stack.size;</a:t>
            </a:r>
            <a:endParaRPr lang="en-US" sz="1400"/>
          </a:p>
          <a:p>
            <a:r>
              <a:rPr lang="en-US" sz="1400"/>
              <a:t>  capacity = stack.capacity;</a:t>
            </a:r>
            <a:endParaRPr lang="en-US" sz="1400"/>
          </a:p>
          <a:p>
            <a:r>
              <a:rPr lang="en-US" sz="1400"/>
              <a:t>  for (int i = 0; i &lt; size; i++)</a:t>
            </a:r>
            <a:endParaRPr lang="en-US" sz="1400"/>
          </a:p>
          <a:p>
            <a:r>
              <a:rPr lang="en-US" sz="1400"/>
              <a:t>  {</a:t>
            </a:r>
            <a:endParaRPr lang="en-US" sz="1400"/>
          </a:p>
          <a:p>
            <a:r>
              <a:rPr lang="en-US" sz="1400"/>
              <a:t>    elements[i] = stack.elements[i];</a:t>
            </a:r>
            <a:endParaRPr lang="en-US" sz="1400"/>
          </a:p>
          <a:p>
            <a:r>
              <a:rPr lang="en-US" sz="1400"/>
              <a:t>  }</a:t>
            </a:r>
            <a:endParaRPr lang="en-US" sz="1400"/>
          </a:p>
          <a:p>
            <a:r>
              <a:rPr lang="en-US" sz="1400"/>
              <a:t>}</a:t>
            </a:r>
            <a:endParaRPr lang="en-US" sz="1400"/>
          </a:p>
          <a:p>
            <a:r>
              <a:rPr lang="en-US" sz="1400"/>
              <a:t>template&lt;typename T&gt;</a:t>
            </a:r>
            <a:endParaRPr lang="en-US" sz="1400"/>
          </a:p>
          <a:p>
            <a:r>
              <a:rPr lang="en-US" sz="1400"/>
              <a:t>Stack&lt;T&gt;::~Stack(){</a:t>
            </a:r>
            <a:endParaRPr lang="en-US" sz="1400"/>
          </a:p>
          <a:p>
            <a:r>
              <a:rPr lang="en-US" sz="1400"/>
              <a:t>  delete [] elements;</a:t>
            </a:r>
            <a:endParaRPr lang="en-US" sz="1400"/>
          </a:p>
          <a:p>
            <a:r>
              <a:rPr lang="en-US" sz="1400"/>
              <a:t>}</a:t>
            </a:r>
            <a:endParaRPr lang="en-US" sz="1400"/>
          </a:p>
          <a:p>
            <a:r>
              <a:rPr lang="en-US" sz="1400"/>
              <a:t>template&lt;typename T&gt;</a:t>
            </a:r>
            <a:endParaRPr lang="en-US" sz="1400"/>
          </a:p>
          <a:p>
            <a:r>
              <a:rPr lang="en-US" sz="1400"/>
              <a:t>bool Stack&lt;T&gt;::empty() const</a:t>
            </a:r>
            <a:endParaRPr lang="en-US" sz="1400"/>
          </a:p>
          <a:p>
            <a:r>
              <a:rPr lang="en-US" sz="1400"/>
              <a:t>{</a:t>
            </a:r>
            <a:endParaRPr lang="en-US" sz="1400"/>
          </a:p>
          <a:p>
            <a:r>
              <a:rPr lang="en-US" sz="1400"/>
              <a:t>  return (size == 0);</a:t>
            </a:r>
            <a:endParaRPr lang="en-US" sz="1400"/>
          </a:p>
          <a:p>
            <a:r>
              <a:rPr lang="en-US" sz="1400"/>
              <a:t>}</a:t>
            </a:r>
            <a:endParaRPr lang="en-US" sz="1400"/>
          </a:p>
          <a:p>
            <a:r>
              <a:rPr lang="en-US" sz="1400"/>
              <a:t>template&lt;typename T&gt;</a:t>
            </a:r>
            <a:endParaRPr lang="en-US" sz="1400"/>
          </a:p>
          <a:p>
            <a:r>
              <a:rPr lang="en-US" sz="1400"/>
              <a:t>T Stack&lt;T&gt;::peek() const</a:t>
            </a:r>
            <a:endParaRPr lang="en-US" sz="1400"/>
          </a:p>
          <a:p>
            <a:r>
              <a:rPr lang="en-US" sz="1400"/>
              <a:t>{</a:t>
            </a:r>
            <a:endParaRPr lang="en-US" sz="1400"/>
          </a:p>
          <a:p>
            <a:r>
              <a:rPr lang="en-US" sz="1400"/>
              <a:t>  return elements[size - 1];</a:t>
            </a:r>
            <a:endParaRPr lang="en-US" sz="1400"/>
          </a:p>
          <a:p>
            <a:r>
              <a:rPr lang="en-US" sz="1400"/>
              <a:t>}</a:t>
            </a:r>
            <a:endParaRPr lang="en-US" sz="1400"/>
          </a:p>
          <a:p>
            <a:r>
              <a:rPr lang="en-US" sz="1400"/>
              <a:t>template&lt;typename T&gt;</a:t>
            </a:r>
            <a:endParaRPr lang="en-US" sz="1400"/>
          </a:p>
          <a:p>
            <a:r>
              <a:rPr lang="en-US" sz="1400"/>
              <a:t>void Stack&lt;T&gt;::push(T value)</a:t>
            </a:r>
            <a:endParaRPr lang="en-US" sz="1400"/>
          </a:p>
          <a:p>
            <a:r>
              <a:rPr lang="en-US" sz="1400"/>
              <a:t>{</a:t>
            </a:r>
            <a:endParaRPr lang="en-US" sz="1400"/>
          </a:p>
          <a:p>
            <a:r>
              <a:rPr lang="en-US" sz="1400"/>
              <a:t>  ensureCapacity();</a:t>
            </a:r>
            <a:endParaRPr lang="en-US" sz="1400"/>
          </a:p>
          <a:p>
            <a:r>
              <a:rPr lang="en-US" sz="1400"/>
              <a:t>  elements[size++] = value;</a:t>
            </a:r>
            <a:endParaRPr lang="en-US" sz="1400"/>
          </a:p>
          <a:p>
            <a:r>
              <a:rPr lang="en-US" sz="1400"/>
              <a:t>}</a:t>
            </a:r>
            <a:endParaRPr lang="en-US" sz="1400"/>
          </a:p>
        </p:txBody>
      </p:sp>
      <p:sp>
        <p:nvSpPr>
          <p:cNvPr id="8" name="Text Box 7"/>
          <p:cNvSpPr txBox="1"/>
          <p:nvPr/>
        </p:nvSpPr>
        <p:spPr>
          <a:xfrm>
            <a:off x="6309360" y="63500"/>
            <a:ext cx="2739390" cy="6554470"/>
          </a:xfrm>
          <a:prstGeom prst="rect">
            <a:avLst/>
          </a:prstGeom>
          <a:noFill/>
        </p:spPr>
        <p:txBody>
          <a:bodyPr wrap="square" rtlCol="0" anchor="t">
            <a:spAutoFit/>
          </a:bodyPr>
          <a:p>
            <a:r>
              <a:rPr lang="en-US" sz="1400"/>
              <a:t>template&lt;typename T&gt;</a:t>
            </a:r>
            <a:endParaRPr lang="en-US" sz="1400"/>
          </a:p>
          <a:p>
            <a:r>
              <a:rPr lang="en-US" sz="1400"/>
              <a:t>void Stack&lt;T&gt;::ensureCapacity()</a:t>
            </a:r>
            <a:endParaRPr lang="en-US" sz="1400"/>
          </a:p>
          <a:p>
            <a:r>
              <a:rPr lang="en-US" sz="1400"/>
              <a:t>{</a:t>
            </a:r>
            <a:endParaRPr lang="en-US" sz="1400"/>
          </a:p>
          <a:p>
            <a:r>
              <a:rPr lang="en-US" sz="1400"/>
              <a:t>  if (size &gt;= capacity)</a:t>
            </a:r>
            <a:endParaRPr lang="en-US" sz="1400"/>
          </a:p>
          <a:p>
            <a:r>
              <a:rPr lang="en-US" sz="1400"/>
              <a:t>  {</a:t>
            </a:r>
            <a:endParaRPr lang="en-US" sz="1400"/>
          </a:p>
          <a:p>
            <a:r>
              <a:rPr lang="en-US" sz="1400"/>
              <a:t>    T* old = elements;</a:t>
            </a:r>
            <a:endParaRPr lang="en-US" sz="1400"/>
          </a:p>
          <a:p>
            <a:r>
              <a:rPr lang="en-US" sz="1400"/>
              <a:t>    capacity = 2 * size;</a:t>
            </a:r>
            <a:endParaRPr lang="en-US" sz="1400"/>
          </a:p>
          <a:p>
            <a:r>
              <a:rPr lang="en-US" sz="1400"/>
              <a:t>    elements = new T[size * 2];</a:t>
            </a:r>
            <a:endParaRPr lang="en-US" sz="1400"/>
          </a:p>
          <a:p>
            <a:endParaRPr lang="en-US" sz="1400"/>
          </a:p>
          <a:p>
            <a:r>
              <a:rPr lang="en-US" sz="1400"/>
              <a:t>    for (int i = 0; i &lt; size; i++)</a:t>
            </a:r>
            <a:endParaRPr lang="en-US" sz="1400"/>
          </a:p>
          <a:p>
            <a:r>
              <a:rPr lang="en-US" sz="1400"/>
              <a:t>      elements[i] = old[i];</a:t>
            </a:r>
            <a:endParaRPr lang="en-US" sz="1400"/>
          </a:p>
          <a:p>
            <a:endParaRPr lang="en-US" sz="1400"/>
          </a:p>
          <a:p>
            <a:r>
              <a:rPr lang="en-US" sz="1400"/>
              <a:t>    delete [] old;</a:t>
            </a:r>
            <a:endParaRPr lang="en-US" sz="1400"/>
          </a:p>
          <a:p>
            <a:r>
              <a:rPr lang="en-US" sz="1400"/>
              <a:t>  }</a:t>
            </a:r>
            <a:endParaRPr lang="en-US" sz="1400"/>
          </a:p>
          <a:p>
            <a:r>
              <a:rPr lang="en-US" sz="1400"/>
              <a:t>}</a:t>
            </a:r>
            <a:endParaRPr lang="en-US" sz="1400"/>
          </a:p>
          <a:p>
            <a:endParaRPr lang="en-US" sz="1400"/>
          </a:p>
          <a:p>
            <a:r>
              <a:rPr lang="en-US" sz="1400"/>
              <a:t>template&lt;typename T&gt;</a:t>
            </a:r>
            <a:endParaRPr lang="en-US" sz="1400"/>
          </a:p>
          <a:p>
            <a:r>
              <a:rPr lang="en-US" sz="1400"/>
              <a:t>T Stack&lt;T&gt;::pop() </a:t>
            </a:r>
            <a:endParaRPr lang="en-US" sz="1400"/>
          </a:p>
          <a:p>
            <a:r>
              <a:rPr lang="en-US" sz="1400"/>
              <a:t>{</a:t>
            </a:r>
            <a:endParaRPr lang="en-US" sz="1400"/>
          </a:p>
          <a:p>
            <a:r>
              <a:rPr lang="en-US" sz="1400"/>
              <a:t>  return elements[--size];</a:t>
            </a:r>
            <a:endParaRPr lang="en-US" sz="1400"/>
          </a:p>
          <a:p>
            <a:r>
              <a:rPr lang="en-US" sz="1400"/>
              <a:t>}</a:t>
            </a:r>
            <a:endParaRPr lang="en-US" sz="1400"/>
          </a:p>
          <a:p>
            <a:endParaRPr lang="en-US" sz="1400"/>
          </a:p>
          <a:p>
            <a:r>
              <a:rPr lang="en-US" sz="1400"/>
              <a:t>template&lt;typename T&gt;</a:t>
            </a:r>
            <a:endParaRPr lang="en-US" sz="1400"/>
          </a:p>
          <a:p>
            <a:r>
              <a:rPr lang="en-US" sz="1400"/>
              <a:t>int Stack&lt;T&gt;::getSize() const</a:t>
            </a:r>
            <a:endParaRPr lang="en-US" sz="1400"/>
          </a:p>
          <a:p>
            <a:r>
              <a:rPr lang="en-US" sz="1400"/>
              <a:t>{</a:t>
            </a:r>
            <a:endParaRPr lang="en-US" sz="1400"/>
          </a:p>
          <a:p>
            <a:r>
              <a:rPr lang="en-US" sz="1400"/>
              <a:t>  return size;</a:t>
            </a:r>
            <a:endParaRPr lang="en-US" sz="1400"/>
          </a:p>
          <a:p>
            <a:r>
              <a:rPr lang="en-US" sz="1400"/>
              <a:t>}</a:t>
            </a:r>
            <a:endParaRPr lang="en-US" sz="1400"/>
          </a:p>
          <a:p>
            <a:endParaRPr lang="en-US" sz="1400"/>
          </a:p>
          <a:p>
            <a:r>
              <a:rPr lang="en-US" sz="1400"/>
              <a:t>#endif</a:t>
            </a:r>
            <a:endParaRPr 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685800" y="203200"/>
            <a:ext cx="7772400" cy="728663"/>
          </a:xfrm>
        </p:spPr>
        <p:txBody>
          <a:bodyPr vert="horz" wrap="square" lIns="92075" tIns="46038" rIns="92075" bIns="46038" anchor="ctr"/>
          <a:p>
            <a:r>
              <a:rPr lang="en-US" altLang="en-US" dirty="0"/>
              <a:t>The C++ </a:t>
            </a:r>
            <a:r>
              <a:rPr lang="en-US" altLang="en-US" u="sng" dirty="0"/>
              <a:t>vector</a:t>
            </a:r>
            <a:r>
              <a:rPr lang="en-US" altLang="en-US" dirty="0"/>
              <a:t> Class </a:t>
            </a:r>
            <a:endParaRPr lang="en-US" altLang="en-US" dirty="0"/>
          </a:p>
        </p:txBody>
      </p:sp>
      <p:sp>
        <p:nvSpPr>
          <p:cNvPr id="24580" name="Rectangle 3"/>
          <p:cNvSpPr>
            <a:spLocks noGrp="1"/>
          </p:cNvSpPr>
          <p:nvPr>
            <p:ph idx="1"/>
          </p:nvPr>
        </p:nvSpPr>
        <p:spPr>
          <a:xfrm>
            <a:off x="309563" y="1163638"/>
            <a:ext cx="8640762" cy="4646612"/>
          </a:xfrm>
        </p:spPr>
        <p:txBody>
          <a:bodyPr vert="horz" wrap="square" lIns="92075" tIns="46038" rIns="92075" bIns="46038" anchor="t"/>
          <a:p>
            <a:pPr marL="0" indent="0">
              <a:lnSpc>
                <a:spcPct val="90000"/>
              </a:lnSpc>
              <a:spcBef>
                <a:spcPct val="45000"/>
              </a:spcBef>
              <a:spcAft>
                <a:spcPct val="25000"/>
              </a:spcAft>
              <a:buNone/>
            </a:pPr>
            <a:r>
              <a:rPr lang="en-US" altLang="en-US" sz="3600" dirty="0"/>
              <a:t>The preceding two examples use arrays to store students and </a:t>
            </a:r>
            <a:r>
              <a:rPr lang="en-US" altLang="en-US" sz="3600" u="sng" dirty="0"/>
              <a:t>int</a:t>
            </a:r>
            <a:r>
              <a:rPr lang="en-US" altLang="en-US" sz="3600" dirty="0"/>
              <a:t> values. There is a serious limitation: the array size is fixed in the class declaration. </a:t>
            </a:r>
            <a:endParaRPr lang="en-US" altLang="en-US" sz="3600" dirty="0"/>
          </a:p>
          <a:p>
            <a:pPr marL="0" indent="0">
              <a:lnSpc>
                <a:spcPct val="90000"/>
              </a:lnSpc>
              <a:spcBef>
                <a:spcPct val="45000"/>
              </a:spcBef>
              <a:spcAft>
                <a:spcPct val="25000"/>
              </a:spcAft>
              <a:buNone/>
            </a:pPr>
            <a:r>
              <a:rPr lang="en-US" altLang="en-US" sz="3600" dirty="0"/>
              <a:t>C++ provides the </a:t>
            </a:r>
            <a:r>
              <a:rPr lang="en-US" altLang="en-US" sz="3600" u="sng" dirty="0"/>
              <a:t>vector</a:t>
            </a:r>
            <a:r>
              <a:rPr lang="en-US" altLang="en-US" sz="3600" dirty="0"/>
              <a:t> class, which is more flexible than arrays. You can use a </a:t>
            </a:r>
            <a:r>
              <a:rPr lang="en-US" altLang="en-US" sz="3600" u="sng" dirty="0"/>
              <a:t>vector</a:t>
            </a:r>
            <a:r>
              <a:rPr lang="en-US" altLang="en-US" sz="3600" dirty="0"/>
              <a:t> object just like an array, but a vector’s size can grow automatically if needed.</a:t>
            </a:r>
            <a:endParaRPr lang="en-US" altLang="en-US" sz="3600" dirty="0"/>
          </a:p>
        </p:txBody>
      </p:sp>
      <p:sp>
        <p:nvSpPr>
          <p:cNvPr id="24581"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685800" y="203200"/>
            <a:ext cx="7772400" cy="728663"/>
          </a:xfrm>
        </p:spPr>
        <p:txBody>
          <a:bodyPr vert="horz" wrap="square" lIns="92075" tIns="46038" rIns="92075" bIns="46038" anchor="ctr"/>
          <a:p>
            <a:r>
              <a:rPr lang="en-US" altLang="en-US" dirty="0"/>
              <a:t>The C++ </a:t>
            </a:r>
            <a:r>
              <a:rPr lang="en-US" altLang="en-US" u="sng" dirty="0"/>
              <a:t>vector</a:t>
            </a:r>
            <a:r>
              <a:rPr lang="en-US" altLang="en-US" dirty="0"/>
              <a:t> Class </a:t>
            </a:r>
            <a:endParaRPr lang="en-US" altLang="en-US" dirty="0"/>
          </a:p>
        </p:txBody>
      </p:sp>
      <p:sp>
        <p:nvSpPr>
          <p:cNvPr id="25604" name="Rectangle 3"/>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5" name="Rectangle 4"/>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6" name="Rectangle 9"/>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5607" name="Object 8"/>
          <p:cNvGraphicFramePr>
            <a:graphicFrameLocks noChangeAspect="1"/>
          </p:cNvGraphicFramePr>
          <p:nvPr/>
        </p:nvGraphicFramePr>
        <p:xfrm>
          <a:off x="152400" y="1117600"/>
          <a:ext cx="8763000" cy="3668713"/>
        </p:xfrm>
        <a:graphic>
          <a:graphicData uri="http://schemas.openxmlformats.org/presentationml/2006/ole">
            <mc:AlternateContent xmlns:mc="http://schemas.openxmlformats.org/markup-compatibility/2006">
              <mc:Choice xmlns:v="urn:schemas-microsoft-com:vml" Requires="v">
                <p:oleObj spid="_x0000_s3076" name="" r:id="rId1" imgW="4914900" imgH="2057400" progId="Word.Picture.8">
                  <p:embed/>
                </p:oleObj>
              </mc:Choice>
              <mc:Fallback>
                <p:oleObj name="" r:id="rId1" imgW="4914900" imgH="2057400" progId="Word.Picture.8">
                  <p:embed/>
                  <p:pic>
                    <p:nvPicPr>
                      <p:cNvPr id="0" name="Picture 3075"/>
                      <p:cNvPicPr/>
                      <p:nvPr/>
                    </p:nvPicPr>
                    <p:blipFill>
                      <a:blip r:embed="rId2"/>
                      <a:stretch>
                        <a:fillRect/>
                      </a:stretch>
                    </p:blipFill>
                    <p:spPr>
                      <a:xfrm>
                        <a:off x="152400" y="1117600"/>
                        <a:ext cx="8763000" cy="3668713"/>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7025" y="179070"/>
            <a:ext cx="1743710" cy="368300"/>
          </a:xfrm>
          <a:prstGeom prst="rect">
            <a:avLst/>
          </a:prstGeom>
          <a:noFill/>
        </p:spPr>
        <p:txBody>
          <a:bodyPr wrap="none" rtlCol="0" anchor="t">
            <a:spAutoFit/>
          </a:bodyPr>
          <a:p>
            <a:r>
              <a:rPr lang="en-US" altLang="en-US" dirty="0">
                <a:sym typeface="+mn-ea"/>
              </a:rPr>
              <a:t>TestVector.cpp</a:t>
            </a:r>
            <a:endParaRPr lang="zh-CN" altLang="en-US" dirty="0">
              <a:sym typeface="+mn-ea"/>
            </a:endParaRPr>
          </a:p>
        </p:txBody>
      </p:sp>
      <p:pic>
        <p:nvPicPr>
          <p:cNvPr id="5" name="Picture 4"/>
          <p:cNvPicPr>
            <a:picLocks noChangeAspect="1"/>
          </p:cNvPicPr>
          <p:nvPr/>
        </p:nvPicPr>
        <p:blipFill>
          <a:blip r:embed="rId1"/>
          <a:stretch>
            <a:fillRect/>
          </a:stretch>
        </p:blipFill>
        <p:spPr>
          <a:xfrm>
            <a:off x="2971800" y="5951855"/>
            <a:ext cx="6047740" cy="634365"/>
          </a:xfrm>
          <a:prstGeom prst="rect">
            <a:avLst/>
          </a:prstGeom>
        </p:spPr>
      </p:pic>
      <p:sp>
        <p:nvSpPr>
          <p:cNvPr id="6" name="Text Box 5"/>
          <p:cNvSpPr txBox="1"/>
          <p:nvPr/>
        </p:nvSpPr>
        <p:spPr>
          <a:xfrm>
            <a:off x="327025" y="618490"/>
            <a:ext cx="4072890" cy="5262245"/>
          </a:xfrm>
          <a:prstGeom prst="rect">
            <a:avLst/>
          </a:prstGeom>
          <a:noFill/>
        </p:spPr>
        <p:txBody>
          <a:bodyPr wrap="square" rtlCol="0" anchor="t">
            <a:spAutoFit/>
          </a:bodyPr>
          <a:p>
            <a:r>
              <a:rPr lang="en-US" sz="1400"/>
              <a:t>#include &lt;string&gt;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vector&lt;int&gt; intVector;</a:t>
            </a:r>
            <a:endParaRPr lang="en-US" sz="1400"/>
          </a:p>
          <a:p>
            <a:endParaRPr lang="en-US" sz="1400"/>
          </a:p>
          <a:p>
            <a:r>
              <a:rPr lang="en-US" sz="1400"/>
              <a:t>  // Store numbers 1, 2, 3, 4, 5, ..., 10 to the vector</a:t>
            </a:r>
            <a:endParaRPr lang="en-US" sz="1400"/>
          </a:p>
          <a:p>
            <a:r>
              <a:rPr lang="en-US" sz="1400"/>
              <a:t>  for (int i = 0; i &lt; 10; i++)</a:t>
            </a:r>
            <a:endParaRPr lang="en-US" sz="1400"/>
          </a:p>
          <a:p>
            <a:r>
              <a:rPr lang="en-US" sz="1400"/>
              <a:t>    intVector.push_back(i + 1);</a:t>
            </a:r>
            <a:endParaRPr lang="en-US" sz="1400"/>
          </a:p>
          <a:p>
            <a:endParaRPr lang="en-US" sz="1400"/>
          </a:p>
          <a:p>
            <a:r>
              <a:rPr lang="en-US" sz="1400"/>
              <a:t>  // Display the numbers in the vector</a:t>
            </a:r>
            <a:endParaRPr lang="en-US" sz="1400"/>
          </a:p>
          <a:p>
            <a:r>
              <a:rPr lang="en-US" sz="1400"/>
              <a:t>  cout &lt;&lt; "Numbers in the vector: ";</a:t>
            </a:r>
            <a:endParaRPr lang="en-US" sz="1400"/>
          </a:p>
          <a:p>
            <a:r>
              <a:rPr lang="en-US" sz="1400"/>
              <a:t>  for (int i = 0; i &lt; intVector.size(); i++)</a:t>
            </a:r>
            <a:endParaRPr lang="en-US" sz="1400"/>
          </a:p>
          <a:p>
            <a:r>
              <a:rPr lang="en-US" sz="1400"/>
              <a:t>    cout &lt;&lt; intVector[i] &lt;&lt; " ";</a:t>
            </a:r>
            <a:endParaRPr lang="en-US" sz="1400"/>
          </a:p>
          <a:p>
            <a:endParaRPr lang="en-US" sz="1400"/>
          </a:p>
          <a:p>
            <a:r>
              <a:rPr lang="en-US" sz="1400"/>
              <a:t>  vector&lt;string&gt; stringVector;</a:t>
            </a:r>
            <a:endParaRPr lang="en-US" sz="1400"/>
          </a:p>
          <a:p>
            <a:endParaRPr lang="en-US" sz="1400"/>
          </a:p>
          <a:p>
            <a:r>
              <a:rPr lang="en-US" sz="1400"/>
              <a:t>  // Store strings into the vector</a:t>
            </a:r>
            <a:endParaRPr lang="en-US" sz="1400"/>
          </a:p>
          <a:p>
            <a:r>
              <a:rPr lang="en-US" sz="1400"/>
              <a:t>  stringVector.push_back("Dallas");</a:t>
            </a:r>
            <a:endParaRPr lang="en-US" sz="1400"/>
          </a:p>
          <a:p>
            <a:r>
              <a:rPr lang="en-US" sz="1400"/>
              <a:t>  stringVector.push_back("Houston");</a:t>
            </a:r>
            <a:endParaRPr lang="en-US" sz="1400"/>
          </a:p>
          <a:p>
            <a:r>
              <a:rPr lang="en-US" sz="1400"/>
              <a:t>  stringVector.push_back("Austin");</a:t>
            </a:r>
            <a:endParaRPr lang="en-US" sz="1400"/>
          </a:p>
          <a:p>
            <a:r>
              <a:rPr lang="en-US" sz="1400"/>
              <a:t>  stringVector.push_back("Norman");</a:t>
            </a:r>
            <a:endParaRPr lang="en-US" sz="1400"/>
          </a:p>
        </p:txBody>
      </p:sp>
      <p:sp>
        <p:nvSpPr>
          <p:cNvPr id="7" name="Text Box 6"/>
          <p:cNvSpPr txBox="1"/>
          <p:nvPr/>
        </p:nvSpPr>
        <p:spPr>
          <a:xfrm>
            <a:off x="4290695" y="618490"/>
            <a:ext cx="4164330" cy="4184650"/>
          </a:xfrm>
          <a:prstGeom prst="rect">
            <a:avLst/>
          </a:prstGeom>
          <a:noFill/>
        </p:spPr>
        <p:txBody>
          <a:bodyPr wrap="square" rtlCol="0" anchor="t">
            <a:spAutoFit/>
          </a:bodyPr>
          <a:p>
            <a:r>
              <a:rPr lang="en-US" sz="1400"/>
              <a:t>  // Display the string in the vector</a:t>
            </a:r>
            <a:endParaRPr lang="en-US" sz="1400"/>
          </a:p>
          <a:p>
            <a:r>
              <a:rPr lang="en-US" sz="1400"/>
              <a:t>  cout &lt;&lt; "\nStrings in the string vector: ";</a:t>
            </a:r>
            <a:endParaRPr lang="en-US" sz="1400"/>
          </a:p>
          <a:p>
            <a:r>
              <a:rPr lang="en-US" sz="1400"/>
              <a:t>  for (int i = 0; i &lt; stringVector.size(); i++)</a:t>
            </a:r>
            <a:endParaRPr lang="en-US" sz="1400"/>
          </a:p>
          <a:p>
            <a:r>
              <a:rPr lang="en-US" sz="1400"/>
              <a:t>    cout &lt;&lt; stringVector[i] &lt;&lt; " ";</a:t>
            </a:r>
            <a:endParaRPr lang="en-US" sz="1400"/>
          </a:p>
          <a:p>
            <a:endParaRPr lang="en-US" sz="1400"/>
          </a:p>
          <a:p>
            <a:r>
              <a:rPr lang="en-US" sz="1400"/>
              <a:t>  stringVector.pop_back(); // Remove the last element</a:t>
            </a:r>
            <a:endParaRPr lang="en-US" sz="1400"/>
          </a:p>
          <a:p>
            <a:endParaRPr lang="en-US" sz="1400"/>
          </a:p>
          <a:p>
            <a:r>
              <a:rPr lang="en-US" sz="1400"/>
              <a:t>  vector&lt;string&gt; v2;</a:t>
            </a:r>
            <a:endParaRPr lang="en-US" sz="1400"/>
          </a:p>
          <a:p>
            <a:r>
              <a:rPr lang="en-US" sz="1400"/>
              <a:t>  v2.swap(stringVector);</a:t>
            </a:r>
            <a:endParaRPr lang="en-US" sz="1400"/>
          </a:p>
          <a:p>
            <a:r>
              <a:rPr lang="en-US" sz="1400"/>
              <a:t>  v2[0] = "Atlanta";</a:t>
            </a:r>
            <a:endParaRPr lang="en-US" sz="1400"/>
          </a:p>
          <a:p>
            <a:endParaRPr lang="en-US" sz="1400"/>
          </a:p>
          <a:p>
            <a:r>
              <a:rPr lang="en-US" sz="1400"/>
              <a:t>  // Redisplay the string in the vector</a:t>
            </a:r>
            <a:endParaRPr lang="en-US" sz="1400"/>
          </a:p>
          <a:p>
            <a:r>
              <a:rPr lang="en-US" sz="1400"/>
              <a:t>  cout &lt;&lt; "\nStrings in the vector v2: ";</a:t>
            </a:r>
            <a:endParaRPr lang="en-US" sz="1400"/>
          </a:p>
          <a:p>
            <a:r>
              <a:rPr lang="en-US" sz="1400"/>
              <a:t>  for (int i = 0; i &lt; v2.size(); i++)</a:t>
            </a:r>
            <a:endParaRPr lang="en-US" sz="1400"/>
          </a:p>
          <a:p>
            <a:r>
              <a:rPr lang="en-US" sz="1400"/>
              <a:t>    cout &lt;&lt; v2.at(i) &lt;&lt; " ";</a:t>
            </a:r>
            <a:endParaRPr lang="en-US" sz="1400"/>
          </a:p>
          <a:p>
            <a:endParaRPr lang="en-US" sz="1400"/>
          </a:p>
          <a:p>
            <a:r>
              <a:rPr lang="en-US" sz="1400"/>
              <a:t>  return 0;</a:t>
            </a:r>
            <a:endParaRPr lang="en-US" sz="1400"/>
          </a:p>
          <a:p>
            <a:r>
              <a:rPr lang="en-US" sz="1400"/>
              <a:t>}</a:t>
            </a:r>
            <a:endParaRPr 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6627" name="Rectangle 2"/>
          <p:cNvSpPr>
            <a:spLocks noGrp="1"/>
          </p:cNvSpPr>
          <p:nvPr>
            <p:ph type="title"/>
          </p:nvPr>
        </p:nvSpPr>
        <p:spPr>
          <a:xfrm>
            <a:off x="152400" y="203200"/>
            <a:ext cx="8839200" cy="728663"/>
          </a:xfrm>
        </p:spPr>
        <p:txBody>
          <a:bodyPr vert="horz" wrap="square" lIns="92075" tIns="46038" rIns="92075" bIns="46038" anchor="ctr"/>
          <a:p>
            <a:r>
              <a:rPr lang="en-US" altLang="en-US" sz="4000" dirty="0"/>
              <a:t>Vector Initializing</a:t>
            </a:r>
            <a:endParaRPr lang="en-US" altLang="en-US" dirty="0"/>
          </a:p>
        </p:txBody>
      </p:sp>
      <p:sp>
        <p:nvSpPr>
          <p:cNvPr id="26628" name="Rectangle 3"/>
          <p:cNvSpPr>
            <a:spLocks noGrp="1"/>
          </p:cNvSpPr>
          <p:nvPr>
            <p:ph idx="1"/>
          </p:nvPr>
        </p:nvSpPr>
        <p:spPr>
          <a:xfrm>
            <a:off x="228600" y="1163638"/>
            <a:ext cx="8763000" cy="3789362"/>
          </a:xfrm>
        </p:spPr>
        <p:txBody>
          <a:bodyPr vert="horz" wrap="square" lIns="92075" tIns="46038" rIns="92075" bIns="46038" anchor="t"/>
          <a:p>
            <a:pPr marL="0" indent="0">
              <a:buNone/>
            </a:pPr>
            <a:r>
              <a:rPr lang="en-US" altLang="en-US" sz="2800" dirty="0"/>
              <a:t>In C++11, you can assign values to a vector using a vector initializer, which is similar to an array initializer. For example, the following statement creates a vector with initial values </a:t>
            </a:r>
            <a:r>
              <a:rPr lang="en-US" altLang="en-US" sz="2800" b="1" dirty="0"/>
              <a:t>1</a:t>
            </a:r>
            <a:r>
              <a:rPr lang="en-US" altLang="en-US" sz="2800" dirty="0"/>
              <a:t> and </a:t>
            </a:r>
            <a:r>
              <a:rPr lang="en-US" altLang="en-US" sz="2800" b="1" dirty="0"/>
              <a:t>9</a:t>
            </a:r>
            <a:r>
              <a:rPr lang="en-US" altLang="en-US" sz="2800" dirty="0"/>
              <a:t>. </a:t>
            </a:r>
            <a:endParaRPr lang="en-US" altLang="en-US" sz="2800" dirty="0"/>
          </a:p>
          <a:p>
            <a:pPr marL="0" indent="0">
              <a:buNone/>
            </a:pPr>
            <a:endParaRPr lang="en-US" altLang="en-US" sz="2800" dirty="0"/>
          </a:p>
          <a:p>
            <a:pPr marL="0" indent="0">
              <a:buNone/>
            </a:pPr>
            <a:r>
              <a:rPr lang="en-US" altLang="en-US" sz="2800" dirty="0"/>
              <a:t>vector&lt;</a:t>
            </a:r>
            <a:r>
              <a:rPr lang="en-US" altLang="en-US" sz="2800" b="1" dirty="0"/>
              <a:t>int</a:t>
            </a:r>
            <a:r>
              <a:rPr lang="en-US" altLang="en-US" sz="2800" dirty="0"/>
              <a:t>&gt; intVector{</a:t>
            </a:r>
            <a:r>
              <a:rPr lang="en-US" altLang="en-US" sz="2800" b="1" dirty="0"/>
              <a:t>1</a:t>
            </a:r>
            <a:r>
              <a:rPr lang="en-US" altLang="en-US" sz="2800" dirty="0"/>
              <a:t>, </a:t>
            </a:r>
            <a:r>
              <a:rPr lang="en-US" altLang="en-US" sz="2800" b="1" dirty="0"/>
              <a:t>9</a:t>
            </a:r>
            <a:r>
              <a:rPr lang="en-US" altLang="en-US" sz="2800" dirty="0"/>
              <a:t>};</a:t>
            </a:r>
            <a:endParaRPr lang="en-US" altLang="en-US" sz="2800" dirty="0"/>
          </a:p>
          <a:p>
            <a:pPr marL="0" indent="0">
              <a:buNone/>
            </a:pPr>
            <a:endParaRPr lang="en-US" altLang="en-US" sz="2800" u="sng" dirty="0"/>
          </a:p>
          <a:p>
            <a:pPr marL="0" indent="0">
              <a:buNone/>
            </a:pPr>
            <a:r>
              <a:rPr lang="en-US" altLang="en-US" sz="2800" dirty="0"/>
              <a:t>vector&lt;vector&lt;</a:t>
            </a:r>
            <a:r>
              <a:rPr lang="en-US" altLang="en-US" sz="2800" b="1" dirty="0"/>
              <a:t>int</a:t>
            </a:r>
            <a:r>
              <a:rPr lang="en-US" altLang="en-US" sz="2800" dirty="0"/>
              <a:t>&gt;&gt; matrix{{1, 2, 3}, </a:t>
            </a:r>
            <a:endParaRPr lang="en-US" altLang="en-US" sz="2800" u="sng" dirty="0"/>
          </a:p>
          <a:p>
            <a:pPr marL="0" indent="0">
              <a:buNone/>
            </a:pPr>
            <a:r>
              <a:rPr lang="en-US" altLang="en-US" sz="2800" dirty="0"/>
              <a:t>  {4, 5, 6}, {7, 8, 9}, {10, 11, 12}};</a:t>
            </a:r>
            <a:endParaRPr lang="en-US" altLang="en-US" sz="2800" u="sng" dirty="0"/>
          </a:p>
          <a:p>
            <a:pPr marL="0" indent="0">
              <a:buNone/>
            </a:pPr>
            <a:endParaRPr lang="en-US" altLang="en-US" sz="2800" u="sng" dirty="0"/>
          </a:p>
        </p:txBody>
      </p:sp>
      <p:sp>
        <p:nvSpPr>
          <p:cNvPr id="26629"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30" name="Rectangle 11"/>
          <p:cNvSpPr/>
          <p:nvPr/>
        </p:nvSpPr>
        <p:spPr>
          <a:xfrm>
            <a:off x="6172200" y="3429000"/>
            <a:ext cx="2343150" cy="882650"/>
          </a:xfrm>
          <a:prstGeom prst="rect">
            <a:avLst/>
          </a:prstGeom>
          <a:solidFill>
            <a:srgbClr val="00B0F0">
              <a:alpha val="16862"/>
            </a:srgbClr>
          </a:solid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6205" lvl="0" indent="-116205">
              <a:lnSpc>
                <a:spcPct val="90000"/>
              </a:lnSpc>
              <a:buNone/>
            </a:pPr>
            <a:r>
              <a:rPr lang="en-US" altLang="en-US" sz="2000" dirty="0"/>
              <a:t>C++11: vector initializer in C++11</a:t>
            </a:r>
            <a:endParaRPr lang="en-US"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457200" y="304800"/>
            <a:ext cx="8382000" cy="685800"/>
          </a:xfrm>
        </p:spPr>
        <p:txBody>
          <a:bodyPr vert="horz" wrap="square" lIns="92075" tIns="46038" rIns="92075" bIns="46038" anchor="ctr"/>
          <a:p>
            <a:r>
              <a:rPr lang="en-US" altLang="en-US" dirty="0"/>
              <a:t>Objectives</a:t>
            </a:r>
            <a:endParaRPr lang="en-US" altLang="en-US" dirty="0"/>
          </a:p>
        </p:txBody>
      </p:sp>
      <p:sp>
        <p:nvSpPr>
          <p:cNvPr id="4100" name="Rectangle 3"/>
          <p:cNvSpPr>
            <a:spLocks noGrp="1"/>
          </p:cNvSpPr>
          <p:nvPr>
            <p:ph idx="1"/>
          </p:nvPr>
        </p:nvSpPr>
        <p:spPr>
          <a:xfrm>
            <a:off x="304800" y="1219200"/>
            <a:ext cx="8610600" cy="5029200"/>
          </a:xfrm>
        </p:spPr>
        <p:txBody>
          <a:bodyPr vert="horz" wrap="square" lIns="92075" tIns="46038" rIns="92075" bIns="46038" anchor="t"/>
          <a:p>
            <a:pPr marL="398780" indent="-398780"/>
            <a:r>
              <a:rPr lang="en-US" altLang="en-US" sz="2400" dirty="0"/>
              <a:t>To know the motivation and benefits of templates (§12.2).</a:t>
            </a:r>
            <a:endParaRPr lang="en-US" altLang="en-US" sz="2400" dirty="0"/>
          </a:p>
          <a:p>
            <a:pPr marL="398780" indent="-398780"/>
            <a:r>
              <a:rPr lang="en-US" altLang="en-US" sz="2400" dirty="0"/>
              <a:t>To define a template function with type parameters (§12.2).</a:t>
            </a:r>
            <a:endParaRPr lang="en-US" altLang="en-US" sz="2400" dirty="0"/>
          </a:p>
          <a:p>
            <a:pPr marL="398780" indent="-398780"/>
            <a:r>
              <a:rPr lang="en-US" altLang="en-US" sz="2400" dirty="0"/>
              <a:t>To develop a generic sort function using templates (§12.3).</a:t>
            </a:r>
            <a:endParaRPr lang="en-US" altLang="en-US" sz="2400" dirty="0"/>
          </a:p>
          <a:p>
            <a:pPr marL="398780" indent="-398780"/>
            <a:r>
              <a:rPr lang="en-US" altLang="en-US" sz="2400" dirty="0"/>
              <a:t>To develop generic classes using class templates (§§12.4-12.5).  </a:t>
            </a:r>
            <a:endParaRPr lang="en-US" altLang="en-US" sz="2400" dirty="0"/>
          </a:p>
          <a:p>
            <a:pPr marL="398780" indent="-398780"/>
            <a:r>
              <a:rPr lang="en-US" altLang="en-US" sz="2400" dirty="0"/>
              <a:t>To use the C++ </a:t>
            </a:r>
            <a:r>
              <a:rPr lang="en-US" altLang="en-US" sz="2400" u="sng" dirty="0"/>
              <a:t>vector</a:t>
            </a:r>
            <a:r>
              <a:rPr lang="en-US" altLang="en-US" sz="2400" dirty="0"/>
              <a:t> class as a resizable array (§12.6).</a:t>
            </a:r>
            <a:endParaRPr lang="en-US" altLang="en-US" sz="2400" dirty="0"/>
          </a:p>
          <a:p>
            <a:pPr marL="398780" indent="-398780"/>
            <a:r>
              <a:rPr lang="en-US" altLang="en-US" sz="2400" dirty="0"/>
              <a:t>To replace arrays using vectors (§12.7).</a:t>
            </a:r>
            <a:endParaRPr lang="en-US" altLang="en-US" sz="2400" dirty="0"/>
          </a:p>
        </p:txBody>
      </p:sp>
      <p:sp>
        <p:nvSpPr>
          <p:cNvPr id="4101" name="Rectangle 7"/>
          <p:cNvSpPr/>
          <p:nvPr/>
        </p:nvSpPr>
        <p:spPr>
          <a:xfrm>
            <a:off x="2062163" y="23717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7651" name="Rectangle 2"/>
          <p:cNvSpPr>
            <a:spLocks noGrp="1"/>
          </p:cNvSpPr>
          <p:nvPr>
            <p:ph type="title"/>
          </p:nvPr>
        </p:nvSpPr>
        <p:spPr>
          <a:xfrm>
            <a:off x="152400" y="203200"/>
            <a:ext cx="8839200" cy="728663"/>
          </a:xfrm>
        </p:spPr>
        <p:txBody>
          <a:bodyPr vert="horz" wrap="square" lIns="92075" tIns="46038" rIns="92075" bIns="46038" anchor="ctr"/>
          <a:p>
            <a:r>
              <a:rPr lang="en-US" altLang="en-US" sz="2800" dirty="0"/>
              <a:t>Replacing Arrays Using the </a:t>
            </a:r>
            <a:r>
              <a:rPr lang="en-US" altLang="en-US" sz="2800" u="sng" dirty="0"/>
              <a:t>vector</a:t>
            </a:r>
            <a:r>
              <a:rPr lang="en-US" altLang="en-US" sz="2800" dirty="0"/>
              <a:t> Class </a:t>
            </a:r>
            <a:endParaRPr lang="en-US" altLang="en-US" sz="2800" dirty="0"/>
          </a:p>
        </p:txBody>
      </p:sp>
      <p:sp>
        <p:nvSpPr>
          <p:cNvPr id="27652" name="Rectangle 3"/>
          <p:cNvSpPr>
            <a:spLocks noGrp="1"/>
          </p:cNvSpPr>
          <p:nvPr>
            <p:ph idx="1"/>
          </p:nvPr>
        </p:nvSpPr>
        <p:spPr>
          <a:xfrm>
            <a:off x="309563" y="1163638"/>
            <a:ext cx="8640762" cy="2570162"/>
          </a:xfrm>
        </p:spPr>
        <p:txBody>
          <a:bodyPr vert="horz" wrap="square" lIns="92075" tIns="46038" rIns="92075" bIns="46038" anchor="t"/>
          <a:p>
            <a:pPr marL="0" indent="0">
              <a:lnSpc>
                <a:spcPct val="105000"/>
              </a:lnSpc>
              <a:buNone/>
            </a:pPr>
            <a:r>
              <a:rPr lang="en-US" altLang="en-US" sz="2800" dirty="0"/>
              <a:t>A vector is a resizable array. Using vectors is more flexible than arrays. All the examples in the preceding chapters that use arrays can be modified using vectors. This section rewrites Listing 7.2, DeckOfCards.cpp and Listing 8.1, PassTwoDimensionalArray, using vectors.</a:t>
            </a:r>
            <a:endParaRPr lang="en-US" altLang="en-US" sz="2800" dirty="0"/>
          </a:p>
        </p:txBody>
      </p:sp>
      <p:sp>
        <p:nvSpPr>
          <p:cNvPr id="27653"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4150" y="215265"/>
            <a:ext cx="3026410" cy="368300"/>
          </a:xfrm>
          <a:prstGeom prst="rect">
            <a:avLst/>
          </a:prstGeom>
          <a:noFill/>
        </p:spPr>
        <p:txBody>
          <a:bodyPr wrap="none" rtlCol="0" anchor="t">
            <a:spAutoFit/>
          </a:bodyPr>
          <a:p>
            <a:r>
              <a:rPr lang="en-US" altLang="en-US" dirty="0">
                <a:sym typeface="+mn-ea"/>
              </a:rPr>
              <a:t>TwoDArrayUsingVector.cpp</a:t>
            </a:r>
            <a:endParaRPr lang="en-US"/>
          </a:p>
        </p:txBody>
      </p:sp>
      <p:sp>
        <p:nvSpPr>
          <p:cNvPr id="5" name="Text Box 4"/>
          <p:cNvSpPr txBox="1"/>
          <p:nvPr/>
        </p:nvSpPr>
        <p:spPr>
          <a:xfrm>
            <a:off x="318135" y="665480"/>
            <a:ext cx="5469890" cy="5692775"/>
          </a:xfrm>
          <a:prstGeom prst="rect">
            <a:avLst/>
          </a:prstGeom>
          <a:noFill/>
        </p:spPr>
        <p:txBody>
          <a:bodyPr wrap="square" rtlCol="0" anchor="t">
            <a:spAutoFit/>
          </a:bodyPr>
          <a:p>
            <a:r>
              <a:rPr lang="en-US" sz="1400">
                <a:solidFill>
                  <a:schemeClr val="tx1"/>
                </a:solidFill>
              </a:rPr>
              <a:t>#include &lt;iostream&gt;</a:t>
            </a:r>
            <a:endParaRPr lang="en-US" sz="1400">
              <a:solidFill>
                <a:schemeClr val="tx1"/>
              </a:solidFill>
            </a:endParaRPr>
          </a:p>
          <a:p>
            <a:r>
              <a:rPr lang="en-US" sz="1400">
                <a:solidFill>
                  <a:schemeClr val="tx1"/>
                </a:solidFill>
              </a:rPr>
              <a:t>#include &lt;vector&gt;</a:t>
            </a:r>
            <a:endParaRPr lang="en-US" sz="1400">
              <a:solidFill>
                <a:schemeClr val="tx1"/>
              </a:solidFill>
            </a:endParaRPr>
          </a:p>
          <a:p>
            <a:r>
              <a:rPr lang="en-US" sz="1400">
                <a:solidFill>
                  <a:schemeClr val="tx1"/>
                </a:solidFill>
              </a:rPr>
              <a:t>using namespace std;</a:t>
            </a:r>
            <a:endParaRPr lang="en-US" sz="1400">
              <a:solidFill>
                <a:schemeClr val="tx1"/>
              </a:solidFill>
            </a:endParaRPr>
          </a:p>
          <a:p>
            <a:r>
              <a:rPr lang="en-US" sz="1400">
                <a:solidFill>
                  <a:schemeClr val="tx1"/>
                </a:solidFill>
              </a:rPr>
              <a:t>int sum(const vector&lt;vector&lt;int&gt;&gt;&amp; matrix)</a:t>
            </a:r>
            <a:endParaRPr lang="en-US" sz="1400">
              <a:solidFill>
                <a:schemeClr val="tx1"/>
              </a:solidFill>
            </a:endParaRPr>
          </a:p>
          <a:p>
            <a:r>
              <a:rPr lang="en-US" sz="1400">
                <a:solidFill>
                  <a:schemeClr val="tx1"/>
                </a:solidFill>
              </a:rPr>
              <a:t>{</a:t>
            </a:r>
            <a:endParaRPr lang="en-US" sz="1400">
              <a:solidFill>
                <a:schemeClr val="tx1"/>
              </a:solidFill>
            </a:endParaRPr>
          </a:p>
          <a:p>
            <a:r>
              <a:rPr lang="en-US" sz="1400">
                <a:solidFill>
                  <a:schemeClr val="tx1"/>
                </a:solidFill>
              </a:rPr>
              <a:t>  int total = 0;</a:t>
            </a:r>
            <a:endParaRPr lang="en-US" sz="1400">
              <a:solidFill>
                <a:schemeClr val="tx1"/>
              </a:solidFill>
            </a:endParaRPr>
          </a:p>
          <a:p>
            <a:r>
              <a:rPr lang="en-US" sz="1400">
                <a:solidFill>
                  <a:schemeClr val="tx1"/>
                </a:solidFill>
              </a:rPr>
              <a:t>  for (unsigned int row = 0; row &lt; matrix.size(); row++)</a:t>
            </a:r>
            <a:endParaRPr lang="en-US" sz="1400">
              <a:solidFill>
                <a:schemeClr val="tx1"/>
              </a:solidFill>
            </a:endParaRPr>
          </a:p>
          <a:p>
            <a:r>
              <a:rPr lang="en-US" sz="1400">
                <a:solidFill>
                  <a:schemeClr val="tx1"/>
                </a:solidFill>
              </a:rPr>
              <a:t>  {</a:t>
            </a:r>
            <a:endParaRPr lang="en-US" sz="1400">
              <a:solidFill>
                <a:schemeClr val="tx1"/>
              </a:solidFill>
            </a:endParaRPr>
          </a:p>
          <a:p>
            <a:r>
              <a:rPr lang="en-US" sz="1400">
                <a:solidFill>
                  <a:schemeClr val="tx1"/>
                </a:solidFill>
              </a:rPr>
              <a:t>    for (unsigned column = 0; column &lt; matrix[row].size(); column++)</a:t>
            </a:r>
            <a:endParaRPr lang="en-US" sz="1400">
              <a:solidFill>
                <a:schemeClr val="tx1"/>
              </a:solidFill>
            </a:endParaRPr>
          </a:p>
          <a:p>
            <a:r>
              <a:rPr lang="en-US" sz="1400">
                <a:solidFill>
                  <a:schemeClr val="tx1"/>
                </a:solidFill>
              </a:rPr>
              <a:t>    {</a:t>
            </a:r>
            <a:endParaRPr lang="en-US" sz="1400">
              <a:solidFill>
                <a:schemeClr val="tx1"/>
              </a:solidFill>
            </a:endParaRPr>
          </a:p>
          <a:p>
            <a:r>
              <a:rPr lang="en-US" sz="1400">
                <a:solidFill>
                  <a:schemeClr val="tx1"/>
                </a:solidFill>
              </a:rPr>
              <a:t>      total += matrix[row][column];</a:t>
            </a:r>
            <a:endParaRPr lang="en-US" sz="1400">
              <a:solidFill>
                <a:schemeClr val="tx1"/>
              </a:solidFill>
            </a:endParaRPr>
          </a:p>
          <a:p>
            <a:r>
              <a:rPr lang="en-US" sz="1400">
                <a:solidFill>
                  <a:schemeClr val="tx1"/>
                </a:solidFill>
              </a:rPr>
              <a:t>    }</a:t>
            </a:r>
            <a:endParaRPr lang="en-US" sz="1400">
              <a:solidFill>
                <a:schemeClr val="tx1"/>
              </a:solidFill>
            </a:endParaRPr>
          </a:p>
          <a:p>
            <a:r>
              <a:rPr lang="en-US" sz="1400">
                <a:solidFill>
                  <a:schemeClr val="tx1"/>
                </a:solidFill>
              </a:rPr>
              <a:t>  }</a:t>
            </a:r>
            <a:endParaRPr lang="en-US" sz="1400">
              <a:solidFill>
                <a:schemeClr val="tx1"/>
              </a:solidFill>
            </a:endParaRPr>
          </a:p>
          <a:p>
            <a:endParaRPr lang="en-US" sz="1400">
              <a:solidFill>
                <a:schemeClr val="tx1"/>
              </a:solidFill>
            </a:endParaRPr>
          </a:p>
          <a:p>
            <a:r>
              <a:rPr lang="en-US" sz="1400">
                <a:solidFill>
                  <a:schemeClr val="tx1"/>
                </a:solidFill>
              </a:rPr>
              <a:t>  return total;</a:t>
            </a:r>
            <a:endParaRPr lang="en-US" sz="1400">
              <a:solidFill>
                <a:schemeClr val="tx1"/>
              </a:solidFill>
            </a:endParaRPr>
          </a:p>
          <a:p>
            <a:r>
              <a:rPr lang="en-US" sz="1400">
                <a:solidFill>
                  <a:schemeClr val="tx1"/>
                </a:solidFill>
              </a:rPr>
              <a:t>}</a:t>
            </a:r>
            <a:endParaRPr lang="en-US" sz="1400">
              <a:solidFill>
                <a:schemeClr val="tx1"/>
              </a:solidFill>
            </a:endParaRPr>
          </a:p>
          <a:p>
            <a:r>
              <a:rPr lang="en-US" sz="1400">
                <a:solidFill>
                  <a:schemeClr val="tx1"/>
                </a:solidFill>
              </a:rPr>
              <a:t>int main()</a:t>
            </a:r>
            <a:endParaRPr lang="en-US" sz="1400">
              <a:solidFill>
                <a:schemeClr val="tx1"/>
              </a:solidFill>
            </a:endParaRPr>
          </a:p>
          <a:p>
            <a:r>
              <a:rPr lang="en-US" sz="1400">
                <a:solidFill>
                  <a:schemeClr val="tx1"/>
                </a:solidFill>
              </a:rPr>
              <a:t>{</a:t>
            </a:r>
            <a:endParaRPr lang="en-US" sz="1400">
              <a:solidFill>
                <a:schemeClr val="tx1"/>
              </a:solidFill>
            </a:endParaRPr>
          </a:p>
          <a:p>
            <a:r>
              <a:rPr lang="en-US" sz="1400">
                <a:solidFill>
                  <a:schemeClr val="tx1"/>
                </a:solidFill>
              </a:rPr>
              <a:t>  vector&lt;vector&lt;int&gt;&gt; matrix{</a:t>
            </a:r>
            <a:endParaRPr lang="en-US" sz="1400">
              <a:solidFill>
                <a:schemeClr val="tx1"/>
              </a:solidFill>
            </a:endParaRPr>
          </a:p>
          <a:p>
            <a:r>
              <a:rPr lang="en-US" sz="1400">
                <a:solidFill>
                  <a:schemeClr val="tx1"/>
                </a:solidFill>
              </a:rPr>
              <a:t>    {1, 2, 3}, {4, 5, 6}, {7, 8, 9}, {10, 11, 12}};</a:t>
            </a:r>
            <a:endParaRPr lang="en-US" sz="1400">
              <a:solidFill>
                <a:schemeClr val="tx1"/>
              </a:solidFill>
            </a:endParaRPr>
          </a:p>
          <a:p>
            <a:endParaRPr lang="en-US" sz="1400">
              <a:solidFill>
                <a:schemeClr val="tx1"/>
              </a:solidFill>
            </a:endParaRPr>
          </a:p>
          <a:p>
            <a:r>
              <a:rPr lang="en-US" sz="1400">
                <a:solidFill>
                  <a:schemeClr val="tx1"/>
                </a:solidFill>
              </a:rPr>
              <a:t>  cout &lt;&lt; "Sum of all elements is " &lt;&lt; sum(matrix) &lt;&lt; endl;</a:t>
            </a:r>
            <a:endParaRPr lang="en-US" sz="1400">
              <a:solidFill>
                <a:schemeClr val="tx1"/>
              </a:solidFill>
            </a:endParaRPr>
          </a:p>
          <a:p>
            <a:endParaRPr lang="en-US" sz="1400">
              <a:solidFill>
                <a:schemeClr val="tx1"/>
              </a:solidFill>
            </a:endParaRPr>
          </a:p>
          <a:p>
            <a:r>
              <a:rPr lang="en-US" sz="1400">
                <a:solidFill>
                  <a:schemeClr val="tx1"/>
                </a:solidFill>
              </a:rPr>
              <a:t>  return 0;</a:t>
            </a:r>
            <a:endParaRPr lang="en-US" sz="1400">
              <a:solidFill>
                <a:schemeClr val="tx1"/>
              </a:solidFill>
            </a:endParaRPr>
          </a:p>
          <a:p>
            <a:r>
              <a:rPr lang="en-US" sz="1400">
                <a:solidFill>
                  <a:schemeClr val="tx1"/>
                </a:solidFill>
              </a:rPr>
              <a:t>}</a:t>
            </a:r>
            <a:endParaRPr lang="en-US" sz="1400">
              <a:solidFill>
                <a:schemeClr val="tx1"/>
              </a:solidFill>
            </a:endParaRPr>
          </a:p>
        </p:txBody>
      </p:sp>
      <p:pic>
        <p:nvPicPr>
          <p:cNvPr id="6" name="Picture 5"/>
          <p:cNvPicPr>
            <a:picLocks noChangeAspect="1"/>
          </p:cNvPicPr>
          <p:nvPr/>
        </p:nvPicPr>
        <p:blipFill>
          <a:blip r:embed="rId1"/>
          <a:stretch>
            <a:fillRect/>
          </a:stretch>
        </p:blipFill>
        <p:spPr>
          <a:xfrm>
            <a:off x="5061585" y="325120"/>
            <a:ext cx="3950335" cy="2259330"/>
          </a:xfrm>
          <a:prstGeom prst="rect">
            <a:avLst/>
          </a:prstGeom>
        </p:spPr>
      </p:pic>
      <p:pic>
        <p:nvPicPr>
          <p:cNvPr id="7" name="Picture 6"/>
          <p:cNvPicPr>
            <a:picLocks noChangeAspect="1"/>
          </p:cNvPicPr>
          <p:nvPr/>
        </p:nvPicPr>
        <p:blipFill>
          <a:blip r:embed="rId2"/>
          <a:stretch>
            <a:fillRect/>
          </a:stretch>
        </p:blipFill>
        <p:spPr>
          <a:xfrm>
            <a:off x="4303395" y="2972435"/>
            <a:ext cx="4335780" cy="22663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7180" y="251460"/>
            <a:ext cx="3272155" cy="368300"/>
          </a:xfrm>
          <a:prstGeom prst="rect">
            <a:avLst/>
          </a:prstGeom>
          <a:noFill/>
        </p:spPr>
        <p:txBody>
          <a:bodyPr wrap="none" rtlCol="0" anchor="t">
            <a:spAutoFit/>
          </a:bodyPr>
          <a:p>
            <a:r>
              <a:rPr lang="en-US" altLang="en-US" dirty="0">
                <a:sym typeface="+mn-ea"/>
              </a:rPr>
              <a:t>DeckOfCardsUsingVector.cpp</a:t>
            </a:r>
            <a:endParaRPr lang="en-US"/>
          </a:p>
        </p:txBody>
      </p:sp>
      <p:sp>
        <p:nvSpPr>
          <p:cNvPr id="5" name="Text Box 4"/>
          <p:cNvSpPr txBox="1"/>
          <p:nvPr/>
        </p:nvSpPr>
        <p:spPr>
          <a:xfrm>
            <a:off x="389255" y="619760"/>
            <a:ext cx="6421120" cy="5908040"/>
          </a:xfrm>
          <a:prstGeom prst="rect">
            <a:avLst/>
          </a:prstGeom>
          <a:noFill/>
        </p:spPr>
        <p:txBody>
          <a:bodyPr wrap="square" rtlCol="0" anchor="t">
            <a:spAutoFit/>
          </a:bodyPr>
          <a:p>
            <a:r>
              <a:rPr lang="en-US" sz="1400"/>
              <a:t>#include &lt;iostream&gt;</a:t>
            </a:r>
            <a:endParaRPr lang="en-US" sz="1400"/>
          </a:p>
          <a:p>
            <a:r>
              <a:rPr lang="en-US" sz="1400"/>
              <a:t>#include &lt;vector&gt;</a:t>
            </a:r>
            <a:endParaRPr lang="en-US" sz="1400"/>
          </a:p>
          <a:p>
            <a:r>
              <a:rPr lang="en-US" sz="1400"/>
              <a:t>#include &lt;string&gt;</a:t>
            </a:r>
            <a:endParaRPr lang="en-US" sz="1400"/>
          </a:p>
          <a:p>
            <a:r>
              <a:rPr lang="en-US" sz="1400"/>
              <a:t>#include &lt;algorithm&gt;</a:t>
            </a:r>
            <a:endParaRPr lang="en-US" sz="1400"/>
          </a:p>
          <a:p>
            <a:r>
              <a:rPr lang="en-US" sz="1400"/>
              <a:t>#include &lt;ctime&gt;</a:t>
            </a:r>
            <a:endParaRPr lang="en-US" sz="1400"/>
          </a:p>
          <a:p>
            <a:r>
              <a:rPr lang="en-US" sz="1400"/>
              <a:t>using namespace std;</a:t>
            </a:r>
            <a:endParaRPr lang="en-US" sz="1400"/>
          </a:p>
          <a:p>
            <a:r>
              <a:rPr lang="en-US" sz="1400"/>
              <a:t>const int NUMBER_OF_CARDS = 52;</a:t>
            </a:r>
            <a:endParaRPr lang="en-US" sz="1400"/>
          </a:p>
          <a:p>
            <a:r>
              <a:rPr lang="en-US" sz="1400"/>
              <a:t>string suits[4] = {"Spades", "Hearts", "Diamonds", "Clubs"};</a:t>
            </a:r>
            <a:endParaRPr lang="en-US" sz="1400"/>
          </a:p>
          <a:p>
            <a:r>
              <a:rPr lang="en-US" sz="1400"/>
              <a:t>string ranks[13] = {"Ace", "2", "3", "4", "5", "6", "7", "8", "9",</a:t>
            </a:r>
            <a:endParaRPr lang="en-US" sz="1400"/>
          </a:p>
          <a:p>
            <a:r>
              <a:rPr lang="en-US" sz="1400"/>
              <a:t>  "10", "Jack", "Queen", "King"};</a:t>
            </a:r>
            <a:endParaRPr lang="en-US" sz="1400"/>
          </a:p>
          <a:p>
            <a:r>
              <a:rPr lang="en-US" sz="1400"/>
              <a:t>int main()</a:t>
            </a:r>
            <a:endParaRPr lang="en-US" sz="1400"/>
          </a:p>
          <a:p>
            <a:r>
              <a:rPr lang="en-US" sz="1400"/>
              <a:t>{</a:t>
            </a:r>
            <a:endParaRPr lang="en-US" sz="1400"/>
          </a:p>
          <a:p>
            <a:r>
              <a:rPr lang="en-US" sz="1400"/>
              <a:t>  vector&lt;int&gt; deck(NUMBER_OF_CARDS);</a:t>
            </a:r>
            <a:endParaRPr lang="en-US" sz="1400"/>
          </a:p>
          <a:p>
            <a:r>
              <a:rPr lang="en-US" sz="1400"/>
              <a:t>  // Initialize cards</a:t>
            </a:r>
            <a:endParaRPr lang="en-US" sz="1400"/>
          </a:p>
          <a:p>
            <a:r>
              <a:rPr lang="en-US" sz="1400"/>
              <a:t>  for (int i = 0; i &lt; NUMBER_OF_CARDS; i++)</a:t>
            </a:r>
            <a:endParaRPr lang="en-US" sz="1400"/>
          </a:p>
          <a:p>
            <a:r>
              <a:rPr lang="en-US" sz="1400"/>
              <a:t>    deck[i] = i;</a:t>
            </a:r>
            <a:endParaRPr lang="en-US" sz="1400"/>
          </a:p>
          <a:p>
            <a:r>
              <a:rPr lang="en-US" sz="1400"/>
              <a:t>  // Shuffle the cards</a:t>
            </a:r>
            <a:endParaRPr lang="en-US" sz="1400"/>
          </a:p>
          <a:p>
            <a:r>
              <a:rPr lang="en-US" sz="1400"/>
              <a:t>  srand(time(0));</a:t>
            </a:r>
            <a:endParaRPr lang="en-US" sz="1400"/>
          </a:p>
          <a:p>
            <a:r>
              <a:rPr lang="en-US" sz="1400"/>
              <a:t>  random_shuffle(deck.begin(), deck.end());</a:t>
            </a:r>
            <a:endParaRPr lang="en-US" sz="1400"/>
          </a:p>
          <a:p>
            <a:r>
              <a:rPr lang="en-US" sz="1400"/>
              <a:t>  // Display the first four cards</a:t>
            </a:r>
            <a:endParaRPr lang="en-US" sz="1400"/>
          </a:p>
          <a:p>
            <a:r>
              <a:rPr lang="en-US" sz="1400"/>
              <a:t>  for (int i = 0; i &lt; 4; i++)</a:t>
            </a:r>
            <a:endParaRPr lang="en-US" sz="1400"/>
          </a:p>
          <a:p>
            <a:r>
              <a:rPr lang="en-US" sz="1400"/>
              <a:t>  {</a:t>
            </a:r>
            <a:endParaRPr lang="en-US" sz="1400"/>
          </a:p>
          <a:p>
            <a:r>
              <a:rPr lang="en-US" sz="1400"/>
              <a:t>    cout &lt;&lt; ranks[deck[i] % 13] &lt;&lt; " of " &lt;&lt; </a:t>
            </a:r>
            <a:endParaRPr lang="en-US" sz="1400"/>
          </a:p>
          <a:p>
            <a:r>
              <a:rPr lang="en-US" sz="1400"/>
              <a:t>      suits[deck[i] / 13] &lt;&lt; endl;</a:t>
            </a:r>
            <a:endParaRPr lang="en-US" sz="1400"/>
          </a:p>
          <a:p>
            <a:r>
              <a:rPr lang="en-US" sz="1400"/>
              <a:t>  }</a:t>
            </a:r>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4375785" y="4758055"/>
            <a:ext cx="2006600" cy="1079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5" name="Rectangle 2"/>
          <p:cNvSpPr>
            <a:spLocks noGrp="1"/>
          </p:cNvSpPr>
          <p:nvPr>
            <p:ph type="title"/>
          </p:nvPr>
        </p:nvSpPr>
        <p:spPr>
          <a:xfrm>
            <a:off x="152400" y="203200"/>
            <a:ext cx="8839200" cy="728663"/>
          </a:xfrm>
        </p:spPr>
        <p:txBody>
          <a:bodyPr vert="horz" wrap="square" lIns="92075" tIns="46038" rIns="92075" bIns="46038" anchor="ctr"/>
          <a:p>
            <a:r>
              <a:rPr lang="en-US" altLang="en-US" sz="4000" dirty="0"/>
              <a:t>Smart Pointer</a:t>
            </a:r>
            <a:endParaRPr lang="en-US" altLang="en-US" dirty="0"/>
          </a:p>
        </p:txBody>
      </p:sp>
      <p:sp>
        <p:nvSpPr>
          <p:cNvPr id="28676" name="Rectangle 3"/>
          <p:cNvSpPr>
            <a:spLocks noGrp="1"/>
          </p:cNvSpPr>
          <p:nvPr>
            <p:ph idx="1"/>
          </p:nvPr>
        </p:nvSpPr>
        <p:spPr>
          <a:xfrm>
            <a:off x="190500" y="990600"/>
            <a:ext cx="8763000" cy="2874963"/>
          </a:xfrm>
        </p:spPr>
        <p:txBody>
          <a:bodyPr vert="horz" wrap="square" lIns="92075" tIns="46038" rIns="92075" bIns="46038" anchor="t"/>
          <a:p>
            <a:pPr marL="0" indent="0">
              <a:buNone/>
            </a:pPr>
            <a:r>
              <a:rPr lang="en-US" altLang="en-US" sz="2800" dirty="0"/>
              <a:t>C++11 introduced a new template class named </a:t>
            </a:r>
            <a:r>
              <a:rPr lang="en-US" altLang="en-US" sz="2800" b="1" dirty="0"/>
              <a:t>unique_ptr</a:t>
            </a:r>
            <a:r>
              <a:rPr lang="en-US" altLang="en-US" sz="2800" dirty="0"/>
              <a:t>, which functions as a pointer with additional features for automatic memory deallocation. </a:t>
            </a:r>
            <a:endParaRPr lang="en-US" altLang="en-US" sz="2800" dirty="0"/>
          </a:p>
          <a:p>
            <a:pPr marL="0" indent="0">
              <a:buNone/>
            </a:pPr>
            <a:r>
              <a:rPr lang="en-US" altLang="en-US" sz="2800" dirty="0"/>
              <a:t>This is called a smart pointer, since it can automatically destroy the memory for the object when the object is no longer used. Here is an example of creating a smart pointer: </a:t>
            </a:r>
            <a:endParaRPr lang="en-US" altLang="en-US" sz="2800" dirty="0"/>
          </a:p>
        </p:txBody>
      </p:sp>
      <p:sp>
        <p:nvSpPr>
          <p:cNvPr id="28677"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78" name="Rectangle 11"/>
          <p:cNvSpPr/>
          <p:nvPr/>
        </p:nvSpPr>
        <p:spPr>
          <a:xfrm>
            <a:off x="7620000" y="152400"/>
            <a:ext cx="1047750" cy="381000"/>
          </a:xfrm>
          <a:prstGeom prst="rect">
            <a:avLst/>
          </a:prstGeom>
          <a:solidFill>
            <a:srgbClr val="00B0F0">
              <a:alpha val="16862"/>
            </a:srgbClr>
          </a:solid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6205" lvl="0" indent="-116205">
              <a:lnSpc>
                <a:spcPct val="90000"/>
              </a:lnSpc>
              <a:buNone/>
            </a:pPr>
            <a:r>
              <a:rPr lang="en-US" altLang="en-US" sz="2000" dirty="0"/>
              <a:t>C++11</a:t>
            </a:r>
            <a:endParaRPr lang="en-US" altLang="en-US" sz="2000" dirty="0"/>
          </a:p>
        </p:txBody>
      </p:sp>
      <p:sp>
        <p:nvSpPr>
          <p:cNvPr id="2" name="Rectangle 2"/>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endParaRPr dirty="0">
              <a:latin typeface="Times New Roman" panose="02020603050405020304" pitchFamily="18" charset="0"/>
            </a:endParaRPr>
          </a:p>
        </p:txBody>
      </p:sp>
      <p:graphicFrame>
        <p:nvGraphicFramePr>
          <p:cNvPr id="28680" name="Object 2"/>
          <p:cNvGraphicFramePr>
            <a:graphicFrameLocks noChangeAspect="1"/>
          </p:cNvGraphicFramePr>
          <p:nvPr/>
        </p:nvGraphicFramePr>
        <p:xfrm>
          <a:off x="685800" y="3733800"/>
          <a:ext cx="9148763" cy="2590800"/>
        </p:xfrm>
        <a:graphic>
          <a:graphicData uri="http://schemas.openxmlformats.org/presentationml/2006/ole">
            <mc:AlternateContent xmlns:mc="http://schemas.openxmlformats.org/markup-compatibility/2006">
              <mc:Choice xmlns:v="urn:schemas-microsoft-com:vml" Requires="v">
                <p:oleObj spid="_x0000_s3077" name="" r:id="rId1" imgW="4460875" imgH="1257300" progId="Word.Picture.8">
                  <p:embed/>
                </p:oleObj>
              </mc:Choice>
              <mc:Fallback>
                <p:oleObj name="" r:id="rId1" imgW="4460875" imgH="1257300" progId="Word.Picture.8">
                  <p:embed/>
                  <p:pic>
                    <p:nvPicPr>
                      <p:cNvPr id="0" name="Picture 3076"/>
                      <p:cNvPicPr/>
                      <p:nvPr/>
                    </p:nvPicPr>
                    <p:blipFill>
                      <a:blip r:embed="rId2"/>
                      <a:stretch>
                        <a:fillRect/>
                      </a:stretch>
                    </p:blipFill>
                    <p:spPr>
                      <a:xfrm>
                        <a:off x="685800" y="3733800"/>
                        <a:ext cx="9148763" cy="2590800"/>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3685" y="179070"/>
            <a:ext cx="3935730" cy="368300"/>
          </a:xfrm>
          <a:prstGeom prst="rect">
            <a:avLst/>
          </a:prstGeom>
          <a:noFill/>
        </p:spPr>
        <p:txBody>
          <a:bodyPr wrap="none" rtlCol="0" anchor="t">
            <a:spAutoFit/>
          </a:bodyPr>
          <a:p>
            <a:r>
              <a:rPr lang="en-US" altLang="en-US" dirty="0">
                <a:sym typeface="+mn-ea"/>
              </a:rPr>
              <a:t>ReverseArrayUsingSmartPointer.cpp</a:t>
            </a:r>
            <a:endParaRPr lang="en-US"/>
          </a:p>
        </p:txBody>
      </p:sp>
      <p:sp>
        <p:nvSpPr>
          <p:cNvPr id="5" name="Text Box 4"/>
          <p:cNvSpPr txBox="1"/>
          <p:nvPr/>
        </p:nvSpPr>
        <p:spPr>
          <a:xfrm>
            <a:off x="488950" y="628650"/>
            <a:ext cx="6304915" cy="5477510"/>
          </a:xfrm>
          <a:prstGeom prst="rect">
            <a:avLst/>
          </a:prstGeom>
          <a:noFill/>
        </p:spPr>
        <p:txBody>
          <a:bodyPr wrap="square" rtlCol="0" anchor="t">
            <a:spAutoFit/>
          </a:bodyPr>
          <a:p>
            <a:r>
              <a:rPr lang="en-US" sz="1400">
                <a:solidFill>
                  <a:schemeClr val="tx1"/>
                </a:solidFill>
              </a:rPr>
              <a:t>#include &lt;iostream&gt;</a:t>
            </a:r>
            <a:endParaRPr lang="en-US" sz="1400">
              <a:solidFill>
                <a:schemeClr val="tx1"/>
              </a:solidFill>
            </a:endParaRPr>
          </a:p>
          <a:p>
            <a:r>
              <a:rPr lang="en-US" sz="1400">
                <a:solidFill>
                  <a:schemeClr val="tx1"/>
                </a:solidFill>
              </a:rPr>
              <a:t>#include &lt;memory&gt;</a:t>
            </a:r>
            <a:endParaRPr lang="en-US" sz="1400">
              <a:solidFill>
                <a:schemeClr val="tx1"/>
              </a:solidFill>
            </a:endParaRPr>
          </a:p>
          <a:p>
            <a:r>
              <a:rPr lang="en-US" sz="1400">
                <a:solidFill>
                  <a:schemeClr val="tx1"/>
                </a:solidFill>
              </a:rPr>
              <a:t>using namespace std;</a:t>
            </a:r>
            <a:endParaRPr lang="en-US" sz="1400">
              <a:solidFill>
                <a:schemeClr val="tx1"/>
              </a:solidFill>
            </a:endParaRPr>
          </a:p>
          <a:p>
            <a:endParaRPr lang="en-US" sz="1400">
              <a:solidFill>
                <a:schemeClr val="tx1"/>
              </a:solidFill>
            </a:endParaRPr>
          </a:p>
          <a:p>
            <a:r>
              <a:rPr lang="en-US" sz="1400">
                <a:solidFill>
                  <a:schemeClr val="tx1"/>
                </a:solidFill>
              </a:rPr>
              <a:t>unique_ptr&lt;int[]&gt; reverse(const int* list, int size)</a:t>
            </a:r>
            <a:endParaRPr lang="en-US" sz="1400">
              <a:solidFill>
                <a:schemeClr val="tx1"/>
              </a:solidFill>
            </a:endParaRPr>
          </a:p>
          <a:p>
            <a:r>
              <a:rPr lang="en-US" sz="1400">
                <a:solidFill>
                  <a:schemeClr val="tx1"/>
                </a:solidFill>
              </a:rPr>
              <a:t>{</a:t>
            </a:r>
            <a:endParaRPr lang="en-US" sz="1400">
              <a:solidFill>
                <a:schemeClr val="tx1"/>
              </a:solidFill>
            </a:endParaRPr>
          </a:p>
          <a:p>
            <a:r>
              <a:rPr lang="en-US" sz="1400">
                <a:solidFill>
                  <a:schemeClr val="tx1"/>
                </a:solidFill>
              </a:rPr>
              <a:t>  unique_ptr&lt;int[]&gt; result(new int[size]);</a:t>
            </a:r>
            <a:endParaRPr lang="en-US" sz="1400">
              <a:solidFill>
                <a:schemeClr val="tx1"/>
              </a:solidFill>
            </a:endParaRPr>
          </a:p>
          <a:p>
            <a:r>
              <a:rPr lang="en-US" sz="1400">
                <a:solidFill>
                  <a:schemeClr val="tx1"/>
                </a:solidFill>
              </a:rPr>
              <a:t>  for (int i = 0, j = size - 1; i &lt; size; i++, j--)</a:t>
            </a:r>
            <a:endParaRPr lang="en-US" sz="1400">
              <a:solidFill>
                <a:schemeClr val="tx1"/>
              </a:solidFill>
            </a:endParaRPr>
          </a:p>
          <a:p>
            <a:r>
              <a:rPr lang="en-US" sz="1400">
                <a:solidFill>
                  <a:schemeClr val="tx1"/>
                </a:solidFill>
              </a:rPr>
              <a:t>  {</a:t>
            </a:r>
            <a:endParaRPr lang="en-US" sz="1400">
              <a:solidFill>
                <a:schemeClr val="tx1"/>
              </a:solidFill>
            </a:endParaRPr>
          </a:p>
          <a:p>
            <a:r>
              <a:rPr lang="en-US" sz="1400">
                <a:solidFill>
                  <a:schemeClr val="tx1"/>
                </a:solidFill>
              </a:rPr>
              <a:t>    result[j] = list[i];</a:t>
            </a:r>
            <a:endParaRPr lang="en-US" sz="1400">
              <a:solidFill>
                <a:schemeClr val="tx1"/>
              </a:solidFill>
            </a:endParaRPr>
          </a:p>
          <a:p>
            <a:r>
              <a:rPr lang="en-US" sz="1400">
                <a:solidFill>
                  <a:schemeClr val="tx1"/>
                </a:solidFill>
              </a:rPr>
              <a:t>  }</a:t>
            </a:r>
            <a:endParaRPr lang="en-US" sz="1400">
              <a:solidFill>
                <a:schemeClr val="tx1"/>
              </a:solidFill>
            </a:endParaRPr>
          </a:p>
          <a:p>
            <a:r>
              <a:rPr lang="en-US" sz="1400">
                <a:solidFill>
                  <a:schemeClr val="tx1"/>
                </a:solidFill>
              </a:rPr>
              <a:t>  return result;</a:t>
            </a:r>
            <a:endParaRPr lang="en-US" sz="1400">
              <a:solidFill>
                <a:schemeClr val="tx1"/>
              </a:solidFill>
            </a:endParaRPr>
          </a:p>
          <a:p>
            <a:r>
              <a:rPr lang="en-US" sz="1400">
                <a:solidFill>
                  <a:schemeClr val="tx1"/>
                </a:solidFill>
              </a:rPr>
              <a:t>}</a:t>
            </a:r>
            <a:endParaRPr lang="en-US" sz="1400">
              <a:solidFill>
                <a:schemeClr val="tx1"/>
              </a:solidFill>
            </a:endParaRPr>
          </a:p>
          <a:p>
            <a:r>
              <a:rPr lang="en-US" sz="1400">
                <a:solidFill>
                  <a:schemeClr val="tx1"/>
                </a:solidFill>
              </a:rPr>
              <a:t>void printArray(unique_ptr&lt;int[]&gt;&amp; list, int size)</a:t>
            </a:r>
            <a:endParaRPr lang="en-US" sz="1400">
              <a:solidFill>
                <a:schemeClr val="tx1"/>
              </a:solidFill>
            </a:endParaRPr>
          </a:p>
          <a:p>
            <a:r>
              <a:rPr lang="en-US" sz="1400">
                <a:solidFill>
                  <a:schemeClr val="tx1"/>
                </a:solidFill>
              </a:rPr>
              <a:t>{</a:t>
            </a:r>
            <a:endParaRPr lang="en-US" sz="1400">
              <a:solidFill>
                <a:schemeClr val="tx1"/>
              </a:solidFill>
            </a:endParaRPr>
          </a:p>
          <a:p>
            <a:r>
              <a:rPr lang="en-US" sz="1400">
                <a:solidFill>
                  <a:schemeClr val="tx1"/>
                </a:solidFill>
              </a:rPr>
              <a:t>  for (int i = 0; i &lt; size; i++)</a:t>
            </a:r>
            <a:endParaRPr lang="en-US" sz="1400">
              <a:solidFill>
                <a:schemeClr val="tx1"/>
              </a:solidFill>
            </a:endParaRPr>
          </a:p>
          <a:p>
            <a:r>
              <a:rPr lang="en-US" sz="1400">
                <a:solidFill>
                  <a:schemeClr val="tx1"/>
                </a:solidFill>
              </a:rPr>
              <a:t>    cout &lt;&lt; list[i] &lt;&lt; " ";</a:t>
            </a:r>
            <a:endParaRPr lang="en-US" sz="1400">
              <a:solidFill>
                <a:schemeClr val="tx1"/>
              </a:solidFill>
            </a:endParaRPr>
          </a:p>
          <a:p>
            <a:r>
              <a:rPr lang="en-US" sz="1400">
                <a:solidFill>
                  <a:schemeClr val="tx1"/>
                </a:solidFill>
              </a:rPr>
              <a:t>}</a:t>
            </a:r>
            <a:endParaRPr lang="en-US" sz="1400">
              <a:solidFill>
                <a:schemeClr val="tx1"/>
              </a:solidFill>
            </a:endParaRPr>
          </a:p>
          <a:p>
            <a:r>
              <a:rPr lang="en-US" sz="1400">
                <a:solidFill>
                  <a:schemeClr val="tx1"/>
                </a:solidFill>
              </a:rPr>
              <a:t>int main()</a:t>
            </a:r>
            <a:endParaRPr lang="en-US" sz="1400">
              <a:solidFill>
                <a:schemeClr val="tx1"/>
              </a:solidFill>
            </a:endParaRPr>
          </a:p>
          <a:p>
            <a:r>
              <a:rPr lang="en-US" sz="1400">
                <a:solidFill>
                  <a:schemeClr val="tx1"/>
                </a:solidFill>
              </a:rPr>
              <a:t>{</a:t>
            </a:r>
            <a:endParaRPr lang="en-US" sz="1400">
              <a:solidFill>
                <a:schemeClr val="tx1"/>
              </a:solidFill>
            </a:endParaRPr>
          </a:p>
          <a:p>
            <a:r>
              <a:rPr lang="en-US" sz="1400">
                <a:solidFill>
                  <a:schemeClr val="tx1"/>
                </a:solidFill>
              </a:rPr>
              <a:t>  int list[] = {1, 2, 3, 4, 5, 6};</a:t>
            </a:r>
            <a:endParaRPr lang="en-US" sz="1400">
              <a:solidFill>
                <a:schemeClr val="tx1"/>
              </a:solidFill>
            </a:endParaRPr>
          </a:p>
          <a:p>
            <a:r>
              <a:rPr lang="en-US" sz="1400">
                <a:solidFill>
                  <a:schemeClr val="tx1"/>
                </a:solidFill>
              </a:rPr>
              <a:t>  unique_ptr&lt;int[]&gt; p = reverse(list, 6);</a:t>
            </a:r>
            <a:endParaRPr lang="en-US" sz="1400">
              <a:solidFill>
                <a:schemeClr val="tx1"/>
              </a:solidFill>
            </a:endParaRPr>
          </a:p>
          <a:p>
            <a:r>
              <a:rPr lang="en-US" sz="1400">
                <a:solidFill>
                  <a:schemeClr val="tx1"/>
                </a:solidFill>
              </a:rPr>
              <a:t>  printArray(p, 6);</a:t>
            </a:r>
            <a:endParaRPr lang="en-US" sz="1400">
              <a:solidFill>
                <a:schemeClr val="tx1"/>
              </a:solidFill>
            </a:endParaRPr>
          </a:p>
          <a:p>
            <a:r>
              <a:rPr lang="en-US" sz="1400">
                <a:solidFill>
                  <a:schemeClr val="tx1"/>
                </a:solidFill>
              </a:rPr>
              <a:t>  return 0;</a:t>
            </a:r>
            <a:endParaRPr lang="en-US" sz="1400">
              <a:solidFill>
                <a:schemeClr val="tx1"/>
              </a:solidFill>
            </a:endParaRPr>
          </a:p>
          <a:p>
            <a:r>
              <a:rPr lang="en-US" sz="1400">
                <a:solidFill>
                  <a:schemeClr val="tx1"/>
                </a:solidFill>
              </a:rPr>
              <a:t>}</a:t>
            </a:r>
            <a:endParaRPr lang="en-US" sz="1400">
              <a:solidFill>
                <a:schemeClr val="tx1"/>
              </a:solidFill>
            </a:endParaRPr>
          </a:p>
        </p:txBody>
      </p:sp>
      <p:pic>
        <p:nvPicPr>
          <p:cNvPr id="6" name="Picture 5"/>
          <p:cNvPicPr>
            <a:picLocks noChangeAspect="1"/>
          </p:cNvPicPr>
          <p:nvPr/>
        </p:nvPicPr>
        <p:blipFill>
          <a:blip r:embed="rId1"/>
          <a:stretch>
            <a:fillRect/>
          </a:stretch>
        </p:blipFill>
        <p:spPr>
          <a:xfrm>
            <a:off x="4528820" y="828675"/>
            <a:ext cx="4401820" cy="1763395"/>
          </a:xfrm>
          <a:prstGeom prst="rect">
            <a:avLst/>
          </a:prstGeom>
        </p:spPr>
      </p:pic>
      <p:pic>
        <p:nvPicPr>
          <p:cNvPr id="7" name="Picture 6"/>
          <p:cNvPicPr>
            <a:picLocks noChangeAspect="1"/>
          </p:cNvPicPr>
          <p:nvPr/>
        </p:nvPicPr>
        <p:blipFill>
          <a:blip r:embed="rId2"/>
          <a:stretch>
            <a:fillRect/>
          </a:stretch>
        </p:blipFill>
        <p:spPr>
          <a:xfrm>
            <a:off x="4528820" y="2673985"/>
            <a:ext cx="4085590" cy="2135505"/>
          </a:xfrm>
          <a:prstGeom prst="rect">
            <a:avLst/>
          </a:prstGeom>
        </p:spPr>
      </p:pic>
      <p:pic>
        <p:nvPicPr>
          <p:cNvPr id="8" name="Picture 7"/>
          <p:cNvPicPr>
            <a:picLocks noChangeAspect="1"/>
          </p:cNvPicPr>
          <p:nvPr/>
        </p:nvPicPr>
        <p:blipFill>
          <a:blip r:embed="rId3"/>
          <a:stretch>
            <a:fillRect/>
          </a:stretch>
        </p:blipFill>
        <p:spPr>
          <a:xfrm>
            <a:off x="4528820" y="3874135"/>
            <a:ext cx="3782060" cy="2658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9699" name="Rectangle 2"/>
          <p:cNvSpPr>
            <a:spLocks noGrp="1"/>
          </p:cNvSpPr>
          <p:nvPr>
            <p:ph type="title"/>
          </p:nvPr>
        </p:nvSpPr>
        <p:spPr>
          <a:xfrm>
            <a:off x="152400" y="203200"/>
            <a:ext cx="8839200" cy="728663"/>
          </a:xfrm>
        </p:spPr>
        <p:txBody>
          <a:bodyPr vert="horz" wrap="square" lIns="92075" tIns="46038" rIns="92075" bIns="46038" anchor="ctr"/>
          <a:p>
            <a:r>
              <a:rPr lang="en-US" altLang="en-US" sz="4000" dirty="0"/>
              <a:t>Evaluating Expressions</a:t>
            </a:r>
            <a:r>
              <a:rPr lang="en-US" altLang="en-US" dirty="0"/>
              <a:t> </a:t>
            </a:r>
            <a:endParaRPr lang="en-US" altLang="en-US" dirty="0"/>
          </a:p>
        </p:txBody>
      </p:sp>
      <p:sp>
        <p:nvSpPr>
          <p:cNvPr id="29700"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pic>
        <p:nvPicPr>
          <p:cNvPr id="29701" name="Picture 8"/>
          <p:cNvPicPr>
            <a:picLocks noChangeAspect="1"/>
          </p:cNvPicPr>
          <p:nvPr/>
        </p:nvPicPr>
        <p:blipFill>
          <a:blip r:embed="rId1"/>
          <a:stretch>
            <a:fillRect/>
          </a:stretch>
        </p:blipFill>
        <p:spPr>
          <a:xfrm>
            <a:off x="1021715" y="1188085"/>
            <a:ext cx="4953000" cy="2967038"/>
          </a:xfrm>
          <a:prstGeom prst="rect">
            <a:avLst/>
          </a:prstGeom>
          <a:noFill/>
          <a:ln w="9525">
            <a:noFill/>
          </a:ln>
        </p:spPr>
      </p:pic>
      <p:pic>
        <p:nvPicPr>
          <p:cNvPr id="4" name="Picture 3"/>
          <p:cNvPicPr>
            <a:picLocks noChangeAspect="1"/>
          </p:cNvPicPr>
          <p:nvPr/>
        </p:nvPicPr>
        <p:blipFill>
          <a:blip r:embed="rId2"/>
          <a:stretch>
            <a:fillRect/>
          </a:stretch>
        </p:blipFill>
        <p:spPr>
          <a:xfrm>
            <a:off x="1123315" y="4765040"/>
            <a:ext cx="6193790" cy="13100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0723" name="Rectangle 2"/>
          <p:cNvSpPr>
            <a:spLocks noGrp="1"/>
          </p:cNvSpPr>
          <p:nvPr>
            <p:ph type="title"/>
          </p:nvPr>
        </p:nvSpPr>
        <p:spPr>
          <a:xfrm>
            <a:off x="533400" y="228600"/>
            <a:ext cx="7924800" cy="762000"/>
          </a:xfrm>
        </p:spPr>
        <p:txBody>
          <a:bodyPr vert="horz" wrap="square" lIns="92075" tIns="46038" rIns="92075" bIns="46038" anchor="ctr"/>
          <a:p>
            <a:r>
              <a:rPr lang="en-US" altLang="en-US" sz="4000" dirty="0">
                <a:cs typeface="Times New Roman" panose="02020603050405020304" pitchFamily="18" charset="0"/>
              </a:rPr>
              <a:t>Algorithm</a:t>
            </a:r>
            <a:endParaRPr lang="en-US" altLang="en-US" sz="4000" dirty="0">
              <a:ea typeface="Times New Roman" panose="02020603050405020304" pitchFamily="18" charset="0"/>
            </a:endParaRPr>
          </a:p>
        </p:txBody>
      </p:sp>
      <p:sp>
        <p:nvSpPr>
          <p:cNvPr id="30724" name="Rectangle 3"/>
          <p:cNvSpPr/>
          <p:nvPr/>
        </p:nvSpPr>
        <p:spPr>
          <a:xfrm>
            <a:off x="1741488" y="2084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5" name="Rectangle 5"/>
          <p:cNvSpPr/>
          <p:nvPr/>
        </p:nvSpPr>
        <p:spPr>
          <a:xfrm>
            <a:off x="3227388" y="27130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6" name="Rectangle 6"/>
          <p:cNvSpPr/>
          <p:nvPr/>
        </p:nvSpPr>
        <p:spPr>
          <a:xfrm>
            <a:off x="3371850" y="21986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7" name="Rectangle 7"/>
          <p:cNvSpPr/>
          <p:nvPr/>
        </p:nvSpPr>
        <p:spPr>
          <a:xfrm>
            <a:off x="3627438" y="24844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 name="Content Placeholder 1"/>
          <p:cNvSpPr>
            <a:spLocks noGrp="1"/>
          </p:cNvSpPr>
          <p:nvPr>
            <p:ph idx="1"/>
          </p:nvPr>
        </p:nvSpPr>
        <p:spPr>
          <a:xfrm>
            <a:off x="381000" y="914400"/>
            <a:ext cx="8534400" cy="5334000"/>
          </a:xfrm>
        </p:spPr>
        <p:txBody>
          <a:bodyPr vert="horz" wrap="square" lIns="92075" tIns="46038" rIns="92075" bIns="46038" numCol="1" anchor="t" anchorCtr="0" compatLnSpc="1"/>
          <a:p>
            <a:pPr marL="0" indent="0">
              <a:buNone/>
            </a:pPr>
            <a:r>
              <a:rPr sz="2000" b="1" dirty="0"/>
              <a:t>Phase 1: Scanning the expression</a:t>
            </a:r>
            <a:endParaRPr sz="2000" dirty="0"/>
          </a:p>
          <a:p>
            <a:pPr marL="0" indent="0">
              <a:buNone/>
            </a:pPr>
            <a:r>
              <a:rPr sz="2000" dirty="0"/>
              <a:t>The program scans the expression from left to right to extract operands, operators, and the parentheses.</a:t>
            </a:r>
            <a:endParaRPr sz="2000" dirty="0"/>
          </a:p>
          <a:p>
            <a:pPr marL="0" indent="0">
              <a:buNone/>
            </a:pPr>
            <a:r>
              <a:rPr sz="2000" dirty="0"/>
              <a:t>1.1.	If the extracted item is an operand, push it to </a:t>
            </a:r>
            <a:r>
              <a:rPr sz="2000" b="1" dirty="0"/>
              <a:t>operandStack</a:t>
            </a:r>
            <a:r>
              <a:rPr sz="2000" dirty="0"/>
              <a:t>.</a:t>
            </a:r>
            <a:endParaRPr sz="2000" dirty="0"/>
          </a:p>
          <a:p>
            <a:pPr marL="0" indent="0">
              <a:buNone/>
            </a:pPr>
            <a:r>
              <a:rPr sz="2000" dirty="0"/>
              <a:t>1.2.	If the extracted item is a </a:t>
            </a:r>
            <a:r>
              <a:rPr sz="2000" b="1" dirty="0"/>
              <a:t>+</a:t>
            </a:r>
            <a:r>
              <a:rPr sz="2000" dirty="0"/>
              <a:t> or </a:t>
            </a:r>
            <a:r>
              <a:rPr sz="2000" b="1" dirty="0"/>
              <a:t>-</a:t>
            </a:r>
            <a:r>
              <a:rPr sz="2000" dirty="0"/>
              <a:t> operator, process all the operators at the top of </a:t>
            </a:r>
            <a:r>
              <a:rPr sz="2000" b="1" dirty="0"/>
              <a:t>operatorStack</a:t>
            </a:r>
            <a:r>
              <a:rPr sz="2000" dirty="0"/>
              <a:t> and push the extracted operator to </a:t>
            </a:r>
            <a:r>
              <a:rPr sz="2000" b="1" dirty="0"/>
              <a:t>operatorStack</a:t>
            </a:r>
            <a:r>
              <a:rPr sz="2000" dirty="0"/>
              <a:t>.</a:t>
            </a:r>
            <a:endParaRPr sz="2000" dirty="0"/>
          </a:p>
          <a:p>
            <a:pPr marL="0" indent="0">
              <a:buNone/>
            </a:pPr>
            <a:r>
              <a:rPr sz="2000" dirty="0"/>
              <a:t>1.3.	If the extracted item is a </a:t>
            </a:r>
            <a:r>
              <a:rPr sz="2000" b="1" dirty="0"/>
              <a:t>*</a:t>
            </a:r>
            <a:r>
              <a:rPr sz="2000" dirty="0"/>
              <a:t> or </a:t>
            </a:r>
            <a:r>
              <a:rPr sz="2000" b="1" dirty="0"/>
              <a:t>/</a:t>
            </a:r>
            <a:r>
              <a:rPr sz="2000" dirty="0"/>
              <a:t> operator, process the </a:t>
            </a:r>
            <a:r>
              <a:rPr sz="2000" b="1" dirty="0"/>
              <a:t>*</a:t>
            </a:r>
            <a:r>
              <a:rPr sz="2000" dirty="0"/>
              <a:t> or </a:t>
            </a:r>
            <a:r>
              <a:rPr sz="2000" b="1" dirty="0"/>
              <a:t>/</a:t>
            </a:r>
            <a:r>
              <a:rPr sz="2000" dirty="0"/>
              <a:t> operators at the top of </a:t>
            </a:r>
            <a:r>
              <a:rPr sz="2000" b="1" dirty="0"/>
              <a:t>operatorStack</a:t>
            </a:r>
            <a:r>
              <a:rPr sz="2000" dirty="0"/>
              <a:t> and push the extracted operator to </a:t>
            </a:r>
            <a:r>
              <a:rPr sz="2000" b="1" dirty="0"/>
              <a:t>operatorStack</a:t>
            </a:r>
            <a:r>
              <a:rPr sz="2000" dirty="0"/>
              <a:t>.</a:t>
            </a:r>
            <a:endParaRPr sz="2000" dirty="0"/>
          </a:p>
          <a:p>
            <a:pPr marL="0" indent="0">
              <a:buNone/>
            </a:pPr>
            <a:r>
              <a:rPr sz="2000" dirty="0"/>
              <a:t>1.4.	If the extracted item is a </a:t>
            </a:r>
            <a:r>
              <a:rPr sz="2000" b="1" dirty="0"/>
              <a:t>(</a:t>
            </a:r>
            <a:r>
              <a:rPr sz="2000" dirty="0"/>
              <a:t> symbol, push it to </a:t>
            </a:r>
            <a:r>
              <a:rPr sz="2000" b="1" dirty="0"/>
              <a:t>operatorStack</a:t>
            </a:r>
            <a:r>
              <a:rPr sz="2000" dirty="0"/>
              <a:t>.</a:t>
            </a:r>
            <a:endParaRPr sz="2000" dirty="0"/>
          </a:p>
          <a:p>
            <a:pPr marL="0" indent="0">
              <a:buNone/>
            </a:pPr>
            <a:r>
              <a:rPr sz="2000" dirty="0"/>
              <a:t>1.5.	If the extracted item is a </a:t>
            </a:r>
            <a:r>
              <a:rPr sz="2000" b="1" dirty="0"/>
              <a:t>)</a:t>
            </a:r>
            <a:r>
              <a:rPr sz="2000" dirty="0"/>
              <a:t> symbol, repeatedly process the operators from the top of </a:t>
            </a:r>
            <a:r>
              <a:rPr sz="2000" b="1" dirty="0"/>
              <a:t>operatorStack</a:t>
            </a:r>
            <a:r>
              <a:rPr sz="2000" dirty="0"/>
              <a:t> until seeing the </a:t>
            </a:r>
            <a:r>
              <a:rPr sz="2000" b="1" dirty="0"/>
              <a:t>(</a:t>
            </a:r>
            <a:r>
              <a:rPr sz="2000" dirty="0"/>
              <a:t> symbol on the stack.</a:t>
            </a:r>
            <a:endParaRPr sz="2000" dirty="0"/>
          </a:p>
          <a:p>
            <a:pPr marL="0" indent="0">
              <a:buNone/>
            </a:pPr>
            <a:endParaRPr sz="2000" b="1" dirty="0"/>
          </a:p>
          <a:p>
            <a:pPr marL="0" indent="0">
              <a:buNone/>
            </a:pPr>
            <a:r>
              <a:rPr sz="2000" b="1" dirty="0"/>
              <a:t>Phase 2: Clearing the stack</a:t>
            </a:r>
            <a:endParaRPr sz="2000" dirty="0"/>
          </a:p>
          <a:p>
            <a:pPr marL="0" indent="0">
              <a:buNone/>
            </a:pPr>
            <a:r>
              <a:rPr sz="2000" dirty="0"/>
              <a:t>Repeatedly process the operators from the top of </a:t>
            </a:r>
            <a:r>
              <a:rPr sz="2000" b="1" dirty="0"/>
              <a:t>operatorStack</a:t>
            </a:r>
            <a:r>
              <a:rPr sz="2000" dirty="0"/>
              <a:t> until </a:t>
            </a:r>
            <a:r>
              <a:rPr sz="2000" b="1" dirty="0"/>
              <a:t>operatorStack</a:t>
            </a:r>
            <a:r>
              <a:rPr sz="2000" dirty="0"/>
              <a:t> is empty.</a:t>
            </a:r>
            <a:endParaRPr sz="2000" dirty="0"/>
          </a:p>
          <a:p>
            <a:pPr marL="0" indent="0"/>
            <a:endParaRPr sz="1800" dirty="0"/>
          </a:p>
        </p:txBody>
      </p:sp>
      <p:sp>
        <p:nvSpPr>
          <p:cNvPr id="3" name="Rectangle 2"/>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lgn="ctr"/>
            <a:endParaRPr sz="4400" dirty="0">
              <a:solidFill>
                <a:schemeClr val="tx2"/>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1747" name="Rectangle 2"/>
          <p:cNvSpPr>
            <a:spLocks noGrp="1"/>
          </p:cNvSpPr>
          <p:nvPr>
            <p:ph type="title"/>
          </p:nvPr>
        </p:nvSpPr>
        <p:spPr>
          <a:xfrm>
            <a:off x="533400" y="228600"/>
            <a:ext cx="7924800" cy="609600"/>
          </a:xfrm>
        </p:spPr>
        <p:txBody>
          <a:bodyPr vert="horz" wrap="square" lIns="92075" tIns="46038" rIns="92075" bIns="46038" anchor="ctr"/>
          <a:p>
            <a:r>
              <a:rPr lang="en-US" altLang="en-US" sz="4000" dirty="0">
                <a:cs typeface="Times New Roman" panose="02020603050405020304" pitchFamily="18" charset="0"/>
              </a:rPr>
              <a:t>Example</a:t>
            </a:r>
            <a:endParaRPr lang="en-US" altLang="en-US" sz="4000" dirty="0">
              <a:ea typeface="Times New Roman" panose="02020603050405020304" pitchFamily="18" charset="0"/>
            </a:endParaRPr>
          </a:p>
        </p:txBody>
      </p:sp>
      <p:sp>
        <p:nvSpPr>
          <p:cNvPr id="31748" name="Rectangle 3"/>
          <p:cNvSpPr/>
          <p:nvPr/>
        </p:nvSpPr>
        <p:spPr>
          <a:xfrm>
            <a:off x="1741488" y="2084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49" name="Rectangle 5"/>
          <p:cNvSpPr/>
          <p:nvPr/>
        </p:nvSpPr>
        <p:spPr>
          <a:xfrm>
            <a:off x="3227388" y="27130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50" name="Rectangle 6"/>
          <p:cNvSpPr/>
          <p:nvPr/>
        </p:nvSpPr>
        <p:spPr>
          <a:xfrm>
            <a:off x="3371850" y="21986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51" name="Rectangle 7"/>
          <p:cNvSpPr/>
          <p:nvPr/>
        </p:nvSpPr>
        <p:spPr>
          <a:xfrm>
            <a:off x="3627438" y="24844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 name="Rectangle 2"/>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lgn="ctr"/>
            <a:endParaRPr sz="4400" dirty="0">
              <a:solidFill>
                <a:schemeClr val="tx2"/>
              </a:solidFill>
              <a:latin typeface="Times New Roman" panose="02020603050405020304" pitchFamily="18" charset="0"/>
            </a:endParaRPr>
          </a:p>
        </p:txBody>
      </p:sp>
      <p:graphicFrame>
        <p:nvGraphicFramePr>
          <p:cNvPr id="31753" name="Object 3"/>
          <p:cNvGraphicFramePr>
            <a:graphicFrameLocks noChangeAspect="1"/>
          </p:cNvGraphicFramePr>
          <p:nvPr/>
        </p:nvGraphicFramePr>
        <p:xfrm>
          <a:off x="914400" y="914400"/>
          <a:ext cx="5780088" cy="5264150"/>
        </p:xfrm>
        <a:graphic>
          <a:graphicData uri="http://schemas.openxmlformats.org/presentationml/2006/ole">
            <mc:AlternateContent xmlns:mc="http://schemas.openxmlformats.org/markup-compatibility/2006">
              <mc:Choice xmlns:v="urn:schemas-microsoft-com:vml" Requires="v">
                <p:oleObj spid="_x0000_s3078" name="" r:id="rId1" imgW="4512945" imgH="4112260" progId="Word.Picture.8">
                  <p:embed/>
                </p:oleObj>
              </mc:Choice>
              <mc:Fallback>
                <p:oleObj name="" r:id="rId1" imgW="4512945" imgH="4112260" progId="Word.Picture.8">
                  <p:embed/>
                  <p:pic>
                    <p:nvPicPr>
                      <p:cNvPr id="0" name="Picture 3077"/>
                      <p:cNvPicPr/>
                      <p:nvPr/>
                    </p:nvPicPr>
                    <p:blipFill>
                      <a:blip r:embed="rId2"/>
                      <a:stretch>
                        <a:fillRect/>
                      </a:stretch>
                    </p:blipFill>
                    <p:spPr>
                      <a:xfrm>
                        <a:off x="914400" y="914400"/>
                        <a:ext cx="5780088" cy="5264150"/>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normAutofit lnSpcReduction="10000"/>
          </a:bodyPr>
          <a:p>
            <a:pPr>
              <a:lnSpc>
                <a:spcPct val="160000"/>
              </a:lnSpc>
              <a:spcBef>
                <a:spcPct val="0"/>
              </a:spcBef>
            </a:pPr>
            <a:r>
              <a:rPr lang="en-US" altLang="en-US" sz="2800" dirty="0">
                <a:solidFill>
                  <a:schemeClr val="tx1"/>
                </a:solidFill>
              </a:rPr>
              <a:t>Templates Basics</a:t>
            </a:r>
            <a:endParaRPr lang="en-US" altLang="en-US" sz="2800" dirty="0">
              <a:solidFill>
                <a:schemeClr val="tx1"/>
              </a:solidFill>
            </a:endParaRPr>
          </a:p>
          <a:p>
            <a:pPr>
              <a:lnSpc>
                <a:spcPct val="160000"/>
              </a:lnSpc>
              <a:spcBef>
                <a:spcPct val="0"/>
              </a:spcBef>
            </a:pPr>
            <a:r>
              <a:rPr lang="en-US" altLang="en-US" sz="2800" dirty="0">
                <a:solidFill>
                  <a:schemeClr val="tx1"/>
                </a:solidFill>
              </a:rPr>
              <a:t>Generic Function</a:t>
            </a:r>
            <a:endParaRPr lang="en-US" altLang="en-US" sz="2800" dirty="0">
              <a:solidFill>
                <a:schemeClr val="tx1"/>
              </a:solidFill>
            </a:endParaRPr>
          </a:p>
          <a:p>
            <a:pPr>
              <a:lnSpc>
                <a:spcPct val="160000"/>
              </a:lnSpc>
              <a:spcBef>
                <a:spcPct val="0"/>
              </a:spcBef>
            </a:pPr>
            <a:r>
              <a:rPr lang="en-US" altLang="en-US" sz="2800" dirty="0">
                <a:solidFill>
                  <a:schemeClr val="tx1"/>
                </a:solidFill>
              </a:rPr>
              <a:t>Parameter Type</a:t>
            </a:r>
            <a:endParaRPr lang="en-US" altLang="en-US" sz="2800" dirty="0">
              <a:solidFill>
                <a:schemeClr val="tx1"/>
              </a:solidFill>
            </a:endParaRPr>
          </a:p>
          <a:p>
            <a:pPr>
              <a:lnSpc>
                <a:spcPct val="160000"/>
              </a:lnSpc>
              <a:spcBef>
                <a:spcPct val="0"/>
              </a:spcBef>
            </a:pPr>
            <a:r>
              <a:rPr lang="en-US" altLang="en-US" sz="2800" dirty="0">
                <a:solidFill>
                  <a:schemeClr val="tx1"/>
                </a:solidFill>
              </a:rPr>
              <a:t>Stack Class</a:t>
            </a:r>
            <a:endParaRPr lang="en-US" altLang="en-US" sz="2800" dirty="0">
              <a:solidFill>
                <a:schemeClr val="tx1"/>
              </a:solidFill>
            </a:endParaRPr>
          </a:p>
          <a:p>
            <a:pPr>
              <a:lnSpc>
                <a:spcPct val="160000"/>
              </a:lnSpc>
              <a:spcBef>
                <a:spcPct val="0"/>
              </a:spcBef>
            </a:pPr>
            <a:r>
              <a:rPr lang="en-US" altLang="en-US" sz="2800" dirty="0">
                <a:solidFill>
                  <a:schemeClr val="tx1"/>
                </a:solidFill>
              </a:rPr>
              <a:t>Vector Class</a:t>
            </a:r>
            <a:endParaRPr lang="en-US" altLang="en-US" sz="2800" dirty="0">
              <a:solidFill>
                <a:schemeClr val="tx1"/>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457200" y="304800"/>
            <a:ext cx="8382000" cy="685800"/>
          </a:xfrm>
        </p:spPr>
        <p:txBody>
          <a:bodyPr vert="horz" wrap="square" lIns="92075" tIns="46038" rIns="92075" bIns="46038" anchor="ctr"/>
          <a:p>
            <a:r>
              <a:rPr lang="en-US" altLang="en-US" b="1" dirty="0"/>
              <a:t>Templates Basics</a:t>
            </a:r>
            <a:r>
              <a:rPr lang="en-US" altLang="en-US" dirty="0"/>
              <a:t> </a:t>
            </a:r>
            <a:endParaRPr lang="en-US" altLang="en-US" dirty="0"/>
          </a:p>
        </p:txBody>
      </p:sp>
      <p:sp>
        <p:nvSpPr>
          <p:cNvPr id="5124" name="Rectangle 3"/>
          <p:cNvSpPr>
            <a:spLocks noGrp="1"/>
          </p:cNvSpPr>
          <p:nvPr>
            <p:ph idx="1"/>
          </p:nvPr>
        </p:nvSpPr>
        <p:spPr>
          <a:xfrm>
            <a:off x="304800" y="1295400"/>
            <a:ext cx="8534400" cy="2286000"/>
          </a:xfrm>
        </p:spPr>
        <p:txBody>
          <a:bodyPr vert="horz" wrap="square" lIns="92075" tIns="46038" rIns="92075" bIns="46038" anchor="t">
            <a:normAutofit lnSpcReduction="10000"/>
          </a:bodyPr>
          <a:p>
            <a:pPr marL="0" indent="0">
              <a:lnSpc>
                <a:spcPct val="90000"/>
              </a:lnSpc>
              <a:buNone/>
            </a:pPr>
            <a:r>
              <a:rPr lang="en-US" altLang="en-US" dirty="0"/>
              <a:t>Let us begin with a simple example to demonstrate the need for templates. </a:t>
            </a:r>
            <a:endParaRPr lang="en-US" altLang="en-US" dirty="0"/>
          </a:p>
          <a:p>
            <a:pPr marL="0" indent="0">
              <a:lnSpc>
                <a:spcPct val="90000"/>
              </a:lnSpc>
              <a:buNone/>
            </a:pPr>
            <a:r>
              <a:rPr lang="en-US" altLang="en-US" dirty="0"/>
              <a:t>Suppose you want to find the maximum of two integers, two doubles, and two characters, you might write three overloaded functions as follows:</a:t>
            </a:r>
            <a:endParaRPr lang="en-US" altLang="en-US" dirty="0"/>
          </a:p>
        </p:txBody>
      </p:sp>
      <p:sp>
        <p:nvSpPr>
          <p:cNvPr id="5125" name="Rectangle 4"/>
          <p:cNvSpPr/>
          <p:nvPr/>
        </p:nvSpPr>
        <p:spPr>
          <a:xfrm>
            <a:off x="2062163" y="23717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6" name="Rectangle 7"/>
          <p:cNvSpPr/>
          <p:nvPr/>
        </p:nvSpPr>
        <p:spPr>
          <a:xfrm>
            <a:off x="0" y="2370138"/>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457200" y="304800"/>
            <a:ext cx="8382000" cy="685800"/>
          </a:xfrm>
        </p:spPr>
        <p:txBody>
          <a:bodyPr vert="horz" wrap="square" lIns="92075" tIns="46038" rIns="92075" bIns="46038" anchor="ctr"/>
          <a:p>
            <a:r>
              <a:rPr lang="en-US" altLang="en-US" b="1" dirty="0"/>
              <a:t>Templates Basics</a:t>
            </a:r>
            <a:r>
              <a:rPr lang="en-US" altLang="en-US" dirty="0"/>
              <a:t> </a:t>
            </a:r>
            <a:endParaRPr lang="en-US" altLang="en-US" dirty="0"/>
          </a:p>
        </p:txBody>
      </p:sp>
      <p:sp>
        <p:nvSpPr>
          <p:cNvPr id="6148" name="Rectangle 3"/>
          <p:cNvSpPr>
            <a:spLocks noGrp="1"/>
          </p:cNvSpPr>
          <p:nvPr>
            <p:ph idx="1"/>
          </p:nvPr>
        </p:nvSpPr>
        <p:spPr>
          <a:xfrm>
            <a:off x="457200" y="1303655"/>
            <a:ext cx="7814945" cy="4589145"/>
          </a:xfrm>
        </p:spPr>
        <p:txBody>
          <a:bodyPr vert="horz" wrap="square" lIns="92075" tIns="46038" rIns="92075" bIns="46038" anchor="t"/>
          <a:p>
            <a:pPr marL="0" indent="0">
              <a:buNone/>
            </a:pPr>
            <a:r>
              <a:rPr lang="en-US" altLang="en-US" sz="1800" dirty="0">
                <a:solidFill>
                  <a:schemeClr val="tx2"/>
                </a:solidFill>
              </a:rPr>
              <a:t>int maxValue(const int&amp; value1, const int&amp; value2)</a:t>
            </a:r>
            <a:endParaRPr lang="en-US" altLang="en-US" sz="1800" dirty="0">
              <a:solidFill>
                <a:schemeClr val="tx2"/>
              </a:solidFill>
            </a:endParaRPr>
          </a:p>
          <a:p>
            <a:pPr marL="0" indent="0">
              <a:buNone/>
            </a:pPr>
            <a:r>
              <a:rPr lang="en-US" altLang="en-US" sz="1800" dirty="0">
                <a:solidFill>
                  <a:schemeClr val="tx2"/>
                </a:solidFill>
              </a:rPr>
              <a:t>{</a:t>
            </a:r>
            <a:endParaRPr lang="en-US" altLang="en-US" sz="1800" dirty="0">
              <a:solidFill>
                <a:schemeClr val="tx2"/>
              </a:solidFill>
            </a:endParaRPr>
          </a:p>
          <a:p>
            <a:pPr marL="0" indent="0">
              <a:buNone/>
            </a:pPr>
            <a:r>
              <a:rPr lang="en-US" altLang="en-US" sz="1800" dirty="0">
                <a:solidFill>
                  <a:schemeClr val="tx2"/>
                </a:solidFill>
              </a:rPr>
              <a:t>  if (value1 &gt; value2)</a:t>
            </a:r>
            <a:endParaRPr lang="en-US" altLang="en-US" sz="1800" dirty="0">
              <a:solidFill>
                <a:schemeClr val="tx2"/>
              </a:solidFill>
            </a:endParaRPr>
          </a:p>
          <a:p>
            <a:pPr marL="0" indent="0">
              <a:buNone/>
            </a:pPr>
            <a:r>
              <a:rPr lang="en-US" altLang="en-US" sz="1800" dirty="0">
                <a:solidFill>
                  <a:schemeClr val="tx2"/>
                </a:solidFill>
              </a:rPr>
              <a:t>    return value1;</a:t>
            </a:r>
            <a:endParaRPr lang="en-US" altLang="en-US" sz="1800" dirty="0">
              <a:solidFill>
                <a:schemeClr val="tx2"/>
              </a:solidFill>
            </a:endParaRPr>
          </a:p>
          <a:p>
            <a:pPr marL="0" indent="0">
              <a:buNone/>
            </a:pPr>
            <a:r>
              <a:rPr lang="en-US" altLang="en-US" sz="1800" dirty="0">
                <a:solidFill>
                  <a:schemeClr val="tx2"/>
                </a:solidFill>
              </a:rPr>
              <a:t>  else</a:t>
            </a:r>
            <a:endParaRPr lang="en-US" altLang="en-US" sz="1800" dirty="0">
              <a:solidFill>
                <a:schemeClr val="tx2"/>
              </a:solidFill>
            </a:endParaRPr>
          </a:p>
          <a:p>
            <a:pPr marL="0" indent="0">
              <a:buNone/>
            </a:pPr>
            <a:r>
              <a:rPr lang="en-US" altLang="en-US" sz="1800" dirty="0">
                <a:solidFill>
                  <a:schemeClr val="tx2"/>
                </a:solidFill>
              </a:rPr>
              <a:t>    return value2;</a:t>
            </a:r>
            <a:endParaRPr lang="en-US" altLang="en-US" sz="1800" dirty="0">
              <a:solidFill>
                <a:schemeClr val="tx2"/>
              </a:solidFill>
            </a:endParaRPr>
          </a:p>
          <a:p>
            <a:pPr marL="0" indent="0">
              <a:buNone/>
            </a:pPr>
            <a:r>
              <a:rPr lang="en-US" altLang="en-US" sz="1800" dirty="0">
                <a:solidFill>
                  <a:schemeClr val="tx2"/>
                </a:solidFill>
              </a:rPr>
              <a:t>}</a:t>
            </a:r>
            <a:endParaRPr lang="en-US" altLang="en-US" sz="1800" dirty="0">
              <a:solidFill>
                <a:schemeClr val="tx2"/>
              </a:solidFill>
            </a:endParaRPr>
          </a:p>
        </p:txBody>
      </p:sp>
      <p:sp>
        <p:nvSpPr>
          <p:cNvPr id="6149" name="Rectangle 4"/>
          <p:cNvSpPr/>
          <p:nvPr/>
        </p:nvSpPr>
        <p:spPr>
          <a:xfrm>
            <a:off x="2062163" y="23717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0" name="Rectangle 5"/>
          <p:cNvSpPr/>
          <p:nvPr/>
        </p:nvSpPr>
        <p:spPr>
          <a:xfrm>
            <a:off x="0" y="2370138"/>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2"/>
          <p:cNvSpPr>
            <a:spLocks noGrp="1"/>
          </p:cNvSpPr>
          <p:nvPr>
            <p:ph type="title"/>
          </p:nvPr>
        </p:nvSpPr>
        <p:spPr>
          <a:xfrm>
            <a:off x="457200" y="304800"/>
            <a:ext cx="8382000" cy="685800"/>
          </a:xfrm>
        </p:spPr>
        <p:txBody>
          <a:bodyPr vert="horz" wrap="square" lIns="92075" tIns="46038" rIns="92075" bIns="46038" anchor="ctr"/>
          <a:p>
            <a:r>
              <a:rPr lang="en-US" altLang="en-US" b="1" dirty="0"/>
              <a:t>Templates Basics</a:t>
            </a:r>
            <a:r>
              <a:rPr lang="en-US" altLang="en-US" dirty="0"/>
              <a:t> </a:t>
            </a:r>
            <a:endParaRPr lang="en-US" altLang="en-US" dirty="0"/>
          </a:p>
        </p:txBody>
      </p:sp>
      <p:sp>
        <p:nvSpPr>
          <p:cNvPr id="7172" name="Rectangle 3"/>
          <p:cNvSpPr>
            <a:spLocks noGrp="1"/>
          </p:cNvSpPr>
          <p:nvPr>
            <p:ph idx="1"/>
          </p:nvPr>
        </p:nvSpPr>
        <p:spPr>
          <a:xfrm>
            <a:off x="304800" y="1295400"/>
            <a:ext cx="8458200" cy="4800600"/>
          </a:xfrm>
        </p:spPr>
        <p:txBody>
          <a:bodyPr vert="horz" wrap="square" lIns="92075" tIns="46038" rIns="92075" bIns="46038" anchor="t"/>
          <a:p>
            <a:pPr marL="0" indent="0">
              <a:buNone/>
            </a:pPr>
            <a:r>
              <a:rPr lang="en-US" altLang="en-US" sz="2000" b="1" dirty="0">
                <a:solidFill>
                  <a:schemeClr val="tx2"/>
                </a:solidFill>
              </a:rPr>
              <a:t>double</a:t>
            </a:r>
            <a:r>
              <a:rPr lang="en-US" altLang="en-US" sz="2000" dirty="0">
                <a:solidFill>
                  <a:schemeClr val="tx2"/>
                </a:solidFill>
              </a:rPr>
              <a:t> maxValue(</a:t>
            </a:r>
            <a:r>
              <a:rPr lang="en-US" altLang="en-US" sz="2000" b="1" dirty="0">
                <a:solidFill>
                  <a:schemeClr val="tx2"/>
                </a:solidFill>
              </a:rPr>
              <a:t>const</a:t>
            </a:r>
            <a:r>
              <a:rPr lang="en-US" altLang="en-US" sz="2000" dirty="0">
                <a:solidFill>
                  <a:schemeClr val="tx2"/>
                </a:solidFill>
              </a:rPr>
              <a:t> </a:t>
            </a:r>
            <a:r>
              <a:rPr lang="en-US" altLang="en-US" sz="2000" b="1" dirty="0">
                <a:solidFill>
                  <a:schemeClr val="tx2"/>
                </a:solidFill>
              </a:rPr>
              <a:t>double</a:t>
            </a:r>
            <a:r>
              <a:rPr lang="en-US" altLang="en-US" sz="2000" dirty="0">
                <a:solidFill>
                  <a:schemeClr val="tx2"/>
                </a:solidFill>
              </a:rPr>
              <a:t>&amp; value1, </a:t>
            </a:r>
            <a:r>
              <a:rPr lang="en-US" altLang="en-US" sz="2000" b="1" dirty="0">
                <a:solidFill>
                  <a:schemeClr val="tx2"/>
                </a:solidFill>
              </a:rPr>
              <a:t>const</a:t>
            </a:r>
            <a:r>
              <a:rPr lang="en-US" altLang="en-US" sz="2000" dirty="0">
                <a:solidFill>
                  <a:schemeClr val="tx2"/>
                </a:solidFill>
              </a:rPr>
              <a:t> </a:t>
            </a:r>
            <a:r>
              <a:rPr lang="en-US" altLang="en-US" sz="2000" b="1" dirty="0">
                <a:solidFill>
                  <a:schemeClr val="tx2"/>
                </a:solidFill>
              </a:rPr>
              <a:t>double</a:t>
            </a:r>
            <a:r>
              <a:rPr lang="en-US" altLang="en-US" sz="2000" dirty="0">
                <a:solidFill>
                  <a:schemeClr val="tx2"/>
                </a:solidFill>
              </a:rPr>
              <a:t>&amp; value2)</a:t>
            </a:r>
            <a:endParaRPr lang="en-US" altLang="en-US" sz="2000" dirty="0">
              <a:solidFill>
                <a:schemeClr val="tx2"/>
              </a:solidFill>
            </a:endParaRPr>
          </a:p>
          <a:p>
            <a:pPr marL="0" indent="0">
              <a:buNone/>
            </a:pPr>
            <a:r>
              <a:rPr lang="en-US" altLang="en-US" sz="2000" dirty="0">
                <a:solidFill>
                  <a:schemeClr val="tx2"/>
                </a:solidFill>
              </a:rPr>
              <a:t>{</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if</a:t>
            </a:r>
            <a:r>
              <a:rPr lang="en-US" altLang="en-US" sz="2000" dirty="0">
                <a:solidFill>
                  <a:schemeClr val="tx2"/>
                </a:solidFill>
              </a:rPr>
              <a:t> (value1 &gt; value2)</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return</a:t>
            </a:r>
            <a:r>
              <a:rPr lang="en-US" altLang="en-US" sz="2000" dirty="0">
                <a:solidFill>
                  <a:schemeClr val="tx2"/>
                </a:solidFill>
              </a:rPr>
              <a:t> value1;</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 else</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return</a:t>
            </a:r>
            <a:r>
              <a:rPr lang="en-US" altLang="en-US" sz="2000" dirty="0">
                <a:solidFill>
                  <a:schemeClr val="tx2"/>
                </a:solidFill>
              </a:rPr>
              <a:t> value2;</a:t>
            </a:r>
            <a:endParaRPr lang="en-US" altLang="en-US" sz="2000" dirty="0">
              <a:solidFill>
                <a:schemeClr val="tx2"/>
              </a:solidFill>
            </a:endParaRPr>
          </a:p>
          <a:p>
            <a:pPr marL="0" indent="0">
              <a:buNone/>
            </a:pPr>
            <a:r>
              <a:rPr lang="en-US" altLang="en-US" sz="2000" dirty="0">
                <a:solidFill>
                  <a:schemeClr val="tx2"/>
                </a:solidFill>
              </a:rPr>
              <a:t>}</a:t>
            </a:r>
            <a:endParaRPr lang="en-US" altLang="en-US" sz="2000" dirty="0">
              <a:solidFill>
                <a:schemeClr val="tx2"/>
              </a:solidFill>
            </a:endParaRPr>
          </a:p>
        </p:txBody>
      </p:sp>
      <p:sp>
        <p:nvSpPr>
          <p:cNvPr id="7173" name="Rectangle 4"/>
          <p:cNvSpPr/>
          <p:nvPr/>
        </p:nvSpPr>
        <p:spPr>
          <a:xfrm>
            <a:off x="2062163" y="23717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4" name="Rectangle 5"/>
          <p:cNvSpPr/>
          <p:nvPr/>
        </p:nvSpPr>
        <p:spPr>
          <a:xfrm>
            <a:off x="0" y="2370138"/>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457200" y="304800"/>
            <a:ext cx="8382000" cy="685800"/>
          </a:xfrm>
        </p:spPr>
        <p:txBody>
          <a:bodyPr vert="horz" wrap="square" lIns="92075" tIns="46038" rIns="92075" bIns="46038" anchor="ctr"/>
          <a:p>
            <a:r>
              <a:rPr lang="en-US" altLang="en-US" b="1" dirty="0"/>
              <a:t>Templates Basics</a:t>
            </a:r>
            <a:r>
              <a:rPr lang="en-US" altLang="en-US" dirty="0"/>
              <a:t> </a:t>
            </a:r>
            <a:endParaRPr lang="en-US" altLang="en-US" dirty="0"/>
          </a:p>
        </p:txBody>
      </p:sp>
      <p:sp>
        <p:nvSpPr>
          <p:cNvPr id="8196" name="Rectangle 3"/>
          <p:cNvSpPr>
            <a:spLocks noGrp="1"/>
          </p:cNvSpPr>
          <p:nvPr>
            <p:ph idx="1"/>
          </p:nvPr>
        </p:nvSpPr>
        <p:spPr>
          <a:xfrm>
            <a:off x="304800" y="1295400"/>
            <a:ext cx="8458200" cy="4800600"/>
          </a:xfrm>
        </p:spPr>
        <p:txBody>
          <a:bodyPr vert="horz" wrap="square" lIns="92075" tIns="46038" rIns="92075" bIns="46038" anchor="t"/>
          <a:p>
            <a:pPr marL="0" indent="0">
              <a:buNone/>
            </a:pPr>
            <a:r>
              <a:rPr lang="en-US" altLang="en-US" sz="2000" b="1" dirty="0">
                <a:solidFill>
                  <a:schemeClr val="tx2"/>
                </a:solidFill>
              </a:rPr>
              <a:t>char</a:t>
            </a:r>
            <a:r>
              <a:rPr lang="en-US" altLang="en-US" sz="2000" dirty="0">
                <a:solidFill>
                  <a:schemeClr val="tx2"/>
                </a:solidFill>
              </a:rPr>
              <a:t> maxValue(</a:t>
            </a:r>
            <a:r>
              <a:rPr lang="en-US" altLang="en-US" sz="2000" b="1" dirty="0">
                <a:solidFill>
                  <a:schemeClr val="tx2"/>
                </a:solidFill>
              </a:rPr>
              <a:t>const</a:t>
            </a:r>
            <a:r>
              <a:rPr lang="en-US" altLang="en-US" sz="2000" dirty="0">
                <a:solidFill>
                  <a:schemeClr val="tx2"/>
                </a:solidFill>
              </a:rPr>
              <a:t> </a:t>
            </a:r>
            <a:r>
              <a:rPr lang="en-US" altLang="en-US" sz="2000" b="1" dirty="0">
                <a:solidFill>
                  <a:schemeClr val="tx2"/>
                </a:solidFill>
              </a:rPr>
              <a:t>char</a:t>
            </a:r>
            <a:r>
              <a:rPr lang="en-US" altLang="en-US" sz="2000" dirty="0">
                <a:solidFill>
                  <a:schemeClr val="tx2"/>
                </a:solidFill>
              </a:rPr>
              <a:t>&amp; value1, </a:t>
            </a:r>
            <a:r>
              <a:rPr lang="en-US" altLang="en-US" sz="2000" b="1" dirty="0">
                <a:solidFill>
                  <a:schemeClr val="tx2"/>
                </a:solidFill>
              </a:rPr>
              <a:t>const</a:t>
            </a:r>
            <a:r>
              <a:rPr lang="en-US" altLang="en-US" sz="2000" dirty="0">
                <a:solidFill>
                  <a:schemeClr val="tx2"/>
                </a:solidFill>
              </a:rPr>
              <a:t> </a:t>
            </a:r>
            <a:r>
              <a:rPr lang="en-US" altLang="en-US" sz="2000" b="1" dirty="0">
                <a:solidFill>
                  <a:schemeClr val="tx2"/>
                </a:solidFill>
              </a:rPr>
              <a:t>char</a:t>
            </a:r>
            <a:r>
              <a:rPr lang="en-US" altLang="en-US" sz="2000" dirty="0">
                <a:solidFill>
                  <a:schemeClr val="tx2"/>
                </a:solidFill>
              </a:rPr>
              <a:t>&amp; value2)</a:t>
            </a:r>
            <a:endParaRPr lang="en-US" altLang="en-US" sz="2000" dirty="0">
              <a:solidFill>
                <a:schemeClr val="tx2"/>
              </a:solidFill>
            </a:endParaRPr>
          </a:p>
          <a:p>
            <a:pPr marL="0" indent="0">
              <a:buNone/>
            </a:pPr>
            <a:r>
              <a:rPr lang="en-US" altLang="en-US" sz="2000" dirty="0">
                <a:solidFill>
                  <a:schemeClr val="tx2"/>
                </a:solidFill>
              </a:rPr>
              <a:t>{</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if</a:t>
            </a:r>
            <a:r>
              <a:rPr lang="en-US" altLang="en-US" sz="2000" dirty="0">
                <a:solidFill>
                  <a:schemeClr val="tx2"/>
                </a:solidFill>
              </a:rPr>
              <a:t> (value1 &gt; value2)</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return</a:t>
            </a:r>
            <a:r>
              <a:rPr lang="en-US" altLang="en-US" sz="2000" dirty="0">
                <a:solidFill>
                  <a:schemeClr val="tx2"/>
                </a:solidFill>
              </a:rPr>
              <a:t> value1;</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else</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return</a:t>
            </a:r>
            <a:r>
              <a:rPr lang="en-US" altLang="en-US" sz="2000" dirty="0">
                <a:solidFill>
                  <a:schemeClr val="tx2"/>
                </a:solidFill>
              </a:rPr>
              <a:t> value2;</a:t>
            </a:r>
            <a:endParaRPr lang="en-US" altLang="en-US" sz="2000" dirty="0">
              <a:solidFill>
                <a:schemeClr val="tx2"/>
              </a:solidFill>
            </a:endParaRPr>
          </a:p>
          <a:p>
            <a:pPr marL="0" indent="0">
              <a:buNone/>
            </a:pPr>
            <a:r>
              <a:rPr lang="en-US" altLang="en-US" sz="2000" dirty="0">
                <a:solidFill>
                  <a:schemeClr val="tx2"/>
                </a:solidFill>
              </a:rPr>
              <a:t>}</a:t>
            </a:r>
            <a:endParaRPr lang="en-US" altLang="en-US" sz="2000" dirty="0">
              <a:solidFill>
                <a:schemeClr val="tx2"/>
              </a:solidFill>
            </a:endParaRPr>
          </a:p>
        </p:txBody>
      </p:sp>
      <p:sp>
        <p:nvSpPr>
          <p:cNvPr id="8197" name="Rectangle 4"/>
          <p:cNvSpPr/>
          <p:nvPr/>
        </p:nvSpPr>
        <p:spPr>
          <a:xfrm>
            <a:off x="2062163" y="23717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198" name="Rectangle 5"/>
          <p:cNvSpPr/>
          <p:nvPr/>
        </p:nvSpPr>
        <p:spPr>
          <a:xfrm>
            <a:off x="0" y="2370138"/>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457200" y="304800"/>
            <a:ext cx="8382000" cy="685800"/>
          </a:xfrm>
        </p:spPr>
        <p:txBody>
          <a:bodyPr vert="horz" wrap="square" lIns="92075" tIns="46038" rIns="92075" bIns="46038" anchor="ctr"/>
          <a:p>
            <a:r>
              <a:rPr lang="en-US" altLang="en-US" b="1" dirty="0"/>
              <a:t>Generic Function</a:t>
            </a:r>
            <a:r>
              <a:rPr lang="en-US" altLang="en-US" dirty="0"/>
              <a:t> </a:t>
            </a:r>
            <a:endParaRPr lang="en-US" altLang="en-US" dirty="0"/>
          </a:p>
        </p:txBody>
      </p:sp>
      <p:sp>
        <p:nvSpPr>
          <p:cNvPr id="9220" name="Rectangle 3"/>
          <p:cNvSpPr>
            <a:spLocks noGrp="1"/>
          </p:cNvSpPr>
          <p:nvPr>
            <p:ph idx="1"/>
          </p:nvPr>
        </p:nvSpPr>
        <p:spPr>
          <a:xfrm>
            <a:off x="304800" y="1295400"/>
            <a:ext cx="8458200" cy="4800600"/>
          </a:xfrm>
        </p:spPr>
        <p:txBody>
          <a:bodyPr vert="horz" wrap="square" lIns="92075" tIns="46038" rIns="92075" bIns="46038" anchor="t"/>
          <a:p>
            <a:pPr marL="0" indent="0">
              <a:buNone/>
            </a:pPr>
            <a:r>
              <a:rPr lang="en-US" altLang="en-US" sz="2000" dirty="0">
                <a:solidFill>
                  <a:schemeClr val="tx2"/>
                </a:solidFill>
              </a:rPr>
              <a:t>template&lt;typename GenericType&gt;</a:t>
            </a:r>
            <a:endParaRPr lang="en-US" altLang="en-US" sz="2000" dirty="0">
              <a:solidFill>
                <a:schemeClr val="tx2"/>
              </a:solidFill>
            </a:endParaRPr>
          </a:p>
          <a:p>
            <a:pPr marL="0" indent="0">
              <a:buNone/>
            </a:pPr>
            <a:r>
              <a:rPr lang="en-US" altLang="en-US" sz="2000" dirty="0">
                <a:solidFill>
                  <a:schemeClr val="tx2"/>
                </a:solidFill>
              </a:rPr>
              <a:t>GenericType maxValue(</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const</a:t>
            </a:r>
            <a:r>
              <a:rPr lang="en-US" altLang="en-US" sz="2000" dirty="0">
                <a:solidFill>
                  <a:schemeClr val="tx2"/>
                </a:solidFill>
              </a:rPr>
              <a:t> GenericType&amp; value1, </a:t>
            </a:r>
            <a:r>
              <a:rPr lang="en-US" altLang="en-US" sz="2000" b="1" dirty="0">
                <a:solidFill>
                  <a:schemeClr val="tx2"/>
                </a:solidFill>
              </a:rPr>
              <a:t>const</a:t>
            </a:r>
            <a:r>
              <a:rPr lang="en-US" altLang="en-US" sz="2000" dirty="0">
                <a:solidFill>
                  <a:schemeClr val="tx2"/>
                </a:solidFill>
              </a:rPr>
              <a:t> GenericType&amp; value2)</a:t>
            </a:r>
            <a:endParaRPr lang="en-US" altLang="en-US" sz="2000" dirty="0">
              <a:solidFill>
                <a:schemeClr val="tx2"/>
              </a:solidFill>
            </a:endParaRPr>
          </a:p>
          <a:p>
            <a:pPr marL="0" indent="0">
              <a:buNone/>
            </a:pPr>
            <a:r>
              <a:rPr lang="en-US" altLang="en-US" sz="2000" dirty="0">
                <a:solidFill>
                  <a:schemeClr val="tx2"/>
                </a:solidFill>
              </a:rPr>
              <a:t>{</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if</a:t>
            </a:r>
            <a:r>
              <a:rPr lang="en-US" altLang="en-US" sz="2000" dirty="0">
                <a:solidFill>
                  <a:schemeClr val="tx2"/>
                </a:solidFill>
              </a:rPr>
              <a:t> (value1 &gt; value2)</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return</a:t>
            </a:r>
            <a:r>
              <a:rPr lang="en-US" altLang="en-US" sz="2000" dirty="0">
                <a:solidFill>
                  <a:schemeClr val="tx2"/>
                </a:solidFill>
              </a:rPr>
              <a:t> value1;</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else</a:t>
            </a:r>
            <a:endParaRPr lang="en-US" altLang="en-US" sz="2000" dirty="0">
              <a:solidFill>
                <a:schemeClr val="tx2"/>
              </a:solidFill>
            </a:endParaRPr>
          </a:p>
          <a:p>
            <a:pPr marL="0" indent="0">
              <a:buNone/>
            </a:pPr>
            <a:r>
              <a:rPr lang="en-US" altLang="en-US" sz="2000" dirty="0">
                <a:solidFill>
                  <a:schemeClr val="tx2"/>
                </a:solidFill>
              </a:rPr>
              <a:t>    </a:t>
            </a:r>
            <a:r>
              <a:rPr lang="en-US" altLang="en-US" sz="2000" b="1" dirty="0">
                <a:solidFill>
                  <a:schemeClr val="tx2"/>
                </a:solidFill>
              </a:rPr>
              <a:t>return</a:t>
            </a:r>
            <a:r>
              <a:rPr lang="en-US" altLang="en-US" sz="2000" dirty="0">
                <a:solidFill>
                  <a:schemeClr val="tx2"/>
                </a:solidFill>
              </a:rPr>
              <a:t> value2;</a:t>
            </a:r>
            <a:endParaRPr lang="en-US" altLang="en-US" sz="2000" dirty="0">
              <a:solidFill>
                <a:schemeClr val="tx2"/>
              </a:solidFill>
            </a:endParaRPr>
          </a:p>
          <a:p>
            <a:pPr marL="0" indent="0">
              <a:buNone/>
            </a:pPr>
            <a:r>
              <a:rPr lang="en-US" altLang="en-US" sz="2000" dirty="0">
                <a:solidFill>
                  <a:schemeClr val="tx2"/>
                </a:solidFill>
              </a:rPr>
              <a:t>}</a:t>
            </a:r>
            <a:endParaRPr lang="en-US" altLang="en-US" sz="2000" dirty="0">
              <a:solidFill>
                <a:schemeClr val="tx2"/>
              </a:solidFill>
            </a:endParaRPr>
          </a:p>
        </p:txBody>
      </p:sp>
      <p:sp>
        <p:nvSpPr>
          <p:cNvPr id="9221" name="Rectangle 4"/>
          <p:cNvSpPr/>
          <p:nvPr/>
        </p:nvSpPr>
        <p:spPr>
          <a:xfrm>
            <a:off x="2062163" y="23717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2" name="Rectangle 5"/>
          <p:cNvSpPr/>
          <p:nvPr/>
        </p:nvSpPr>
        <p:spPr>
          <a:xfrm>
            <a:off x="0" y="2370138"/>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1905000" y="228600"/>
            <a:ext cx="5562600" cy="609600"/>
          </a:xfrm>
        </p:spPr>
        <p:txBody>
          <a:bodyPr vert="horz" wrap="square" lIns="92075" tIns="46038" rIns="92075" bIns="46038" anchor="ctr"/>
          <a:p>
            <a:r>
              <a:rPr lang="en-US" altLang="en-US" dirty="0"/>
              <a:t>Generic Functions</a:t>
            </a:r>
            <a:endParaRPr lang="en-US" altLang="en-US" dirty="0"/>
          </a:p>
        </p:txBody>
      </p:sp>
      <p:sp>
        <p:nvSpPr>
          <p:cNvPr id="10244" name="Rectangle 3"/>
          <p:cNvSpPr>
            <a:spLocks noGrp="1"/>
          </p:cNvSpPr>
          <p:nvPr>
            <p:ph idx="1"/>
          </p:nvPr>
        </p:nvSpPr>
        <p:spPr>
          <a:xfrm>
            <a:off x="381000" y="1143000"/>
            <a:ext cx="8305800" cy="2057400"/>
          </a:xfrm>
        </p:spPr>
        <p:txBody>
          <a:bodyPr vert="horz" wrap="square" lIns="92075" tIns="46038" rIns="92075" bIns="46038" anchor="t"/>
          <a:p>
            <a:pPr marL="0" indent="0">
              <a:buNone/>
            </a:pPr>
            <a:r>
              <a:rPr lang="en-US" altLang="en-US" dirty="0"/>
              <a:t>C++ enables you to define a function template with generic types. Listing 12.1 defines a template function for finding a maximum value between two values of a generic type.</a:t>
            </a:r>
            <a:endParaRPr lang="en-US" altLang="en-US" dirty="0"/>
          </a:p>
        </p:txBody>
      </p:sp>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13115</Words>
  <Application>WPS Presentation</Application>
  <PresentationFormat>全屏显示(4:3)</PresentationFormat>
  <Paragraphs>649</Paragraphs>
  <Slides>39</Slides>
  <Notes>13</Notes>
  <HiddenSlides>0</HiddenSlides>
  <MMClips>13</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4</vt:i4>
      </vt:variant>
      <vt:variant>
        <vt:lpstr>幻灯片标题</vt:lpstr>
      </vt:variant>
      <vt:variant>
        <vt:i4>39</vt:i4>
      </vt:variant>
    </vt:vector>
  </HeadingPairs>
  <TitlesOfParts>
    <vt:vector size="65" baseType="lpstr">
      <vt:lpstr>Arial</vt:lpstr>
      <vt:lpstr>SimSun</vt:lpstr>
      <vt:lpstr>Wingdings</vt:lpstr>
      <vt:lpstr>Times New Roman</vt:lpstr>
      <vt:lpstr>Arial</vt:lpstr>
      <vt:lpstr>Times New Roman Regular</vt:lpstr>
      <vt:lpstr>DIN-Bold</vt:lpstr>
      <vt:lpstr>Thonburi</vt:lpstr>
      <vt:lpstr>DIN-Regular</vt:lpstr>
      <vt:lpstr>Monotype Sorts</vt:lpstr>
      <vt:lpstr>Book Antiqua</vt:lpstr>
      <vt:lpstr>苹方-简</vt:lpstr>
      <vt:lpstr>Calibri</vt:lpstr>
      <vt:lpstr>Helvetica Neue</vt:lpstr>
      <vt:lpstr>微软雅黑</vt:lpstr>
      <vt:lpstr>汉仪旗黑</vt:lpstr>
      <vt:lpstr>Arial Unicode MS</vt:lpstr>
      <vt:lpstr>Calibri</vt:lpstr>
      <vt:lpstr>汉仪书宋二KW</vt:lpstr>
      <vt:lpstr>SimSun</vt:lpstr>
      <vt:lpstr>SimSun</vt:lpstr>
      <vt:lpstr>Default Theme</vt:lpstr>
      <vt:lpstr>Word.Picture.8</vt:lpstr>
      <vt:lpstr>Word.Picture.8</vt:lpstr>
      <vt:lpstr>Word.Picture.8</vt:lpstr>
      <vt:lpstr>Word.Picture.8</vt:lpstr>
      <vt:lpstr>Programming With C++/R</vt:lpstr>
      <vt:lpstr>Chapter 12</vt:lpstr>
      <vt:lpstr>Objectives</vt:lpstr>
      <vt:lpstr>Templates Basics </vt:lpstr>
      <vt:lpstr>Templates Basics </vt:lpstr>
      <vt:lpstr>Templates Basics </vt:lpstr>
      <vt:lpstr>Templates Basics </vt:lpstr>
      <vt:lpstr>Generic Function </vt:lpstr>
      <vt:lpstr>Generic Functions</vt:lpstr>
      <vt:lpstr>PowerPoint 演示文稿</vt:lpstr>
      <vt:lpstr>match parameter </vt:lpstr>
      <vt:lpstr> &lt;typename T&gt; preferred </vt:lpstr>
      <vt:lpstr> multiple type parameters </vt:lpstr>
      <vt:lpstr> Example: A Generic Sort </vt:lpstr>
      <vt:lpstr> developing generic function </vt:lpstr>
      <vt:lpstr>Stack Animation</vt:lpstr>
      <vt:lpstr> Class Templates </vt:lpstr>
      <vt:lpstr>PowerPoint 演示文稿</vt:lpstr>
      <vt:lpstr>compile issue </vt:lpstr>
      <vt:lpstr>default type </vt:lpstr>
      <vt:lpstr>default type </vt:lpstr>
      <vt:lpstr>nontype parameter </vt:lpstr>
      <vt:lpstr>static members </vt:lpstr>
      <vt:lpstr>Improving the Stack Class </vt:lpstr>
      <vt:lpstr>PowerPoint 演示文稿</vt:lpstr>
      <vt:lpstr>The C++ vector Class </vt:lpstr>
      <vt:lpstr>The C++ vector Class </vt:lpstr>
      <vt:lpstr>PowerPoint 演示文稿</vt:lpstr>
      <vt:lpstr>Vector Initializing</vt:lpstr>
      <vt:lpstr>Replacing Arrays Using the vector Class </vt:lpstr>
      <vt:lpstr>PowerPoint 演示文稿</vt:lpstr>
      <vt:lpstr>PowerPoint 演示文稿</vt:lpstr>
      <vt:lpstr>Smart Pointer</vt:lpstr>
      <vt:lpstr>PowerPoint 演示文稿</vt:lpstr>
      <vt:lpstr>Evaluating Expressions </vt:lpstr>
      <vt:lpstr>Algorithm</vt:lpstr>
      <vt:lpstr>Example</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585</cp:revision>
  <cp:lastPrinted>2021-03-16T08:17:29Z</cp:lastPrinted>
  <dcterms:created xsi:type="dcterms:W3CDTF">2021-03-16T08:17:29Z</dcterms:created>
  <dcterms:modified xsi:type="dcterms:W3CDTF">2021-03-16T08:17:29Z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1033-3.3.1.5149</vt:lpwstr>
  </property>
</Properties>
</file>