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1045" r:id="rId6"/>
    <p:sldId id="1046" r:id="rId7"/>
    <p:sldId id="1083" r:id="rId8"/>
    <p:sldId id="1047" r:id="rId9"/>
    <p:sldId id="1048" r:id="rId10"/>
    <p:sldId id="1049" r:id="rId11"/>
    <p:sldId id="1050" r:id="rId12"/>
    <p:sldId id="1051" r:id="rId13"/>
    <p:sldId id="1052" r:id="rId14"/>
    <p:sldId id="1053" r:id="rId15"/>
    <p:sldId id="1084" r:id="rId16"/>
    <p:sldId id="1054" r:id="rId17"/>
    <p:sldId id="1055" r:id="rId18"/>
    <p:sldId id="1056" r:id="rId19"/>
    <p:sldId id="1085" r:id="rId20"/>
    <p:sldId id="1057" r:id="rId21"/>
    <p:sldId id="1086" r:id="rId22"/>
    <p:sldId id="1058" r:id="rId23"/>
    <p:sldId id="1087" r:id="rId24"/>
    <p:sldId id="1059" r:id="rId25"/>
    <p:sldId id="1088" r:id="rId26"/>
    <p:sldId id="1060" r:id="rId27"/>
    <p:sldId id="1061" r:id="rId28"/>
    <p:sldId id="1062" r:id="rId29"/>
    <p:sldId id="1089" r:id="rId30"/>
    <p:sldId id="1063" r:id="rId31"/>
    <p:sldId id="1064" r:id="rId32"/>
    <p:sldId id="1065" r:id="rId33"/>
    <p:sldId id="1090" r:id="rId34"/>
    <p:sldId id="1066" r:id="rId35"/>
    <p:sldId id="1067" r:id="rId36"/>
    <p:sldId id="1068" r:id="rId37"/>
    <p:sldId id="1069" r:id="rId38"/>
    <p:sldId id="1091" r:id="rId39"/>
    <p:sldId id="1070" r:id="rId40"/>
    <p:sldId id="1071" r:id="rId41"/>
    <p:sldId id="1092" r:id="rId42"/>
    <p:sldId id="1072" r:id="rId43"/>
    <p:sldId id="1073" r:id="rId44"/>
    <p:sldId id="1093" r:id="rId45"/>
    <p:sldId id="1074" r:id="rId46"/>
    <p:sldId id="1094" r:id="rId47"/>
    <p:sldId id="1075" r:id="rId48"/>
    <p:sldId id="1095" r:id="rId49"/>
    <p:sldId id="1076" r:id="rId50"/>
    <p:sldId id="1077" r:id="rId51"/>
    <p:sldId id="1097" r:id="rId52"/>
    <p:sldId id="1096" r:id="rId53"/>
    <p:sldId id="1078" r:id="rId54"/>
    <p:sldId id="1079" r:id="rId55"/>
    <p:sldId id="1080" r:id="rId56"/>
    <p:sldId id="1081" r:id="rId57"/>
    <p:sldId id="1098" r:id="rId58"/>
    <p:sldId id="1082" r:id="rId59"/>
    <p:sldId id="1099" r:id="rId60"/>
    <p:sldId id="444" r:id="rId61"/>
    <p:sldId id="31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9.emf"/><Relationship Id="rId3" Type="http://schemas.openxmlformats.org/officeDocument/2006/relationships/oleObject" Target="../embeddings/oleObject10.bin"/><Relationship Id="rId2" Type="http://schemas.openxmlformats.org/officeDocument/2006/relationships/image" Target="../media/image28.emf"/><Relationship Id="rId1"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34.jpeg"/><Relationship Id="rId3" Type="http://schemas.openxmlformats.org/officeDocument/2006/relationships/image" Target="../media/image33.png"/><Relationship Id="rId2" Type="http://schemas.openxmlformats.org/officeDocument/2006/relationships/image" Target="../media/image3.emf"/><Relationship Id="rId1" Type="http://schemas.openxmlformats.org/officeDocument/2006/relationships/image" Target="../media/image3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 in file names </a:t>
            </a:r>
            <a:endParaRPr lang="en-US" altLang="en-US" dirty="0"/>
          </a:p>
        </p:txBody>
      </p:sp>
      <p:sp>
        <p:nvSpPr>
          <p:cNvPr id="10244" name="Rectangle 3"/>
          <p:cNvSpPr>
            <a:spLocks noGrp="1"/>
          </p:cNvSpPr>
          <p:nvPr>
            <p:ph idx="1"/>
          </p:nvPr>
        </p:nvSpPr>
        <p:spPr>
          <a:xfrm>
            <a:off x="269875" y="1277938"/>
            <a:ext cx="8534400" cy="4954587"/>
          </a:xfrm>
        </p:spPr>
        <p:txBody>
          <a:bodyPr vert="horz" wrap="square" lIns="92075" tIns="46038" rIns="92075" bIns="46038" anchor="t"/>
          <a:p>
            <a:pPr marL="0" indent="0">
              <a:buNone/>
            </a:pPr>
            <a:r>
              <a:rPr lang="en-US" altLang="en-US" dirty="0"/>
              <a:t>The directory separator for Windows is a backslash (</a:t>
            </a:r>
            <a:r>
              <a:rPr lang="en-US" altLang="en-US" u="sng" dirty="0"/>
              <a:t>\</a:t>
            </a:r>
            <a:r>
              <a:rPr lang="en-US" altLang="en-US" dirty="0"/>
              <a:t>). </a:t>
            </a:r>
            <a:endParaRPr lang="en-US" altLang="en-US" dirty="0"/>
          </a:p>
          <a:p>
            <a:pPr marL="0" indent="0">
              <a:buNone/>
            </a:pPr>
            <a:r>
              <a:rPr lang="en-US" altLang="en-US" dirty="0"/>
              <a:t>The backslash is a special character in C++ and should be written as </a:t>
            </a:r>
            <a:r>
              <a:rPr lang="en-US" altLang="en-US" u="sng" dirty="0"/>
              <a:t>\\</a:t>
            </a:r>
            <a:r>
              <a:rPr lang="en-US" altLang="en-US" dirty="0"/>
              <a:t> in a string literal (see Table 4.5). For example,</a:t>
            </a:r>
            <a:endParaRPr lang="en-US" altLang="en-US" dirty="0"/>
          </a:p>
          <a:p>
            <a:pPr marL="0" indent="0">
              <a:buNone/>
            </a:pPr>
            <a:endParaRPr lang="en-US" altLang="en-US" u="sng" dirty="0"/>
          </a:p>
          <a:p>
            <a:pPr marL="0" indent="0">
              <a:buNone/>
            </a:pPr>
            <a:r>
              <a:rPr lang="en-US" altLang="en-US" dirty="0"/>
              <a:t>	output.open("c:\\example\\scores.txt"); </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 relative filename </a:t>
            </a:r>
            <a:endParaRPr lang="en-US" altLang="en-US" dirty="0"/>
          </a:p>
        </p:txBody>
      </p:sp>
      <p:sp>
        <p:nvSpPr>
          <p:cNvPr id="11268" name="Rectangle 3"/>
          <p:cNvSpPr>
            <a:spLocks noGrp="1"/>
          </p:cNvSpPr>
          <p:nvPr>
            <p:ph idx="1"/>
          </p:nvPr>
        </p:nvSpPr>
        <p:spPr>
          <a:xfrm>
            <a:off x="269875" y="1277938"/>
            <a:ext cx="8534400" cy="4954587"/>
          </a:xfrm>
        </p:spPr>
        <p:txBody>
          <a:bodyPr vert="horz" wrap="square" lIns="92075" tIns="46038" rIns="92075" bIns="46038" anchor="t"/>
          <a:p>
            <a:pPr marL="0" indent="0">
              <a:buNone/>
            </a:pPr>
            <a:r>
              <a:rPr lang="en-US" altLang="en-US" dirty="0"/>
              <a:t>Absolute file name is platform dependent. </a:t>
            </a:r>
            <a:endParaRPr lang="en-US" altLang="en-US" dirty="0"/>
          </a:p>
          <a:p>
            <a:pPr marL="0" indent="0">
              <a:buNone/>
            </a:pPr>
            <a:r>
              <a:rPr lang="en-US" altLang="en-US" dirty="0"/>
              <a:t>It is better to use relative file name without drive letters. </a:t>
            </a:r>
            <a:endParaRPr lang="en-US" altLang="en-US" dirty="0"/>
          </a:p>
          <a:p>
            <a:pPr marL="0" indent="0">
              <a:buNone/>
            </a:pPr>
            <a:r>
              <a:rPr lang="en-US" altLang="en-US" dirty="0"/>
              <a:t>The directory of the relative filename can be specified in the IDE if you use an IDE to run C++. </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 Reading Data from a File </a:t>
            </a:r>
            <a:endParaRPr lang="en-US" altLang="en-US" dirty="0"/>
          </a:p>
        </p:txBody>
      </p:sp>
      <p:sp>
        <p:nvSpPr>
          <p:cNvPr id="12292" name="Rectangle 3"/>
          <p:cNvSpPr>
            <a:spLocks noGrp="1"/>
          </p:cNvSpPr>
          <p:nvPr>
            <p:ph idx="1"/>
          </p:nvPr>
        </p:nvSpPr>
        <p:spPr>
          <a:xfrm>
            <a:off x="269875" y="1277938"/>
            <a:ext cx="8534400" cy="4954587"/>
          </a:xfrm>
        </p:spPr>
        <p:txBody>
          <a:bodyPr vert="horz" wrap="square" lIns="92075" tIns="46038" rIns="92075" bIns="46038" anchor="t"/>
          <a:p>
            <a:pPr marL="0" indent="0">
              <a:buNone/>
            </a:pPr>
            <a:r>
              <a:rPr lang="en-US" altLang="en-US" dirty="0"/>
              <a:t>The </a:t>
            </a:r>
            <a:r>
              <a:rPr lang="en-US" altLang="en-US" u="sng" dirty="0"/>
              <a:t>ifstream</a:t>
            </a:r>
            <a:r>
              <a:rPr lang="en-US" altLang="en-US" dirty="0"/>
              <a:t> class can be used to read data from a text file. </a:t>
            </a:r>
            <a:endParaRPr lang="en-US" altLang="en-US" dirty="0"/>
          </a:p>
          <a:p>
            <a:pPr marL="0" indent="0">
              <a:buNone/>
            </a:pPr>
            <a:r>
              <a:rPr lang="en-US" altLang="en-US" dirty="0"/>
              <a:t>Listing 13.2 demonstrates how to read data. </a:t>
            </a:r>
            <a:endParaRPr lang="en-US" altLang="en-US" dirty="0"/>
          </a:p>
          <a:p>
            <a:pPr marL="0" indent="0">
              <a:buNone/>
            </a:pPr>
            <a:r>
              <a:rPr lang="en-US" altLang="en-US" dirty="0"/>
              <a:t>The program creates an instance of </a:t>
            </a:r>
            <a:r>
              <a:rPr lang="en-US" altLang="en-US" u="sng" dirty="0"/>
              <a:t>ifstream</a:t>
            </a:r>
            <a:r>
              <a:rPr lang="en-US" altLang="en-US" dirty="0"/>
              <a:t> and reads data from the file scores.txt. </a:t>
            </a:r>
            <a:endParaRPr lang="en-US" altLang="en-US" dirty="0"/>
          </a:p>
          <a:p>
            <a:pPr marL="0" indent="0">
              <a:buNone/>
            </a:pPr>
            <a:r>
              <a:rPr lang="en-US" altLang="en-US" dirty="0"/>
              <a:t>scores.txt was created in the preceding example.</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6855" y="242570"/>
            <a:ext cx="1958975" cy="368300"/>
          </a:xfrm>
          <a:prstGeom prst="rect">
            <a:avLst/>
          </a:prstGeom>
          <a:noFill/>
        </p:spPr>
        <p:txBody>
          <a:bodyPr wrap="none" rtlCol="0" anchor="t">
            <a:spAutoFit/>
          </a:bodyPr>
          <a:p>
            <a:r>
              <a:rPr lang="en-US" altLang="en-US" dirty="0">
                <a:sym typeface="+mn-ea"/>
              </a:rPr>
              <a:t>TextFileInput.cpp</a:t>
            </a:r>
            <a:endParaRPr lang="en-US"/>
          </a:p>
        </p:txBody>
      </p:sp>
      <p:sp>
        <p:nvSpPr>
          <p:cNvPr id="5" name="Text Box 4"/>
          <p:cNvSpPr txBox="1"/>
          <p:nvPr/>
        </p:nvSpPr>
        <p:spPr>
          <a:xfrm>
            <a:off x="326390" y="690880"/>
            <a:ext cx="5450840" cy="569277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ifstream input("scores.txt");</a:t>
            </a:r>
            <a:endParaRPr lang="en-US" sz="1400"/>
          </a:p>
          <a:p>
            <a:r>
              <a:rPr lang="en-US" sz="1400"/>
              <a:t>  // Read data</a:t>
            </a:r>
            <a:endParaRPr lang="en-US" sz="1400"/>
          </a:p>
          <a:p>
            <a:r>
              <a:rPr lang="en-US" sz="1400"/>
              <a:t>  string firstName;</a:t>
            </a:r>
            <a:endParaRPr lang="en-US" sz="1400"/>
          </a:p>
          <a:p>
            <a:r>
              <a:rPr lang="en-US" sz="1400"/>
              <a:t>  char mi;</a:t>
            </a:r>
            <a:endParaRPr lang="en-US" sz="1400"/>
          </a:p>
          <a:p>
            <a:r>
              <a:rPr lang="en-US" sz="1400"/>
              <a:t>  string lastName;</a:t>
            </a:r>
            <a:endParaRPr lang="en-US" sz="1400"/>
          </a:p>
          <a:p>
            <a:r>
              <a:rPr lang="en-US" sz="1400"/>
              <a:t>  int score;</a:t>
            </a:r>
            <a:endParaRPr lang="en-US" sz="1400"/>
          </a:p>
          <a:p>
            <a:r>
              <a:rPr lang="en-US" sz="1400"/>
              <a:t>  input &gt;&gt; firstName &gt;&gt; mi &gt;&gt; lastName &gt;&gt; score;</a:t>
            </a:r>
            <a:endParaRPr lang="en-US" sz="1400"/>
          </a:p>
          <a:p>
            <a:r>
              <a:rPr lang="en-US" sz="1400"/>
              <a:t>  cout &lt;&lt; firstName &lt;&lt; " " &lt;&lt; mi &lt;&lt; " " &lt;&lt; lastName &lt;&lt; " "</a:t>
            </a:r>
            <a:endParaRPr lang="en-US" sz="1400"/>
          </a:p>
          <a:p>
            <a:r>
              <a:rPr lang="en-US" sz="1400"/>
              <a:t>    &lt;&lt; score &lt;&lt; endl;</a:t>
            </a:r>
            <a:endParaRPr lang="en-US" sz="1400"/>
          </a:p>
          <a:p>
            <a:endParaRPr lang="en-US" sz="1400"/>
          </a:p>
          <a:p>
            <a:r>
              <a:rPr lang="en-US" sz="1400"/>
              <a:t>  input &gt;&gt; firstName &gt;&gt; mi &gt;&gt; lastName &gt;&gt; score;</a:t>
            </a:r>
            <a:endParaRPr lang="en-US" sz="1400"/>
          </a:p>
          <a:p>
            <a:r>
              <a:rPr lang="en-US" sz="1400"/>
              <a:t>  cout &lt;&lt; firstName &lt;&lt; " " &lt;&lt; mi &lt;&lt; " " &lt;&lt; lastName &lt;&lt; " "</a:t>
            </a:r>
            <a:endParaRPr lang="en-US" sz="1400"/>
          </a:p>
          <a:p>
            <a:r>
              <a:rPr lang="en-US" sz="1400"/>
              <a:t>    &lt;&lt; score &lt;&lt; endl;</a:t>
            </a:r>
            <a:endParaRPr lang="en-US" sz="1400"/>
          </a:p>
          <a:p>
            <a:endParaRPr lang="en-US" sz="1400"/>
          </a:p>
          <a:p>
            <a:r>
              <a:rPr lang="en-US" sz="1400"/>
              <a:t>  input.close();</a:t>
            </a:r>
            <a:endParaRPr lang="en-US" sz="1400"/>
          </a:p>
          <a:p>
            <a:r>
              <a:rPr lang="en-US" sz="1400"/>
              <a:t>  cout &lt;&lt; "Done"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2615565" y="4932045"/>
            <a:ext cx="6528435" cy="160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 Testing File Existence </a:t>
            </a:r>
            <a:endParaRPr lang="en-US" altLang="en-US" dirty="0"/>
          </a:p>
        </p:txBody>
      </p:sp>
      <p:sp>
        <p:nvSpPr>
          <p:cNvPr id="13316" name="Rectangle 3"/>
          <p:cNvSpPr>
            <a:spLocks noGrp="1"/>
          </p:cNvSpPr>
          <p:nvPr>
            <p:ph idx="1"/>
          </p:nvPr>
        </p:nvSpPr>
        <p:spPr>
          <a:xfrm>
            <a:off x="269875" y="1277938"/>
            <a:ext cx="8534400" cy="4954587"/>
          </a:xfrm>
        </p:spPr>
        <p:txBody>
          <a:bodyPr vert="horz" wrap="square" lIns="92075" tIns="46038" rIns="92075" bIns="46038" anchor="t"/>
          <a:p>
            <a:pPr marL="0" indent="0">
              <a:buNone/>
            </a:pPr>
            <a:r>
              <a:rPr lang="en-US" altLang="en-US" dirty="0"/>
              <a:t>If the file does not exist, your program will run and produce incorrect results. </a:t>
            </a:r>
            <a:endParaRPr lang="en-US" altLang="en-US" dirty="0"/>
          </a:p>
          <a:p>
            <a:pPr marL="0" indent="0">
              <a:buNone/>
            </a:pPr>
            <a:r>
              <a:rPr lang="en-US" altLang="en-US" dirty="0"/>
              <a:t>Can your program check whether a file exists? Yes. You can invoke the </a:t>
            </a:r>
            <a:r>
              <a:rPr lang="en-US" altLang="en-US" u="sng" dirty="0"/>
              <a:t>fail()</a:t>
            </a:r>
            <a:r>
              <a:rPr lang="en-US" altLang="en-US" dirty="0"/>
              <a:t>  function immediately after invoking the </a:t>
            </a:r>
            <a:r>
              <a:rPr lang="en-US" altLang="en-US" u="sng" dirty="0"/>
              <a:t>open</a:t>
            </a:r>
            <a:r>
              <a:rPr lang="en-US" altLang="en-US" dirty="0"/>
              <a:t> function. </a:t>
            </a:r>
            <a:endParaRPr lang="en-US" altLang="en-US" dirty="0"/>
          </a:p>
          <a:p>
            <a:pPr marL="0" indent="0">
              <a:buNone/>
            </a:pPr>
            <a:r>
              <a:rPr lang="en-US" altLang="en-US" dirty="0"/>
              <a:t>If </a:t>
            </a:r>
            <a:r>
              <a:rPr lang="en-US" altLang="en-US" u="sng" dirty="0"/>
              <a:t>fail()</a:t>
            </a:r>
            <a:r>
              <a:rPr lang="en-US" altLang="en-US" dirty="0"/>
              <a:t> returns </a:t>
            </a:r>
            <a:r>
              <a:rPr lang="en-US" altLang="en-US" u="sng" dirty="0"/>
              <a:t>true</a:t>
            </a:r>
            <a:r>
              <a:rPr lang="en-US" altLang="en-US" dirty="0"/>
              <a:t>, it would indicate that the file does not exist.</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know data format </a:t>
            </a:r>
            <a:endParaRPr lang="en-US" altLang="en-US" dirty="0"/>
          </a:p>
        </p:txBody>
      </p:sp>
      <p:sp>
        <p:nvSpPr>
          <p:cNvPr id="14340" name="Rectangle 3"/>
          <p:cNvSpPr>
            <a:spLocks noGrp="1"/>
          </p:cNvSpPr>
          <p:nvPr>
            <p:ph idx="1"/>
          </p:nvPr>
        </p:nvSpPr>
        <p:spPr>
          <a:xfrm>
            <a:off x="269875" y="1277938"/>
            <a:ext cx="8534400" cy="4110037"/>
          </a:xfrm>
        </p:spPr>
        <p:txBody>
          <a:bodyPr vert="horz" wrap="square" lIns="92075" tIns="46038" rIns="92075" bIns="46038" anchor="t"/>
          <a:p>
            <a:pPr marL="0" indent="0">
              <a:buNone/>
            </a:pPr>
            <a:r>
              <a:rPr lang="en-US" altLang="en-US" dirty="0"/>
              <a:t>To read data correctly, you need to know exactly how data is stored. </a:t>
            </a:r>
            <a:endParaRPr lang="en-US" altLang="en-US" dirty="0"/>
          </a:p>
          <a:p>
            <a:pPr marL="0" indent="0">
              <a:buNone/>
            </a:pPr>
            <a:r>
              <a:rPr lang="en-US" altLang="en-US" dirty="0"/>
              <a:t>For example, the program in Listing 13.2 would not work if the score is a </a:t>
            </a:r>
            <a:r>
              <a:rPr lang="en-US" altLang="en-US" u="sng" dirty="0"/>
              <a:t>double</a:t>
            </a:r>
            <a:r>
              <a:rPr lang="en-US" altLang="en-US" dirty="0"/>
              <a:t> value with a decimal point.</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Testing End of File</a:t>
            </a:r>
            <a:endParaRPr lang="en-US" altLang="en-US" dirty="0"/>
          </a:p>
        </p:txBody>
      </p:sp>
      <p:sp>
        <p:nvSpPr>
          <p:cNvPr id="15364" name="Rectangle 3"/>
          <p:cNvSpPr>
            <a:spLocks noGrp="1"/>
          </p:cNvSpPr>
          <p:nvPr>
            <p:ph idx="1"/>
          </p:nvPr>
        </p:nvSpPr>
        <p:spPr>
          <a:xfrm>
            <a:off x="269875" y="1009650"/>
            <a:ext cx="8534400" cy="2649538"/>
          </a:xfrm>
        </p:spPr>
        <p:txBody>
          <a:bodyPr vert="horz" wrap="square" lIns="92075" tIns="46038" rIns="92075" bIns="46038" anchor="t"/>
          <a:p>
            <a:pPr marL="0" indent="0">
              <a:lnSpc>
                <a:spcPct val="90000"/>
              </a:lnSpc>
              <a:buNone/>
            </a:pPr>
            <a:r>
              <a:rPr lang="en-US" altLang="en-US" sz="2800" dirty="0"/>
              <a:t>Listing 13.2 reads two lines from the data file. If you don’t know how many lines are in the file and want to read them all, how do you know the end of file? </a:t>
            </a:r>
            <a:endParaRPr lang="en-US" altLang="en-US" sz="2800" dirty="0"/>
          </a:p>
          <a:p>
            <a:pPr marL="0" indent="0">
              <a:lnSpc>
                <a:spcPct val="90000"/>
              </a:lnSpc>
              <a:buNone/>
            </a:pPr>
            <a:r>
              <a:rPr lang="en-US" altLang="en-US" sz="2800" dirty="0"/>
              <a:t>You can invoke the </a:t>
            </a:r>
            <a:r>
              <a:rPr lang="en-US" altLang="en-US" sz="2800" u="sng" dirty="0"/>
              <a:t>eof()</a:t>
            </a:r>
            <a:r>
              <a:rPr lang="en-US" altLang="en-US" sz="2800" dirty="0"/>
              <a:t> function on the input object to detect it. Listing 13.3 reads numbers from file number.txt and displays their sum.</a:t>
            </a:r>
            <a:endParaRPr lang="en-US" altLang="en-US" sz="2800" dirty="0"/>
          </a:p>
        </p:txBody>
      </p:sp>
      <p:sp>
        <p:nvSpPr>
          <p:cNvPr id="15365" name="Rectangle 7"/>
          <p:cNvSpPr/>
          <p:nvPr/>
        </p:nvSpPr>
        <p:spPr>
          <a:xfrm>
            <a:off x="0" y="28654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5366" name="Object 6"/>
          <p:cNvGraphicFramePr>
            <a:graphicFrameLocks noChangeAspect="1"/>
          </p:cNvGraphicFramePr>
          <p:nvPr/>
        </p:nvGraphicFramePr>
        <p:xfrm>
          <a:off x="392113" y="3397885"/>
          <a:ext cx="8218487" cy="2019300"/>
        </p:xfrm>
        <a:graphic>
          <a:graphicData uri="http://schemas.openxmlformats.org/presentationml/2006/ole">
            <mc:AlternateContent xmlns:mc="http://schemas.openxmlformats.org/markup-compatibility/2006">
              <mc:Choice xmlns:v="urn:schemas-microsoft-com:vml" Requires="v">
                <p:oleObj spid="_x0000_s3085" name="" r:id="rId1" imgW="4582795" imgH="1130935" progId="Word.Picture.8">
                  <p:embed/>
                </p:oleObj>
              </mc:Choice>
              <mc:Fallback>
                <p:oleObj name="" r:id="rId1" imgW="4582795" imgH="1130935" progId="Word.Picture.8">
                  <p:embed/>
                  <p:pic>
                    <p:nvPicPr>
                      <p:cNvPr id="0" name="Picture 3084"/>
                      <p:cNvPicPr/>
                      <p:nvPr/>
                    </p:nvPicPr>
                    <p:blipFill>
                      <a:blip r:embed="rId2"/>
                      <a:stretch>
                        <a:fillRect/>
                      </a:stretch>
                    </p:blipFill>
                    <p:spPr>
                      <a:xfrm>
                        <a:off x="392113" y="3397885"/>
                        <a:ext cx="8218487" cy="201930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70840" y="268605"/>
            <a:ext cx="2078990" cy="368300"/>
          </a:xfrm>
          <a:prstGeom prst="rect">
            <a:avLst/>
          </a:prstGeom>
          <a:noFill/>
        </p:spPr>
        <p:txBody>
          <a:bodyPr wrap="none" rtlCol="0" anchor="t">
            <a:spAutoFit/>
          </a:bodyPr>
          <a:p>
            <a:r>
              <a:rPr lang="en-US" altLang="en-US" dirty="0">
                <a:sym typeface="+mn-ea"/>
              </a:rPr>
              <a:t>TestEndOfFile.cpp</a:t>
            </a:r>
            <a:endParaRPr lang="en-US"/>
          </a:p>
        </p:txBody>
      </p:sp>
      <p:sp>
        <p:nvSpPr>
          <p:cNvPr id="5" name="Text Box 4"/>
          <p:cNvSpPr txBox="1"/>
          <p:nvPr/>
        </p:nvSpPr>
        <p:spPr>
          <a:xfrm>
            <a:off x="370840" y="859790"/>
            <a:ext cx="5373370" cy="5477510"/>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 Open a file</a:t>
            </a:r>
            <a:endParaRPr lang="en-US" sz="1400"/>
          </a:p>
          <a:p>
            <a:r>
              <a:rPr lang="en-US" sz="1400"/>
              <a:t>  ifstream input("score.txt");</a:t>
            </a:r>
            <a:endParaRPr lang="en-US" sz="1400"/>
          </a:p>
          <a:p>
            <a:r>
              <a:rPr lang="en-US" sz="1400"/>
              <a:t>  if (input.fail())</a:t>
            </a:r>
            <a:endParaRPr lang="en-US" sz="1400"/>
          </a:p>
          <a:p>
            <a:r>
              <a:rPr lang="en-US" sz="1400"/>
              <a:t>  {</a:t>
            </a:r>
            <a:endParaRPr lang="en-US" sz="1400"/>
          </a:p>
          <a:p>
            <a:r>
              <a:rPr lang="en-US" sz="1400"/>
              <a:t>    cout &lt;&lt; "File does not exist" &lt;&lt; endl;</a:t>
            </a:r>
            <a:endParaRPr lang="en-US" sz="1400"/>
          </a:p>
          <a:p>
            <a:r>
              <a:rPr lang="en-US" sz="1400"/>
              <a:t>    cout &lt;&lt; "Exit program" &lt;&lt; endl;</a:t>
            </a:r>
            <a:endParaRPr lang="en-US" sz="1400"/>
          </a:p>
          <a:p>
            <a:r>
              <a:rPr lang="en-US" sz="1400"/>
              <a:t>    return 0;</a:t>
            </a:r>
            <a:endParaRPr lang="en-US" sz="1400"/>
          </a:p>
          <a:p>
            <a:r>
              <a:rPr lang="en-US" sz="1400"/>
              <a:t>  }</a:t>
            </a:r>
            <a:endParaRPr lang="en-US" sz="1400"/>
          </a:p>
          <a:p>
            <a:r>
              <a:rPr lang="en-US" sz="1400"/>
              <a:t>  double sum = 0;</a:t>
            </a:r>
            <a:endParaRPr lang="en-US" sz="1400"/>
          </a:p>
          <a:p>
            <a:r>
              <a:rPr lang="en-US" sz="1400"/>
              <a:t>  double number;</a:t>
            </a:r>
            <a:endParaRPr lang="en-US" sz="1400"/>
          </a:p>
          <a:p>
            <a:r>
              <a:rPr lang="en-US" sz="1400"/>
              <a:t>  while (input &gt;&gt; number) // Read data to the end of file</a:t>
            </a:r>
            <a:endParaRPr lang="en-US" sz="1400"/>
          </a:p>
          <a:p>
            <a:r>
              <a:rPr lang="en-US" sz="1400"/>
              <a:t>  {</a:t>
            </a:r>
            <a:endParaRPr lang="en-US" sz="1400"/>
          </a:p>
          <a:p>
            <a:r>
              <a:rPr lang="en-US" sz="1400"/>
              <a:t>    cout &lt;&lt; number &lt;&lt; " "; // Display data</a:t>
            </a:r>
            <a:endParaRPr lang="en-US" sz="1400"/>
          </a:p>
          <a:p>
            <a:r>
              <a:rPr lang="en-US" sz="1400"/>
              <a:t>    sum += number;</a:t>
            </a:r>
            <a:endParaRPr lang="en-US" sz="1400"/>
          </a:p>
          <a:p>
            <a:r>
              <a:rPr lang="en-US" sz="1400"/>
              <a:t>  }</a:t>
            </a:r>
            <a:endParaRPr lang="en-US" sz="1400"/>
          </a:p>
          <a:p>
            <a:r>
              <a:rPr lang="en-US" sz="1400"/>
              <a:t>  input.close();</a:t>
            </a:r>
            <a:endParaRPr lang="en-US" sz="1400"/>
          </a:p>
          <a:p>
            <a:r>
              <a:rPr lang="en-US" sz="1400"/>
              <a:t>  cout &lt;&lt; "\nTotal is " &lt;&lt; sum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2581910" y="859790"/>
            <a:ext cx="6466840" cy="9474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Formatting Output </a:t>
            </a:r>
            <a:endParaRPr lang="en-US" altLang="en-US" dirty="0"/>
          </a:p>
        </p:txBody>
      </p:sp>
      <p:sp>
        <p:nvSpPr>
          <p:cNvPr id="16388" name="Rectangle 3"/>
          <p:cNvSpPr>
            <a:spLocks noGrp="1"/>
          </p:cNvSpPr>
          <p:nvPr>
            <p:ph idx="1"/>
          </p:nvPr>
        </p:nvSpPr>
        <p:spPr>
          <a:xfrm>
            <a:off x="269875" y="1277938"/>
            <a:ext cx="8534400" cy="4110037"/>
          </a:xfrm>
        </p:spPr>
        <p:txBody>
          <a:bodyPr vert="horz" wrap="square" lIns="92075" tIns="46038" rIns="92075" bIns="46038" anchor="t">
            <a:normAutofit lnSpcReduction="10000"/>
          </a:bodyPr>
          <a:p>
            <a:pPr marL="0" indent="0">
              <a:buNone/>
            </a:pPr>
            <a:r>
              <a:rPr lang="en-US" altLang="en-US" dirty="0"/>
              <a:t>You have used the stream manipulators to format output to the console in §4.11, “Formatting Output.” </a:t>
            </a:r>
            <a:endParaRPr lang="en-US" altLang="en-US" dirty="0"/>
          </a:p>
          <a:p>
            <a:pPr marL="0" indent="0">
              <a:buNone/>
            </a:pPr>
            <a:r>
              <a:rPr lang="en-US" altLang="en-US" dirty="0"/>
              <a:t>You can use the same stream manipulator to format output to a file. </a:t>
            </a:r>
            <a:endParaRPr lang="en-US" altLang="en-US" dirty="0"/>
          </a:p>
          <a:p>
            <a:pPr marL="0" indent="0">
              <a:buNone/>
            </a:pPr>
            <a:r>
              <a:rPr lang="en-US" altLang="en-US" dirty="0"/>
              <a:t>Listing 13.4 gives an example that formats the student records to the file named formattedscores.txt.</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3855" y="196850"/>
            <a:ext cx="2707640" cy="368300"/>
          </a:xfrm>
          <a:prstGeom prst="rect">
            <a:avLst/>
          </a:prstGeom>
          <a:noFill/>
        </p:spPr>
        <p:txBody>
          <a:bodyPr wrap="none" rtlCol="0" anchor="t">
            <a:spAutoFit/>
          </a:bodyPr>
          <a:p>
            <a:r>
              <a:rPr lang="en-US" altLang="en-US" dirty="0">
                <a:sym typeface="+mn-ea"/>
              </a:rPr>
              <a:t>WriteFormattedData.cpp</a:t>
            </a:r>
            <a:endParaRPr lang="zh-CN" altLang="en-US" dirty="0">
              <a:sym typeface="+mn-ea"/>
            </a:endParaRPr>
          </a:p>
        </p:txBody>
      </p:sp>
      <p:sp>
        <p:nvSpPr>
          <p:cNvPr id="5" name="Text Box 4"/>
          <p:cNvSpPr txBox="1"/>
          <p:nvPr/>
        </p:nvSpPr>
        <p:spPr>
          <a:xfrm>
            <a:off x="363855" y="702945"/>
            <a:ext cx="5478145" cy="5692775"/>
          </a:xfrm>
          <a:prstGeom prst="rect">
            <a:avLst/>
          </a:prstGeom>
          <a:noFill/>
        </p:spPr>
        <p:txBody>
          <a:bodyPr wrap="square" rtlCol="0" anchor="t">
            <a:spAutoFit/>
          </a:bodyPr>
          <a:p>
            <a:r>
              <a:rPr lang="en-US" sz="1400"/>
              <a:t>#include &lt;iostream&gt;</a:t>
            </a:r>
            <a:endParaRPr lang="en-US" sz="1400"/>
          </a:p>
          <a:p>
            <a:r>
              <a:rPr lang="en-US" sz="1400"/>
              <a:t>#include &lt;iomanip&gt;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ofstream output;</a:t>
            </a:r>
            <a:endParaRPr lang="en-US" sz="1400"/>
          </a:p>
          <a:p>
            <a:endParaRPr lang="en-US" sz="1400"/>
          </a:p>
          <a:p>
            <a:r>
              <a:rPr lang="en-US" sz="1400"/>
              <a:t>  // Create a file</a:t>
            </a:r>
            <a:endParaRPr lang="en-US" sz="1400"/>
          </a:p>
          <a:p>
            <a:r>
              <a:rPr lang="en-US" sz="1400"/>
              <a:t>  output.open("formattedscores.txt");</a:t>
            </a:r>
            <a:endParaRPr lang="en-US" sz="1400"/>
          </a:p>
          <a:p>
            <a:endParaRPr lang="en-US" sz="1400"/>
          </a:p>
          <a:p>
            <a:r>
              <a:rPr lang="en-US" sz="1400"/>
              <a:t>  // Write two lines</a:t>
            </a:r>
            <a:endParaRPr lang="en-US" sz="1400"/>
          </a:p>
          <a:p>
            <a:r>
              <a:rPr lang="en-US" sz="1400"/>
              <a:t>  output &lt;&lt; setw(6) &lt;&lt; "John" &lt;&lt; setw(2) &lt;&lt; "T" &lt;&lt; setw(6) &lt;&lt; "Smith"</a:t>
            </a:r>
            <a:endParaRPr lang="en-US" sz="1400"/>
          </a:p>
          <a:p>
            <a:r>
              <a:rPr lang="en-US" sz="1400"/>
              <a:t>    &lt;&lt; " " &lt;&lt; setw(4) &lt;&lt; 90 &lt;&lt; endl;</a:t>
            </a:r>
            <a:endParaRPr lang="en-US" sz="1400"/>
          </a:p>
          <a:p>
            <a:r>
              <a:rPr lang="en-US" sz="1400"/>
              <a:t>  output &lt;&lt; setw(6) &lt;&lt; "Eric" &lt;&lt; setw(2) &lt;&lt; "K" &lt;&lt; setw(6) &lt;&lt; "Jones"</a:t>
            </a:r>
            <a:endParaRPr lang="en-US" sz="1400"/>
          </a:p>
          <a:p>
            <a:r>
              <a:rPr lang="en-US" sz="1400"/>
              <a:t>    &lt;&lt; " " &lt;&lt; setw(4) &lt;&lt; 85;</a:t>
            </a:r>
            <a:endParaRPr lang="en-US" sz="1400"/>
          </a:p>
          <a:p>
            <a:endParaRPr lang="en-US" sz="1400"/>
          </a:p>
          <a:p>
            <a:r>
              <a:rPr lang="en-US" sz="1400"/>
              <a:t>  output.close();</a:t>
            </a:r>
            <a:endParaRPr lang="en-US" sz="1400"/>
          </a:p>
          <a:p>
            <a:endParaRPr lang="en-US" sz="1400"/>
          </a:p>
          <a:p>
            <a:r>
              <a:rPr lang="en-US" sz="1400"/>
              <a:t>  cout &lt;&lt; "Done"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3344545" y="1433830"/>
            <a:ext cx="5406390" cy="1127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13</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file input and output</a:t>
            </a:r>
            <a:endParaRPr lang="en-US" sz="3600" cap="all" dirty="0">
              <a:solidFill>
                <a:srgbClr val="000044"/>
              </a:solidFill>
              <a:cs typeface="DIN-Regular"/>
              <a:sym typeface="+mn-ea"/>
            </a:endParaRPr>
          </a:p>
          <a:p>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457200" y="228600"/>
            <a:ext cx="8153400" cy="742950"/>
          </a:xfrm>
        </p:spPr>
        <p:txBody>
          <a:bodyPr vert="horz" wrap="square" lIns="92075" tIns="46038" rIns="92075" bIns="46038" anchor="ctr"/>
          <a:p>
            <a:r>
              <a:rPr lang="en-US" altLang="en-US" u="sng" dirty="0"/>
              <a:t>getline</a:t>
            </a:r>
            <a:r>
              <a:rPr lang="en-US" altLang="en-US" dirty="0"/>
              <a:t>, </a:t>
            </a:r>
            <a:r>
              <a:rPr lang="en-US" altLang="en-US" u="sng" dirty="0"/>
              <a:t>get</a:t>
            </a:r>
            <a:r>
              <a:rPr lang="en-US" altLang="en-US" dirty="0"/>
              <a:t> and </a:t>
            </a:r>
            <a:r>
              <a:rPr lang="en-US" altLang="en-US" u="sng" dirty="0"/>
              <a:t>put</a:t>
            </a:r>
            <a:r>
              <a:rPr lang="en-US" altLang="en-US" dirty="0"/>
              <a:t> </a:t>
            </a:r>
            <a:endParaRPr lang="en-US" altLang="en-US" dirty="0"/>
          </a:p>
        </p:txBody>
      </p:sp>
      <p:sp>
        <p:nvSpPr>
          <p:cNvPr id="17412" name="Rectangle 3"/>
          <p:cNvSpPr>
            <a:spLocks noGrp="1"/>
          </p:cNvSpPr>
          <p:nvPr>
            <p:ph idx="1"/>
          </p:nvPr>
        </p:nvSpPr>
        <p:spPr>
          <a:xfrm>
            <a:off x="269875" y="1277938"/>
            <a:ext cx="8534400" cy="4110037"/>
          </a:xfrm>
        </p:spPr>
        <p:txBody>
          <a:bodyPr vert="horz" wrap="square" lIns="92075" tIns="46038" rIns="92075" bIns="46038" anchor="t">
            <a:normAutofit lnSpcReduction="20000"/>
          </a:bodyPr>
          <a:p>
            <a:pPr marL="0" indent="0">
              <a:buNone/>
            </a:pPr>
            <a:r>
              <a:rPr lang="en-US" altLang="en-US" sz="2800" dirty="0"/>
              <a:t>There is a problem to read data using the stream extraction operator (</a:t>
            </a:r>
            <a:r>
              <a:rPr lang="en-US" altLang="en-US" sz="2800" u="sng" dirty="0"/>
              <a:t>&gt;&gt;</a:t>
            </a:r>
            <a:r>
              <a:rPr lang="en-US" altLang="en-US" sz="2800" dirty="0"/>
              <a:t>). </a:t>
            </a:r>
            <a:endParaRPr lang="en-US" altLang="en-US" sz="2800" dirty="0"/>
          </a:p>
          <a:p>
            <a:pPr marL="0" indent="0">
              <a:buNone/>
            </a:pPr>
            <a:r>
              <a:rPr lang="en-US" altLang="en-US" sz="2800" dirty="0"/>
              <a:t>Data are delimited by whitespace. What happens if the whitepace characters are part of a string? </a:t>
            </a:r>
            <a:endParaRPr lang="en-US" altLang="en-US" sz="2800" dirty="0"/>
          </a:p>
          <a:p>
            <a:pPr marL="0" indent="0">
              <a:buNone/>
            </a:pPr>
            <a:r>
              <a:rPr lang="en-US" altLang="en-US" sz="2800" dirty="0"/>
              <a:t>In §7.9.3, “Reading Strings,” you learned how to use the </a:t>
            </a:r>
            <a:r>
              <a:rPr lang="en-US" altLang="en-US" sz="2800" u="sng" dirty="0"/>
              <a:t>getline</a:t>
            </a:r>
            <a:r>
              <a:rPr lang="en-US" altLang="en-US" sz="2800" dirty="0"/>
              <a:t> function to read a string with whitespace. </a:t>
            </a:r>
            <a:endParaRPr lang="en-US" altLang="en-US" sz="2800" dirty="0"/>
          </a:p>
          <a:p>
            <a:pPr marL="0" indent="0">
              <a:buNone/>
            </a:pPr>
            <a:r>
              <a:rPr lang="en-US" altLang="en-US" sz="2800" dirty="0"/>
              <a:t>You can use the same function to read strings from a file. Recall that the syntax for the </a:t>
            </a:r>
            <a:r>
              <a:rPr lang="en-US" altLang="en-US" sz="2800" u="sng" dirty="0"/>
              <a:t>getline</a:t>
            </a:r>
            <a:r>
              <a:rPr lang="en-US" altLang="en-US" sz="2800" dirty="0"/>
              <a:t> function is</a:t>
            </a:r>
            <a:endParaRPr lang="en-US" altLang="en-US" sz="2800" b="1" i="1" dirty="0"/>
          </a:p>
          <a:p>
            <a:pPr marL="0" indent="0">
              <a:buNone/>
            </a:pPr>
            <a:endParaRPr lang="en-US" altLang="en-US" sz="2800" b="1" i="1" dirty="0"/>
          </a:p>
          <a:p>
            <a:pPr marL="0" indent="0">
              <a:buNone/>
            </a:pPr>
            <a:r>
              <a:rPr lang="en-US" altLang="en-US" sz="2800" dirty="0"/>
              <a:t> getline(ifstream&amp; input, string s, </a:t>
            </a:r>
            <a:r>
              <a:rPr lang="en-US" altLang="en-US" sz="2800" b="1" dirty="0"/>
              <a:t>char</a:t>
            </a:r>
            <a:r>
              <a:rPr lang="en-US" altLang="en-US" sz="2800" dirty="0"/>
              <a:t> delimitChar)</a:t>
            </a: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860" y="171450"/>
            <a:ext cx="1578610" cy="368300"/>
          </a:xfrm>
          <a:prstGeom prst="rect">
            <a:avLst/>
          </a:prstGeom>
          <a:noFill/>
        </p:spPr>
        <p:txBody>
          <a:bodyPr wrap="none" rtlCol="0" anchor="t">
            <a:spAutoFit/>
          </a:bodyPr>
          <a:p>
            <a:r>
              <a:rPr lang="en-US" altLang="en-US" dirty="0">
                <a:sym typeface="+mn-ea"/>
              </a:rPr>
              <a:t>ReadCity.cpp</a:t>
            </a:r>
            <a:endParaRPr lang="en-US"/>
          </a:p>
        </p:txBody>
      </p:sp>
      <p:sp>
        <p:nvSpPr>
          <p:cNvPr id="5" name="Text Box 4"/>
          <p:cNvSpPr txBox="1"/>
          <p:nvPr/>
        </p:nvSpPr>
        <p:spPr>
          <a:xfrm>
            <a:off x="361315" y="690245"/>
            <a:ext cx="5063490" cy="5477510"/>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 Open a file</a:t>
            </a:r>
            <a:endParaRPr lang="en-US" sz="1400"/>
          </a:p>
          <a:p>
            <a:r>
              <a:rPr lang="en-US" sz="1400"/>
              <a:t>  ifstream input("state.txt");</a:t>
            </a:r>
            <a:endParaRPr lang="en-US" sz="1400"/>
          </a:p>
          <a:p>
            <a:r>
              <a:rPr lang="en-US" sz="1400"/>
              <a:t>  if (input.fail())</a:t>
            </a:r>
            <a:endParaRPr lang="en-US" sz="1400"/>
          </a:p>
          <a:p>
            <a:r>
              <a:rPr lang="en-US" sz="1400"/>
              <a:t>  {</a:t>
            </a:r>
            <a:endParaRPr lang="en-US" sz="1400"/>
          </a:p>
          <a:p>
            <a:r>
              <a:rPr lang="en-US" sz="1400"/>
              <a:t>    cout &lt;&lt; "File does not exist" &lt;&lt; endl;</a:t>
            </a:r>
            <a:endParaRPr lang="en-US" sz="1400"/>
          </a:p>
          <a:p>
            <a:r>
              <a:rPr lang="en-US" sz="1400"/>
              <a:t>    cout &lt;&lt; "Exit program" &lt;&lt; endl;</a:t>
            </a:r>
            <a:endParaRPr lang="en-US" sz="1400"/>
          </a:p>
          <a:p>
            <a:r>
              <a:rPr lang="en-US" sz="1400"/>
              <a:t>    return 0;</a:t>
            </a:r>
            <a:endParaRPr lang="en-US" sz="1400"/>
          </a:p>
          <a:p>
            <a:r>
              <a:rPr lang="en-US" sz="1400"/>
              <a:t>  }</a:t>
            </a:r>
            <a:endParaRPr lang="en-US" sz="1400"/>
          </a:p>
          <a:p>
            <a:r>
              <a:rPr lang="en-US" sz="1400"/>
              <a:t>  // Read data</a:t>
            </a:r>
            <a:endParaRPr lang="en-US" sz="1400"/>
          </a:p>
          <a:p>
            <a:r>
              <a:rPr lang="en-US" sz="1400"/>
              <a:t>  string city;</a:t>
            </a:r>
            <a:endParaRPr lang="en-US" sz="1400"/>
          </a:p>
          <a:p>
            <a:r>
              <a:rPr lang="en-US" sz="1400"/>
              <a:t>  while (!input.eof()) // Continue if not end of file</a:t>
            </a:r>
            <a:endParaRPr lang="en-US" sz="1400"/>
          </a:p>
          <a:p>
            <a:r>
              <a:rPr lang="en-US" sz="1400"/>
              <a:t>  {</a:t>
            </a:r>
            <a:endParaRPr lang="en-US" sz="1400"/>
          </a:p>
          <a:p>
            <a:r>
              <a:rPr lang="en-US" sz="1400"/>
              <a:t>    getline(input, city, '#');</a:t>
            </a:r>
            <a:endParaRPr lang="en-US" sz="1400"/>
          </a:p>
          <a:p>
            <a:r>
              <a:rPr lang="en-US" sz="1400"/>
              <a:t>    cout &lt;&lt; city &lt;&lt; endl;</a:t>
            </a:r>
            <a:endParaRPr lang="en-US" sz="1400"/>
          </a:p>
          <a:p>
            <a:r>
              <a:rPr lang="en-US" sz="1400"/>
              <a:t>  }</a:t>
            </a:r>
            <a:endParaRPr lang="en-US" sz="1400"/>
          </a:p>
          <a:p>
            <a:r>
              <a:rPr lang="en-US" sz="1400"/>
              <a:t>  input.close();</a:t>
            </a:r>
            <a:endParaRPr lang="en-US" sz="1400"/>
          </a:p>
          <a:p>
            <a:r>
              <a:rPr lang="en-US" sz="1400"/>
              <a:t>  cout &lt;&lt; "Done" &lt;&lt; endl;</a:t>
            </a:r>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3774440" y="539750"/>
            <a:ext cx="5251450" cy="1958975"/>
          </a:xfrm>
          <a:prstGeom prst="rect">
            <a:avLst/>
          </a:prstGeom>
        </p:spPr>
      </p:pic>
      <p:pic>
        <p:nvPicPr>
          <p:cNvPr id="7" name="Picture 6"/>
          <p:cNvPicPr>
            <a:picLocks noChangeAspect="1"/>
          </p:cNvPicPr>
          <p:nvPr/>
        </p:nvPicPr>
        <p:blipFill>
          <a:blip r:embed="rId2"/>
          <a:stretch>
            <a:fillRect/>
          </a:stretch>
        </p:blipFill>
        <p:spPr>
          <a:xfrm>
            <a:off x="3774440" y="2629535"/>
            <a:ext cx="4542155" cy="1444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457200" y="228600"/>
            <a:ext cx="8153400" cy="742950"/>
          </a:xfrm>
        </p:spPr>
        <p:txBody>
          <a:bodyPr vert="horz" wrap="square" lIns="92075" tIns="46038" rIns="92075" bIns="46038" anchor="ctr"/>
          <a:p>
            <a:r>
              <a:rPr lang="en-US" altLang="en-US" u="sng" dirty="0"/>
              <a:t>getline</a:t>
            </a:r>
            <a:r>
              <a:rPr lang="en-US" altLang="en-US" dirty="0"/>
              <a:t>, </a:t>
            </a:r>
            <a:r>
              <a:rPr lang="en-US" altLang="en-US" u="sng" dirty="0"/>
              <a:t>get</a:t>
            </a:r>
            <a:r>
              <a:rPr lang="en-US" altLang="en-US" dirty="0"/>
              <a:t> and </a:t>
            </a:r>
            <a:r>
              <a:rPr lang="en-US" altLang="en-US" u="sng" dirty="0"/>
              <a:t>put</a:t>
            </a:r>
            <a:r>
              <a:rPr lang="en-US" altLang="en-US" dirty="0"/>
              <a:t> </a:t>
            </a:r>
            <a:endParaRPr lang="en-US" altLang="en-US" dirty="0"/>
          </a:p>
        </p:txBody>
      </p:sp>
      <p:sp>
        <p:nvSpPr>
          <p:cNvPr id="18436" name="Rectangle 3"/>
          <p:cNvSpPr>
            <a:spLocks noGrp="1"/>
          </p:cNvSpPr>
          <p:nvPr>
            <p:ph idx="1"/>
          </p:nvPr>
        </p:nvSpPr>
        <p:spPr>
          <a:xfrm>
            <a:off x="269875" y="1277938"/>
            <a:ext cx="8534400" cy="2305050"/>
          </a:xfrm>
        </p:spPr>
        <p:txBody>
          <a:bodyPr vert="horz" wrap="square" lIns="92075" tIns="46038" rIns="92075" bIns="46038" anchor="t"/>
          <a:p>
            <a:pPr marL="0" indent="0">
              <a:buNone/>
            </a:pPr>
            <a:r>
              <a:rPr lang="en-US" altLang="en-US" dirty="0"/>
              <a:t>Two other useful functions are </a:t>
            </a:r>
            <a:r>
              <a:rPr lang="en-US" altLang="en-US" u="sng" dirty="0"/>
              <a:t>get</a:t>
            </a:r>
            <a:r>
              <a:rPr lang="en-US" altLang="en-US" dirty="0"/>
              <a:t> and </a:t>
            </a:r>
            <a:r>
              <a:rPr lang="en-US" altLang="en-US" u="sng" dirty="0"/>
              <a:t>put</a:t>
            </a:r>
            <a:r>
              <a:rPr lang="en-US" altLang="en-US" dirty="0"/>
              <a:t>. </a:t>
            </a:r>
            <a:endParaRPr lang="en-US" altLang="en-US" dirty="0"/>
          </a:p>
          <a:p>
            <a:pPr marL="0" indent="0">
              <a:buNone/>
            </a:pPr>
            <a:r>
              <a:rPr lang="en-US" altLang="en-US" dirty="0"/>
              <a:t>You can invoke the get function on an input object to read a character and invoke the </a:t>
            </a:r>
            <a:r>
              <a:rPr lang="en-US" altLang="en-US" u="sng" dirty="0"/>
              <a:t>put</a:t>
            </a:r>
            <a:r>
              <a:rPr lang="en-US" altLang="en-US" dirty="0"/>
              <a:t> function on an output object to write a character. </a:t>
            </a:r>
            <a:endParaRPr lang="en-US" altLang="en-US" dirty="0"/>
          </a:p>
        </p:txBody>
      </p:sp>
      <p:sp>
        <p:nvSpPr>
          <p:cNvPr id="18439" name="Rectangle 11"/>
          <p:cNvSpPr/>
          <p:nvPr/>
        </p:nvSpPr>
        <p:spPr>
          <a:xfrm>
            <a:off x="347663" y="4119563"/>
            <a:ext cx="6643687" cy="381000"/>
          </a:xfrm>
          <a:prstGeom prst="rect">
            <a:avLst/>
          </a:prstGeom>
          <a:solidFill>
            <a:srgbClr val="00B0F0">
              <a:alpha val="16862"/>
            </a:srgbClr>
          </a:solid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6205" lvl="0" indent="-116205">
              <a:lnSpc>
                <a:spcPct val="90000"/>
              </a:lnSpc>
              <a:buNone/>
            </a:pPr>
            <a:r>
              <a:rPr lang="en-US" altLang="en-US" sz="2000" dirty="0"/>
              <a:t>C++11: The filename can be a string or a C-string in C++11.</a:t>
            </a:r>
            <a:endParaRPr lang="en-US"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13715" y="317500"/>
            <a:ext cx="1541145" cy="368300"/>
          </a:xfrm>
          <a:prstGeom prst="rect">
            <a:avLst/>
          </a:prstGeom>
          <a:noFill/>
        </p:spPr>
        <p:txBody>
          <a:bodyPr wrap="none" rtlCol="0" anchor="t">
            <a:spAutoFit/>
          </a:bodyPr>
          <a:p>
            <a:r>
              <a:rPr lang="en-US" altLang="en-US" dirty="0">
                <a:sym typeface="+mn-ea"/>
              </a:rPr>
              <a:t>CopyFile.cpp</a:t>
            </a:r>
            <a:endParaRPr lang="en-US"/>
          </a:p>
        </p:txBody>
      </p:sp>
      <p:pic>
        <p:nvPicPr>
          <p:cNvPr id="5" name="Picture 4"/>
          <p:cNvPicPr>
            <a:picLocks noChangeAspect="1"/>
          </p:cNvPicPr>
          <p:nvPr/>
        </p:nvPicPr>
        <p:blipFill>
          <a:blip r:embed="rId1"/>
          <a:stretch>
            <a:fillRect/>
          </a:stretch>
        </p:blipFill>
        <p:spPr>
          <a:xfrm>
            <a:off x="4238625" y="5184140"/>
            <a:ext cx="4905375" cy="1501140"/>
          </a:xfrm>
          <a:prstGeom prst="rect">
            <a:avLst/>
          </a:prstGeom>
        </p:spPr>
      </p:pic>
      <p:sp>
        <p:nvSpPr>
          <p:cNvPr id="6" name="Text Box 5"/>
          <p:cNvSpPr txBox="1"/>
          <p:nvPr/>
        </p:nvSpPr>
        <p:spPr>
          <a:xfrm>
            <a:off x="393700" y="798195"/>
            <a:ext cx="4171315" cy="526224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r>
              <a:rPr lang="en-US" sz="1400"/>
              <a:t>int main()</a:t>
            </a:r>
            <a:endParaRPr lang="en-US" sz="1400"/>
          </a:p>
          <a:p>
            <a:r>
              <a:rPr lang="en-US" sz="1400"/>
              <a:t>{</a:t>
            </a:r>
            <a:endParaRPr lang="en-US" sz="1400"/>
          </a:p>
          <a:p>
            <a:r>
              <a:rPr lang="en-US" sz="1400"/>
              <a:t>  // Enter a source file</a:t>
            </a:r>
            <a:endParaRPr lang="en-US" sz="1400"/>
          </a:p>
          <a:p>
            <a:r>
              <a:rPr lang="en-US" sz="1400"/>
              <a:t>  cout &lt;&lt; "Enter a source file name: ";</a:t>
            </a:r>
            <a:endParaRPr lang="en-US" sz="1400"/>
          </a:p>
          <a:p>
            <a:r>
              <a:rPr lang="en-US" sz="1400"/>
              <a:t>  string inputFilename;</a:t>
            </a:r>
            <a:endParaRPr lang="en-US" sz="1400"/>
          </a:p>
          <a:p>
            <a:r>
              <a:rPr lang="en-US" sz="1400"/>
              <a:t>  cin &gt;&gt; inputFilename;</a:t>
            </a:r>
            <a:endParaRPr lang="en-US" sz="1400"/>
          </a:p>
          <a:p>
            <a:r>
              <a:rPr lang="en-US" sz="1400"/>
              <a:t>  // Enter a target file</a:t>
            </a:r>
            <a:endParaRPr lang="en-US" sz="1400"/>
          </a:p>
          <a:p>
            <a:r>
              <a:rPr lang="en-US" sz="1400"/>
              <a:t>  cout &lt;&lt; "Enter a target file name: ";</a:t>
            </a:r>
            <a:endParaRPr lang="en-US" sz="1400"/>
          </a:p>
          <a:p>
            <a:r>
              <a:rPr lang="en-US" sz="1400"/>
              <a:t>  string outputFilename;</a:t>
            </a:r>
            <a:endParaRPr lang="en-US" sz="1400"/>
          </a:p>
          <a:p>
            <a:r>
              <a:rPr lang="en-US" sz="1400"/>
              <a:t>  cin &gt;&gt; outputFilename;</a:t>
            </a:r>
            <a:endParaRPr lang="en-US" sz="1400"/>
          </a:p>
          <a:p>
            <a:r>
              <a:rPr lang="en-US" sz="1400"/>
              <a:t>  // Create input and output streams</a:t>
            </a:r>
            <a:endParaRPr lang="en-US" sz="1400"/>
          </a:p>
          <a:p>
            <a:r>
              <a:rPr lang="en-US" sz="1400"/>
              <a:t>  ifstream input(inputFilename.c_str());</a:t>
            </a:r>
            <a:endParaRPr lang="en-US" sz="1400"/>
          </a:p>
          <a:p>
            <a:r>
              <a:rPr lang="en-US" sz="1400"/>
              <a:t>  ofstream output(outputFilename.c_str());</a:t>
            </a:r>
            <a:endParaRPr lang="en-US" sz="1400"/>
          </a:p>
          <a:p>
            <a:r>
              <a:rPr lang="en-US" sz="1400"/>
              <a:t>  if (input.fail())</a:t>
            </a:r>
            <a:endParaRPr lang="en-US" sz="1400"/>
          </a:p>
          <a:p>
            <a:r>
              <a:rPr lang="en-US" sz="1400"/>
              <a:t>  {</a:t>
            </a:r>
            <a:endParaRPr lang="en-US" sz="1400"/>
          </a:p>
          <a:p>
            <a:r>
              <a:rPr lang="en-US" sz="1400"/>
              <a:t>    cout &lt;&lt; inputFilename &lt;&lt; " does not exist" &lt;&lt; endl;</a:t>
            </a:r>
            <a:endParaRPr lang="en-US" sz="1400"/>
          </a:p>
          <a:p>
            <a:r>
              <a:rPr lang="en-US" sz="1400"/>
              <a:t>    cout &lt;&lt; "Exit program" &lt;&lt; endl;</a:t>
            </a:r>
            <a:endParaRPr lang="en-US" sz="1400"/>
          </a:p>
          <a:p>
            <a:r>
              <a:rPr lang="en-US" sz="1400"/>
              <a:t>    return 0;</a:t>
            </a:r>
            <a:endParaRPr lang="en-US" sz="1400"/>
          </a:p>
          <a:p>
            <a:r>
              <a:rPr lang="en-US" sz="1400"/>
              <a:t>  }</a:t>
            </a:r>
            <a:endParaRPr lang="en-US" sz="1400"/>
          </a:p>
        </p:txBody>
      </p:sp>
      <p:sp>
        <p:nvSpPr>
          <p:cNvPr id="7" name="Text Box 6"/>
          <p:cNvSpPr txBox="1"/>
          <p:nvPr/>
        </p:nvSpPr>
        <p:spPr>
          <a:xfrm>
            <a:off x="4565015" y="798195"/>
            <a:ext cx="4222750" cy="3107690"/>
          </a:xfrm>
          <a:prstGeom prst="rect">
            <a:avLst/>
          </a:prstGeom>
          <a:noFill/>
        </p:spPr>
        <p:txBody>
          <a:bodyPr wrap="square" rtlCol="0" anchor="t">
            <a:spAutoFit/>
          </a:bodyPr>
          <a:p>
            <a:r>
              <a:rPr lang="en-US" sz="1400"/>
              <a:t>  char ch = input.get();</a:t>
            </a:r>
            <a:endParaRPr lang="en-US" sz="1400"/>
          </a:p>
          <a:p>
            <a:r>
              <a:rPr lang="en-US" sz="1400"/>
              <a:t>  while (!input.eof()) // Continue if not end of file</a:t>
            </a:r>
            <a:endParaRPr lang="en-US" sz="1400"/>
          </a:p>
          <a:p>
            <a:r>
              <a:rPr lang="en-US" sz="1400"/>
              <a:t>  {</a:t>
            </a:r>
            <a:endParaRPr lang="en-US" sz="1400"/>
          </a:p>
          <a:p>
            <a:r>
              <a:rPr lang="en-US" sz="1400"/>
              <a:t>    output.put(ch);</a:t>
            </a:r>
            <a:endParaRPr lang="en-US" sz="1400"/>
          </a:p>
          <a:p>
            <a:r>
              <a:rPr lang="en-US" sz="1400"/>
              <a:t>    ch = input.get(); // Read next character</a:t>
            </a:r>
            <a:endParaRPr lang="en-US" sz="1400"/>
          </a:p>
          <a:p>
            <a:r>
              <a:rPr lang="en-US" sz="1400"/>
              <a:t>  }</a:t>
            </a:r>
            <a:endParaRPr lang="en-US" sz="1400"/>
          </a:p>
          <a:p>
            <a:endParaRPr lang="en-US" sz="1400"/>
          </a:p>
          <a:p>
            <a:r>
              <a:rPr lang="en-US" sz="1400"/>
              <a:t>  input.close();</a:t>
            </a:r>
            <a:endParaRPr lang="en-US" sz="1400"/>
          </a:p>
          <a:p>
            <a:r>
              <a:rPr lang="en-US" sz="1400"/>
              <a:t>  output.close();</a:t>
            </a:r>
            <a:endParaRPr lang="en-US" sz="1400"/>
          </a:p>
          <a:p>
            <a:endParaRPr lang="en-US" sz="1400"/>
          </a:p>
          <a:p>
            <a:r>
              <a:rPr lang="en-US" sz="1400"/>
              <a:t>  cout &lt;&lt; "\nCopy Done" &lt;&lt; endl;</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457200" y="228600"/>
            <a:ext cx="8153400" cy="742950"/>
          </a:xfrm>
        </p:spPr>
        <p:txBody>
          <a:bodyPr vert="horz" wrap="square" lIns="92075" tIns="46038" rIns="92075" bIns="46038" anchor="ctr"/>
          <a:p>
            <a:r>
              <a:rPr lang="en-US" altLang="en-US" u="sng" dirty="0"/>
              <a:t>fstream</a:t>
            </a:r>
            <a:r>
              <a:rPr lang="en-US" altLang="en-US" dirty="0"/>
              <a:t> and File Open Modes </a:t>
            </a:r>
            <a:endParaRPr lang="en-US" altLang="en-US" dirty="0"/>
          </a:p>
        </p:txBody>
      </p:sp>
      <p:sp>
        <p:nvSpPr>
          <p:cNvPr id="19460" name="Rectangle 3"/>
          <p:cNvSpPr>
            <a:spLocks noGrp="1"/>
          </p:cNvSpPr>
          <p:nvPr>
            <p:ph idx="1"/>
          </p:nvPr>
        </p:nvSpPr>
        <p:spPr>
          <a:xfrm>
            <a:off x="269875" y="1277938"/>
            <a:ext cx="8534400" cy="4110037"/>
          </a:xfrm>
        </p:spPr>
        <p:txBody>
          <a:bodyPr vert="horz" wrap="square" lIns="92075" tIns="46038" rIns="92075" bIns="46038" anchor="t">
            <a:normAutofit lnSpcReduction="20000"/>
          </a:bodyPr>
          <a:p>
            <a:pPr marL="0" indent="0">
              <a:lnSpc>
                <a:spcPct val="90000"/>
              </a:lnSpc>
              <a:buNone/>
            </a:pPr>
            <a:r>
              <a:rPr lang="en-US" altLang="en-US" dirty="0"/>
              <a:t>In the preceding sections, you used the </a:t>
            </a:r>
            <a:r>
              <a:rPr lang="en-US" altLang="en-US" u="sng" dirty="0"/>
              <a:t>ofstream</a:t>
            </a:r>
            <a:r>
              <a:rPr lang="en-US" altLang="en-US" dirty="0"/>
              <a:t> to write data and the </a:t>
            </a:r>
            <a:r>
              <a:rPr lang="en-US" altLang="en-US" u="sng" dirty="0"/>
              <a:t>ifstream</a:t>
            </a:r>
            <a:r>
              <a:rPr lang="en-US" altLang="en-US" dirty="0"/>
              <a:t> to read data. Alternatively, you can also use the </a:t>
            </a:r>
            <a:r>
              <a:rPr lang="en-US" altLang="en-US" u="sng" dirty="0"/>
              <a:t>fstream</a:t>
            </a:r>
            <a:r>
              <a:rPr lang="en-US" altLang="en-US" dirty="0"/>
              <a:t> class to create an input stream or output stream. </a:t>
            </a:r>
            <a:endParaRPr lang="en-US" altLang="en-US" dirty="0"/>
          </a:p>
          <a:p>
            <a:pPr marL="0" indent="0">
              <a:lnSpc>
                <a:spcPct val="90000"/>
              </a:lnSpc>
              <a:buNone/>
            </a:pPr>
            <a:r>
              <a:rPr lang="en-US" altLang="en-US" dirty="0"/>
              <a:t>It is convenient to use </a:t>
            </a:r>
            <a:r>
              <a:rPr lang="en-US" altLang="en-US" u="sng" dirty="0"/>
              <a:t>fstream</a:t>
            </a:r>
            <a:r>
              <a:rPr lang="en-US" altLang="en-US" dirty="0"/>
              <a:t> if your program needs to use the same stream object for both input and output. </a:t>
            </a:r>
            <a:endParaRPr lang="en-US" altLang="en-US" dirty="0"/>
          </a:p>
          <a:p>
            <a:pPr marL="0" indent="0">
              <a:lnSpc>
                <a:spcPct val="90000"/>
              </a:lnSpc>
              <a:buNone/>
            </a:pPr>
            <a:r>
              <a:rPr lang="en-US" altLang="en-US" dirty="0"/>
              <a:t>To open an </a:t>
            </a:r>
            <a:r>
              <a:rPr lang="en-US" altLang="en-US" u="sng" dirty="0"/>
              <a:t>fstream</a:t>
            </a:r>
            <a:r>
              <a:rPr lang="en-US" altLang="en-US" dirty="0"/>
              <a:t> file, you have to specify a file mode to tell C++ how the file will be used. The file modes are listed in Table 13.1.</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File Open Modes </a:t>
            </a:r>
            <a:endParaRPr lang="en-US" altLang="en-US" dirty="0"/>
          </a:p>
        </p:txBody>
      </p:sp>
      <p:sp>
        <p:nvSpPr>
          <p:cNvPr id="20484" name="Rectangle 6"/>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5" name="Object 5"/>
          <p:cNvGraphicFramePr>
            <a:graphicFrameLocks noChangeAspect="1"/>
          </p:cNvGraphicFramePr>
          <p:nvPr/>
        </p:nvGraphicFramePr>
        <p:xfrm>
          <a:off x="155575" y="1123950"/>
          <a:ext cx="8796338" cy="3190875"/>
        </p:xfrm>
        <a:graphic>
          <a:graphicData uri="http://schemas.openxmlformats.org/presentationml/2006/ole">
            <mc:AlternateContent xmlns:mc="http://schemas.openxmlformats.org/markup-compatibility/2006">
              <mc:Choice xmlns:v="urn:schemas-microsoft-com:vml" Requires="v">
                <p:oleObj spid="_x0000_s3084" name="" r:id="rId1" imgW="4944110" imgH="1789430" progId="Word.Picture.8">
                  <p:embed/>
                </p:oleObj>
              </mc:Choice>
              <mc:Fallback>
                <p:oleObj name="" r:id="rId1" imgW="4944110" imgH="1789430" progId="Word.Picture.8">
                  <p:embed/>
                  <p:pic>
                    <p:nvPicPr>
                      <p:cNvPr id="0" name="Picture 3083"/>
                      <p:cNvPicPr/>
                      <p:nvPr/>
                    </p:nvPicPr>
                    <p:blipFill>
                      <a:blip r:embed="rId2"/>
                      <a:stretch>
                        <a:fillRect/>
                      </a:stretch>
                    </p:blipFill>
                    <p:spPr>
                      <a:xfrm>
                        <a:off x="155575" y="1123950"/>
                        <a:ext cx="8796338" cy="3190875"/>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Combining Modes </a:t>
            </a:r>
            <a:endParaRPr lang="en-US" altLang="en-US" dirty="0"/>
          </a:p>
        </p:txBody>
      </p:sp>
      <p:sp>
        <p:nvSpPr>
          <p:cNvPr id="21508" name="Rectangle 3"/>
          <p:cNvSpPr>
            <a:spLocks noGrp="1"/>
          </p:cNvSpPr>
          <p:nvPr>
            <p:ph idx="1"/>
          </p:nvPr>
        </p:nvSpPr>
        <p:spPr>
          <a:xfrm>
            <a:off x="269875" y="1277938"/>
            <a:ext cx="8534400" cy="4110037"/>
          </a:xfrm>
        </p:spPr>
        <p:txBody>
          <a:bodyPr vert="horz" wrap="square" lIns="92075" tIns="46038" rIns="92075" bIns="46038" anchor="t"/>
          <a:p>
            <a:pPr marL="0" indent="0">
              <a:buNone/>
            </a:pPr>
            <a:r>
              <a:rPr lang="en-US" altLang="en-US" sz="2800" dirty="0"/>
              <a:t>Several modes can be combined together using the </a:t>
            </a:r>
            <a:r>
              <a:rPr lang="en-US" altLang="en-US" sz="2800" u="sng" dirty="0"/>
              <a:t>|</a:t>
            </a:r>
            <a:r>
              <a:rPr lang="en-US" altLang="en-US" sz="2800" dirty="0"/>
              <a:t> operator. This is a bitwise inclusive OR operator. See</a:t>
            </a:r>
            <a:endParaRPr lang="en-US" altLang="en-US" sz="2800" dirty="0"/>
          </a:p>
          <a:p>
            <a:pPr marL="0" indent="0">
              <a:buNone/>
            </a:pPr>
            <a:r>
              <a:rPr lang="en-US" altLang="en-US" sz="2800" dirty="0"/>
              <a:t>Appendix D, “Bit Operations,” for more details. For example, to open an output file named city.txt for appending data, you can use the following statement:</a:t>
            </a:r>
            <a:endParaRPr lang="en-US" altLang="en-US" sz="2800" dirty="0"/>
          </a:p>
          <a:p>
            <a:pPr marL="0" indent="0">
              <a:buNone/>
            </a:pPr>
            <a:endParaRPr lang="en-US" altLang="en-US" sz="2800" u="sng" dirty="0"/>
          </a:p>
          <a:p>
            <a:pPr marL="0" indent="0">
              <a:buNone/>
            </a:pPr>
            <a:r>
              <a:rPr lang="en-US" altLang="en-US" sz="2800" dirty="0"/>
              <a:t>  stream.open("city.txt", ios::out | ios::app);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4810" y="236855"/>
            <a:ext cx="1798320" cy="368300"/>
          </a:xfrm>
          <a:prstGeom prst="rect">
            <a:avLst/>
          </a:prstGeom>
          <a:noFill/>
        </p:spPr>
        <p:txBody>
          <a:bodyPr wrap="none" rtlCol="0" anchor="t">
            <a:spAutoFit/>
          </a:bodyPr>
          <a:p>
            <a:r>
              <a:rPr lang="en-US" altLang="en-US" dirty="0">
                <a:sym typeface="+mn-ea"/>
              </a:rPr>
              <a:t>AppendFile.cpp</a:t>
            </a:r>
            <a:endParaRPr lang="en-US"/>
          </a:p>
        </p:txBody>
      </p:sp>
      <p:pic>
        <p:nvPicPr>
          <p:cNvPr id="5" name="Picture 4"/>
          <p:cNvPicPr>
            <a:picLocks noChangeAspect="1"/>
          </p:cNvPicPr>
          <p:nvPr/>
        </p:nvPicPr>
        <p:blipFill>
          <a:blip r:embed="rId1"/>
          <a:stretch>
            <a:fillRect/>
          </a:stretch>
        </p:blipFill>
        <p:spPr>
          <a:xfrm>
            <a:off x="4517390" y="5215890"/>
            <a:ext cx="4626610" cy="1308100"/>
          </a:xfrm>
          <a:prstGeom prst="rect">
            <a:avLst/>
          </a:prstGeom>
        </p:spPr>
      </p:pic>
      <p:sp>
        <p:nvSpPr>
          <p:cNvPr id="6" name="Text Box 5"/>
          <p:cNvSpPr txBox="1"/>
          <p:nvPr/>
        </p:nvSpPr>
        <p:spPr>
          <a:xfrm>
            <a:off x="384810" y="831215"/>
            <a:ext cx="4132580" cy="569277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fstream inout;</a:t>
            </a:r>
            <a:endParaRPr lang="en-US" sz="1400"/>
          </a:p>
          <a:p>
            <a:endParaRPr lang="en-US" sz="1400"/>
          </a:p>
          <a:p>
            <a:r>
              <a:rPr lang="en-US" sz="1400"/>
              <a:t>  // Create a file</a:t>
            </a:r>
            <a:endParaRPr lang="en-US" sz="1400"/>
          </a:p>
          <a:p>
            <a:r>
              <a:rPr lang="en-US" sz="1400"/>
              <a:t>  inout.open("city.txt", ios::out);</a:t>
            </a:r>
            <a:endParaRPr lang="en-US" sz="1400"/>
          </a:p>
          <a:p>
            <a:endParaRPr lang="en-US" sz="1400"/>
          </a:p>
          <a:p>
            <a:r>
              <a:rPr lang="en-US" sz="1400"/>
              <a:t>  // Write cities</a:t>
            </a:r>
            <a:endParaRPr lang="en-US" sz="1400"/>
          </a:p>
          <a:p>
            <a:r>
              <a:rPr lang="en-US" sz="1400"/>
              <a:t>  inout &lt;&lt; "Dallas" &lt;&lt; " " &lt;&lt; "Houston" &lt;&lt; " " &lt;&lt; "Atlanta" &lt;&lt; " ";</a:t>
            </a:r>
            <a:endParaRPr lang="en-US" sz="1400"/>
          </a:p>
          <a:p>
            <a:endParaRPr lang="en-US" sz="1400"/>
          </a:p>
          <a:p>
            <a:r>
              <a:rPr lang="en-US" sz="1400"/>
              <a:t>  inout.close();</a:t>
            </a:r>
            <a:endParaRPr lang="en-US" sz="1400"/>
          </a:p>
          <a:p>
            <a:endParaRPr lang="en-US" sz="1400"/>
          </a:p>
          <a:p>
            <a:r>
              <a:rPr lang="en-US" sz="1400"/>
              <a:t>  // Append to the file</a:t>
            </a:r>
            <a:endParaRPr lang="en-US" sz="1400"/>
          </a:p>
          <a:p>
            <a:r>
              <a:rPr lang="en-US" sz="1400"/>
              <a:t>  inout.open("city.txt", ios::out | ios::app);</a:t>
            </a:r>
            <a:endParaRPr lang="en-US" sz="1400"/>
          </a:p>
          <a:p>
            <a:endParaRPr lang="en-US" sz="1400"/>
          </a:p>
          <a:p>
            <a:r>
              <a:rPr lang="en-US" sz="1400"/>
              <a:t>  // Write cities</a:t>
            </a:r>
            <a:endParaRPr lang="en-US" sz="1400"/>
          </a:p>
          <a:p>
            <a:r>
              <a:rPr lang="en-US" sz="1400"/>
              <a:t>  inout &lt;&lt; "Savannah" &lt;&lt; " " &lt;&lt; "Austin" &lt;&lt; " " &lt;&lt; "Chicago";</a:t>
            </a:r>
            <a:endParaRPr lang="en-US" sz="1400"/>
          </a:p>
          <a:p>
            <a:endParaRPr lang="en-US" sz="1400"/>
          </a:p>
          <a:p>
            <a:r>
              <a:rPr lang="en-US" sz="1400"/>
              <a:t>  inout.close();</a:t>
            </a:r>
            <a:endParaRPr lang="en-US" sz="1400"/>
          </a:p>
        </p:txBody>
      </p:sp>
      <p:sp>
        <p:nvSpPr>
          <p:cNvPr id="7" name="Text Box 6"/>
          <p:cNvSpPr txBox="1"/>
          <p:nvPr/>
        </p:nvSpPr>
        <p:spPr>
          <a:xfrm>
            <a:off x="4638675" y="831215"/>
            <a:ext cx="3528695" cy="3322955"/>
          </a:xfrm>
          <a:prstGeom prst="rect">
            <a:avLst/>
          </a:prstGeom>
          <a:noFill/>
        </p:spPr>
        <p:txBody>
          <a:bodyPr wrap="square" rtlCol="0" anchor="t">
            <a:spAutoFit/>
          </a:bodyPr>
          <a:p>
            <a:r>
              <a:rPr lang="en-US" sz="1400"/>
              <a:t>  string city;</a:t>
            </a:r>
            <a:endParaRPr lang="en-US" sz="1400"/>
          </a:p>
          <a:p>
            <a:endParaRPr lang="en-US" sz="1400"/>
          </a:p>
          <a:p>
            <a:r>
              <a:rPr lang="en-US" sz="1400"/>
              <a:t>  // Open the file</a:t>
            </a:r>
            <a:endParaRPr lang="en-US" sz="1400"/>
          </a:p>
          <a:p>
            <a:r>
              <a:rPr lang="en-US" sz="1400"/>
              <a:t>  inout.open("city.txt", ios::in);</a:t>
            </a:r>
            <a:endParaRPr lang="en-US" sz="1400"/>
          </a:p>
          <a:p>
            <a:r>
              <a:rPr lang="en-US" sz="1400"/>
              <a:t>  while (!inout.eof()) // Continue if not end of file</a:t>
            </a:r>
            <a:endParaRPr lang="en-US" sz="1400"/>
          </a:p>
          <a:p>
            <a:r>
              <a:rPr lang="en-US" sz="1400"/>
              <a:t>  {</a:t>
            </a:r>
            <a:endParaRPr lang="en-US" sz="1400"/>
          </a:p>
          <a:p>
            <a:r>
              <a:rPr lang="en-US" sz="1400"/>
              <a:t>    inout &gt;&gt; city;</a:t>
            </a:r>
            <a:endParaRPr lang="en-US" sz="1400"/>
          </a:p>
          <a:p>
            <a:r>
              <a:rPr lang="en-US" sz="1400"/>
              <a:t>    cout &lt;&lt; city &lt;&lt; " "&lt;&lt;endl;</a:t>
            </a:r>
            <a:endParaRPr lang="en-US" sz="1400"/>
          </a:p>
          <a:p>
            <a:r>
              <a:rPr lang="en-US" sz="1400"/>
              <a:t>  }</a:t>
            </a:r>
            <a:endParaRPr lang="en-US" sz="1400"/>
          </a:p>
          <a:p>
            <a:endParaRPr lang="en-US" sz="1400"/>
          </a:p>
          <a:p>
            <a:r>
              <a:rPr lang="en-US" sz="1400"/>
              <a:t>  inout.close();</a:t>
            </a:r>
            <a:endParaRPr lang="en-US" sz="1400"/>
          </a:p>
          <a:p>
            <a:endParaRPr lang="en-US" sz="1400"/>
          </a:p>
          <a:p>
            <a:r>
              <a:rPr lang="en-US" sz="1400"/>
              <a:t>  return 0;</a:t>
            </a:r>
            <a:endParaRPr lang="en-US" sz="1400"/>
          </a:p>
          <a:p>
            <a:r>
              <a:rPr lang="en-US" sz="1400"/>
              <a:t>} </a:t>
            </a:r>
            <a:endParaRPr 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457200" y="228600"/>
            <a:ext cx="8301038" cy="1087438"/>
          </a:xfrm>
        </p:spPr>
        <p:txBody>
          <a:bodyPr vert="horz" wrap="square" lIns="92075" tIns="46038" rIns="92075" bIns="46038" anchor="ctr"/>
          <a:p>
            <a:r>
              <a:rPr lang="en-US" altLang="en-US" dirty="0"/>
              <a:t>Testing Stream States </a:t>
            </a:r>
            <a:endParaRPr lang="en-US" altLang="en-US" dirty="0"/>
          </a:p>
        </p:txBody>
      </p:sp>
      <p:sp>
        <p:nvSpPr>
          <p:cNvPr id="22532" name="Rectangle 3"/>
          <p:cNvSpPr>
            <a:spLocks noGrp="1"/>
          </p:cNvSpPr>
          <p:nvPr>
            <p:ph idx="1"/>
          </p:nvPr>
        </p:nvSpPr>
        <p:spPr>
          <a:xfrm>
            <a:off x="250825" y="1316355"/>
            <a:ext cx="8642350" cy="3314065"/>
          </a:xfrm>
        </p:spPr>
        <p:txBody>
          <a:bodyPr vert="horz" wrap="square" lIns="92075" tIns="46038" rIns="92075" bIns="46038" anchor="t">
            <a:normAutofit fontScale="90000"/>
          </a:bodyPr>
          <a:p>
            <a:pPr marL="0" indent="0">
              <a:spcBef>
                <a:spcPct val="0"/>
              </a:spcBef>
              <a:buNone/>
            </a:pPr>
            <a:r>
              <a:rPr lang="en-US" altLang="en-US" dirty="0"/>
              <a:t>You have used the </a:t>
            </a:r>
            <a:r>
              <a:rPr lang="en-US" altLang="en-US" u="sng" dirty="0"/>
              <a:t>eof()</a:t>
            </a:r>
            <a:r>
              <a:rPr lang="en-US" altLang="en-US" dirty="0"/>
              <a:t> function and </a:t>
            </a:r>
            <a:r>
              <a:rPr lang="en-US" altLang="en-US" u="sng" dirty="0"/>
              <a:t>fail()</a:t>
            </a:r>
            <a:r>
              <a:rPr lang="en-US" altLang="en-US" dirty="0"/>
              <a:t> function to test the states of a stream. </a:t>
            </a:r>
            <a:endParaRPr lang="en-US" altLang="en-US" dirty="0"/>
          </a:p>
          <a:p>
            <a:pPr marL="0" indent="0">
              <a:spcBef>
                <a:spcPct val="0"/>
              </a:spcBef>
              <a:buNone/>
            </a:pPr>
            <a:r>
              <a:rPr lang="en-US" altLang="en-US" dirty="0"/>
              <a:t>C++ provides several more functions in a stream for testing stream states. </a:t>
            </a:r>
            <a:endParaRPr lang="en-US" altLang="en-US" dirty="0"/>
          </a:p>
          <a:p>
            <a:pPr marL="0" indent="0">
              <a:spcBef>
                <a:spcPct val="0"/>
              </a:spcBef>
              <a:buNone/>
            </a:pPr>
            <a:r>
              <a:rPr lang="en-US" altLang="en-US" dirty="0"/>
              <a:t>Each stream object contains a set of bits that act as flags. </a:t>
            </a:r>
            <a:endParaRPr lang="en-US" altLang="en-US" dirty="0"/>
          </a:p>
          <a:p>
            <a:pPr marL="0" indent="0">
              <a:spcBef>
                <a:spcPct val="0"/>
              </a:spcBef>
              <a:buNone/>
            </a:pPr>
            <a:r>
              <a:rPr lang="en-US" altLang="en-US" dirty="0"/>
              <a:t>These bit values (</a:t>
            </a:r>
            <a:r>
              <a:rPr lang="en-US" altLang="en-US" u="sng" dirty="0"/>
              <a:t>0</a:t>
            </a:r>
            <a:r>
              <a:rPr lang="en-US" altLang="en-US" dirty="0"/>
              <a:t> or </a:t>
            </a:r>
            <a:r>
              <a:rPr lang="en-US" altLang="en-US" u="sng" dirty="0"/>
              <a:t>1</a:t>
            </a:r>
            <a:r>
              <a:rPr lang="en-US" altLang="en-US" dirty="0"/>
              <a:t>) indicate the state of a stream. Table 13.2 lists these bits.</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457200" y="228600"/>
            <a:ext cx="8301038" cy="1087438"/>
          </a:xfrm>
        </p:spPr>
        <p:txBody>
          <a:bodyPr vert="horz" wrap="square" lIns="92075" tIns="46038" rIns="92075" bIns="46038" anchor="ctr"/>
          <a:p>
            <a:r>
              <a:rPr lang="en-US" altLang="en-US" dirty="0"/>
              <a:t>Stream State Bit Values</a:t>
            </a:r>
            <a:endParaRPr lang="en-US" altLang="en-US" dirty="0"/>
          </a:p>
        </p:txBody>
      </p:sp>
      <p:sp>
        <p:nvSpPr>
          <p:cNvPr id="23556" name="Rectangle 10"/>
          <p:cNvSpPr/>
          <p:nvPr/>
        </p:nvSpPr>
        <p:spPr>
          <a:xfrm>
            <a:off x="0" y="2792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3557" name="Object 9"/>
          <p:cNvGraphicFramePr>
            <a:graphicFrameLocks noChangeAspect="1"/>
          </p:cNvGraphicFramePr>
          <p:nvPr/>
        </p:nvGraphicFramePr>
        <p:xfrm>
          <a:off x="231775" y="2238375"/>
          <a:ext cx="8680450" cy="2589213"/>
        </p:xfrm>
        <a:graphic>
          <a:graphicData uri="http://schemas.openxmlformats.org/presentationml/2006/ole">
            <mc:AlternateContent xmlns:mc="http://schemas.openxmlformats.org/markup-compatibility/2006">
              <mc:Choice xmlns:v="urn:schemas-microsoft-com:vml" Requires="v">
                <p:oleObj spid="_x0000_s3078" name="" r:id="rId1" imgW="4270375" imgH="1268095" progId="Word.Picture.8">
                  <p:embed/>
                </p:oleObj>
              </mc:Choice>
              <mc:Fallback>
                <p:oleObj name="" r:id="rId1" imgW="4270375" imgH="1268095" progId="Word.Picture.8">
                  <p:embed/>
                  <p:pic>
                    <p:nvPicPr>
                      <p:cNvPr id="0" name="Picture 3077"/>
                      <p:cNvPicPr/>
                      <p:nvPr/>
                    </p:nvPicPr>
                    <p:blipFill>
                      <a:blip r:embed="rId2"/>
                      <a:stretch>
                        <a:fillRect/>
                      </a:stretch>
                    </p:blipFill>
                    <p:spPr>
                      <a:xfrm>
                        <a:off x="231775" y="2238375"/>
                        <a:ext cx="8680450" cy="2589213"/>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269875" y="198755"/>
            <a:ext cx="8562340" cy="457200"/>
          </a:xfrm>
        </p:spPr>
        <p:txBody>
          <a:bodyPr vert="horz" wrap="square" lIns="92075" tIns="46038" rIns="92075" bIns="46038" anchor="ctr"/>
          <a:p>
            <a:r>
              <a:rPr lang="en-US" altLang="en-US" sz="4000" dirty="0"/>
              <a:t>Objectives</a:t>
            </a:r>
            <a:endParaRPr lang="en-US" altLang="en-US" sz="4000" dirty="0"/>
          </a:p>
        </p:txBody>
      </p:sp>
      <p:sp>
        <p:nvSpPr>
          <p:cNvPr id="4100" name="Rectangle 3"/>
          <p:cNvSpPr>
            <a:spLocks noGrp="1"/>
          </p:cNvSpPr>
          <p:nvPr>
            <p:ph idx="1"/>
          </p:nvPr>
        </p:nvSpPr>
        <p:spPr>
          <a:xfrm>
            <a:off x="269875" y="855663"/>
            <a:ext cx="8642350" cy="5300662"/>
          </a:xfrm>
        </p:spPr>
        <p:txBody>
          <a:bodyPr vert="horz" wrap="square" lIns="92075" tIns="46038" rIns="92075" bIns="46038" anchor="t"/>
          <a:p>
            <a:pPr>
              <a:lnSpc>
                <a:spcPct val="80000"/>
              </a:lnSpc>
              <a:buFont typeface="Wingdings" panose="05000000000000000000" pitchFamily="2" charset="2"/>
              <a:buChar char="§"/>
            </a:pPr>
            <a:r>
              <a:rPr lang="en-US" altLang="en-US" sz="2000" dirty="0"/>
              <a:t>To use </a:t>
            </a:r>
            <a:r>
              <a:rPr lang="en-US" altLang="en-US" sz="2000" u="sng" dirty="0"/>
              <a:t>ofstream</a:t>
            </a:r>
            <a:r>
              <a:rPr lang="en-US" altLang="en-US" sz="2000" dirty="0"/>
              <a:t> for output (§13.2.2) and </a:t>
            </a:r>
            <a:r>
              <a:rPr lang="en-US" altLang="en-US" sz="2000" u="sng" dirty="0"/>
              <a:t>ifstream</a:t>
            </a:r>
            <a:r>
              <a:rPr lang="en-US" altLang="en-US" sz="2000" dirty="0"/>
              <a:t> for input (§13.2.2).</a:t>
            </a:r>
            <a:endParaRPr lang="en-US" altLang="en-US" sz="2000" dirty="0"/>
          </a:p>
          <a:p>
            <a:pPr>
              <a:lnSpc>
                <a:spcPct val="80000"/>
              </a:lnSpc>
              <a:buFont typeface="Wingdings" panose="05000000000000000000" pitchFamily="2" charset="2"/>
              <a:buChar char="§"/>
            </a:pPr>
            <a:r>
              <a:rPr lang="en-US" altLang="en-US" sz="2000" dirty="0"/>
              <a:t>To test whether a file exists (§13.2.3).</a:t>
            </a:r>
            <a:endParaRPr lang="en-US" altLang="en-US" sz="2000" dirty="0"/>
          </a:p>
          <a:p>
            <a:pPr>
              <a:lnSpc>
                <a:spcPct val="80000"/>
              </a:lnSpc>
              <a:buFont typeface="Wingdings" panose="05000000000000000000" pitchFamily="2" charset="2"/>
              <a:buChar char="§"/>
            </a:pPr>
            <a:r>
              <a:rPr lang="en-US" altLang="en-US" sz="2000" dirty="0"/>
              <a:t>To test the end of a file (§13.2.4).</a:t>
            </a:r>
            <a:endParaRPr lang="en-US" altLang="en-US" sz="2000" dirty="0"/>
          </a:p>
          <a:p>
            <a:pPr>
              <a:lnSpc>
                <a:spcPct val="80000"/>
              </a:lnSpc>
              <a:buFont typeface="Wingdings" panose="05000000000000000000" pitchFamily="2" charset="2"/>
              <a:buChar char="§"/>
            </a:pPr>
            <a:r>
              <a:rPr lang="en-US" altLang="en-US" sz="2000" dirty="0"/>
              <a:t>To write data in a desired format (§13.3).</a:t>
            </a:r>
            <a:endParaRPr lang="en-US" altLang="en-US" sz="2000" dirty="0"/>
          </a:p>
          <a:p>
            <a:pPr>
              <a:lnSpc>
                <a:spcPct val="80000"/>
              </a:lnSpc>
              <a:buFont typeface="Wingdings" panose="05000000000000000000" pitchFamily="2" charset="2"/>
              <a:buChar char="§"/>
            </a:pPr>
            <a:r>
              <a:rPr lang="en-US" altLang="en-US" sz="2000" dirty="0"/>
              <a:t>To read and write data using the </a:t>
            </a:r>
            <a:r>
              <a:rPr lang="en-US" altLang="en-US" sz="2000" u="sng" dirty="0"/>
              <a:t>getline</a:t>
            </a:r>
            <a:r>
              <a:rPr lang="en-US" altLang="en-US" sz="2000" dirty="0"/>
              <a:t>, </a:t>
            </a:r>
            <a:r>
              <a:rPr lang="en-US" altLang="en-US" sz="2000" u="sng" dirty="0"/>
              <a:t>get</a:t>
            </a:r>
            <a:r>
              <a:rPr lang="en-US" altLang="en-US" sz="2000" dirty="0"/>
              <a:t>, and </a:t>
            </a:r>
            <a:r>
              <a:rPr lang="en-US" altLang="en-US" sz="2000" u="sng" dirty="0"/>
              <a:t>put</a:t>
            </a:r>
            <a:r>
              <a:rPr lang="en-US" altLang="en-US" sz="2000" dirty="0"/>
              <a:t> functions (§13.4).</a:t>
            </a:r>
            <a:endParaRPr lang="en-US" altLang="en-US" sz="2000" dirty="0"/>
          </a:p>
          <a:p>
            <a:pPr>
              <a:lnSpc>
                <a:spcPct val="80000"/>
              </a:lnSpc>
              <a:buFont typeface="Wingdings" panose="05000000000000000000" pitchFamily="2" charset="2"/>
              <a:buChar char="§"/>
            </a:pPr>
            <a:r>
              <a:rPr lang="en-US" altLang="en-US" sz="2000" dirty="0"/>
              <a:t>To use an </a:t>
            </a:r>
            <a:r>
              <a:rPr lang="en-US" altLang="en-US" sz="2000" u="sng" dirty="0"/>
              <a:t>fstream</a:t>
            </a:r>
            <a:r>
              <a:rPr lang="en-US" altLang="en-US" sz="2000" dirty="0"/>
              <a:t> object to read and write data (§13.5).</a:t>
            </a:r>
            <a:endParaRPr lang="en-US" altLang="en-US" sz="2000" dirty="0"/>
          </a:p>
          <a:p>
            <a:pPr>
              <a:lnSpc>
                <a:spcPct val="80000"/>
              </a:lnSpc>
              <a:buFont typeface="Wingdings" panose="05000000000000000000" pitchFamily="2" charset="2"/>
              <a:buChar char="§"/>
            </a:pPr>
            <a:r>
              <a:rPr lang="en-US" altLang="en-US" sz="2000" dirty="0"/>
              <a:t>To open a file with specified modes (§13.5).</a:t>
            </a:r>
            <a:endParaRPr lang="en-US" altLang="en-US" sz="2000" dirty="0"/>
          </a:p>
          <a:p>
            <a:pPr>
              <a:lnSpc>
                <a:spcPct val="80000"/>
              </a:lnSpc>
              <a:buFont typeface="Wingdings" panose="05000000000000000000" pitchFamily="2" charset="2"/>
              <a:buChar char="§"/>
            </a:pPr>
            <a:r>
              <a:rPr lang="en-US" altLang="en-US" sz="2000" dirty="0"/>
              <a:t>To use the </a:t>
            </a:r>
            <a:r>
              <a:rPr lang="en-US" altLang="en-US" sz="2000" u="sng" dirty="0"/>
              <a:t>eof()</a:t>
            </a:r>
            <a:r>
              <a:rPr lang="en-US" altLang="en-US" sz="2000" dirty="0"/>
              <a:t>, </a:t>
            </a:r>
            <a:r>
              <a:rPr lang="en-US" altLang="en-US" sz="2000" u="sng" dirty="0"/>
              <a:t>fail()</a:t>
            </a:r>
            <a:r>
              <a:rPr lang="en-US" altLang="en-US" sz="2000" dirty="0"/>
              <a:t>, </a:t>
            </a:r>
            <a:r>
              <a:rPr lang="en-US" altLang="en-US" sz="2000" u="sng" dirty="0"/>
              <a:t>bad()</a:t>
            </a:r>
            <a:r>
              <a:rPr lang="en-US" altLang="en-US" sz="2000" dirty="0"/>
              <a:t>, and </a:t>
            </a:r>
            <a:r>
              <a:rPr lang="en-US" altLang="en-US" sz="2000" u="sng" dirty="0"/>
              <a:t>good()</a:t>
            </a:r>
            <a:r>
              <a:rPr lang="en-US" altLang="en-US" sz="2000" dirty="0"/>
              <a:t> functions to test stream states (§13.6).</a:t>
            </a:r>
            <a:endParaRPr lang="en-US" altLang="en-US" sz="2000" dirty="0"/>
          </a:p>
          <a:p>
            <a:pPr>
              <a:lnSpc>
                <a:spcPct val="80000"/>
              </a:lnSpc>
              <a:buFont typeface="Wingdings" panose="05000000000000000000" pitchFamily="2" charset="2"/>
              <a:buChar char="§"/>
            </a:pPr>
            <a:r>
              <a:rPr lang="en-US" altLang="en-US" sz="2000" dirty="0"/>
              <a:t>To understand the difference between text I/O and binary I/O (§13.7).</a:t>
            </a:r>
            <a:endParaRPr lang="en-US" altLang="en-US" sz="2000" dirty="0"/>
          </a:p>
          <a:p>
            <a:pPr>
              <a:lnSpc>
                <a:spcPct val="80000"/>
              </a:lnSpc>
              <a:buFont typeface="Wingdings" panose="05000000000000000000" pitchFamily="2" charset="2"/>
              <a:buChar char="§"/>
            </a:pPr>
            <a:r>
              <a:rPr lang="en-US" altLang="en-US" sz="2000" dirty="0"/>
              <a:t>To write binary data using the </a:t>
            </a:r>
            <a:r>
              <a:rPr lang="en-US" altLang="en-US" sz="2000" u="sng" dirty="0"/>
              <a:t>write</a:t>
            </a:r>
            <a:r>
              <a:rPr lang="en-US" altLang="en-US" sz="2000" dirty="0"/>
              <a:t> function (§13.7.1).</a:t>
            </a:r>
            <a:endParaRPr lang="en-US" altLang="en-US" sz="2000" dirty="0"/>
          </a:p>
          <a:p>
            <a:pPr>
              <a:lnSpc>
                <a:spcPct val="80000"/>
              </a:lnSpc>
              <a:buFont typeface="Wingdings" panose="05000000000000000000" pitchFamily="2" charset="2"/>
              <a:buChar char="§"/>
            </a:pPr>
            <a:r>
              <a:rPr lang="en-US" altLang="en-US" sz="2000" dirty="0"/>
              <a:t>To read binary data using the </a:t>
            </a:r>
            <a:r>
              <a:rPr lang="en-US" altLang="en-US" sz="2000" u="sng" dirty="0"/>
              <a:t>read</a:t>
            </a:r>
            <a:r>
              <a:rPr lang="en-US" altLang="en-US" sz="2000" dirty="0"/>
              <a:t> function (§13.7.2).</a:t>
            </a:r>
            <a:endParaRPr lang="en-US" altLang="en-US" sz="2000" dirty="0"/>
          </a:p>
          <a:p>
            <a:pPr>
              <a:lnSpc>
                <a:spcPct val="80000"/>
              </a:lnSpc>
              <a:buFont typeface="Wingdings" panose="05000000000000000000" pitchFamily="2" charset="2"/>
              <a:buChar char="§"/>
            </a:pPr>
            <a:r>
              <a:rPr lang="en-US" altLang="en-US" sz="2000" dirty="0"/>
              <a:t>To cast primitive type values and objects to character arrays using the </a:t>
            </a:r>
            <a:r>
              <a:rPr lang="en-US" altLang="en-US" sz="2000" u="sng" dirty="0"/>
              <a:t>reinterpret_cast</a:t>
            </a:r>
            <a:r>
              <a:rPr lang="en-US" altLang="en-US" sz="2000" dirty="0"/>
              <a:t> operator (§13.7).</a:t>
            </a:r>
            <a:endParaRPr lang="en-US" altLang="en-US" sz="2000" dirty="0"/>
          </a:p>
          <a:p>
            <a:pPr>
              <a:lnSpc>
                <a:spcPct val="80000"/>
              </a:lnSpc>
              <a:buFont typeface="Wingdings" panose="05000000000000000000" pitchFamily="2" charset="2"/>
              <a:buChar char="§"/>
            </a:pPr>
            <a:r>
              <a:rPr lang="en-US" altLang="en-US" sz="2000" dirty="0"/>
              <a:t>To read/write objects (§13.7.4).</a:t>
            </a:r>
            <a:endParaRPr lang="en-US" altLang="en-US" sz="2000" dirty="0"/>
          </a:p>
          <a:p>
            <a:pPr>
              <a:lnSpc>
                <a:spcPct val="80000"/>
              </a:lnSpc>
              <a:buFont typeface="Wingdings" panose="05000000000000000000" pitchFamily="2" charset="2"/>
              <a:buChar char="§"/>
            </a:pPr>
            <a:r>
              <a:rPr lang="en-US" altLang="en-US" sz="2000" dirty="0"/>
              <a:t>To use the </a:t>
            </a:r>
            <a:r>
              <a:rPr lang="en-US" altLang="en-US" sz="2000" u="sng" dirty="0"/>
              <a:t>seekp</a:t>
            </a:r>
            <a:r>
              <a:rPr lang="en-US" altLang="en-US" sz="2000" dirty="0"/>
              <a:t> and </a:t>
            </a:r>
            <a:r>
              <a:rPr lang="en-US" altLang="en-US" sz="2000" u="sng" dirty="0"/>
              <a:t>seekg</a:t>
            </a:r>
            <a:r>
              <a:rPr lang="en-US" altLang="en-US" sz="2000" dirty="0"/>
              <a:t> functions to move the file pointers for random file access (§13.8).</a:t>
            </a:r>
            <a:endParaRPr lang="en-US" altLang="en-US" sz="2000" dirty="0"/>
          </a:p>
          <a:p>
            <a:pPr>
              <a:lnSpc>
                <a:spcPct val="80000"/>
              </a:lnSpc>
              <a:buFont typeface="Wingdings" panose="05000000000000000000" pitchFamily="2" charset="2"/>
              <a:buChar char="§"/>
            </a:pPr>
            <a:r>
              <a:rPr lang="en-US" altLang="en-US" sz="2000" dirty="0"/>
              <a:t>To open a file for both input and output to update files (§13.9).</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457200" y="228600"/>
            <a:ext cx="8301038" cy="1087438"/>
          </a:xfrm>
        </p:spPr>
        <p:txBody>
          <a:bodyPr vert="horz" wrap="square" lIns="92075" tIns="46038" rIns="92075" bIns="46038" anchor="ctr"/>
          <a:p>
            <a:r>
              <a:rPr lang="en-US" altLang="en-US" dirty="0"/>
              <a:t>Stream State Functions</a:t>
            </a:r>
            <a:endParaRPr lang="en-US" altLang="en-US" dirty="0"/>
          </a:p>
        </p:txBody>
      </p:sp>
      <p:sp>
        <p:nvSpPr>
          <p:cNvPr id="24580" name="Rectangle 3"/>
          <p:cNvSpPr/>
          <p:nvPr/>
        </p:nvSpPr>
        <p:spPr>
          <a:xfrm>
            <a:off x="0" y="2792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1" name="Rectangle 6"/>
          <p:cNvSpPr/>
          <p:nvPr/>
        </p:nvSpPr>
        <p:spPr>
          <a:xfrm>
            <a:off x="0" y="27924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2" name="Object 5"/>
          <p:cNvGraphicFramePr>
            <a:graphicFrameLocks noChangeAspect="1"/>
          </p:cNvGraphicFramePr>
          <p:nvPr/>
        </p:nvGraphicFramePr>
        <p:xfrm>
          <a:off x="155575" y="2276475"/>
          <a:ext cx="8756650" cy="2613025"/>
        </p:xfrm>
        <a:graphic>
          <a:graphicData uri="http://schemas.openxmlformats.org/presentationml/2006/ole">
            <mc:AlternateContent xmlns:mc="http://schemas.openxmlformats.org/markup-compatibility/2006">
              <mc:Choice xmlns:v="urn:schemas-microsoft-com:vml" Requires="v">
                <p:oleObj spid="_x0000_s3079" name="" r:id="rId1" imgW="4270375" imgH="1268095" progId="Word.Picture.8">
                  <p:embed/>
                </p:oleObj>
              </mc:Choice>
              <mc:Fallback>
                <p:oleObj name="" r:id="rId1" imgW="4270375" imgH="1268095" progId="Word.Picture.8">
                  <p:embed/>
                  <p:pic>
                    <p:nvPicPr>
                      <p:cNvPr id="0" name="Picture 3078"/>
                      <p:cNvPicPr/>
                      <p:nvPr/>
                    </p:nvPicPr>
                    <p:blipFill>
                      <a:blip r:embed="rId2"/>
                      <a:stretch>
                        <a:fillRect/>
                      </a:stretch>
                    </p:blipFill>
                    <p:spPr>
                      <a:xfrm>
                        <a:off x="155575" y="2276475"/>
                        <a:ext cx="8756650" cy="2613025"/>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2105" y="143510"/>
            <a:ext cx="2491740" cy="368300"/>
          </a:xfrm>
          <a:prstGeom prst="rect">
            <a:avLst/>
          </a:prstGeom>
          <a:noFill/>
        </p:spPr>
        <p:txBody>
          <a:bodyPr wrap="none" rtlCol="0" anchor="t">
            <a:spAutoFit/>
          </a:bodyPr>
          <a:p>
            <a:r>
              <a:rPr lang="en-US" altLang="en-US" dirty="0">
                <a:sym typeface="+mn-ea"/>
              </a:rPr>
              <a:t>ShowStreamState.cpp</a:t>
            </a:r>
            <a:endParaRPr lang="en-US"/>
          </a:p>
        </p:txBody>
      </p:sp>
      <p:pic>
        <p:nvPicPr>
          <p:cNvPr id="5" name="Picture 4"/>
          <p:cNvPicPr>
            <a:picLocks noChangeAspect="1"/>
          </p:cNvPicPr>
          <p:nvPr/>
        </p:nvPicPr>
        <p:blipFill>
          <a:blip r:embed="rId1"/>
          <a:stretch>
            <a:fillRect/>
          </a:stretch>
        </p:blipFill>
        <p:spPr>
          <a:xfrm>
            <a:off x="332105" y="3834765"/>
            <a:ext cx="4966970" cy="2848610"/>
          </a:xfrm>
          <a:prstGeom prst="rect">
            <a:avLst/>
          </a:prstGeom>
        </p:spPr>
      </p:pic>
      <p:sp>
        <p:nvSpPr>
          <p:cNvPr id="6" name="Text Box 5"/>
          <p:cNvSpPr txBox="1"/>
          <p:nvPr/>
        </p:nvSpPr>
        <p:spPr>
          <a:xfrm>
            <a:off x="481965" y="511810"/>
            <a:ext cx="4050030" cy="332295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endParaRPr lang="en-US" sz="1400"/>
          </a:p>
          <a:p>
            <a:r>
              <a:rPr lang="en-US" sz="1400"/>
              <a:t>void showState(const fstream&amp;);</a:t>
            </a:r>
            <a:endParaRPr lang="en-US" sz="1400"/>
          </a:p>
          <a:p>
            <a:endParaRPr lang="en-US" sz="1400"/>
          </a:p>
          <a:p>
            <a:r>
              <a:rPr lang="en-US" sz="1400"/>
              <a:t>void showState(const fstream&amp; stream)</a:t>
            </a:r>
            <a:endParaRPr lang="en-US" sz="1400"/>
          </a:p>
          <a:p>
            <a:r>
              <a:rPr lang="en-US" sz="1400"/>
              <a:t>{</a:t>
            </a:r>
            <a:endParaRPr lang="en-US" sz="1400"/>
          </a:p>
          <a:p>
            <a:r>
              <a:rPr lang="en-US" sz="1400"/>
              <a:t>  cout &lt;&lt; "Stream status: " &lt;&lt; endl;</a:t>
            </a:r>
            <a:endParaRPr lang="en-US" sz="1400"/>
          </a:p>
          <a:p>
            <a:r>
              <a:rPr lang="en-US" sz="1400"/>
              <a:t>  cout &lt;&lt; "  eof(): " &lt;&lt; stream.eof() &lt;&lt; endl;</a:t>
            </a:r>
            <a:endParaRPr lang="en-US" sz="1400"/>
          </a:p>
          <a:p>
            <a:r>
              <a:rPr lang="en-US" sz="1400"/>
              <a:t>  cout &lt;&lt; "  fail(): " &lt;&lt; stream.fail() &lt;&lt; endl;</a:t>
            </a:r>
            <a:endParaRPr lang="en-US" sz="1400"/>
          </a:p>
          <a:p>
            <a:r>
              <a:rPr lang="en-US" sz="1400"/>
              <a:t>  cout &lt;&lt; "  bad(): " &lt;&lt; stream.bad() &lt;&lt; endl;</a:t>
            </a:r>
            <a:endParaRPr lang="en-US" sz="1400"/>
          </a:p>
          <a:p>
            <a:r>
              <a:rPr lang="en-US" sz="1400"/>
              <a:t>  cout &lt;&lt; "  good(): " &lt;&lt; stream.good() &lt;&lt; endl;</a:t>
            </a:r>
            <a:endParaRPr lang="en-US" sz="1400"/>
          </a:p>
          <a:p>
            <a:r>
              <a:rPr lang="en-US" sz="1400"/>
              <a:t>}</a:t>
            </a:r>
            <a:endParaRPr lang="en-US" sz="1400"/>
          </a:p>
        </p:txBody>
      </p:sp>
      <p:sp>
        <p:nvSpPr>
          <p:cNvPr id="7" name="Text Box 6"/>
          <p:cNvSpPr txBox="1"/>
          <p:nvPr/>
        </p:nvSpPr>
        <p:spPr>
          <a:xfrm>
            <a:off x="5405755" y="582930"/>
            <a:ext cx="3550285" cy="5692775"/>
          </a:xfrm>
          <a:prstGeom prst="rect">
            <a:avLst/>
          </a:prstGeom>
          <a:noFill/>
        </p:spPr>
        <p:txBody>
          <a:bodyPr wrap="square" rtlCol="0" anchor="t">
            <a:spAutoFit/>
          </a:bodyPr>
          <a:p>
            <a:r>
              <a:rPr lang="en-US" sz="1400"/>
              <a:t>int main()</a:t>
            </a:r>
            <a:endParaRPr lang="en-US" sz="1400"/>
          </a:p>
          <a:p>
            <a:r>
              <a:rPr lang="en-US" sz="1400"/>
              <a:t>{</a:t>
            </a:r>
            <a:endParaRPr lang="en-US" sz="1400"/>
          </a:p>
          <a:p>
            <a:r>
              <a:rPr lang="en-US" sz="1400"/>
              <a:t>  fstream inout;</a:t>
            </a:r>
            <a:endParaRPr lang="en-US" sz="1400"/>
          </a:p>
          <a:p>
            <a:r>
              <a:rPr lang="en-US" sz="1400"/>
              <a:t>  // Create an output file</a:t>
            </a:r>
            <a:endParaRPr lang="en-US" sz="1400"/>
          </a:p>
          <a:p>
            <a:r>
              <a:rPr lang="en-US" sz="1400"/>
              <a:t>  inout.open("temp.txt", ios::out);</a:t>
            </a:r>
            <a:endParaRPr lang="en-US" sz="1400"/>
          </a:p>
          <a:p>
            <a:r>
              <a:rPr lang="en-US" sz="1400"/>
              <a:t>  inout &lt;&lt; "Dallas";</a:t>
            </a:r>
            <a:endParaRPr lang="en-US" sz="1400"/>
          </a:p>
          <a:p>
            <a:r>
              <a:rPr lang="en-US" sz="1400"/>
              <a:t>  cout &lt;&lt; "Normal operation (no errors)" &lt;&lt; endl;</a:t>
            </a:r>
            <a:endParaRPr lang="en-US" sz="1400"/>
          </a:p>
          <a:p>
            <a:r>
              <a:rPr lang="en-US" sz="1400"/>
              <a:t>  showState(inout);</a:t>
            </a:r>
            <a:endParaRPr lang="en-US" sz="1400"/>
          </a:p>
          <a:p>
            <a:r>
              <a:rPr lang="en-US" sz="1400"/>
              <a:t>  inout.close();</a:t>
            </a:r>
            <a:endParaRPr lang="en-US" sz="1400"/>
          </a:p>
          <a:p>
            <a:r>
              <a:rPr lang="en-US" sz="1400"/>
              <a:t>  // Create an input file</a:t>
            </a:r>
            <a:endParaRPr lang="en-US" sz="1400"/>
          </a:p>
          <a:p>
            <a:r>
              <a:rPr lang="en-US" sz="1400"/>
              <a:t>  inout.open("temp.txt", ios::in);</a:t>
            </a:r>
            <a:endParaRPr lang="en-US" sz="1400"/>
          </a:p>
          <a:p>
            <a:r>
              <a:rPr lang="en-US" sz="1400"/>
              <a:t>  // Read a string</a:t>
            </a:r>
            <a:endParaRPr lang="en-US" sz="1400"/>
          </a:p>
          <a:p>
            <a:r>
              <a:rPr lang="en-US" sz="1400"/>
              <a:t>  string city;</a:t>
            </a:r>
            <a:endParaRPr lang="en-US" sz="1400"/>
          </a:p>
          <a:p>
            <a:r>
              <a:rPr lang="en-US" sz="1400"/>
              <a:t>  inout &gt;&gt; city;</a:t>
            </a:r>
            <a:endParaRPr lang="en-US" sz="1400"/>
          </a:p>
          <a:p>
            <a:r>
              <a:rPr lang="en-US" sz="1400"/>
              <a:t>  cout &lt;&lt; "End of file (no errors)" &lt;&lt; endl;</a:t>
            </a:r>
            <a:endParaRPr lang="en-US" sz="1400"/>
          </a:p>
          <a:p>
            <a:r>
              <a:rPr lang="en-US" sz="1400"/>
              <a:t>  showState(inout);</a:t>
            </a:r>
            <a:endParaRPr lang="en-US" sz="1400"/>
          </a:p>
          <a:p>
            <a:r>
              <a:rPr lang="en-US" sz="1400"/>
              <a:t>  inout.close();</a:t>
            </a:r>
            <a:endParaRPr lang="en-US" sz="1400"/>
          </a:p>
          <a:p>
            <a:r>
              <a:rPr lang="en-US" sz="1400"/>
              <a:t>  // Attempt to read after file closed</a:t>
            </a:r>
            <a:endParaRPr lang="en-US" sz="1400"/>
          </a:p>
          <a:p>
            <a:r>
              <a:rPr lang="en-US" sz="1400"/>
              <a:t>  inout &gt;&gt; city;</a:t>
            </a:r>
            <a:endParaRPr lang="en-US" sz="1400"/>
          </a:p>
          <a:p>
            <a:r>
              <a:rPr lang="en-US" sz="1400"/>
              <a:t>  cout &lt;&lt; "Bad operation (errors)" &lt;&lt; endl;</a:t>
            </a:r>
            <a:endParaRPr lang="en-US" sz="1400"/>
          </a:p>
          <a:p>
            <a:r>
              <a:rPr lang="en-US" sz="1400"/>
              <a:t>  showState(inout);</a:t>
            </a:r>
            <a:endParaRPr lang="en-US" sz="1400"/>
          </a:p>
          <a:p>
            <a:endParaRPr lang="en-US" sz="1400"/>
          </a:p>
          <a:p>
            <a:r>
              <a:rPr lang="en-US" sz="1400"/>
              <a:t>  return 0;</a:t>
            </a:r>
            <a:endParaRPr lang="en-US" sz="1400"/>
          </a:p>
          <a:p>
            <a:r>
              <a:rPr lang="en-US" sz="1400"/>
              <a:t>}</a:t>
            </a:r>
            <a:endParaRPr lang="en-US" sz="1400"/>
          </a:p>
          <a:p>
            <a:endParaRPr 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457200" y="228600"/>
            <a:ext cx="8301038" cy="973138"/>
          </a:xfrm>
        </p:spPr>
        <p:txBody>
          <a:bodyPr vert="horz" wrap="square" lIns="92075" tIns="46038" rIns="92075" bIns="46038" anchor="ctr"/>
          <a:p>
            <a:r>
              <a:rPr lang="en-US" altLang="en-US" sz="4800" dirty="0"/>
              <a:t>Binary I/O </a:t>
            </a:r>
            <a:endParaRPr lang="en-US" altLang="en-US" sz="4800" dirty="0"/>
          </a:p>
        </p:txBody>
      </p:sp>
      <p:sp>
        <p:nvSpPr>
          <p:cNvPr id="25604" name="Rectangle 3"/>
          <p:cNvSpPr>
            <a:spLocks noGrp="1"/>
          </p:cNvSpPr>
          <p:nvPr>
            <p:ph idx="1"/>
          </p:nvPr>
        </p:nvSpPr>
        <p:spPr>
          <a:xfrm>
            <a:off x="269875" y="1316038"/>
            <a:ext cx="8642350" cy="3457575"/>
          </a:xfrm>
        </p:spPr>
        <p:txBody>
          <a:bodyPr vert="horz" wrap="square" lIns="92075" tIns="46038" rIns="92075" bIns="46038" anchor="t">
            <a:normAutofit lnSpcReduction="10000"/>
          </a:bodyPr>
          <a:p>
            <a:pPr marL="0" indent="0">
              <a:lnSpc>
                <a:spcPct val="90000"/>
              </a:lnSpc>
              <a:buNone/>
            </a:pPr>
            <a:r>
              <a:rPr lang="en-US" altLang="en-US" sz="2800" dirty="0"/>
              <a:t>Although it is not technically precise and correct, you can envision a text file as consisting of a sequence of characters and a binary file as consisting of a sequence of bits. </a:t>
            </a:r>
            <a:endParaRPr lang="en-US" altLang="en-US" sz="2800" dirty="0"/>
          </a:p>
          <a:p>
            <a:pPr marL="0" indent="0">
              <a:lnSpc>
                <a:spcPct val="90000"/>
              </a:lnSpc>
              <a:buNone/>
            </a:pPr>
            <a:r>
              <a:rPr lang="en-US" altLang="en-US" sz="2800" dirty="0"/>
              <a:t>For example, the decimal integer 199 is stored as the sequence of three characters, '1', '9', '9', in a text file, and the same integer is stored as a </a:t>
            </a:r>
            <a:r>
              <a:rPr lang="en-US" altLang="en-US" sz="2800" u="sng" dirty="0"/>
              <a:t>byte</a:t>
            </a:r>
            <a:r>
              <a:rPr lang="en-US" altLang="en-US" sz="2800" dirty="0"/>
              <a:t>-type value </a:t>
            </a:r>
            <a:r>
              <a:rPr lang="en-US" altLang="en-US" sz="2800" u="sng" dirty="0"/>
              <a:t>C7</a:t>
            </a:r>
            <a:r>
              <a:rPr lang="en-US" altLang="en-US" sz="2800" dirty="0"/>
              <a:t> in a binary file, because decimal </a:t>
            </a:r>
            <a:r>
              <a:rPr lang="en-US" altLang="en-US" sz="2800" u="sng" dirty="0"/>
              <a:t>199</a:t>
            </a:r>
            <a:r>
              <a:rPr lang="en-US" altLang="en-US" sz="2800" dirty="0"/>
              <a:t> equals hex </a:t>
            </a:r>
            <a:r>
              <a:rPr lang="en-US" altLang="en-US" sz="2800" u="sng" dirty="0"/>
              <a:t>C7</a:t>
            </a:r>
            <a:r>
              <a:rPr lang="en-US" altLang="en-US" sz="2800" dirty="0"/>
              <a:t> (199 = 12 * 16 + 7).</a:t>
            </a: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457200" y="228600"/>
            <a:ext cx="8301038" cy="973138"/>
          </a:xfrm>
        </p:spPr>
        <p:txBody>
          <a:bodyPr vert="horz" wrap="square" lIns="92075" tIns="46038" rIns="92075" bIns="46038" anchor="ctr"/>
          <a:p>
            <a:r>
              <a:rPr lang="en-US" altLang="en-US" dirty="0"/>
              <a:t>Text vs. Binary I/O </a:t>
            </a:r>
            <a:endParaRPr lang="en-US" altLang="en-US" dirty="0"/>
          </a:p>
        </p:txBody>
      </p:sp>
      <p:sp>
        <p:nvSpPr>
          <p:cNvPr id="26628" name="Rectangle 3"/>
          <p:cNvSpPr>
            <a:spLocks noGrp="1"/>
          </p:cNvSpPr>
          <p:nvPr>
            <p:ph idx="1"/>
          </p:nvPr>
        </p:nvSpPr>
        <p:spPr>
          <a:xfrm>
            <a:off x="269875" y="1316038"/>
            <a:ext cx="8642350" cy="3457575"/>
          </a:xfrm>
        </p:spPr>
        <p:txBody>
          <a:bodyPr vert="horz" wrap="square" lIns="92075" tIns="46038" rIns="92075" bIns="46038" anchor="t"/>
          <a:p>
            <a:pPr marL="0" indent="0">
              <a:buNone/>
            </a:pPr>
            <a:r>
              <a:rPr lang="en-US" altLang="en-US" dirty="0"/>
              <a:t>Computers do not differentiate binary files and text files. All files are stored in binary format, and thus all files are essentially binary files. </a:t>
            </a:r>
            <a:endParaRPr lang="en-US" altLang="en-US" dirty="0"/>
          </a:p>
          <a:p>
            <a:pPr marL="0" indent="0">
              <a:buNone/>
            </a:pPr>
            <a:r>
              <a:rPr lang="en-US" altLang="en-US" dirty="0"/>
              <a:t>Text I/O is built upon binary I/O to provide a level of abstraction for character encoding and decoding.</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457200" y="228600"/>
            <a:ext cx="8301038" cy="973138"/>
          </a:xfrm>
        </p:spPr>
        <p:txBody>
          <a:bodyPr vert="horz" wrap="square" lIns="92075" tIns="46038" rIns="92075" bIns="46038" anchor="ctr"/>
          <a:p>
            <a:r>
              <a:rPr lang="en-US" altLang="en-US" u="sng" dirty="0"/>
              <a:t>ios::binary</a:t>
            </a:r>
            <a:r>
              <a:rPr lang="en-US" altLang="en-US" dirty="0"/>
              <a:t> </a:t>
            </a:r>
            <a:endParaRPr lang="en-US" altLang="en-US" dirty="0"/>
          </a:p>
        </p:txBody>
      </p:sp>
      <p:sp>
        <p:nvSpPr>
          <p:cNvPr id="27652" name="Rectangle 3"/>
          <p:cNvSpPr>
            <a:spLocks noGrp="1"/>
          </p:cNvSpPr>
          <p:nvPr>
            <p:ph idx="1"/>
          </p:nvPr>
        </p:nvSpPr>
        <p:spPr>
          <a:xfrm>
            <a:off x="269875" y="1316038"/>
            <a:ext cx="8680450" cy="4916487"/>
          </a:xfrm>
        </p:spPr>
        <p:txBody>
          <a:bodyPr vert="horz" wrap="square" lIns="92075" tIns="46038" rIns="92075" bIns="46038" anchor="t"/>
          <a:p>
            <a:pPr marL="0" indent="0">
              <a:lnSpc>
                <a:spcPct val="90000"/>
              </a:lnSpc>
              <a:buNone/>
            </a:pPr>
            <a:r>
              <a:rPr lang="en-US" altLang="en-US" sz="2800" dirty="0"/>
              <a:t>Binary I/O does not require conversions. If you write a numeric value to a file using binary I/O, the exact value in the memory is copied into the file. To perform binary I/O in C++, you have to open a file using the binary mode </a:t>
            </a:r>
            <a:r>
              <a:rPr lang="en-US" altLang="en-US" sz="2800" u="sng" dirty="0"/>
              <a:t>ios::binary</a:t>
            </a:r>
            <a:r>
              <a:rPr lang="en-US" altLang="en-US" sz="2800" dirty="0"/>
              <a:t>. By default, a file is opened in text mode.</a:t>
            </a:r>
            <a:endParaRPr lang="en-US" altLang="en-US" sz="2800" dirty="0"/>
          </a:p>
          <a:p>
            <a:pPr marL="0" indent="0">
              <a:lnSpc>
                <a:spcPct val="90000"/>
              </a:lnSpc>
              <a:buNone/>
            </a:pPr>
            <a:endParaRPr lang="en-US" altLang="en-US" sz="2800" dirty="0"/>
          </a:p>
          <a:p>
            <a:pPr marL="0" indent="0">
              <a:lnSpc>
                <a:spcPct val="90000"/>
              </a:lnSpc>
              <a:buNone/>
            </a:pPr>
            <a:r>
              <a:rPr lang="en-US" altLang="en-US" sz="2800" dirty="0"/>
              <a:t>You used the </a:t>
            </a:r>
            <a:r>
              <a:rPr lang="en-US" altLang="en-US" sz="2800" u="sng" dirty="0"/>
              <a:t>&lt;&lt;</a:t>
            </a:r>
            <a:r>
              <a:rPr lang="en-US" altLang="en-US" sz="2800" dirty="0"/>
              <a:t> operator and </a:t>
            </a:r>
            <a:r>
              <a:rPr lang="en-US" altLang="en-US" sz="2800" u="sng" dirty="0"/>
              <a:t>put</a:t>
            </a:r>
            <a:r>
              <a:rPr lang="en-US" altLang="en-US" sz="2800" dirty="0"/>
              <a:t> function to write data to a text file and the </a:t>
            </a:r>
            <a:r>
              <a:rPr lang="en-US" altLang="en-US" sz="2800" u="sng" dirty="0"/>
              <a:t>&gt;&gt;</a:t>
            </a:r>
            <a:r>
              <a:rPr lang="en-US" altLang="en-US" sz="2800" dirty="0"/>
              <a:t> operator, </a:t>
            </a:r>
            <a:r>
              <a:rPr lang="en-US" altLang="en-US" sz="2800" u="sng" dirty="0"/>
              <a:t>get</a:t>
            </a:r>
            <a:r>
              <a:rPr lang="en-US" altLang="en-US" sz="2800" dirty="0"/>
              <a:t>, and </a:t>
            </a:r>
            <a:r>
              <a:rPr lang="en-US" altLang="en-US" sz="2800" u="sng" dirty="0"/>
              <a:t>getline</a:t>
            </a:r>
            <a:r>
              <a:rPr lang="en-US" altLang="en-US" sz="2800" dirty="0"/>
              <a:t> functions to read data from a text file. To read/write data from/to a binary file, you have to use the </a:t>
            </a:r>
            <a:r>
              <a:rPr lang="en-US" altLang="en-US" sz="2800" u="sng" dirty="0"/>
              <a:t>read</a:t>
            </a:r>
            <a:r>
              <a:rPr lang="en-US" altLang="en-US" sz="2800" dirty="0"/>
              <a:t> and </a:t>
            </a:r>
            <a:r>
              <a:rPr lang="en-US" altLang="en-US" sz="2800" u="sng" dirty="0"/>
              <a:t>write</a:t>
            </a:r>
            <a:r>
              <a:rPr lang="en-US" altLang="en-US" sz="2800" dirty="0"/>
              <a:t> functions on a stream.</a:t>
            </a:r>
            <a:endParaRPr lang="en-US"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The </a:t>
            </a:r>
            <a:r>
              <a:rPr lang="en-US" altLang="en-US" u="sng" dirty="0"/>
              <a:t>write</a:t>
            </a:r>
            <a:r>
              <a:rPr lang="en-US" altLang="en-US" dirty="0"/>
              <a:t> Function </a:t>
            </a:r>
            <a:endParaRPr lang="en-US" altLang="en-US" dirty="0"/>
          </a:p>
        </p:txBody>
      </p:sp>
      <p:sp>
        <p:nvSpPr>
          <p:cNvPr id="28676" name="Rectangle 8"/>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7" name="Rectangle 9"/>
          <p:cNvSpPr/>
          <p:nvPr/>
        </p:nvSpPr>
        <p:spPr>
          <a:xfrm>
            <a:off x="231775" y="1277938"/>
            <a:ext cx="8642350" cy="33797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The syntax for the </a:t>
            </a:r>
            <a:r>
              <a:rPr lang="en-US" altLang="en-US" u="sng" dirty="0"/>
              <a:t>write</a:t>
            </a:r>
            <a:r>
              <a:rPr lang="en-US" altLang="en-US" dirty="0"/>
              <a:t> function is </a:t>
            </a:r>
            <a:endParaRPr lang="en-US" altLang="en-US" b="1" i="1" dirty="0"/>
          </a:p>
          <a:p>
            <a:pPr marL="0" lvl="0" indent="0">
              <a:buNone/>
            </a:pPr>
            <a:endParaRPr lang="en-US" altLang="en-US" b="1" i="1" dirty="0"/>
          </a:p>
          <a:p>
            <a:pPr marL="0" lvl="0" indent="0">
              <a:buNone/>
            </a:pPr>
            <a:r>
              <a:rPr lang="en-US" altLang="en-US" dirty="0"/>
              <a:t>  streamObject.write(</a:t>
            </a:r>
            <a:r>
              <a:rPr lang="en-US" altLang="en-US" b="1" dirty="0"/>
              <a:t>char</a:t>
            </a:r>
            <a:r>
              <a:rPr lang="en-US" altLang="en-US" dirty="0"/>
              <a:t>* bytes, </a:t>
            </a:r>
            <a:r>
              <a:rPr lang="en-US" altLang="en-US" b="1" dirty="0"/>
              <a:t>int</a:t>
            </a:r>
            <a:r>
              <a:rPr lang="en-US" altLang="en-US" dirty="0"/>
              <a:t> size)</a:t>
            </a:r>
            <a:endParaRPr lang="en-US" altLang="en-US" dirty="0"/>
          </a:p>
          <a:p>
            <a:pPr marL="0" lvl="0" indent="0">
              <a:buNone/>
            </a:pPr>
            <a:endParaRPr lang="en-US" altLang="en-US" dirty="0"/>
          </a:p>
          <a:p>
            <a:pPr marL="0" lvl="0" indent="0">
              <a:buNone/>
            </a:pPr>
            <a:r>
              <a:rPr lang="en-US" altLang="en-US" dirty="0"/>
              <a:t>Listing 13.9 shows an example of using the </a:t>
            </a:r>
            <a:r>
              <a:rPr lang="en-US" altLang="en-US" u="sng" dirty="0"/>
              <a:t>write</a:t>
            </a:r>
            <a:r>
              <a:rPr lang="en-US" altLang="en-US" dirty="0"/>
              <a:t> function.</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75920" y="250190"/>
            <a:ext cx="2484755" cy="368300"/>
          </a:xfrm>
          <a:prstGeom prst="rect">
            <a:avLst/>
          </a:prstGeom>
          <a:noFill/>
        </p:spPr>
        <p:txBody>
          <a:bodyPr wrap="none" rtlCol="0" anchor="t">
            <a:spAutoFit/>
          </a:bodyPr>
          <a:p>
            <a:r>
              <a:rPr lang="en-US" altLang="en-US" dirty="0">
                <a:sym typeface="+mn-ea"/>
              </a:rPr>
              <a:t>BinaryCharOutput.cpp</a:t>
            </a:r>
            <a:endParaRPr lang="en-US"/>
          </a:p>
        </p:txBody>
      </p:sp>
      <p:sp>
        <p:nvSpPr>
          <p:cNvPr id="5" name="Text Box 4"/>
          <p:cNvSpPr txBox="1"/>
          <p:nvPr/>
        </p:nvSpPr>
        <p:spPr>
          <a:xfrm>
            <a:off x="375920" y="862965"/>
            <a:ext cx="5465445" cy="3538220"/>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&lt;string&gt;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fstream binaryio("city.dat", ios::out | ios::binary);</a:t>
            </a:r>
            <a:endParaRPr lang="en-US" sz="1400"/>
          </a:p>
          <a:p>
            <a:r>
              <a:rPr lang="en-US" sz="1400"/>
              <a:t>  string s = "Atlanta";</a:t>
            </a:r>
            <a:endParaRPr lang="en-US" sz="1400"/>
          </a:p>
          <a:p>
            <a:r>
              <a:rPr lang="en-US" sz="1400"/>
              <a:t>  binaryio.write(s.c_str(), s.size()); // Write s to file</a:t>
            </a:r>
            <a:endParaRPr lang="en-US" sz="1400"/>
          </a:p>
          <a:p>
            <a:r>
              <a:rPr lang="en-US" sz="1400"/>
              <a:t>  binaryio.close();</a:t>
            </a:r>
            <a:endParaRPr lang="en-US" sz="1400"/>
          </a:p>
          <a:p>
            <a:endParaRPr lang="en-US" sz="1400"/>
          </a:p>
          <a:p>
            <a:r>
              <a:rPr lang="en-US" sz="1400"/>
              <a:t>  cout &lt;&lt; "Done"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375920" y="4645660"/>
            <a:ext cx="6201410" cy="10039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Write an Array of Bytes</a:t>
            </a:r>
            <a:endParaRPr lang="en-US" altLang="en-US" dirty="0"/>
          </a:p>
        </p:txBody>
      </p:sp>
      <p:sp>
        <p:nvSpPr>
          <p:cNvPr id="29700" name="Rectangle 8"/>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Lst>
        </p:spPr>
        <p:txBody>
          <a:bodyPr wrap="none" anchor="ctr">
            <a:spAutoFit/>
          </a:bodyPr>
          <a:p>
            <a:endParaRPr dirty="0">
              <a:latin typeface="Times New Roman" panose="02020603050405020304" pitchFamily="18" charset="0"/>
            </a:endParaRPr>
          </a:p>
        </p:txBody>
      </p:sp>
      <p:graphicFrame>
        <p:nvGraphicFramePr>
          <p:cNvPr id="29702" name="Object 2"/>
          <p:cNvGraphicFramePr>
            <a:graphicFrameLocks noChangeAspect="1"/>
          </p:cNvGraphicFramePr>
          <p:nvPr/>
        </p:nvGraphicFramePr>
        <p:xfrm>
          <a:off x="577850" y="1316038"/>
          <a:ext cx="7912100" cy="4756150"/>
        </p:xfrm>
        <a:graphic>
          <a:graphicData uri="http://schemas.openxmlformats.org/presentationml/2006/ole">
            <mc:AlternateContent xmlns:mc="http://schemas.openxmlformats.org/markup-compatibility/2006">
              <mc:Choice xmlns:v="urn:schemas-microsoft-com:vml" Requires="v">
                <p:oleObj spid="_x0000_s3076" name="" r:id="rId1" imgW="3323590" imgH="1995170" progId="Word.Picture.8">
                  <p:embed/>
                </p:oleObj>
              </mc:Choice>
              <mc:Fallback>
                <p:oleObj name="" r:id="rId1" imgW="3323590" imgH="1995170" progId="Word.Picture.8">
                  <p:embed/>
                  <p:pic>
                    <p:nvPicPr>
                      <p:cNvPr id="0" name="Picture 3075"/>
                      <p:cNvPicPr/>
                      <p:nvPr/>
                    </p:nvPicPr>
                    <p:blipFill>
                      <a:blip r:embed="rId2"/>
                      <a:stretch>
                        <a:fillRect/>
                      </a:stretch>
                    </p:blipFill>
                    <p:spPr>
                      <a:xfrm>
                        <a:off x="577850" y="1316038"/>
                        <a:ext cx="7912100" cy="475615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Write Any Type </a:t>
            </a:r>
            <a:endParaRPr lang="en-US" altLang="en-US" dirty="0"/>
          </a:p>
        </p:txBody>
      </p:sp>
      <p:sp>
        <p:nvSpPr>
          <p:cNvPr id="3072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5" name="Rectangle 4"/>
          <p:cNvSpPr/>
          <p:nvPr/>
        </p:nvSpPr>
        <p:spPr>
          <a:xfrm>
            <a:off x="231775" y="1163638"/>
            <a:ext cx="8832850" cy="457041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t>Often you need to write data other than characters. How can you accomplish it? C++ provides the </a:t>
            </a:r>
            <a:r>
              <a:rPr lang="en-US" altLang="en-US" sz="2800" u="sng" dirty="0"/>
              <a:t>reinterpret_cast</a:t>
            </a:r>
            <a:r>
              <a:rPr lang="en-US" altLang="en-US" sz="2800" dirty="0"/>
              <a:t> for this purpose. You can use this operator to cast the address of a primitive type value or an object to a character array pointer for binary I/O. The syntax of this type of casting is:</a:t>
            </a:r>
            <a:endParaRPr lang="en-US" altLang="en-US" sz="2800" b="1" u="sng" dirty="0"/>
          </a:p>
          <a:p>
            <a:pPr marL="0" lvl="0" indent="0">
              <a:buNone/>
            </a:pPr>
            <a:r>
              <a:rPr lang="en-US" altLang="en-US" sz="2800" b="1" dirty="0"/>
              <a:t>  reinterpret_cast</a:t>
            </a:r>
            <a:r>
              <a:rPr lang="en-US" altLang="en-US" sz="2800" dirty="0"/>
              <a:t>&lt;dataType&gt;(address) </a:t>
            </a:r>
            <a:endParaRPr lang="en-US" altLang="en-US" sz="2800" dirty="0"/>
          </a:p>
          <a:p>
            <a:pPr marL="0" lvl="0" indent="0">
              <a:buNone/>
            </a:pPr>
            <a:r>
              <a:rPr lang="en-US" altLang="en-US" sz="2800" dirty="0"/>
              <a:t>where </a:t>
            </a:r>
            <a:r>
              <a:rPr lang="en-US" altLang="en-US" sz="2800" u="sng" dirty="0"/>
              <a:t>address</a:t>
            </a:r>
            <a:r>
              <a:rPr lang="en-US" altLang="en-US" sz="2800" dirty="0"/>
              <a:t> is the starting address of the data (primitive, array, or object) and </a:t>
            </a:r>
            <a:r>
              <a:rPr lang="en-US" altLang="en-US" sz="2800" u="sng" dirty="0"/>
              <a:t>dataType</a:t>
            </a:r>
            <a:r>
              <a:rPr lang="en-US" altLang="en-US" sz="2800" dirty="0"/>
              <a:t> is the data type you are converting to. In this case for binary I/O, it is </a:t>
            </a:r>
            <a:r>
              <a:rPr lang="en-US" altLang="en-US" sz="2800" u="sng" dirty="0"/>
              <a:t>char *</a:t>
            </a:r>
            <a:r>
              <a:rPr lang="en-US" altLang="en-US" sz="2800" dirty="0"/>
              <a:t>.</a:t>
            </a:r>
            <a:endParaRPr lang="en-US"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5445" y="250190"/>
            <a:ext cx="2251710" cy="368300"/>
          </a:xfrm>
          <a:prstGeom prst="rect">
            <a:avLst/>
          </a:prstGeom>
          <a:noFill/>
        </p:spPr>
        <p:txBody>
          <a:bodyPr wrap="none" rtlCol="0" anchor="t">
            <a:spAutoFit/>
          </a:bodyPr>
          <a:p>
            <a:r>
              <a:rPr lang="en-US" altLang="en-US" dirty="0">
                <a:sym typeface="+mn-ea"/>
              </a:rPr>
              <a:t>BinaryIntOutput.cpp</a:t>
            </a:r>
            <a:endParaRPr lang="zh-CN" altLang="en-US" dirty="0">
              <a:sym typeface="+mn-ea"/>
            </a:endParaRPr>
          </a:p>
        </p:txBody>
      </p:sp>
      <p:pic>
        <p:nvPicPr>
          <p:cNvPr id="5" name="Picture 4"/>
          <p:cNvPicPr>
            <a:picLocks noChangeAspect="1"/>
          </p:cNvPicPr>
          <p:nvPr/>
        </p:nvPicPr>
        <p:blipFill>
          <a:blip r:embed="rId1"/>
          <a:stretch>
            <a:fillRect/>
          </a:stretch>
        </p:blipFill>
        <p:spPr>
          <a:xfrm>
            <a:off x="467995" y="4614545"/>
            <a:ext cx="6614160" cy="1139190"/>
          </a:xfrm>
          <a:prstGeom prst="rect">
            <a:avLst/>
          </a:prstGeom>
        </p:spPr>
      </p:pic>
      <p:sp>
        <p:nvSpPr>
          <p:cNvPr id="6" name="Text Box 5"/>
          <p:cNvSpPr txBox="1"/>
          <p:nvPr/>
        </p:nvSpPr>
        <p:spPr>
          <a:xfrm>
            <a:off x="467995" y="955040"/>
            <a:ext cx="5320665" cy="332295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fstream binaryio("temp.dat", ios::out | ios::binary);</a:t>
            </a:r>
            <a:endParaRPr lang="en-US" sz="1400"/>
          </a:p>
          <a:p>
            <a:r>
              <a:rPr lang="en-US" sz="1400"/>
              <a:t>  int value = 199;</a:t>
            </a:r>
            <a:endParaRPr lang="en-US" sz="1400"/>
          </a:p>
          <a:p>
            <a:r>
              <a:rPr lang="en-US" sz="1400"/>
              <a:t>  binaryio.write(reinterpret_cast&lt;char*&gt;(&amp;value), sizeof(value));</a:t>
            </a:r>
            <a:endParaRPr lang="en-US" sz="1400"/>
          </a:p>
          <a:p>
            <a:r>
              <a:rPr lang="en-US" sz="1400"/>
              <a:t>  binaryio.close();</a:t>
            </a:r>
            <a:endParaRPr lang="en-US" sz="1400"/>
          </a:p>
          <a:p>
            <a:endParaRPr lang="en-US" sz="1400"/>
          </a:p>
          <a:p>
            <a:r>
              <a:rPr lang="en-US" sz="1400"/>
              <a:t>  cout &lt;&lt; "Done" &lt;&lt; endl;</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85800" y="228600"/>
            <a:ext cx="7772400" cy="703263"/>
          </a:xfrm>
        </p:spPr>
        <p:txBody>
          <a:bodyPr vert="horz" wrap="square" lIns="92075" tIns="46038" rIns="92075" bIns="46038" anchor="ctr"/>
          <a:p>
            <a:r>
              <a:rPr lang="en-US" altLang="en-US" dirty="0"/>
              <a:t> Writing Data to a File</a:t>
            </a:r>
            <a:endParaRPr lang="en-US" altLang="en-US" dirty="0"/>
          </a:p>
        </p:txBody>
      </p:sp>
      <p:sp>
        <p:nvSpPr>
          <p:cNvPr id="5124" name="Rectangle 7"/>
          <p:cNvSpPr/>
          <p:nvPr/>
        </p:nvSpPr>
        <p:spPr>
          <a:xfrm>
            <a:off x="0" y="2400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5" name="Text Box 12"/>
          <p:cNvSpPr txBox="1"/>
          <p:nvPr/>
        </p:nvSpPr>
        <p:spPr>
          <a:xfrm>
            <a:off x="231775" y="1239838"/>
            <a:ext cx="8756650" cy="396938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t>The </a:t>
            </a:r>
            <a:r>
              <a:rPr lang="en-US" altLang="en-US" sz="2800" u="sng" dirty="0"/>
              <a:t>ofstream</a:t>
            </a:r>
            <a:r>
              <a:rPr lang="en-US" altLang="en-US" sz="2800" dirty="0"/>
              <a:t> class can be used to write primitive data type values, arrays, strings, and objects to a text file. </a:t>
            </a:r>
            <a:endParaRPr lang="en-US" altLang="en-US" sz="2800" dirty="0"/>
          </a:p>
          <a:p>
            <a:pPr marL="0" lvl="0" indent="0">
              <a:spcBef>
                <a:spcPct val="0"/>
              </a:spcBef>
              <a:buClrTx/>
              <a:buSzPct val="100000"/>
              <a:buNone/>
            </a:pPr>
            <a:r>
              <a:rPr lang="en-US" altLang="en-US" sz="2800" dirty="0"/>
              <a:t>Listing 13.1 demonstrates how to write data. The program creates an instance of </a:t>
            </a:r>
            <a:r>
              <a:rPr lang="en-US" altLang="en-US" sz="2800" u="sng" dirty="0"/>
              <a:t>ofstream</a:t>
            </a:r>
            <a:r>
              <a:rPr lang="en-US" altLang="en-US" sz="2800" dirty="0"/>
              <a:t> and writes two lines to the file “scores.txt”. </a:t>
            </a:r>
            <a:endParaRPr lang="en-US" altLang="en-US" sz="2800" dirty="0"/>
          </a:p>
          <a:p>
            <a:pPr marL="0" lvl="0" indent="0">
              <a:spcBef>
                <a:spcPct val="0"/>
              </a:spcBef>
              <a:buClrTx/>
              <a:buSzPct val="100000"/>
              <a:buNone/>
            </a:pPr>
            <a:r>
              <a:rPr lang="en-US" altLang="en-US" sz="2800" dirty="0"/>
              <a:t>Each line consists of first name (a string), middle name initial (a character), last name (a string), and score (an integer).</a:t>
            </a:r>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Reinterpret_cast Demo</a:t>
            </a:r>
            <a:endParaRPr lang="en-US" altLang="en-US" dirty="0"/>
          </a:p>
        </p:txBody>
      </p:sp>
      <p:sp>
        <p:nvSpPr>
          <p:cNvPr id="31748"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Text Box 1"/>
          <p:cNvSpPr txBox="1"/>
          <p:nvPr/>
        </p:nvSpPr>
        <p:spPr>
          <a:xfrm>
            <a:off x="454660" y="1539240"/>
            <a:ext cx="5320665" cy="3107690"/>
          </a:xfrm>
          <a:prstGeom prst="rect">
            <a:avLst/>
          </a:prstGeom>
          <a:noFill/>
        </p:spPr>
        <p:txBody>
          <a:bodyPr wrap="square" rtlCol="0" anchor="t">
            <a:spAutoFit/>
          </a:bodyPr>
          <a:p>
            <a:r>
              <a:rPr lang="en-US" sz="1400"/>
              <a:t>#include &lt;iostream&gt;</a:t>
            </a:r>
            <a:endParaRPr lang="en-US" sz="1400"/>
          </a:p>
          <a:p>
            <a:r>
              <a:rPr lang="en-US" sz="1400"/>
              <a:t>#include &lt;iomanip&gt;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float floatValue = 19.5;</a:t>
            </a:r>
            <a:endParaRPr lang="en-US" sz="1400"/>
          </a:p>
          <a:p>
            <a:r>
              <a:rPr lang="en-US" sz="1400"/>
              <a:t>  int* p = reinterpret_cast&lt;int*&gt;(&amp;floatValue);</a:t>
            </a:r>
            <a:endParaRPr lang="en-US" sz="1400"/>
          </a:p>
          <a:p>
            <a:r>
              <a:rPr lang="en-US" sz="1400"/>
              <a:t>  cout &lt;&lt; "int value " &lt;&lt; *p &lt;&lt; " and float value "  </a:t>
            </a:r>
            <a:endParaRPr lang="en-US" sz="1400"/>
          </a:p>
          <a:p>
            <a:r>
              <a:rPr lang="en-US" sz="1400"/>
              <a:t>    &lt;&lt; floatValue &lt;&lt; "\nhave the same binary representation "</a:t>
            </a:r>
            <a:endParaRPr lang="en-US" sz="1400"/>
          </a:p>
          <a:p>
            <a:r>
              <a:rPr lang="en-US" sz="1400"/>
              <a:t>    &lt;&lt; hex &lt;&lt; *p &lt;&lt; endl;</a:t>
            </a:r>
            <a:endParaRPr lang="en-US" sz="1400"/>
          </a:p>
          <a:p>
            <a:endParaRPr lang="en-US" sz="1400"/>
          </a:p>
          <a:p>
            <a:r>
              <a:rPr lang="en-US" sz="1400"/>
              <a:t>  return 0;</a:t>
            </a:r>
            <a:endParaRPr lang="en-US" sz="1400"/>
          </a:p>
          <a:p>
            <a:r>
              <a:rPr lang="en-US" sz="1400"/>
              <a:t>}</a:t>
            </a:r>
            <a:endParaRPr lang="en-US" sz="1400"/>
          </a:p>
        </p:txBody>
      </p:sp>
      <p:sp>
        <p:nvSpPr>
          <p:cNvPr id="3" name="Text Box 2"/>
          <p:cNvSpPr txBox="1"/>
          <p:nvPr/>
        </p:nvSpPr>
        <p:spPr>
          <a:xfrm>
            <a:off x="454660" y="1090295"/>
            <a:ext cx="3165475" cy="368300"/>
          </a:xfrm>
          <a:prstGeom prst="rect">
            <a:avLst/>
          </a:prstGeom>
          <a:noFill/>
        </p:spPr>
        <p:txBody>
          <a:bodyPr wrap="none" rtlCol="0" anchor="t">
            <a:spAutoFit/>
          </a:bodyPr>
          <a:p>
            <a:r>
              <a:rPr lang="en-US" altLang="en-US" dirty="0">
                <a:sym typeface="+mn-ea"/>
              </a:rPr>
              <a:t>ReinterpretCastingDemo.cpp</a:t>
            </a:r>
            <a:endParaRPr lang="en-US"/>
          </a:p>
        </p:txBody>
      </p:sp>
      <p:pic>
        <p:nvPicPr>
          <p:cNvPr id="4" name="Picture 3"/>
          <p:cNvPicPr>
            <a:picLocks noChangeAspect="1"/>
          </p:cNvPicPr>
          <p:nvPr/>
        </p:nvPicPr>
        <p:blipFill>
          <a:blip r:embed="rId1"/>
          <a:stretch>
            <a:fillRect/>
          </a:stretch>
        </p:blipFill>
        <p:spPr>
          <a:xfrm>
            <a:off x="454660" y="4808855"/>
            <a:ext cx="7900035" cy="1143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The </a:t>
            </a:r>
            <a:r>
              <a:rPr lang="en-US" altLang="en-US" u="sng" dirty="0"/>
              <a:t>read</a:t>
            </a:r>
            <a:r>
              <a:rPr lang="en-US" altLang="en-US" dirty="0"/>
              <a:t> Function </a:t>
            </a:r>
            <a:endParaRPr lang="en-US" altLang="en-US" dirty="0"/>
          </a:p>
        </p:txBody>
      </p:sp>
      <p:sp>
        <p:nvSpPr>
          <p:cNvPr id="32772"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3" name="Rectangle 4"/>
          <p:cNvSpPr/>
          <p:nvPr/>
        </p:nvSpPr>
        <p:spPr>
          <a:xfrm>
            <a:off x="231775" y="1163638"/>
            <a:ext cx="8642350" cy="43005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The syntax for the read function is </a:t>
            </a:r>
            <a:endParaRPr lang="en-US" altLang="en-US" i="1" dirty="0"/>
          </a:p>
          <a:p>
            <a:pPr marL="0" lvl="0" indent="0">
              <a:buNone/>
            </a:pPr>
            <a:endParaRPr lang="en-US" altLang="en-US" dirty="0"/>
          </a:p>
          <a:p>
            <a:pPr marL="0" lvl="0" indent="0">
              <a:buNone/>
            </a:pPr>
            <a:r>
              <a:rPr lang="en-US" altLang="en-US" dirty="0"/>
              <a:t>streamObject.read(char* address, int size)</a:t>
            </a:r>
            <a:endParaRPr lang="en-US" altLang="en-US" dirty="0"/>
          </a:p>
          <a:p>
            <a:pPr marL="0" lvl="0" indent="0">
              <a:buNone/>
            </a:pPr>
            <a:endParaRPr lang="en-US" altLang="en-US" dirty="0"/>
          </a:p>
          <a:p>
            <a:pPr marL="0" lvl="0" indent="0">
              <a:buNone/>
            </a:pPr>
            <a:r>
              <a:rPr lang="en-US" altLang="en-US" dirty="0"/>
              <a:t>Assume the file city.dat was created in Listing 13.9. Listing 13.11 reads the characters using the read function.</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5275" y="304165"/>
            <a:ext cx="2298065" cy="368300"/>
          </a:xfrm>
          <a:prstGeom prst="rect">
            <a:avLst/>
          </a:prstGeom>
          <a:noFill/>
        </p:spPr>
        <p:txBody>
          <a:bodyPr wrap="none" rtlCol="0" anchor="t">
            <a:spAutoFit/>
          </a:bodyPr>
          <a:p>
            <a:r>
              <a:rPr lang="en-US" altLang="en-US" dirty="0">
                <a:sym typeface="+mn-ea"/>
              </a:rPr>
              <a:t>BinaryCharInput.cpp</a:t>
            </a:r>
            <a:endParaRPr lang="en-US"/>
          </a:p>
        </p:txBody>
      </p:sp>
      <p:sp>
        <p:nvSpPr>
          <p:cNvPr id="5" name="Text Box 4"/>
          <p:cNvSpPr txBox="1"/>
          <p:nvPr/>
        </p:nvSpPr>
        <p:spPr>
          <a:xfrm>
            <a:off x="295275" y="825500"/>
            <a:ext cx="5360035" cy="3538220"/>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fstream binaryio("city.dat", ios::in | ios::binary);</a:t>
            </a:r>
            <a:endParaRPr lang="en-US" sz="1400"/>
          </a:p>
          <a:p>
            <a:r>
              <a:rPr lang="en-US" sz="1400"/>
              <a:t>  char s[10];</a:t>
            </a:r>
            <a:endParaRPr lang="en-US" sz="1400"/>
          </a:p>
          <a:p>
            <a:r>
              <a:rPr lang="en-US" sz="1400"/>
              <a:t>  binaryio.read(s, 10);</a:t>
            </a:r>
            <a:endParaRPr lang="en-US" sz="1400"/>
          </a:p>
          <a:p>
            <a:r>
              <a:rPr lang="en-US" sz="1400"/>
              <a:t>  cout &lt;&lt; "Number of chars read: " &lt;&lt; binaryio.gcount() &lt;&lt; endl;</a:t>
            </a:r>
            <a:endParaRPr lang="en-US" sz="1400"/>
          </a:p>
          <a:p>
            <a:r>
              <a:rPr lang="en-US" sz="1400"/>
              <a:t>  s[binaryio.gcount()] = '\0'; // Append a C-string terminator</a:t>
            </a:r>
            <a:endParaRPr lang="en-US" sz="1400"/>
          </a:p>
          <a:p>
            <a:r>
              <a:rPr lang="en-US" sz="1400"/>
              <a:t>  cout &lt;&lt; s &lt;&lt; endl;</a:t>
            </a:r>
            <a:endParaRPr lang="en-US" sz="1400"/>
          </a:p>
          <a:p>
            <a:r>
              <a:rPr lang="en-US" sz="1400"/>
              <a:t>  binaryio.close();</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448945" y="4516755"/>
            <a:ext cx="7672070" cy="11061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Read Any Type</a:t>
            </a:r>
            <a:endParaRPr lang="en-US" altLang="en-US" dirty="0"/>
          </a:p>
        </p:txBody>
      </p:sp>
      <p:sp>
        <p:nvSpPr>
          <p:cNvPr id="33796"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7" name="Rectangle 4"/>
          <p:cNvSpPr/>
          <p:nvPr/>
        </p:nvSpPr>
        <p:spPr>
          <a:xfrm>
            <a:off x="231775" y="1163638"/>
            <a:ext cx="8642350" cy="43005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Similarly, to read data other than characters, you need to use the </a:t>
            </a:r>
            <a:r>
              <a:rPr lang="en-US" altLang="en-US" u="sng" dirty="0"/>
              <a:t>reinterpret_cast</a:t>
            </a:r>
            <a:r>
              <a:rPr lang="en-US" altLang="en-US" dirty="0"/>
              <a:t> operator.</a:t>
            </a:r>
            <a:endParaRPr lang="en-US" altLang="en-US" dirty="0"/>
          </a:p>
          <a:p>
            <a:pPr marL="0" lvl="0" indent="0">
              <a:buNone/>
            </a:pPr>
            <a:r>
              <a:rPr lang="en-US" altLang="en-US" dirty="0"/>
              <a:t>Assume that the file temp.dat was created in Listing 13.13. Listing 13.12 reads the integer using the </a:t>
            </a:r>
            <a:r>
              <a:rPr lang="en-US" altLang="en-US" u="sng" dirty="0"/>
              <a:t>read</a:t>
            </a:r>
            <a:r>
              <a:rPr lang="en-US" altLang="en-US" dirty="0"/>
              <a:t> function.</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2105" y="304165"/>
            <a:ext cx="2065020" cy="368300"/>
          </a:xfrm>
          <a:prstGeom prst="rect">
            <a:avLst/>
          </a:prstGeom>
          <a:noFill/>
        </p:spPr>
        <p:txBody>
          <a:bodyPr wrap="none" rtlCol="0" anchor="t">
            <a:spAutoFit/>
          </a:bodyPr>
          <a:p>
            <a:r>
              <a:rPr lang="en-US" altLang="en-US" dirty="0">
                <a:sym typeface="+mn-ea"/>
              </a:rPr>
              <a:t>BinaryIntInput.cpp</a:t>
            </a:r>
            <a:endParaRPr lang="en-US"/>
          </a:p>
        </p:txBody>
      </p:sp>
      <p:pic>
        <p:nvPicPr>
          <p:cNvPr id="5" name="Picture 4"/>
          <p:cNvPicPr>
            <a:picLocks noChangeAspect="1"/>
          </p:cNvPicPr>
          <p:nvPr/>
        </p:nvPicPr>
        <p:blipFill>
          <a:blip r:embed="rId1"/>
          <a:stretch>
            <a:fillRect/>
          </a:stretch>
        </p:blipFill>
        <p:spPr>
          <a:xfrm>
            <a:off x="386080" y="4731385"/>
            <a:ext cx="7912735" cy="901700"/>
          </a:xfrm>
          <a:prstGeom prst="rect">
            <a:avLst/>
          </a:prstGeom>
        </p:spPr>
      </p:pic>
      <p:sp>
        <p:nvSpPr>
          <p:cNvPr id="6" name="Text Box 5"/>
          <p:cNvSpPr txBox="1"/>
          <p:nvPr/>
        </p:nvSpPr>
        <p:spPr>
          <a:xfrm>
            <a:off x="332105" y="1148080"/>
            <a:ext cx="8020050" cy="3107690"/>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fstream binaryio("temp.dat", ios::in | ios::binary);</a:t>
            </a:r>
            <a:endParaRPr lang="en-US" sz="1400"/>
          </a:p>
          <a:p>
            <a:r>
              <a:rPr lang="en-US" sz="1400"/>
              <a:t>  int value;</a:t>
            </a:r>
            <a:endParaRPr lang="en-US" sz="1400"/>
          </a:p>
          <a:p>
            <a:r>
              <a:rPr lang="en-US" sz="1400"/>
              <a:t>  binaryio.read(reinterpret_cast&lt;char*&gt;(&amp;value), sizeof(value));</a:t>
            </a:r>
            <a:endParaRPr lang="en-US" sz="1400"/>
          </a:p>
          <a:p>
            <a:r>
              <a:rPr lang="en-US" sz="1400"/>
              <a:t>  cout &lt;&lt; value &lt;&lt; endl;</a:t>
            </a:r>
            <a:endParaRPr lang="en-US" sz="1400"/>
          </a:p>
          <a:p>
            <a:r>
              <a:rPr lang="en-US" sz="1400"/>
              <a:t>  binaryio.close();</a:t>
            </a:r>
            <a:endParaRPr lang="en-US" sz="1400"/>
          </a:p>
          <a:p>
            <a:r>
              <a:rPr lang="en-US" sz="1400"/>
              <a:t>  </a:t>
            </a:r>
            <a:endParaRPr lang="en-US" sz="1400"/>
          </a:p>
          <a:p>
            <a:r>
              <a:rPr lang="en-US" sz="1400"/>
              <a:t>  return 0;</a:t>
            </a:r>
            <a:endParaRPr lang="en-US" sz="1400"/>
          </a:p>
          <a:p>
            <a:r>
              <a:rPr lang="en-US" sz="1400"/>
              <a:t>}</a:t>
            </a:r>
            <a:endParaRPr 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Binary Array I/O</a:t>
            </a:r>
            <a:endParaRPr lang="en-US" altLang="en-US" dirty="0"/>
          </a:p>
        </p:txBody>
      </p:sp>
      <p:sp>
        <p:nvSpPr>
          <p:cNvPr id="3482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1" name="Rectangle 4"/>
          <p:cNvSpPr/>
          <p:nvPr/>
        </p:nvSpPr>
        <p:spPr>
          <a:xfrm>
            <a:off x="231775" y="1163638"/>
            <a:ext cx="8642350" cy="43005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This section gives an example in Listing 13.13 to write an array of double values to a binary file, and read it back from the file. </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9255" y="290830"/>
            <a:ext cx="2057400" cy="368300"/>
          </a:xfrm>
          <a:prstGeom prst="rect">
            <a:avLst/>
          </a:prstGeom>
          <a:noFill/>
        </p:spPr>
        <p:txBody>
          <a:bodyPr wrap="none" rtlCol="0" anchor="t">
            <a:spAutoFit/>
          </a:bodyPr>
          <a:p>
            <a:r>
              <a:rPr lang="en-US" altLang="en-US" dirty="0">
                <a:sym typeface="+mn-ea"/>
              </a:rPr>
              <a:t>BinaryArrayIO.cpp</a:t>
            </a:r>
            <a:endParaRPr lang="zh-CN" altLang="en-US" dirty="0">
              <a:sym typeface="+mn-ea"/>
            </a:endParaRPr>
          </a:p>
        </p:txBody>
      </p:sp>
      <p:pic>
        <p:nvPicPr>
          <p:cNvPr id="5" name="Picture 4"/>
          <p:cNvPicPr>
            <a:picLocks noChangeAspect="1"/>
          </p:cNvPicPr>
          <p:nvPr/>
        </p:nvPicPr>
        <p:blipFill>
          <a:blip r:embed="rId1"/>
          <a:stretch>
            <a:fillRect/>
          </a:stretch>
        </p:blipFill>
        <p:spPr>
          <a:xfrm>
            <a:off x="3157855" y="5920105"/>
            <a:ext cx="5986145" cy="699135"/>
          </a:xfrm>
          <a:prstGeom prst="rect">
            <a:avLst/>
          </a:prstGeom>
        </p:spPr>
      </p:pic>
      <p:sp>
        <p:nvSpPr>
          <p:cNvPr id="6" name="Text Box 5"/>
          <p:cNvSpPr txBox="1"/>
          <p:nvPr/>
        </p:nvSpPr>
        <p:spPr>
          <a:xfrm>
            <a:off x="389255" y="965200"/>
            <a:ext cx="8500745" cy="526224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const int SIZE = 5;  // Array size</a:t>
            </a:r>
            <a:endParaRPr lang="en-US" sz="1400"/>
          </a:p>
          <a:p>
            <a:r>
              <a:rPr lang="en-US" sz="1400"/>
              <a:t>  fstream binaryio; // Create stream object</a:t>
            </a:r>
            <a:endParaRPr lang="en-US" sz="1400"/>
          </a:p>
          <a:p>
            <a:r>
              <a:rPr lang="en-US" sz="1400"/>
              <a:t>  // Write array to the file</a:t>
            </a:r>
            <a:endParaRPr lang="en-US" sz="1400"/>
          </a:p>
          <a:p>
            <a:r>
              <a:rPr lang="en-US" sz="1400"/>
              <a:t>  binaryio.open("array.dat", ios::out | ios::binary);</a:t>
            </a:r>
            <a:endParaRPr lang="en-US" sz="1400"/>
          </a:p>
          <a:p>
            <a:r>
              <a:rPr lang="en-US" sz="1400"/>
              <a:t>  double array[SIZE] = {3.4, 1.3, 2.5, 5.66, 6.9};</a:t>
            </a:r>
            <a:endParaRPr lang="en-US" sz="1400"/>
          </a:p>
          <a:p>
            <a:r>
              <a:rPr lang="en-US" sz="1400"/>
              <a:t>  binaryio.write(reinterpret_cast&lt;char*&gt;(&amp;array), sizeof(array));</a:t>
            </a:r>
            <a:endParaRPr lang="en-US" sz="1400"/>
          </a:p>
          <a:p>
            <a:r>
              <a:rPr lang="en-US" sz="1400"/>
              <a:t>  binaryio.close();</a:t>
            </a:r>
            <a:endParaRPr lang="en-US" sz="1400"/>
          </a:p>
          <a:p>
            <a:r>
              <a:rPr lang="en-US" sz="1400"/>
              <a:t>  // Read array from the file</a:t>
            </a:r>
            <a:endParaRPr lang="en-US" sz="1400"/>
          </a:p>
          <a:p>
            <a:r>
              <a:rPr lang="en-US" sz="1400"/>
              <a:t>  binaryio.open("array.dat", ios::in | ios::binary);</a:t>
            </a:r>
            <a:endParaRPr lang="en-US" sz="1400"/>
          </a:p>
          <a:p>
            <a:r>
              <a:rPr lang="en-US" sz="1400"/>
              <a:t>  double result[SIZE];</a:t>
            </a:r>
            <a:endParaRPr lang="en-US" sz="1400"/>
          </a:p>
          <a:p>
            <a:r>
              <a:rPr lang="en-US" sz="1400"/>
              <a:t>  binaryio.read(reinterpret_cast&lt;char*&gt;(&amp;result), sizeof(result));</a:t>
            </a:r>
            <a:endParaRPr lang="en-US" sz="1400"/>
          </a:p>
          <a:p>
            <a:r>
              <a:rPr lang="en-US" sz="1400"/>
              <a:t>  binaryio.close();</a:t>
            </a:r>
            <a:endParaRPr lang="en-US" sz="1400"/>
          </a:p>
          <a:p>
            <a:r>
              <a:rPr lang="en-US" sz="1400"/>
              <a:t>  // Display array</a:t>
            </a:r>
            <a:endParaRPr lang="en-US" sz="1400"/>
          </a:p>
          <a:p>
            <a:r>
              <a:rPr lang="en-US" sz="1400"/>
              <a:t>  for (int i = 0; i &lt; SIZE; i++)</a:t>
            </a:r>
            <a:endParaRPr lang="en-US" sz="1400"/>
          </a:p>
          <a:p>
            <a:r>
              <a:rPr lang="en-US" sz="1400"/>
              <a:t>    cout &lt;&lt; result[i] &lt;&lt; " ";</a:t>
            </a:r>
            <a:endParaRPr lang="en-US" sz="1400"/>
          </a:p>
          <a:p>
            <a:r>
              <a:rPr lang="en-US" sz="1400"/>
              <a:t>  cout&lt;&lt;endl;</a:t>
            </a:r>
            <a:endParaRPr lang="en-US" sz="1400"/>
          </a:p>
          <a:p>
            <a:r>
              <a:rPr lang="en-US" sz="1400"/>
              <a:t>  return 0;</a:t>
            </a:r>
            <a:endParaRPr lang="en-US" sz="1400"/>
          </a:p>
          <a:p>
            <a:r>
              <a:rPr lang="en-US" sz="1400"/>
              <a:t>}</a:t>
            </a:r>
            <a:endParaRPr 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Binary Object I/O</a:t>
            </a:r>
            <a:endParaRPr lang="en-US" altLang="en-US" dirty="0"/>
          </a:p>
        </p:txBody>
      </p:sp>
      <p:sp>
        <p:nvSpPr>
          <p:cNvPr id="3584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5" name="Rectangle 4"/>
          <p:cNvSpPr/>
          <p:nvPr/>
        </p:nvSpPr>
        <p:spPr>
          <a:xfrm>
            <a:off x="231775" y="1316038"/>
            <a:ext cx="8680450" cy="3033712"/>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Listing 13.1 writes student records into a text file. A student record consists of first name, middle name initial, last name, and score. These fields are written to the file separately. </a:t>
            </a:r>
            <a:endParaRPr lang="en-US" altLang="en-US" dirty="0"/>
          </a:p>
          <a:p>
            <a:pPr marL="0" lvl="0" indent="0">
              <a:buNone/>
            </a:pPr>
            <a:r>
              <a:rPr lang="en-US" altLang="en-US" dirty="0"/>
              <a:t>A better way to process it is to declare a class to model records. Each record is an object of the </a:t>
            </a:r>
            <a:r>
              <a:rPr lang="en-US" altLang="en-US" u="sng" dirty="0"/>
              <a:t>Student</a:t>
            </a:r>
            <a:r>
              <a:rPr lang="en-US" altLang="en-US" dirty="0"/>
              <a:t> class.</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309563" y="241300"/>
            <a:ext cx="8524875" cy="614363"/>
          </a:xfrm>
        </p:spPr>
        <p:txBody>
          <a:bodyPr vert="horz" wrap="square" lIns="92075" tIns="46038" rIns="92075" bIns="46038" anchor="ctr"/>
          <a:p>
            <a:r>
              <a:rPr lang="en-US" altLang="en-US" dirty="0"/>
              <a:t>Binary Object I/O, cont.</a:t>
            </a:r>
            <a:endParaRPr lang="en-US" altLang="en-US" dirty="0"/>
          </a:p>
        </p:txBody>
      </p:sp>
      <p:sp>
        <p:nvSpPr>
          <p:cNvPr id="36868"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6869" name="Rectangle 10"/>
          <p:cNvSpPr/>
          <p:nvPr/>
        </p:nvSpPr>
        <p:spPr>
          <a:xfrm>
            <a:off x="0" y="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6870" name="Rectangle 12"/>
          <p:cNvSpPr/>
          <p:nvPr/>
        </p:nvSpPr>
        <p:spPr>
          <a:xfrm>
            <a:off x="0" y="252412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6871" name="Object 11"/>
          <p:cNvGraphicFramePr>
            <a:graphicFrameLocks noChangeAspect="1"/>
          </p:cNvGraphicFramePr>
          <p:nvPr/>
        </p:nvGraphicFramePr>
        <p:xfrm>
          <a:off x="1000125" y="1163638"/>
          <a:ext cx="7913688" cy="3489325"/>
        </p:xfrm>
        <a:graphic>
          <a:graphicData uri="http://schemas.openxmlformats.org/presentationml/2006/ole">
            <mc:AlternateContent xmlns:mc="http://schemas.openxmlformats.org/markup-compatibility/2006">
              <mc:Choice xmlns:v="urn:schemas-microsoft-com:vml" Requires="v">
                <p:oleObj spid="_x0000_s3080" name="" r:id="rId1" imgW="4102100" imgH="1816100" progId="Word.Picture.8">
                  <p:embed/>
                </p:oleObj>
              </mc:Choice>
              <mc:Fallback>
                <p:oleObj name="" r:id="rId1" imgW="4102100" imgH="1816100" progId="Word.Picture.8">
                  <p:embed/>
                  <p:pic>
                    <p:nvPicPr>
                      <p:cNvPr id="0" name="Picture 3079"/>
                      <p:cNvPicPr/>
                      <p:nvPr/>
                    </p:nvPicPr>
                    <p:blipFill>
                      <a:blip r:embed="rId2"/>
                      <a:stretch>
                        <a:fillRect/>
                      </a:stretch>
                    </p:blipFill>
                    <p:spPr>
                      <a:xfrm>
                        <a:off x="1000125" y="1163638"/>
                        <a:ext cx="7913688" cy="3489325"/>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8765" y="5715"/>
            <a:ext cx="2197100" cy="368300"/>
          </a:xfrm>
          <a:prstGeom prst="rect">
            <a:avLst/>
          </a:prstGeom>
          <a:noFill/>
        </p:spPr>
        <p:txBody>
          <a:bodyPr wrap="none" rtlCol="0" anchor="t">
            <a:spAutoFit/>
          </a:bodyPr>
          <a:p>
            <a:r>
              <a:rPr lang="en-US" altLang="en-US" dirty="0">
                <a:sym typeface="+mn-ea"/>
              </a:rPr>
              <a:t>BinaryObjectIO.cpp</a:t>
            </a:r>
            <a:endParaRPr lang="en-US"/>
          </a:p>
        </p:txBody>
      </p:sp>
      <p:pic>
        <p:nvPicPr>
          <p:cNvPr id="5" name="Picture 4"/>
          <p:cNvPicPr>
            <a:picLocks noChangeAspect="1"/>
          </p:cNvPicPr>
          <p:nvPr/>
        </p:nvPicPr>
        <p:blipFill>
          <a:blip r:embed="rId1"/>
          <a:stretch>
            <a:fillRect/>
          </a:stretch>
        </p:blipFill>
        <p:spPr>
          <a:xfrm>
            <a:off x="4013835" y="5883910"/>
            <a:ext cx="5130165" cy="711835"/>
          </a:xfrm>
          <a:prstGeom prst="rect">
            <a:avLst/>
          </a:prstGeom>
        </p:spPr>
      </p:pic>
      <p:sp>
        <p:nvSpPr>
          <p:cNvPr id="6" name="Text Box 5"/>
          <p:cNvSpPr txBox="1"/>
          <p:nvPr/>
        </p:nvSpPr>
        <p:spPr>
          <a:xfrm>
            <a:off x="278765" y="374015"/>
            <a:ext cx="4544695" cy="633920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"Student.h"</a:t>
            </a:r>
            <a:endParaRPr lang="en-US" sz="1400"/>
          </a:p>
          <a:p>
            <a:r>
              <a:rPr lang="en-US" sz="1400"/>
              <a:t>using namespace std;</a:t>
            </a:r>
            <a:endParaRPr lang="en-US" sz="1400"/>
          </a:p>
          <a:p>
            <a:r>
              <a:rPr lang="en-US" sz="1400"/>
              <a:t>void displayStudent(const Student&amp; student)</a:t>
            </a:r>
            <a:endParaRPr lang="en-US" sz="1400"/>
          </a:p>
          <a:p>
            <a:r>
              <a:rPr lang="en-US" sz="1400"/>
              <a:t>{</a:t>
            </a:r>
            <a:endParaRPr lang="en-US" sz="1400"/>
          </a:p>
          <a:p>
            <a:r>
              <a:rPr lang="en-US" sz="1400"/>
              <a:t>  cout &lt;&lt; student.getFirstName() &lt;&lt; " ";</a:t>
            </a:r>
            <a:endParaRPr lang="en-US" sz="1400"/>
          </a:p>
          <a:p>
            <a:r>
              <a:rPr lang="en-US" sz="1400"/>
              <a:t>  cout &lt;&lt; student.getMi() &lt;&lt; " ";</a:t>
            </a:r>
            <a:endParaRPr lang="en-US" sz="1400"/>
          </a:p>
          <a:p>
            <a:r>
              <a:rPr lang="en-US" sz="1400"/>
              <a:t>  cout &lt;&lt; student.getLastName() &lt;&lt; " ";</a:t>
            </a:r>
            <a:endParaRPr lang="en-US" sz="1400"/>
          </a:p>
          <a:p>
            <a:r>
              <a:rPr lang="en-US" sz="1400"/>
              <a:t>  cout &lt;&lt; student.getScore() &lt;&lt; endl;</a:t>
            </a:r>
            <a:endParaRPr lang="en-US" sz="1400"/>
          </a:p>
          <a:p>
            <a:r>
              <a:rPr lang="en-US" sz="1400"/>
              <a:t>}</a:t>
            </a:r>
            <a:endParaRPr lang="en-US" sz="1400"/>
          </a:p>
          <a:p>
            <a:r>
              <a:rPr lang="en-US" sz="1400"/>
              <a:t>int main()</a:t>
            </a:r>
            <a:endParaRPr lang="en-US" sz="1400"/>
          </a:p>
          <a:p>
            <a:r>
              <a:rPr lang="en-US" sz="1400"/>
              <a:t>{</a:t>
            </a:r>
            <a:endParaRPr lang="en-US" sz="1400"/>
          </a:p>
          <a:p>
            <a:r>
              <a:rPr lang="en-US" sz="1400"/>
              <a:t>  fstream binaryio; // Create stream object</a:t>
            </a:r>
            <a:endParaRPr lang="en-US" sz="1400"/>
          </a:p>
          <a:p>
            <a:r>
              <a:rPr lang="en-US" sz="1400"/>
              <a:t>  binaryio.open("student.dat", ios::out | ios::binary);</a:t>
            </a:r>
            <a:endParaRPr lang="en-US" sz="1400"/>
          </a:p>
          <a:p>
            <a:endParaRPr lang="en-US" sz="1400"/>
          </a:p>
          <a:p>
            <a:r>
              <a:rPr lang="en-US" sz="1400"/>
              <a:t>  Student student1("John", 'T', "Smith", 90);</a:t>
            </a:r>
            <a:endParaRPr lang="en-US" sz="1400"/>
          </a:p>
          <a:p>
            <a:r>
              <a:rPr lang="en-US" sz="1400"/>
              <a:t>  Student student2("Eric", 'K', "Jones", 85);</a:t>
            </a:r>
            <a:endParaRPr lang="en-US" sz="1400"/>
          </a:p>
          <a:p>
            <a:r>
              <a:rPr lang="en-US" sz="1400"/>
              <a:t>  Student student3("Susan", 'T', "King", 67);</a:t>
            </a:r>
            <a:endParaRPr lang="en-US" sz="1400"/>
          </a:p>
          <a:p>
            <a:r>
              <a:rPr lang="en-US" sz="1400"/>
              <a:t>  Student student4("Kim", 'K', "Peterson", 95);</a:t>
            </a:r>
            <a:endParaRPr lang="en-US" sz="1400"/>
          </a:p>
          <a:p>
            <a:r>
              <a:rPr lang="en-US" sz="1400"/>
              <a:t>  binaryio.write(reinterpret_cast&lt;char*&gt;</a:t>
            </a:r>
            <a:endParaRPr lang="en-US" sz="1400"/>
          </a:p>
          <a:p>
            <a:r>
              <a:rPr lang="en-US" sz="1400"/>
              <a:t>    (&amp;student1), sizeof(Student));</a:t>
            </a:r>
            <a:endParaRPr lang="en-US" sz="1400"/>
          </a:p>
          <a:p>
            <a:r>
              <a:rPr lang="en-US" sz="1400"/>
              <a:t>  binaryio.write(reinterpret_cast&lt;char*&gt;</a:t>
            </a:r>
            <a:endParaRPr lang="en-US" sz="1400"/>
          </a:p>
          <a:p>
            <a:r>
              <a:rPr lang="en-US" sz="1400"/>
              <a:t>    (&amp;student2), sizeof(Student));</a:t>
            </a:r>
            <a:endParaRPr lang="en-US" sz="1400"/>
          </a:p>
          <a:p>
            <a:r>
              <a:rPr lang="en-US" sz="1400"/>
              <a:t>  binaryio.write(reinterpret_cast&lt;char*&gt;</a:t>
            </a:r>
            <a:endParaRPr lang="en-US" sz="1400"/>
          </a:p>
          <a:p>
            <a:r>
              <a:rPr lang="en-US" sz="1400"/>
              <a:t>    (&amp;student3), sizeof(Student));</a:t>
            </a:r>
            <a:endParaRPr lang="en-US" sz="1400"/>
          </a:p>
          <a:p>
            <a:r>
              <a:rPr lang="en-US" sz="1400"/>
              <a:t>  binaryio.write(reinterpret_cast&lt;char*&gt;</a:t>
            </a:r>
            <a:endParaRPr lang="en-US" sz="1400"/>
          </a:p>
          <a:p>
            <a:r>
              <a:rPr lang="en-US" sz="1400"/>
              <a:t>    (&amp;student4), sizeof(Student));</a:t>
            </a:r>
            <a:endParaRPr lang="en-US" sz="1400"/>
          </a:p>
          <a:p>
            <a:r>
              <a:rPr lang="en-US" sz="1400"/>
              <a:t>  binaryio.close();</a:t>
            </a:r>
            <a:endParaRPr lang="en-US" sz="1400"/>
          </a:p>
        </p:txBody>
      </p:sp>
      <p:sp>
        <p:nvSpPr>
          <p:cNvPr id="7" name="Text Box 6"/>
          <p:cNvSpPr txBox="1"/>
          <p:nvPr/>
        </p:nvSpPr>
        <p:spPr>
          <a:xfrm>
            <a:off x="4478020" y="494030"/>
            <a:ext cx="4665980" cy="4184650"/>
          </a:xfrm>
          <a:prstGeom prst="rect">
            <a:avLst/>
          </a:prstGeom>
          <a:noFill/>
        </p:spPr>
        <p:txBody>
          <a:bodyPr wrap="square" rtlCol="0" anchor="t">
            <a:spAutoFit/>
          </a:bodyPr>
          <a:p>
            <a:r>
              <a:rPr lang="en-US" sz="1400"/>
              <a:t>  // Read student back from the file</a:t>
            </a:r>
            <a:endParaRPr lang="en-US" sz="1400"/>
          </a:p>
          <a:p>
            <a:r>
              <a:rPr lang="en-US" sz="1400"/>
              <a:t>  binaryio.open("student.dat", ios::in | ios::binary);</a:t>
            </a:r>
            <a:endParaRPr lang="en-US" sz="1400"/>
          </a:p>
          <a:p>
            <a:endParaRPr lang="en-US" sz="1400"/>
          </a:p>
          <a:p>
            <a:r>
              <a:rPr lang="en-US" sz="1400"/>
              <a:t>  Student studentNew;</a:t>
            </a:r>
            <a:endParaRPr lang="en-US" sz="1400"/>
          </a:p>
          <a:p>
            <a:endParaRPr lang="en-US" sz="1400"/>
          </a:p>
          <a:p>
            <a:r>
              <a:rPr lang="en-US" sz="1400"/>
              <a:t>  binaryio.read(reinterpret_cast&lt;char*&gt;</a:t>
            </a:r>
            <a:endParaRPr lang="en-US" sz="1400"/>
          </a:p>
          <a:p>
            <a:r>
              <a:rPr lang="en-US" sz="1400"/>
              <a:t>    (&amp;studentNew), sizeof(Student));</a:t>
            </a:r>
            <a:endParaRPr lang="en-US" sz="1400"/>
          </a:p>
          <a:p>
            <a:endParaRPr lang="en-US" sz="1400"/>
          </a:p>
          <a:p>
            <a:r>
              <a:rPr lang="en-US" sz="1400"/>
              <a:t>  displayStudent(studentNew);</a:t>
            </a:r>
            <a:endParaRPr lang="en-US" sz="1400"/>
          </a:p>
          <a:p>
            <a:r>
              <a:rPr lang="en-US" sz="1400"/>
              <a:t>   </a:t>
            </a:r>
            <a:endParaRPr lang="en-US" sz="1400"/>
          </a:p>
          <a:p>
            <a:r>
              <a:rPr lang="en-US" sz="1400"/>
              <a:t>  binaryio.read(reinterpret_cast&lt;char*&gt;</a:t>
            </a:r>
            <a:endParaRPr lang="en-US" sz="1400"/>
          </a:p>
          <a:p>
            <a:r>
              <a:rPr lang="en-US" sz="1400"/>
              <a:t>    (&amp;studentNew), sizeof(Student));</a:t>
            </a:r>
            <a:endParaRPr lang="en-US" sz="1400"/>
          </a:p>
          <a:p>
            <a:endParaRPr lang="en-US" sz="1400"/>
          </a:p>
          <a:p>
            <a:r>
              <a:rPr lang="en-US" sz="1400"/>
              <a:t>  displayStudent(studentNew);</a:t>
            </a:r>
            <a:endParaRPr lang="en-US" sz="1400"/>
          </a:p>
          <a:p>
            <a:endParaRPr lang="en-US" sz="1400"/>
          </a:p>
          <a:p>
            <a:r>
              <a:rPr lang="en-US" sz="1400"/>
              <a:t>  binaryio.close();</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1955" y="307340"/>
            <a:ext cx="2145665" cy="368300"/>
          </a:xfrm>
          <a:prstGeom prst="rect">
            <a:avLst/>
          </a:prstGeom>
          <a:noFill/>
        </p:spPr>
        <p:txBody>
          <a:bodyPr wrap="none" rtlCol="0" anchor="t">
            <a:spAutoFit/>
          </a:bodyPr>
          <a:p>
            <a:r>
              <a:rPr lang="en-US" altLang="en-US" dirty="0">
                <a:sym typeface="+mn-ea"/>
              </a:rPr>
              <a:t>TextFileOutput.cpp</a:t>
            </a:r>
            <a:endParaRPr lang="en-US"/>
          </a:p>
        </p:txBody>
      </p:sp>
      <p:sp>
        <p:nvSpPr>
          <p:cNvPr id="5" name="Text Box 4"/>
          <p:cNvSpPr txBox="1"/>
          <p:nvPr/>
        </p:nvSpPr>
        <p:spPr>
          <a:xfrm>
            <a:off x="401955" y="906145"/>
            <a:ext cx="5140960" cy="504634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using namespace std;</a:t>
            </a:r>
            <a:endParaRPr lang="en-US" sz="1400"/>
          </a:p>
          <a:p>
            <a:endParaRPr lang="en-US" sz="1400"/>
          </a:p>
          <a:p>
            <a:r>
              <a:rPr lang="en-US" sz="1400"/>
              <a:t>int main()</a:t>
            </a:r>
            <a:endParaRPr lang="en-US" sz="1400"/>
          </a:p>
          <a:p>
            <a:r>
              <a:rPr lang="en-US" sz="1400"/>
              <a:t>{</a:t>
            </a:r>
            <a:endParaRPr lang="en-US" sz="1400"/>
          </a:p>
          <a:p>
            <a:r>
              <a:rPr lang="en-US" sz="1400"/>
              <a:t>  ofstream output;</a:t>
            </a:r>
            <a:endParaRPr lang="en-US" sz="1400"/>
          </a:p>
          <a:p>
            <a:endParaRPr lang="en-US" sz="1400"/>
          </a:p>
          <a:p>
            <a:r>
              <a:rPr lang="en-US" sz="1400"/>
              <a:t>  // Create a file</a:t>
            </a:r>
            <a:endParaRPr lang="en-US" sz="1400"/>
          </a:p>
          <a:p>
            <a:r>
              <a:rPr lang="en-US" sz="1400"/>
              <a:t>  output.open("scores.txt");</a:t>
            </a:r>
            <a:endParaRPr lang="en-US" sz="1400"/>
          </a:p>
          <a:p>
            <a:endParaRPr lang="en-US" sz="1400"/>
          </a:p>
          <a:p>
            <a:r>
              <a:rPr lang="en-US" sz="1400"/>
              <a:t>  // Write two lines</a:t>
            </a:r>
            <a:endParaRPr lang="en-US" sz="1400"/>
          </a:p>
          <a:p>
            <a:r>
              <a:rPr lang="en-US" sz="1400"/>
              <a:t>  output &lt;&lt; "John" &lt;&lt; " " &lt;&lt; "T" &lt;&lt; " " &lt;&lt; "Smith" </a:t>
            </a:r>
            <a:endParaRPr lang="en-US" sz="1400"/>
          </a:p>
          <a:p>
            <a:r>
              <a:rPr lang="en-US" sz="1400"/>
              <a:t>    &lt;&lt; " " &lt;&lt; 90 &lt;&lt; endl;</a:t>
            </a:r>
            <a:endParaRPr lang="en-US" sz="1400"/>
          </a:p>
          <a:p>
            <a:r>
              <a:rPr lang="en-US" sz="1400"/>
              <a:t>  output &lt;&lt; "Eric" &lt;&lt; " " &lt;&lt; "K" &lt;&lt; " " &lt;&lt; "Jones" </a:t>
            </a:r>
            <a:endParaRPr lang="en-US" sz="1400"/>
          </a:p>
          <a:p>
            <a:r>
              <a:rPr lang="en-US" sz="1400"/>
              <a:t>    &lt;&lt; " " &lt;&lt; 85 &lt;&lt; endl;</a:t>
            </a:r>
            <a:endParaRPr lang="en-US" sz="1400"/>
          </a:p>
          <a:p>
            <a:endParaRPr lang="en-US" sz="1400"/>
          </a:p>
          <a:p>
            <a:r>
              <a:rPr lang="en-US" sz="1400"/>
              <a:t>  output.close();</a:t>
            </a:r>
            <a:endParaRPr lang="en-US" sz="1400"/>
          </a:p>
          <a:p>
            <a:endParaRPr lang="en-US" sz="1400"/>
          </a:p>
          <a:p>
            <a:r>
              <a:rPr lang="en-US" sz="1400"/>
              <a:t>  cout &lt;&lt; "Done" &lt;&lt; endl;</a:t>
            </a:r>
            <a:endParaRPr lang="en-US" sz="1400"/>
          </a:p>
          <a:p>
            <a:endParaRPr lang="en-US" sz="1400"/>
          </a:p>
          <a:p>
            <a:r>
              <a:rPr lang="en-US" sz="1400"/>
              <a:t>  return 0;</a:t>
            </a:r>
            <a:endParaRPr lang="en-US" sz="1400"/>
          </a:p>
          <a:p>
            <a:r>
              <a:rPr lang="en-US" sz="1400"/>
              <a:t>}</a:t>
            </a:r>
            <a:endParaRPr lang="en-US" sz="1400"/>
          </a:p>
        </p:txBody>
      </p:sp>
      <p:pic>
        <p:nvPicPr>
          <p:cNvPr id="6" name="Picture 5"/>
          <p:cNvPicPr>
            <a:picLocks noChangeAspect="1"/>
          </p:cNvPicPr>
          <p:nvPr/>
        </p:nvPicPr>
        <p:blipFill>
          <a:blip r:embed="rId1"/>
          <a:stretch>
            <a:fillRect/>
          </a:stretch>
        </p:blipFill>
        <p:spPr>
          <a:xfrm>
            <a:off x="2749550" y="906145"/>
            <a:ext cx="6211570" cy="17487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8605" y="223520"/>
            <a:ext cx="1176655" cy="368300"/>
          </a:xfrm>
          <a:prstGeom prst="rect">
            <a:avLst/>
          </a:prstGeom>
          <a:noFill/>
        </p:spPr>
        <p:txBody>
          <a:bodyPr wrap="none" rtlCol="0" anchor="t">
            <a:spAutoFit/>
          </a:bodyPr>
          <a:p>
            <a:r>
              <a:rPr lang="en-US" altLang="en-US" dirty="0">
                <a:sym typeface="+mn-ea"/>
              </a:rPr>
              <a:t>Student.h</a:t>
            </a:r>
            <a:endParaRPr lang="en-US"/>
          </a:p>
        </p:txBody>
      </p:sp>
      <p:sp>
        <p:nvSpPr>
          <p:cNvPr id="5" name="Text Box 4"/>
          <p:cNvSpPr txBox="1"/>
          <p:nvPr/>
        </p:nvSpPr>
        <p:spPr>
          <a:xfrm>
            <a:off x="268605" y="591820"/>
            <a:ext cx="3273425" cy="6123940"/>
          </a:xfrm>
          <a:prstGeom prst="rect">
            <a:avLst/>
          </a:prstGeom>
          <a:noFill/>
        </p:spPr>
        <p:txBody>
          <a:bodyPr wrap="square" rtlCol="0" anchor="t">
            <a:spAutoFit/>
          </a:bodyPr>
          <a:p>
            <a:r>
              <a:rPr lang="en-US" sz="1400"/>
              <a:t>#ifndef STUDENT_H</a:t>
            </a:r>
            <a:endParaRPr lang="en-US" sz="1400"/>
          </a:p>
          <a:p>
            <a:r>
              <a:rPr lang="en-US" sz="1400"/>
              <a:t>#define STUDENT_H</a:t>
            </a:r>
            <a:endParaRPr lang="en-US" sz="1400"/>
          </a:p>
          <a:p>
            <a:r>
              <a:rPr lang="en-US" sz="1400"/>
              <a:t>#include &lt;string&gt;</a:t>
            </a:r>
            <a:endParaRPr lang="en-US" sz="1400"/>
          </a:p>
          <a:p>
            <a:r>
              <a:rPr lang="en-US" sz="1400"/>
              <a:t>using namespace std;</a:t>
            </a:r>
            <a:endParaRPr lang="en-US" sz="1400"/>
          </a:p>
          <a:p>
            <a:endParaRPr lang="en-US" sz="1400"/>
          </a:p>
          <a:p>
            <a:r>
              <a:rPr lang="en-US" sz="1400"/>
              <a:t>class Student</a:t>
            </a:r>
            <a:endParaRPr lang="en-US" sz="1400"/>
          </a:p>
          <a:p>
            <a:r>
              <a:rPr lang="en-US" sz="1400"/>
              <a:t>{</a:t>
            </a:r>
            <a:endParaRPr lang="en-US" sz="1400"/>
          </a:p>
          <a:p>
            <a:r>
              <a:rPr lang="en-US" sz="1400"/>
              <a:t>public:</a:t>
            </a:r>
            <a:endParaRPr lang="en-US" sz="1400"/>
          </a:p>
          <a:p>
            <a:r>
              <a:rPr lang="en-US" sz="1400"/>
              <a:t>  Student();</a:t>
            </a:r>
            <a:endParaRPr lang="en-US" sz="1400"/>
          </a:p>
          <a:p>
            <a:r>
              <a:rPr lang="en-US" sz="1400"/>
              <a:t>  Student(const string&amp; firstName, char mi, </a:t>
            </a:r>
            <a:endParaRPr lang="en-US" sz="1400"/>
          </a:p>
          <a:p>
            <a:r>
              <a:rPr lang="en-US" sz="1400"/>
              <a:t>    const string&amp; lastName, int score);</a:t>
            </a:r>
            <a:endParaRPr lang="en-US" sz="1400"/>
          </a:p>
          <a:p>
            <a:r>
              <a:rPr lang="en-US" sz="1400"/>
              <a:t>  void setFirstName(const string&amp; s);</a:t>
            </a:r>
            <a:endParaRPr lang="en-US" sz="1400"/>
          </a:p>
          <a:p>
            <a:r>
              <a:rPr lang="en-US" sz="1400"/>
              <a:t>  void setMi(char mi);</a:t>
            </a:r>
            <a:endParaRPr lang="en-US" sz="1400"/>
          </a:p>
          <a:p>
            <a:r>
              <a:rPr lang="en-US" sz="1400"/>
              <a:t>  void setLastName(const string&amp; s);</a:t>
            </a:r>
            <a:endParaRPr lang="en-US" sz="1400"/>
          </a:p>
          <a:p>
            <a:r>
              <a:rPr lang="en-US" sz="1400"/>
              <a:t>  void setScore(int score);</a:t>
            </a:r>
            <a:endParaRPr lang="en-US" sz="1400"/>
          </a:p>
          <a:p>
            <a:r>
              <a:rPr lang="en-US" sz="1400"/>
              <a:t>  string getFirstName() const;</a:t>
            </a:r>
            <a:endParaRPr lang="en-US" sz="1400"/>
          </a:p>
          <a:p>
            <a:r>
              <a:rPr lang="en-US" sz="1400"/>
              <a:t>  char getMi() const;</a:t>
            </a:r>
            <a:endParaRPr lang="en-US" sz="1400"/>
          </a:p>
          <a:p>
            <a:r>
              <a:rPr lang="en-US" sz="1400"/>
              <a:t>  string getLastName() const;</a:t>
            </a:r>
            <a:endParaRPr lang="en-US" sz="1400"/>
          </a:p>
          <a:p>
            <a:r>
              <a:rPr lang="en-US" sz="1400"/>
              <a:t>  int getScore() const;</a:t>
            </a:r>
            <a:endParaRPr lang="en-US" sz="1400"/>
          </a:p>
          <a:p>
            <a:endParaRPr lang="en-US" sz="1400"/>
          </a:p>
          <a:p>
            <a:r>
              <a:rPr lang="en-US" sz="1400"/>
              <a:t>private:</a:t>
            </a:r>
            <a:endParaRPr lang="en-US" sz="1400"/>
          </a:p>
          <a:p>
            <a:r>
              <a:rPr lang="en-US" sz="1400"/>
              <a:t>  char firstName[25];</a:t>
            </a:r>
            <a:endParaRPr lang="en-US" sz="1400"/>
          </a:p>
          <a:p>
            <a:r>
              <a:rPr lang="en-US" sz="1400"/>
              <a:t>  char mi;</a:t>
            </a:r>
            <a:endParaRPr lang="en-US" sz="1400"/>
          </a:p>
          <a:p>
            <a:r>
              <a:rPr lang="en-US" sz="1400"/>
              <a:t>  char lastName[25];</a:t>
            </a:r>
            <a:endParaRPr lang="en-US" sz="1400"/>
          </a:p>
          <a:p>
            <a:r>
              <a:rPr lang="en-US" sz="1400"/>
              <a:t>  int score;</a:t>
            </a:r>
            <a:endParaRPr lang="en-US" sz="1400"/>
          </a:p>
          <a:p>
            <a:r>
              <a:rPr lang="en-US" sz="1400"/>
              <a:t>};</a:t>
            </a:r>
            <a:endParaRPr lang="en-US" sz="1400"/>
          </a:p>
          <a:p>
            <a:r>
              <a:rPr lang="en-US" sz="1400"/>
              <a:t>#endif</a:t>
            </a:r>
            <a:endParaRPr lang="en-US" sz="1400"/>
          </a:p>
        </p:txBody>
      </p:sp>
      <p:sp>
        <p:nvSpPr>
          <p:cNvPr id="6" name="Text Box 5"/>
          <p:cNvSpPr txBox="1"/>
          <p:nvPr/>
        </p:nvSpPr>
        <p:spPr>
          <a:xfrm>
            <a:off x="3542030" y="591820"/>
            <a:ext cx="2540000" cy="6123940"/>
          </a:xfrm>
          <a:prstGeom prst="rect">
            <a:avLst/>
          </a:prstGeom>
          <a:noFill/>
        </p:spPr>
        <p:txBody>
          <a:bodyPr wrap="square" rtlCol="0" anchor="t">
            <a:spAutoFit/>
          </a:bodyPr>
          <a:p>
            <a:r>
              <a:rPr lang="en-US" sz="1400"/>
              <a:t>#include "Student.h"</a:t>
            </a:r>
            <a:endParaRPr lang="en-US" sz="1400"/>
          </a:p>
          <a:p>
            <a:r>
              <a:rPr lang="en-US" sz="1400"/>
              <a:t>#include &lt;cstring&gt;</a:t>
            </a:r>
            <a:endParaRPr lang="en-US" sz="1400"/>
          </a:p>
          <a:p>
            <a:r>
              <a:rPr lang="en-US" sz="1400"/>
              <a:t>// Construct a default student</a:t>
            </a:r>
            <a:endParaRPr lang="en-US" sz="1400"/>
          </a:p>
          <a:p>
            <a:r>
              <a:rPr lang="en-US" sz="1400"/>
              <a:t>Student::Student()</a:t>
            </a:r>
            <a:endParaRPr lang="en-US" sz="1400"/>
          </a:p>
          <a:p>
            <a:r>
              <a:rPr lang="en-US" sz="1400"/>
              <a:t>{</a:t>
            </a:r>
            <a:endParaRPr lang="en-US" sz="1400"/>
          </a:p>
          <a:p>
            <a:r>
              <a:rPr lang="en-US" sz="1400"/>
              <a:t>}</a:t>
            </a:r>
            <a:endParaRPr lang="en-US" sz="1400"/>
          </a:p>
          <a:p>
            <a:r>
              <a:rPr lang="en-US" sz="1400"/>
              <a:t>// Construct a Student object with specified data</a:t>
            </a:r>
            <a:endParaRPr lang="en-US" sz="1400"/>
          </a:p>
          <a:p>
            <a:r>
              <a:rPr lang="en-US" sz="1400"/>
              <a:t>Student::Student(const string&amp; firstName, char mi, </a:t>
            </a:r>
            <a:endParaRPr lang="en-US" sz="1400"/>
          </a:p>
          <a:p>
            <a:r>
              <a:rPr lang="en-US" sz="1400"/>
              <a:t>  const string&amp; lastName, int score)</a:t>
            </a:r>
            <a:endParaRPr lang="en-US" sz="1400"/>
          </a:p>
          <a:p>
            <a:r>
              <a:rPr lang="en-US" sz="1400"/>
              <a:t>{</a:t>
            </a:r>
            <a:endParaRPr lang="en-US" sz="1400"/>
          </a:p>
          <a:p>
            <a:r>
              <a:rPr lang="en-US" sz="1400"/>
              <a:t>  setFirstName(firstName);</a:t>
            </a:r>
            <a:endParaRPr lang="en-US" sz="1400"/>
          </a:p>
          <a:p>
            <a:r>
              <a:rPr lang="en-US" sz="1400"/>
              <a:t>  setMi(mi);</a:t>
            </a:r>
            <a:endParaRPr lang="en-US" sz="1400"/>
          </a:p>
          <a:p>
            <a:r>
              <a:rPr lang="en-US" sz="1400"/>
              <a:t>  setLastName(lastName);</a:t>
            </a:r>
            <a:endParaRPr lang="en-US" sz="1400"/>
          </a:p>
          <a:p>
            <a:r>
              <a:rPr lang="en-US" sz="1400"/>
              <a:t>  setScore(score);</a:t>
            </a:r>
            <a:endParaRPr lang="en-US" sz="1400"/>
          </a:p>
          <a:p>
            <a:r>
              <a:rPr lang="en-US" sz="1400"/>
              <a:t>}</a:t>
            </a:r>
            <a:endParaRPr lang="en-US" sz="1400"/>
          </a:p>
          <a:p>
            <a:r>
              <a:rPr lang="en-US" sz="1400"/>
              <a:t>void Student::setFirstName(const string&amp; s)</a:t>
            </a:r>
            <a:endParaRPr lang="en-US" sz="1400"/>
          </a:p>
          <a:p>
            <a:r>
              <a:rPr lang="en-US" sz="1400"/>
              <a:t>{</a:t>
            </a:r>
            <a:endParaRPr lang="en-US" sz="1400"/>
          </a:p>
          <a:p>
            <a:r>
              <a:rPr lang="en-US" sz="1400"/>
              <a:t>  strcpy(firstName, s.c_str());</a:t>
            </a:r>
            <a:endParaRPr lang="en-US" sz="1400"/>
          </a:p>
          <a:p>
            <a:r>
              <a:rPr lang="en-US" sz="1400"/>
              <a:t>}</a:t>
            </a:r>
            <a:endParaRPr lang="en-US" sz="1400"/>
          </a:p>
          <a:p>
            <a:r>
              <a:rPr lang="en-US" sz="1400"/>
              <a:t>void Student::setMi(char mi)</a:t>
            </a:r>
            <a:endParaRPr lang="en-US" sz="1400"/>
          </a:p>
          <a:p>
            <a:r>
              <a:rPr lang="en-US" sz="1400"/>
              <a:t>{</a:t>
            </a:r>
            <a:endParaRPr lang="en-US" sz="1400"/>
          </a:p>
          <a:p>
            <a:r>
              <a:rPr lang="en-US" sz="1400"/>
              <a:t>  this-&gt;mi = mi;</a:t>
            </a:r>
            <a:endParaRPr lang="en-US" sz="1400"/>
          </a:p>
          <a:p>
            <a:r>
              <a:rPr lang="en-US" sz="1400"/>
              <a:t>}</a:t>
            </a:r>
            <a:endParaRPr lang="en-US" sz="1400"/>
          </a:p>
        </p:txBody>
      </p:sp>
      <p:sp>
        <p:nvSpPr>
          <p:cNvPr id="7" name="Text Box 6"/>
          <p:cNvSpPr txBox="1"/>
          <p:nvPr/>
        </p:nvSpPr>
        <p:spPr>
          <a:xfrm>
            <a:off x="6336030" y="0"/>
            <a:ext cx="2540000" cy="6770370"/>
          </a:xfrm>
          <a:prstGeom prst="rect">
            <a:avLst/>
          </a:prstGeom>
          <a:noFill/>
        </p:spPr>
        <p:txBody>
          <a:bodyPr wrap="square" rtlCol="0" anchor="t">
            <a:spAutoFit/>
          </a:bodyPr>
          <a:p>
            <a:r>
              <a:rPr lang="en-US" sz="1400"/>
              <a:t>void Student::setLastName(const string&amp; s)</a:t>
            </a:r>
            <a:endParaRPr lang="en-US" sz="1400"/>
          </a:p>
          <a:p>
            <a:r>
              <a:rPr lang="en-US" sz="1400"/>
              <a:t>{</a:t>
            </a:r>
            <a:endParaRPr lang="en-US" sz="1400"/>
          </a:p>
          <a:p>
            <a:r>
              <a:rPr lang="en-US" sz="1400"/>
              <a:t>   strcpy(lastName, s.c_str());</a:t>
            </a:r>
            <a:endParaRPr lang="en-US" sz="1400"/>
          </a:p>
          <a:p>
            <a:r>
              <a:rPr lang="en-US" sz="1400"/>
              <a:t>}</a:t>
            </a:r>
            <a:endParaRPr lang="en-US" sz="1400"/>
          </a:p>
          <a:p>
            <a:r>
              <a:rPr lang="en-US" sz="1400"/>
              <a:t>void Student::setScore(int score)</a:t>
            </a:r>
            <a:endParaRPr lang="en-US" sz="1400"/>
          </a:p>
          <a:p>
            <a:r>
              <a:rPr lang="en-US" sz="1400"/>
              <a:t>{</a:t>
            </a:r>
            <a:endParaRPr lang="en-US" sz="1400"/>
          </a:p>
          <a:p>
            <a:r>
              <a:rPr lang="en-US" sz="1400"/>
              <a:t>  this-&gt;score = score;</a:t>
            </a:r>
            <a:endParaRPr lang="en-US" sz="1400"/>
          </a:p>
          <a:p>
            <a:r>
              <a:rPr lang="en-US" sz="1400"/>
              <a:t>}</a:t>
            </a:r>
            <a:endParaRPr lang="en-US" sz="1400"/>
          </a:p>
          <a:p>
            <a:r>
              <a:rPr lang="en-US" sz="1400"/>
              <a:t>string Student::getFirstName() const</a:t>
            </a:r>
            <a:endParaRPr lang="en-US" sz="1400"/>
          </a:p>
          <a:p>
            <a:r>
              <a:rPr lang="en-US" sz="1400"/>
              <a:t>{</a:t>
            </a:r>
            <a:endParaRPr lang="en-US" sz="1400"/>
          </a:p>
          <a:p>
            <a:r>
              <a:rPr lang="en-US" sz="1400"/>
              <a:t>  return string(firstName);</a:t>
            </a:r>
            <a:endParaRPr lang="en-US" sz="1400"/>
          </a:p>
          <a:p>
            <a:r>
              <a:rPr lang="en-US" sz="1400"/>
              <a:t>}</a:t>
            </a:r>
            <a:endParaRPr lang="en-US" sz="1400"/>
          </a:p>
          <a:p>
            <a:r>
              <a:rPr lang="en-US" sz="1400"/>
              <a:t>char Student::getMi() const</a:t>
            </a:r>
            <a:endParaRPr lang="en-US" sz="1400"/>
          </a:p>
          <a:p>
            <a:r>
              <a:rPr lang="en-US" sz="1400"/>
              <a:t>{</a:t>
            </a:r>
            <a:endParaRPr lang="en-US" sz="1400"/>
          </a:p>
          <a:p>
            <a:r>
              <a:rPr lang="en-US" sz="1400"/>
              <a:t>  return mi;</a:t>
            </a:r>
            <a:endParaRPr lang="en-US" sz="1400"/>
          </a:p>
          <a:p>
            <a:r>
              <a:rPr lang="en-US" sz="1400"/>
              <a:t>}</a:t>
            </a:r>
            <a:endParaRPr lang="en-US" sz="1400"/>
          </a:p>
          <a:p>
            <a:r>
              <a:rPr lang="en-US" sz="1400"/>
              <a:t>string Student::getLastName() const</a:t>
            </a:r>
            <a:endParaRPr lang="en-US" sz="1400"/>
          </a:p>
          <a:p>
            <a:r>
              <a:rPr lang="en-US" sz="1400"/>
              <a:t>{</a:t>
            </a:r>
            <a:endParaRPr lang="en-US" sz="1400"/>
          </a:p>
          <a:p>
            <a:r>
              <a:rPr lang="en-US" sz="1400"/>
              <a:t>  return string(lastName);</a:t>
            </a:r>
            <a:endParaRPr lang="en-US" sz="1400"/>
          </a:p>
          <a:p>
            <a:r>
              <a:rPr lang="en-US" sz="1400"/>
              <a:t>}</a:t>
            </a:r>
            <a:endParaRPr lang="en-US" sz="1400"/>
          </a:p>
          <a:p>
            <a:r>
              <a:rPr lang="en-US" sz="1400"/>
              <a:t>int Student::getScore() const</a:t>
            </a:r>
            <a:endParaRPr lang="en-US" sz="1400"/>
          </a:p>
          <a:p>
            <a:r>
              <a:rPr lang="en-US" sz="1400"/>
              <a:t>{</a:t>
            </a:r>
            <a:endParaRPr lang="en-US" sz="1400"/>
          </a:p>
          <a:p>
            <a:r>
              <a:rPr lang="en-US" sz="1400"/>
              <a:t>  return score;</a:t>
            </a:r>
            <a:endParaRPr lang="en-US" sz="1400"/>
          </a:p>
          <a:p>
            <a:r>
              <a:rPr lang="en-US" sz="1400"/>
              <a:t>}</a:t>
            </a:r>
            <a:endParaRPr lang="en-US" sz="1400"/>
          </a:p>
        </p:txBody>
      </p:sp>
      <p:sp>
        <p:nvSpPr>
          <p:cNvPr id="8" name="Text Box 7"/>
          <p:cNvSpPr txBox="1"/>
          <p:nvPr/>
        </p:nvSpPr>
        <p:spPr>
          <a:xfrm>
            <a:off x="3630930" y="223520"/>
            <a:ext cx="1442720" cy="368300"/>
          </a:xfrm>
          <a:prstGeom prst="rect">
            <a:avLst/>
          </a:prstGeom>
          <a:noFill/>
        </p:spPr>
        <p:txBody>
          <a:bodyPr wrap="none" rtlCol="0" anchor="t">
            <a:spAutoFit/>
          </a:bodyPr>
          <a:p>
            <a:r>
              <a:rPr lang="en-US" altLang="en-US" dirty="0">
                <a:sym typeface="+mn-ea"/>
              </a:rPr>
              <a:t>Student.cpp</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269875" y="165100"/>
            <a:ext cx="8524875" cy="614363"/>
          </a:xfrm>
        </p:spPr>
        <p:txBody>
          <a:bodyPr vert="horz" wrap="square" lIns="92075" tIns="46038" rIns="92075" bIns="46038" anchor="ctr"/>
          <a:p>
            <a:r>
              <a:rPr lang="en-US" altLang="en-US" b="1" dirty="0"/>
              <a:t>Random Access File</a:t>
            </a:r>
            <a:r>
              <a:rPr lang="en-US" altLang="en-US" dirty="0"/>
              <a:t> </a:t>
            </a:r>
            <a:endParaRPr lang="en-US" altLang="en-US" dirty="0"/>
          </a:p>
        </p:txBody>
      </p:sp>
      <p:sp>
        <p:nvSpPr>
          <p:cNvPr id="37892"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7893" name="Rectangle 4"/>
          <p:cNvSpPr/>
          <p:nvPr/>
        </p:nvSpPr>
        <p:spPr>
          <a:xfrm>
            <a:off x="231775" y="931863"/>
            <a:ext cx="8642350" cy="35718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A file consists of a sequence of bytes. There is a special marker called </a:t>
            </a:r>
            <a:r>
              <a:rPr lang="en-US" altLang="en-US" sz="2800" i="1" dirty="0"/>
              <a:t>file pointer</a:t>
            </a:r>
            <a:r>
              <a:rPr lang="en-US" altLang="en-US" sz="2800" dirty="0"/>
              <a:t> that is positioned at one of these bytes. A read or write operation takes place at the location of the file pointer. </a:t>
            </a:r>
            <a:endParaRPr lang="en-US" altLang="en-US" sz="2800" dirty="0"/>
          </a:p>
          <a:p>
            <a:pPr marL="0" lvl="0" indent="0">
              <a:spcBef>
                <a:spcPct val="0"/>
              </a:spcBef>
              <a:buNone/>
            </a:pPr>
            <a:r>
              <a:rPr lang="en-US" altLang="en-US" sz="2800" dirty="0"/>
              <a:t>When a file is opened, the file pointer is set at the beginning of the file. When you read or write data to the file, the file pointer moves forward to the next data item. </a:t>
            </a:r>
            <a:endParaRPr lang="en-US" altLang="en-US" sz="2800" dirty="0"/>
          </a:p>
          <a:p>
            <a:pPr marL="0" lvl="0" indent="0">
              <a:spcBef>
                <a:spcPct val="0"/>
              </a:spcBef>
              <a:buNone/>
            </a:pPr>
            <a:r>
              <a:rPr lang="en-US" altLang="en-US" sz="2800" dirty="0"/>
              <a:t>For example, if you read a character using the </a:t>
            </a:r>
            <a:r>
              <a:rPr lang="en-US" altLang="en-US" sz="2800" u="sng" dirty="0"/>
              <a:t>get()</a:t>
            </a:r>
            <a:r>
              <a:rPr lang="en-US" altLang="en-US" sz="2800" dirty="0"/>
              <a:t> function, C++ reads one byte from the file pointer and now the file pointer is </a:t>
            </a:r>
            <a:r>
              <a:rPr lang="en-US" altLang="en-US" sz="2800" u="sng" dirty="0"/>
              <a:t>1</a:t>
            </a:r>
            <a:r>
              <a:rPr lang="en-US" altLang="en-US" sz="2800" dirty="0"/>
              <a:t> byte ahead of the previous location.</a:t>
            </a:r>
            <a:endParaRPr lang="en-US"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269875" y="165100"/>
            <a:ext cx="8524875" cy="614363"/>
          </a:xfrm>
        </p:spPr>
        <p:txBody>
          <a:bodyPr vert="horz" wrap="square" lIns="92075" tIns="46038" rIns="92075" bIns="46038" anchor="ctr"/>
          <a:p>
            <a:r>
              <a:rPr lang="en-US" altLang="en-US" b="1" dirty="0"/>
              <a:t>Random Access File, cont</a:t>
            </a:r>
            <a:r>
              <a:rPr lang="en-US" altLang="en-US" dirty="0"/>
              <a:t> </a:t>
            </a:r>
            <a:endParaRPr lang="en-US" altLang="en-US" dirty="0"/>
          </a:p>
        </p:txBody>
      </p:sp>
      <p:sp>
        <p:nvSpPr>
          <p:cNvPr id="38916"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8917" name="Rectangle 6"/>
          <p:cNvSpPr/>
          <p:nvPr/>
        </p:nvSpPr>
        <p:spPr>
          <a:xfrm>
            <a:off x="0" y="26860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8918" name="Object 5"/>
          <p:cNvGraphicFramePr>
            <a:graphicFrameLocks noChangeAspect="1"/>
          </p:cNvGraphicFramePr>
          <p:nvPr/>
        </p:nvGraphicFramePr>
        <p:xfrm>
          <a:off x="231775" y="1239838"/>
          <a:ext cx="8640763" cy="2397125"/>
        </p:xfrm>
        <a:graphic>
          <a:graphicData uri="http://schemas.openxmlformats.org/presentationml/2006/ole">
            <mc:AlternateContent xmlns:mc="http://schemas.openxmlformats.org/markup-compatibility/2006">
              <mc:Choice xmlns:v="urn:schemas-microsoft-com:vml" Requires="v">
                <p:oleObj spid="_x0000_s3081" name="" r:id="rId1" imgW="5358130" imgH="1482725" progId="Word.Picture.8">
                  <p:embed/>
                </p:oleObj>
              </mc:Choice>
              <mc:Fallback>
                <p:oleObj name="" r:id="rId1" imgW="5358130" imgH="1482725" progId="Word.Picture.8">
                  <p:embed/>
                  <p:pic>
                    <p:nvPicPr>
                      <p:cNvPr id="0" name="Picture 3080"/>
                      <p:cNvPicPr/>
                      <p:nvPr/>
                    </p:nvPicPr>
                    <p:blipFill>
                      <a:blip r:embed="rId2"/>
                      <a:stretch>
                        <a:fillRect/>
                      </a:stretch>
                    </p:blipFill>
                    <p:spPr>
                      <a:xfrm>
                        <a:off x="231775" y="1239838"/>
                        <a:ext cx="8640763" cy="2397125"/>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seekp, seekg, tellp, tellg</a:t>
            </a:r>
            <a:endParaRPr lang="en-US" altLang="en-US" dirty="0"/>
          </a:p>
        </p:txBody>
      </p:sp>
      <p:sp>
        <p:nvSpPr>
          <p:cNvPr id="3994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1" name="Rectangle 7"/>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9942" name="Rectangle 9"/>
          <p:cNvSpPr/>
          <p:nvPr/>
        </p:nvSpPr>
        <p:spPr>
          <a:xfrm>
            <a:off x="0" y="296068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9943" name="Object 8"/>
          <p:cNvGraphicFramePr>
            <a:graphicFrameLocks noChangeAspect="1"/>
          </p:cNvGraphicFramePr>
          <p:nvPr/>
        </p:nvGraphicFramePr>
        <p:xfrm>
          <a:off x="269875" y="1085850"/>
          <a:ext cx="8294688" cy="1766888"/>
        </p:xfrm>
        <a:graphic>
          <a:graphicData uri="http://schemas.openxmlformats.org/presentationml/2006/ole">
            <mc:AlternateContent xmlns:mc="http://schemas.openxmlformats.org/markup-compatibility/2006">
              <mc:Choice xmlns:v="urn:schemas-microsoft-com:vml" Requires="v">
                <p:oleObj spid="_x0000_s3082" name="" r:id="rId1" imgW="4398010" imgH="938530" progId="Word.Picture.8">
                  <p:embed/>
                </p:oleObj>
              </mc:Choice>
              <mc:Fallback>
                <p:oleObj name="" r:id="rId1" imgW="4398010" imgH="938530" progId="Word.Picture.8">
                  <p:embed/>
                  <p:pic>
                    <p:nvPicPr>
                      <p:cNvPr id="0" name="Picture 3081"/>
                      <p:cNvPicPr/>
                      <p:nvPr/>
                    </p:nvPicPr>
                    <p:blipFill>
                      <a:blip r:embed="rId2"/>
                      <a:stretch>
                        <a:fillRect/>
                      </a:stretch>
                    </p:blipFill>
                    <p:spPr>
                      <a:xfrm>
                        <a:off x="269875" y="1085850"/>
                        <a:ext cx="8294688" cy="1766888"/>
                      </a:xfrm>
                      <a:prstGeom prst="rect">
                        <a:avLst/>
                      </a:prstGeom>
                      <a:noFill/>
                      <a:ln w="38100">
                        <a:noFill/>
                        <a:miter/>
                      </a:ln>
                    </p:spPr>
                  </p:pic>
                </p:oleObj>
              </mc:Fallback>
            </mc:AlternateContent>
          </a:graphicData>
        </a:graphic>
      </p:graphicFrame>
      <p:sp>
        <p:nvSpPr>
          <p:cNvPr id="39944" name="Rectangle 11"/>
          <p:cNvSpPr/>
          <p:nvPr/>
        </p:nvSpPr>
        <p:spPr>
          <a:xfrm>
            <a:off x="0" y="24384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9945" name="Object 10"/>
          <p:cNvGraphicFramePr>
            <a:graphicFrameLocks noChangeAspect="1"/>
          </p:cNvGraphicFramePr>
          <p:nvPr/>
        </p:nvGraphicFramePr>
        <p:xfrm>
          <a:off x="309563" y="3082925"/>
          <a:ext cx="8372475" cy="3214688"/>
        </p:xfrm>
        <a:graphic>
          <a:graphicData uri="http://schemas.openxmlformats.org/presentationml/2006/ole">
            <mc:AlternateContent xmlns:mc="http://schemas.openxmlformats.org/markup-compatibility/2006">
              <mc:Choice xmlns:v="urn:schemas-microsoft-com:vml" Requires="v">
                <p:oleObj spid="_x0000_s3083" name="" r:id="rId3" imgW="5160010" imgH="1978025" progId="Word.Picture.8">
                  <p:embed/>
                </p:oleObj>
              </mc:Choice>
              <mc:Fallback>
                <p:oleObj name="" r:id="rId3" imgW="5160010" imgH="1978025" progId="Word.Picture.8">
                  <p:embed/>
                  <p:pic>
                    <p:nvPicPr>
                      <p:cNvPr id="0" name="Picture 3082"/>
                      <p:cNvPicPr/>
                      <p:nvPr/>
                    </p:nvPicPr>
                    <p:blipFill>
                      <a:blip r:embed="rId4"/>
                      <a:stretch>
                        <a:fillRect/>
                      </a:stretch>
                    </p:blipFill>
                    <p:spPr>
                      <a:xfrm>
                        <a:off x="309563" y="3082925"/>
                        <a:ext cx="8372475" cy="3214688"/>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Random Access File Example</a:t>
            </a:r>
            <a:endParaRPr lang="en-US" altLang="en-US" dirty="0"/>
          </a:p>
        </p:txBody>
      </p:sp>
      <p:sp>
        <p:nvSpPr>
          <p:cNvPr id="4096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0965" name="Rectangle 4"/>
          <p:cNvSpPr/>
          <p:nvPr/>
        </p:nvSpPr>
        <p:spPr>
          <a:xfrm>
            <a:off x="231775" y="1277938"/>
            <a:ext cx="8756650" cy="19970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dirty="0"/>
              <a:t>Listing 13.17 demonstrates how to access file randomly. The program first stores 10 student objects into the file, and then retrieves the 3rd student from the file.</a:t>
            </a:r>
            <a:endParaRPr lang="en-US" altLang="en-US" dirty="0"/>
          </a:p>
        </p:txBody>
      </p:sp>
      <p:sp>
        <p:nvSpPr>
          <p:cNvPr id="40966"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1635" y="250190"/>
            <a:ext cx="2607310" cy="368300"/>
          </a:xfrm>
          <a:prstGeom prst="rect">
            <a:avLst/>
          </a:prstGeom>
          <a:noFill/>
        </p:spPr>
        <p:txBody>
          <a:bodyPr wrap="none" rtlCol="0" anchor="t">
            <a:spAutoFit/>
          </a:bodyPr>
          <a:p>
            <a:r>
              <a:rPr lang="en-US" altLang="en-US" dirty="0">
                <a:sym typeface="+mn-ea"/>
              </a:rPr>
              <a:t>RandomAccessFile.cpp</a:t>
            </a:r>
            <a:endParaRPr lang="en-US"/>
          </a:p>
        </p:txBody>
      </p:sp>
      <p:sp>
        <p:nvSpPr>
          <p:cNvPr id="5" name="Text Box 4"/>
          <p:cNvSpPr txBox="1"/>
          <p:nvPr/>
        </p:nvSpPr>
        <p:spPr>
          <a:xfrm>
            <a:off x="234315" y="618490"/>
            <a:ext cx="5460365" cy="4892675"/>
          </a:xfrm>
          <a:prstGeom prst="rect">
            <a:avLst/>
          </a:prstGeom>
          <a:noFill/>
        </p:spPr>
        <p:txBody>
          <a:bodyPr wrap="square" rtlCol="0" anchor="t">
            <a:spAutoFit/>
          </a:bodyPr>
          <a:p>
            <a:r>
              <a:rPr lang="en-US" sz="1200"/>
              <a:t>#include &lt;iostream&gt;</a:t>
            </a:r>
            <a:endParaRPr lang="en-US" sz="1200"/>
          </a:p>
          <a:p>
            <a:r>
              <a:rPr lang="en-US" sz="1200"/>
              <a:t>#include &lt;fstream&gt;</a:t>
            </a:r>
            <a:endParaRPr lang="en-US" sz="1200"/>
          </a:p>
          <a:p>
            <a:r>
              <a:rPr lang="en-US" sz="1200"/>
              <a:t>#include "Student.h"</a:t>
            </a:r>
            <a:endParaRPr lang="en-US" sz="1200"/>
          </a:p>
          <a:p>
            <a:r>
              <a:rPr lang="en-US" sz="1200"/>
              <a:t>using namespace std;</a:t>
            </a:r>
            <a:endParaRPr lang="en-US" sz="1200"/>
          </a:p>
          <a:p>
            <a:r>
              <a:rPr lang="en-US" sz="1200"/>
              <a:t>void displayStudent(const Student&amp; student)</a:t>
            </a:r>
            <a:endParaRPr lang="en-US" sz="1200"/>
          </a:p>
          <a:p>
            <a:r>
              <a:rPr lang="en-US" sz="1200"/>
              <a:t>{</a:t>
            </a:r>
            <a:endParaRPr lang="en-US" sz="1200"/>
          </a:p>
          <a:p>
            <a:r>
              <a:rPr lang="en-US" sz="1200"/>
              <a:t>  cout &lt;&lt; student.getFirstName() &lt;&lt; " ";</a:t>
            </a:r>
            <a:endParaRPr lang="en-US" sz="1200"/>
          </a:p>
          <a:p>
            <a:r>
              <a:rPr lang="en-US" sz="1200"/>
              <a:t>  cout &lt;&lt; student.getMi() &lt;&lt; " ";</a:t>
            </a:r>
            <a:endParaRPr lang="en-US" sz="1200"/>
          </a:p>
          <a:p>
            <a:r>
              <a:rPr lang="en-US" sz="1200"/>
              <a:t>  cout &lt;&lt; student.getLastName() &lt;&lt; " ";</a:t>
            </a:r>
            <a:endParaRPr lang="en-US" sz="1200"/>
          </a:p>
          <a:p>
            <a:r>
              <a:rPr lang="en-US" sz="1200"/>
              <a:t>  cout &lt;&lt; student.getScore() &lt;&lt; endl;</a:t>
            </a:r>
            <a:endParaRPr lang="en-US" sz="1200"/>
          </a:p>
          <a:p>
            <a:r>
              <a:rPr lang="en-US" sz="1200"/>
              <a:t>}</a:t>
            </a:r>
            <a:endParaRPr lang="en-US" sz="1200"/>
          </a:p>
          <a:p>
            <a:r>
              <a:rPr lang="en-US" sz="1200"/>
              <a:t>int main()</a:t>
            </a:r>
            <a:endParaRPr lang="en-US" sz="1200"/>
          </a:p>
          <a:p>
            <a:r>
              <a:rPr lang="en-US" sz="1200"/>
              <a:t>{ </a:t>
            </a:r>
            <a:endParaRPr lang="en-US" sz="1200"/>
          </a:p>
          <a:p>
            <a:r>
              <a:rPr lang="en-US" sz="1200"/>
              <a:t>  fstream binaryio; // Create stream object</a:t>
            </a:r>
            <a:endParaRPr lang="en-US" sz="1200"/>
          </a:p>
          <a:p>
            <a:r>
              <a:rPr lang="en-US" sz="1200"/>
              <a:t>  binaryio.open("student.dat", ios::out | ios::binary);</a:t>
            </a:r>
            <a:endParaRPr lang="en-US" sz="1200"/>
          </a:p>
          <a:p>
            <a:r>
              <a:rPr lang="en-US" sz="1200"/>
              <a:t>  </a:t>
            </a:r>
            <a:endParaRPr lang="en-US" sz="1200"/>
          </a:p>
          <a:p>
            <a:r>
              <a:rPr lang="en-US" sz="1200"/>
              <a:t>  Student student1("FirstName1", 'A', "LastName1", 10);</a:t>
            </a:r>
            <a:endParaRPr lang="en-US" sz="1200"/>
          </a:p>
          <a:p>
            <a:r>
              <a:rPr lang="en-US" sz="1200"/>
              <a:t>  Student student2("FirstName2", 'B', "LastName2", 20);</a:t>
            </a:r>
            <a:endParaRPr lang="en-US" sz="1200"/>
          </a:p>
          <a:p>
            <a:r>
              <a:rPr lang="en-US" sz="1200"/>
              <a:t>  Student student3("FirstName3", 'C', "LastName3", 30);</a:t>
            </a:r>
            <a:endParaRPr lang="en-US" sz="1200"/>
          </a:p>
          <a:p>
            <a:r>
              <a:rPr lang="en-US" sz="1200"/>
              <a:t>  Student student4("FirstName4", 'D', "LastName4", 40);</a:t>
            </a:r>
            <a:endParaRPr lang="en-US" sz="1200"/>
          </a:p>
          <a:p>
            <a:r>
              <a:rPr lang="en-US" sz="1200"/>
              <a:t>  Student student5("FirstName5", 'E', "LastName5", 50);</a:t>
            </a:r>
            <a:endParaRPr lang="en-US" sz="1200"/>
          </a:p>
          <a:p>
            <a:r>
              <a:rPr lang="en-US" sz="1200"/>
              <a:t>  Student student6("FirstName6", 'F', "LastName6", 60);</a:t>
            </a:r>
            <a:endParaRPr lang="en-US" sz="1200"/>
          </a:p>
          <a:p>
            <a:r>
              <a:rPr lang="en-US" sz="1200"/>
              <a:t>  Student student7("FirstName7", 'G', "LastName7", 70);</a:t>
            </a:r>
            <a:endParaRPr lang="en-US" sz="1200"/>
          </a:p>
          <a:p>
            <a:r>
              <a:rPr lang="en-US" sz="1200"/>
              <a:t>  Student student8("FirstName8", 'H', "LastName8", 80);</a:t>
            </a:r>
            <a:endParaRPr lang="en-US" sz="1200"/>
          </a:p>
          <a:p>
            <a:r>
              <a:rPr lang="en-US" sz="1200"/>
              <a:t>  Student student9("FirstName9", 'I', "LastName9", 90);</a:t>
            </a:r>
            <a:endParaRPr lang="en-US" sz="1200"/>
          </a:p>
          <a:p>
            <a:r>
              <a:rPr lang="en-US" sz="1200"/>
              <a:t>  Student student10("FirstName10", 'J', "LastName10", 100);</a:t>
            </a:r>
            <a:endParaRPr lang="en-US" sz="1200"/>
          </a:p>
        </p:txBody>
      </p:sp>
      <p:sp>
        <p:nvSpPr>
          <p:cNvPr id="6" name="Text Box 5"/>
          <p:cNvSpPr txBox="1"/>
          <p:nvPr/>
        </p:nvSpPr>
        <p:spPr>
          <a:xfrm>
            <a:off x="4745355" y="143510"/>
            <a:ext cx="4398645" cy="6185535"/>
          </a:xfrm>
          <a:prstGeom prst="rect">
            <a:avLst/>
          </a:prstGeom>
          <a:noFill/>
        </p:spPr>
        <p:txBody>
          <a:bodyPr wrap="square" rtlCol="0" anchor="t">
            <a:spAutoFit/>
          </a:bodyPr>
          <a:p>
            <a:r>
              <a:rPr lang="en-US" sz="1200"/>
              <a:t>  binaryio.write(reinterpret_cast&lt;char*&gt;</a:t>
            </a:r>
            <a:endParaRPr lang="en-US" sz="1200"/>
          </a:p>
          <a:p>
            <a:r>
              <a:rPr lang="en-US" sz="1200"/>
              <a:t>    (&amp;student1), sizeof(Student));</a:t>
            </a:r>
            <a:endParaRPr lang="en-US" sz="1200"/>
          </a:p>
          <a:p>
            <a:r>
              <a:rPr lang="en-US" sz="1200"/>
              <a:t>  binaryio.write(reinterpret_cast&lt;char*&gt;</a:t>
            </a:r>
            <a:endParaRPr lang="en-US" sz="1200"/>
          </a:p>
          <a:p>
            <a:r>
              <a:rPr lang="en-US" sz="1200"/>
              <a:t>    (&amp;student2), sizeof(Student));</a:t>
            </a:r>
            <a:endParaRPr lang="en-US" sz="1200"/>
          </a:p>
          <a:p>
            <a:r>
              <a:rPr lang="en-US" sz="1200"/>
              <a:t>  binaryio.write(reinterpret_cast&lt;char*&gt;</a:t>
            </a:r>
            <a:endParaRPr lang="en-US" sz="1200"/>
          </a:p>
          <a:p>
            <a:r>
              <a:rPr lang="en-US" sz="1200"/>
              <a:t>    (&amp;student3), sizeof(Student));</a:t>
            </a:r>
            <a:endParaRPr lang="en-US" sz="1200"/>
          </a:p>
          <a:p>
            <a:r>
              <a:rPr lang="en-US" sz="1200"/>
              <a:t>  binaryio.write(reinterpret_cast&lt;char*&gt;</a:t>
            </a:r>
            <a:endParaRPr lang="en-US" sz="1200"/>
          </a:p>
          <a:p>
            <a:r>
              <a:rPr lang="en-US" sz="1200"/>
              <a:t>    (&amp;student4), sizeof(Student));</a:t>
            </a:r>
            <a:endParaRPr lang="en-US" sz="1200"/>
          </a:p>
          <a:p>
            <a:r>
              <a:rPr lang="en-US" sz="1200"/>
              <a:t>  binaryio.write(reinterpret_cast&lt;char*&gt;</a:t>
            </a:r>
            <a:endParaRPr lang="en-US" sz="1200"/>
          </a:p>
          <a:p>
            <a:r>
              <a:rPr lang="en-US" sz="1200"/>
              <a:t>    (&amp;student5), sizeof(Student));</a:t>
            </a:r>
            <a:endParaRPr lang="en-US" sz="1200"/>
          </a:p>
          <a:p>
            <a:r>
              <a:rPr lang="en-US" sz="1200"/>
              <a:t>  binaryio.write(reinterpret_cast&lt;char*&gt;</a:t>
            </a:r>
            <a:endParaRPr lang="en-US" sz="1200"/>
          </a:p>
          <a:p>
            <a:r>
              <a:rPr lang="en-US" sz="1200"/>
              <a:t>    (&amp;student6), sizeof(Student));</a:t>
            </a:r>
            <a:endParaRPr lang="en-US" sz="1200"/>
          </a:p>
          <a:p>
            <a:r>
              <a:rPr lang="en-US" sz="1200"/>
              <a:t>  binaryio.write(reinterpret_cast&lt;char*&gt;</a:t>
            </a:r>
            <a:endParaRPr lang="en-US" sz="1200"/>
          </a:p>
          <a:p>
            <a:r>
              <a:rPr lang="en-US" sz="1200"/>
              <a:t>    (&amp;student7), sizeof(Student));</a:t>
            </a:r>
            <a:endParaRPr lang="en-US" sz="1200"/>
          </a:p>
          <a:p>
            <a:r>
              <a:rPr lang="en-US" sz="1200"/>
              <a:t>  binaryio.write(reinterpret_cast&lt;char*&gt;</a:t>
            </a:r>
            <a:endParaRPr lang="en-US" sz="1200"/>
          </a:p>
          <a:p>
            <a:r>
              <a:rPr lang="en-US" sz="1200"/>
              <a:t>    (&amp;student8), sizeof(Student));</a:t>
            </a:r>
            <a:endParaRPr lang="en-US" sz="1200"/>
          </a:p>
          <a:p>
            <a:r>
              <a:rPr lang="en-US" sz="1200"/>
              <a:t>  binaryio.write(reinterpret_cast&lt;char*&gt;</a:t>
            </a:r>
            <a:endParaRPr lang="en-US" sz="1200"/>
          </a:p>
          <a:p>
            <a:r>
              <a:rPr lang="en-US" sz="1200"/>
              <a:t>    (&amp;student9), sizeof(Student));</a:t>
            </a:r>
            <a:endParaRPr lang="en-US" sz="1200"/>
          </a:p>
          <a:p>
            <a:r>
              <a:rPr lang="en-US" sz="1200"/>
              <a:t>  binaryio.write(reinterpret_cast&lt;char*&gt;</a:t>
            </a:r>
            <a:endParaRPr lang="en-US" sz="1200"/>
          </a:p>
          <a:p>
            <a:r>
              <a:rPr lang="en-US" sz="1200"/>
              <a:t>    (&amp;student10), sizeof(Student));</a:t>
            </a:r>
            <a:endParaRPr lang="en-US" sz="1200"/>
          </a:p>
          <a:p>
            <a:r>
              <a:rPr lang="en-US" sz="1200"/>
              <a:t>  binaryio.close();</a:t>
            </a:r>
            <a:endParaRPr lang="en-US" sz="1200"/>
          </a:p>
          <a:p>
            <a:r>
              <a:rPr lang="en-US" sz="1200"/>
              <a:t>  // Read student back from the file</a:t>
            </a:r>
            <a:endParaRPr lang="en-US" sz="1200"/>
          </a:p>
          <a:p>
            <a:r>
              <a:rPr lang="en-US" sz="1200"/>
              <a:t>  binaryio.open("student.dat", ios::in | ios::binary);</a:t>
            </a:r>
            <a:endParaRPr lang="en-US" sz="1200"/>
          </a:p>
          <a:p>
            <a:r>
              <a:rPr lang="en-US" sz="1200"/>
              <a:t>  Student studentNew;</a:t>
            </a:r>
            <a:endParaRPr lang="en-US" sz="1200"/>
          </a:p>
          <a:p>
            <a:r>
              <a:rPr lang="en-US" sz="1200"/>
              <a:t>  binaryio.seekg(2 * sizeof(Student));</a:t>
            </a:r>
            <a:endParaRPr lang="en-US" sz="1200"/>
          </a:p>
          <a:p>
            <a:r>
              <a:rPr lang="en-US" sz="1200"/>
              <a:t>  cout &lt;&lt; "Current position is " &lt;&lt; binaryio.tellg() &lt;&lt; endl;</a:t>
            </a:r>
            <a:endParaRPr lang="en-US" sz="1200"/>
          </a:p>
          <a:p>
            <a:r>
              <a:rPr lang="en-US" sz="1200"/>
              <a:t>  binaryio.read(reinterpret_cast&lt;char*&gt;</a:t>
            </a:r>
            <a:endParaRPr lang="en-US" sz="1200"/>
          </a:p>
          <a:p>
            <a:r>
              <a:rPr lang="en-US" sz="1200"/>
              <a:t>    (&amp;studentNew), sizeof(Student));</a:t>
            </a:r>
            <a:endParaRPr lang="en-US" sz="1200"/>
          </a:p>
          <a:p>
            <a:r>
              <a:rPr lang="en-US" sz="1200"/>
              <a:t>  displayStudent(studentNew);</a:t>
            </a:r>
            <a:endParaRPr lang="en-US" sz="1200"/>
          </a:p>
          <a:p>
            <a:r>
              <a:rPr lang="en-US" sz="1200"/>
              <a:t>  cout &lt;&lt; "Current position is " &lt;&lt; binaryio.tellg() &lt;&lt; endl;</a:t>
            </a:r>
            <a:endParaRPr lang="en-US" sz="1200"/>
          </a:p>
          <a:p>
            <a:r>
              <a:rPr lang="en-US" sz="1200"/>
              <a:t>  binaryio.close();</a:t>
            </a:r>
            <a:endParaRPr lang="en-US" sz="1200"/>
          </a:p>
          <a:p>
            <a:r>
              <a:rPr lang="en-US" sz="1200"/>
              <a:t>  return 0;</a:t>
            </a:r>
            <a:endParaRPr lang="en-US" sz="1200"/>
          </a:p>
          <a:p>
            <a:r>
              <a:rPr lang="en-US" sz="1200"/>
              <a:t>}</a:t>
            </a:r>
            <a:endParaRPr lang="en-US" sz="1200"/>
          </a:p>
        </p:txBody>
      </p:sp>
      <p:pic>
        <p:nvPicPr>
          <p:cNvPr id="7" name="Picture 6"/>
          <p:cNvPicPr>
            <a:picLocks noChangeAspect="1"/>
          </p:cNvPicPr>
          <p:nvPr/>
        </p:nvPicPr>
        <p:blipFill>
          <a:blip r:embed="rId1"/>
          <a:stretch>
            <a:fillRect/>
          </a:stretch>
        </p:blipFill>
        <p:spPr>
          <a:xfrm>
            <a:off x="81915" y="5689600"/>
            <a:ext cx="4531995" cy="75882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Updating Files </a:t>
            </a:r>
            <a:endParaRPr lang="en-US" altLang="en-US" dirty="0"/>
          </a:p>
        </p:txBody>
      </p:sp>
      <p:sp>
        <p:nvSpPr>
          <p:cNvPr id="41988"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989" name="Rectangle 4"/>
          <p:cNvSpPr/>
          <p:nvPr/>
        </p:nvSpPr>
        <p:spPr>
          <a:xfrm>
            <a:off x="231775" y="1201738"/>
            <a:ext cx="8602663" cy="33797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Listing 13.18 demonstrates how to update a file. Suppose file object1.dat has already been created with ten </a:t>
            </a:r>
            <a:r>
              <a:rPr lang="en-US" altLang="en-US" u="sng" dirty="0"/>
              <a:t>Student</a:t>
            </a:r>
            <a:r>
              <a:rPr lang="en-US" altLang="en-US" dirty="0"/>
              <a:t> objects from Listing 10.17. The program first reads the 2nd student from the file, changes the last name, writes the revised object back to the file, and reads the new object back from the file.</a:t>
            </a:r>
            <a:endParaRPr lang="en-US" altLang="en-US" dirty="0"/>
          </a:p>
        </p:txBody>
      </p:sp>
      <p:sp>
        <p:nvSpPr>
          <p:cNvPr id="41990"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3540" y="196850"/>
            <a:ext cx="1747520" cy="368300"/>
          </a:xfrm>
          <a:prstGeom prst="rect">
            <a:avLst/>
          </a:prstGeom>
          <a:noFill/>
        </p:spPr>
        <p:txBody>
          <a:bodyPr wrap="none" rtlCol="0" anchor="t">
            <a:spAutoFit/>
          </a:bodyPr>
          <a:p>
            <a:r>
              <a:rPr lang="en-US" altLang="en-US" dirty="0">
                <a:sym typeface="+mn-ea"/>
              </a:rPr>
              <a:t>UpdateFile.cpp</a:t>
            </a:r>
            <a:endParaRPr lang="en-US"/>
          </a:p>
        </p:txBody>
      </p:sp>
      <p:pic>
        <p:nvPicPr>
          <p:cNvPr id="5" name="Picture 4"/>
          <p:cNvPicPr>
            <a:picLocks noChangeAspect="1"/>
          </p:cNvPicPr>
          <p:nvPr/>
        </p:nvPicPr>
        <p:blipFill>
          <a:blip r:embed="rId1"/>
          <a:stretch>
            <a:fillRect/>
          </a:stretch>
        </p:blipFill>
        <p:spPr>
          <a:xfrm>
            <a:off x="3608705" y="5852160"/>
            <a:ext cx="5535295" cy="802005"/>
          </a:xfrm>
          <a:prstGeom prst="rect">
            <a:avLst/>
          </a:prstGeom>
        </p:spPr>
      </p:pic>
      <p:sp>
        <p:nvSpPr>
          <p:cNvPr id="6" name="Text Box 5"/>
          <p:cNvSpPr txBox="1"/>
          <p:nvPr/>
        </p:nvSpPr>
        <p:spPr>
          <a:xfrm>
            <a:off x="383540" y="791845"/>
            <a:ext cx="3961765" cy="5692775"/>
          </a:xfrm>
          <a:prstGeom prst="rect">
            <a:avLst/>
          </a:prstGeom>
          <a:noFill/>
        </p:spPr>
        <p:txBody>
          <a:bodyPr wrap="square" rtlCol="0" anchor="t">
            <a:spAutoFit/>
          </a:bodyPr>
          <a:p>
            <a:r>
              <a:rPr lang="en-US" sz="1400"/>
              <a:t>#include &lt;iostream&gt;</a:t>
            </a:r>
            <a:endParaRPr lang="en-US" sz="1400"/>
          </a:p>
          <a:p>
            <a:r>
              <a:rPr lang="en-US" sz="1400"/>
              <a:t>#include &lt;fstream&gt;</a:t>
            </a:r>
            <a:endParaRPr lang="en-US" sz="1400"/>
          </a:p>
          <a:p>
            <a:r>
              <a:rPr lang="en-US" sz="1400"/>
              <a:t>#include "Student.h"</a:t>
            </a:r>
            <a:endParaRPr lang="en-US" sz="1400"/>
          </a:p>
          <a:p>
            <a:r>
              <a:rPr lang="en-US" sz="1400"/>
              <a:t>using namespace std;</a:t>
            </a:r>
            <a:endParaRPr lang="en-US" sz="1400"/>
          </a:p>
          <a:p>
            <a:endParaRPr lang="en-US" sz="1400"/>
          </a:p>
          <a:p>
            <a:r>
              <a:rPr lang="en-US" sz="1400"/>
              <a:t>void displayStudent(const Student&amp; student)</a:t>
            </a:r>
            <a:endParaRPr lang="en-US" sz="1400"/>
          </a:p>
          <a:p>
            <a:r>
              <a:rPr lang="en-US" sz="1400"/>
              <a:t>{</a:t>
            </a:r>
            <a:endParaRPr lang="en-US" sz="1400"/>
          </a:p>
          <a:p>
            <a:r>
              <a:rPr lang="en-US" sz="1400"/>
              <a:t>  cout &lt;&lt; student.getFirstName() &lt;&lt; " ";</a:t>
            </a:r>
            <a:endParaRPr lang="en-US" sz="1400"/>
          </a:p>
          <a:p>
            <a:r>
              <a:rPr lang="en-US" sz="1400"/>
              <a:t>  cout &lt;&lt; student.getMi() &lt;&lt; " ";</a:t>
            </a:r>
            <a:endParaRPr lang="en-US" sz="1400"/>
          </a:p>
          <a:p>
            <a:r>
              <a:rPr lang="en-US" sz="1400"/>
              <a:t>  cout &lt;&lt; student.getLastName() &lt;&lt; " ";</a:t>
            </a:r>
            <a:endParaRPr lang="en-US" sz="1400"/>
          </a:p>
          <a:p>
            <a:r>
              <a:rPr lang="en-US" sz="1400"/>
              <a:t>  cout &lt;&lt; student.getScore() &lt;&lt; endl;</a:t>
            </a:r>
            <a:endParaRPr lang="en-US" sz="1400"/>
          </a:p>
          <a:p>
            <a:r>
              <a:rPr lang="en-US" sz="1400"/>
              <a:t>}</a:t>
            </a:r>
            <a:endParaRPr lang="en-US" sz="1400"/>
          </a:p>
          <a:p>
            <a:endParaRPr lang="en-US" sz="1400"/>
          </a:p>
          <a:p>
            <a:r>
              <a:rPr lang="en-US" sz="1400"/>
              <a:t>int main()</a:t>
            </a:r>
            <a:endParaRPr lang="en-US" sz="1400"/>
          </a:p>
          <a:p>
            <a:r>
              <a:rPr lang="en-US" sz="1400"/>
              <a:t>{</a:t>
            </a:r>
            <a:endParaRPr lang="en-US" sz="1400"/>
          </a:p>
          <a:p>
            <a:r>
              <a:rPr lang="en-US" sz="1400"/>
              <a:t>  fstream binaryio; // Create stream object</a:t>
            </a:r>
            <a:endParaRPr lang="en-US" sz="1400"/>
          </a:p>
          <a:p>
            <a:endParaRPr lang="en-US" sz="1400"/>
          </a:p>
          <a:p>
            <a:r>
              <a:rPr lang="en-US" sz="1400"/>
              <a:t>  // Open file for input and output</a:t>
            </a:r>
            <a:endParaRPr lang="en-US" sz="1400"/>
          </a:p>
          <a:p>
            <a:r>
              <a:rPr lang="en-US" sz="1400"/>
              <a:t>  binaryio.open("student.dat", ios::in | ios::out | ios::binary);</a:t>
            </a:r>
            <a:endParaRPr lang="en-US" sz="1400"/>
          </a:p>
          <a:p>
            <a:endParaRPr lang="en-US" sz="1400"/>
          </a:p>
          <a:p>
            <a:r>
              <a:rPr lang="en-US" sz="1400"/>
              <a:t>  Student student1;</a:t>
            </a:r>
            <a:endParaRPr lang="en-US" sz="1400"/>
          </a:p>
          <a:p>
            <a:r>
              <a:rPr lang="en-US" sz="1400"/>
              <a:t>  binaryio.seekg(sizeof(Student));</a:t>
            </a:r>
            <a:endParaRPr lang="en-US" sz="1400"/>
          </a:p>
          <a:p>
            <a:r>
              <a:rPr lang="en-US" sz="1400"/>
              <a:t>  binaryio.read(reinterpret_cast&lt;char*&gt;</a:t>
            </a:r>
            <a:endParaRPr lang="en-US" sz="1400"/>
          </a:p>
          <a:p>
            <a:r>
              <a:rPr lang="en-US" sz="1400"/>
              <a:t>    (&amp;student1), sizeof(Student));</a:t>
            </a:r>
            <a:endParaRPr lang="en-US" sz="1400"/>
          </a:p>
          <a:p>
            <a:r>
              <a:rPr lang="en-US" sz="1400"/>
              <a:t>  displayStudent(student1);</a:t>
            </a:r>
            <a:endParaRPr lang="en-US" sz="1400"/>
          </a:p>
        </p:txBody>
      </p:sp>
      <p:sp>
        <p:nvSpPr>
          <p:cNvPr id="7" name="Text Box 6"/>
          <p:cNvSpPr txBox="1"/>
          <p:nvPr/>
        </p:nvSpPr>
        <p:spPr>
          <a:xfrm>
            <a:off x="4558030" y="791845"/>
            <a:ext cx="4357370" cy="3322955"/>
          </a:xfrm>
          <a:prstGeom prst="rect">
            <a:avLst/>
          </a:prstGeom>
          <a:noFill/>
        </p:spPr>
        <p:txBody>
          <a:bodyPr wrap="square" rtlCol="0" anchor="t">
            <a:spAutoFit/>
          </a:bodyPr>
          <a:p>
            <a:r>
              <a:rPr lang="en-US" sz="1400"/>
              <a:t>  student1.setLastName("Yao");</a:t>
            </a:r>
            <a:endParaRPr lang="en-US" sz="1400"/>
          </a:p>
          <a:p>
            <a:r>
              <a:rPr lang="en-US" sz="1400"/>
              <a:t>  binaryio.seekp(sizeof(Student));</a:t>
            </a:r>
            <a:endParaRPr lang="en-US" sz="1400"/>
          </a:p>
          <a:p>
            <a:r>
              <a:rPr lang="en-US" sz="1400"/>
              <a:t>  binaryio.write(reinterpret_cast&lt;char*&gt;</a:t>
            </a:r>
            <a:endParaRPr lang="en-US" sz="1400"/>
          </a:p>
          <a:p>
            <a:r>
              <a:rPr lang="en-US" sz="1400"/>
              <a:t>    (&amp;student1), sizeof(Student));</a:t>
            </a:r>
            <a:endParaRPr lang="en-US" sz="1400"/>
          </a:p>
          <a:p>
            <a:endParaRPr lang="en-US" sz="1400"/>
          </a:p>
          <a:p>
            <a:r>
              <a:rPr lang="en-US" sz="1400"/>
              <a:t>  Student student2;</a:t>
            </a:r>
            <a:endParaRPr lang="en-US" sz="1400"/>
          </a:p>
          <a:p>
            <a:r>
              <a:rPr lang="en-US" sz="1400"/>
              <a:t>  binaryio.seekg(sizeof(Student));</a:t>
            </a:r>
            <a:endParaRPr lang="en-US" sz="1400"/>
          </a:p>
          <a:p>
            <a:r>
              <a:rPr lang="en-US" sz="1400"/>
              <a:t>  binaryio.read(reinterpret_cast&lt;char*&gt;</a:t>
            </a:r>
            <a:endParaRPr lang="en-US" sz="1400"/>
          </a:p>
          <a:p>
            <a:r>
              <a:rPr lang="en-US" sz="1400"/>
              <a:t>    (&amp;student2), sizeof(Student));</a:t>
            </a:r>
            <a:endParaRPr lang="en-US" sz="1400"/>
          </a:p>
          <a:p>
            <a:r>
              <a:rPr lang="en-US" sz="1400"/>
              <a:t>  displayStudent(student2);</a:t>
            </a:r>
            <a:endParaRPr lang="en-US" sz="1400"/>
          </a:p>
          <a:p>
            <a:endParaRPr lang="en-US" sz="1400"/>
          </a:p>
          <a:p>
            <a:r>
              <a:rPr lang="en-US" sz="1400"/>
              <a:t>  binaryio.close();</a:t>
            </a:r>
            <a:endParaRPr lang="en-US" sz="1400"/>
          </a:p>
          <a:p>
            <a:endParaRPr lang="en-US" sz="1400"/>
          </a:p>
          <a:p>
            <a:r>
              <a:rPr lang="en-US" sz="1400"/>
              <a:t>  return 0;</a:t>
            </a:r>
            <a:endParaRPr lang="en-US" sz="1400"/>
          </a:p>
          <a:p>
            <a:r>
              <a:rPr lang="en-US" sz="1400"/>
              <a:t>}</a:t>
            </a:r>
            <a:endParaRPr 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fontScale="90000" lnSpcReduction="10000"/>
          </a:bodyPr>
          <a:p>
            <a:pPr>
              <a:lnSpc>
                <a:spcPct val="160000"/>
              </a:lnSpc>
              <a:spcBef>
                <a:spcPct val="0"/>
              </a:spcBef>
            </a:pPr>
            <a:r>
              <a:rPr lang="en-US" altLang="en-US" sz="2800" dirty="0">
                <a:solidFill>
                  <a:schemeClr val="tx1"/>
                </a:solidFill>
              </a:rPr>
              <a:t>Writing file</a:t>
            </a:r>
            <a:endParaRPr lang="en-US" altLang="en-US" sz="2800" dirty="0">
              <a:solidFill>
                <a:schemeClr val="tx1"/>
              </a:solidFill>
            </a:endParaRPr>
          </a:p>
          <a:p>
            <a:pPr>
              <a:lnSpc>
                <a:spcPct val="160000"/>
              </a:lnSpc>
              <a:spcBef>
                <a:spcPct val="0"/>
              </a:spcBef>
            </a:pPr>
            <a:r>
              <a:rPr lang="en-US" altLang="en-US" sz="2800" dirty="0">
                <a:solidFill>
                  <a:schemeClr val="tx1"/>
                </a:solidFill>
              </a:rPr>
              <a:t>File Exists</a:t>
            </a:r>
            <a:endParaRPr lang="en-US" altLang="en-US" sz="2800" dirty="0">
              <a:solidFill>
                <a:schemeClr val="tx1"/>
              </a:solidFill>
            </a:endParaRPr>
          </a:p>
          <a:p>
            <a:pPr>
              <a:lnSpc>
                <a:spcPct val="160000"/>
              </a:lnSpc>
              <a:spcBef>
                <a:spcPct val="0"/>
              </a:spcBef>
            </a:pPr>
            <a:r>
              <a:rPr lang="en-US" altLang="en-US" sz="2800" dirty="0">
                <a:solidFill>
                  <a:schemeClr val="tx1"/>
                </a:solidFill>
              </a:rPr>
              <a:t>Reading file</a:t>
            </a:r>
            <a:endParaRPr lang="en-US" altLang="en-US" sz="2800" dirty="0">
              <a:solidFill>
                <a:schemeClr val="tx1"/>
              </a:solidFill>
            </a:endParaRPr>
          </a:p>
          <a:p>
            <a:pPr>
              <a:lnSpc>
                <a:spcPct val="160000"/>
              </a:lnSpc>
              <a:spcBef>
                <a:spcPct val="0"/>
              </a:spcBef>
            </a:pPr>
            <a:r>
              <a:rPr lang="en-US" altLang="en-US" sz="2800" dirty="0">
                <a:solidFill>
                  <a:schemeClr val="tx1"/>
                </a:solidFill>
              </a:rPr>
              <a:t>Data Format</a:t>
            </a:r>
            <a:endParaRPr lang="en-US" altLang="en-US" sz="2800" dirty="0">
              <a:solidFill>
                <a:schemeClr val="tx1"/>
              </a:solidFill>
            </a:endParaRPr>
          </a:p>
          <a:p>
            <a:pPr>
              <a:lnSpc>
                <a:spcPct val="160000"/>
              </a:lnSpc>
              <a:spcBef>
                <a:spcPct val="0"/>
              </a:spcBef>
            </a:pPr>
            <a:r>
              <a:rPr lang="en-US" altLang="en-US" sz="2800" dirty="0">
                <a:solidFill>
                  <a:schemeClr val="tx1"/>
                </a:solidFill>
              </a:rPr>
              <a:t>Fstream</a:t>
            </a:r>
            <a:endParaRPr lang="en-US" altLang="en-US" sz="2800" dirty="0">
              <a:solidFill>
                <a:schemeClr val="tx1"/>
              </a:solidFill>
            </a:endParaRPr>
          </a:p>
          <a:p>
            <a:pPr>
              <a:lnSpc>
                <a:spcPct val="160000"/>
              </a:lnSpc>
              <a:spcBef>
                <a:spcPct val="0"/>
              </a:spcBef>
            </a:pPr>
            <a:r>
              <a:rPr lang="en-US" altLang="en-US" sz="2800" dirty="0">
                <a:solidFill>
                  <a:schemeClr val="tx1"/>
                </a:solidFill>
              </a:rPr>
              <a:t>Binary I/O</a:t>
            </a:r>
            <a:endParaRPr lang="en-US" altLang="en-US" sz="2800" dirty="0">
              <a:solidFill>
                <a:schemeClr val="tx1"/>
              </a:solidFill>
            </a:endParaRPr>
          </a:p>
          <a:p>
            <a:pPr>
              <a:lnSpc>
                <a:spcPct val="160000"/>
              </a:lnSpc>
              <a:spcBef>
                <a:spcPct val="0"/>
              </a:spcBef>
            </a:pPr>
            <a:r>
              <a:rPr lang="en-US" altLang="en-US" sz="2800" dirty="0">
                <a:solidFill>
                  <a:schemeClr val="tx1"/>
                </a:solidFill>
              </a:rPr>
              <a:t>Write Array</a:t>
            </a:r>
            <a:endParaRPr lang="en-US" altLang="en-US" sz="2800" dirty="0">
              <a:solidFill>
                <a:schemeClr val="tx1"/>
              </a:solidFill>
            </a:endParaRPr>
          </a:p>
          <a:p>
            <a:pPr>
              <a:lnSpc>
                <a:spcPct val="160000"/>
              </a:lnSpc>
              <a:spcBef>
                <a:spcPct val="0"/>
              </a:spcBef>
            </a:pPr>
            <a:r>
              <a:rPr lang="en-US" altLang="en-US" sz="2800" dirty="0">
                <a:solidFill>
                  <a:schemeClr val="tx1"/>
                </a:solidFill>
              </a:rPr>
              <a:t>Objest I/O</a:t>
            </a:r>
            <a:endParaRPr lang="en-US" altLang="en-US" sz="2800" dirty="0">
              <a:solidFill>
                <a:schemeClr val="tx1"/>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685800" y="228600"/>
            <a:ext cx="7772400" cy="703263"/>
          </a:xfrm>
        </p:spPr>
        <p:txBody>
          <a:bodyPr vert="horz" wrap="square" lIns="92075" tIns="46038" rIns="92075" bIns="46038" anchor="ctr"/>
          <a:p>
            <a:r>
              <a:rPr lang="en-US" altLang="en-US" dirty="0"/>
              <a:t> Writing Data to a File</a:t>
            </a:r>
            <a:endParaRPr lang="en-US" altLang="en-US" dirty="0"/>
          </a:p>
        </p:txBody>
      </p:sp>
      <p:sp>
        <p:nvSpPr>
          <p:cNvPr id="6148" name="Rectangle 3"/>
          <p:cNvSpPr/>
          <p:nvPr/>
        </p:nvSpPr>
        <p:spPr>
          <a:xfrm>
            <a:off x="0" y="2400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Rectangle 8"/>
          <p:cNvSpPr/>
          <p:nvPr/>
        </p:nvSpPr>
        <p:spPr>
          <a:xfrm>
            <a:off x="0" y="26781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150" name="Object 7"/>
          <p:cNvGraphicFramePr>
            <a:graphicFrameLocks noChangeAspect="1"/>
          </p:cNvGraphicFramePr>
          <p:nvPr/>
        </p:nvGraphicFramePr>
        <p:xfrm>
          <a:off x="231775" y="1277938"/>
          <a:ext cx="8642350" cy="3130550"/>
        </p:xfrm>
        <a:graphic>
          <a:graphicData uri="http://schemas.openxmlformats.org/presentationml/2006/ole">
            <mc:AlternateContent xmlns:mc="http://schemas.openxmlformats.org/markup-compatibility/2006">
              <mc:Choice xmlns:v="urn:schemas-microsoft-com:vml" Requires="v">
                <p:oleObj spid="_x0000_s3077" name="" r:id="rId1" imgW="4151630" imgH="1502410" progId="Word.Picture.8">
                  <p:embed/>
                </p:oleObj>
              </mc:Choice>
              <mc:Fallback>
                <p:oleObj name="" r:id="rId1" imgW="4151630" imgH="1502410" progId="Word.Picture.8">
                  <p:embed/>
                  <p:pic>
                    <p:nvPicPr>
                      <p:cNvPr id="0" name="Picture 3076"/>
                      <p:cNvPicPr/>
                      <p:nvPr/>
                    </p:nvPicPr>
                    <p:blipFill>
                      <a:blip r:embed="rId2"/>
                      <a:stretch>
                        <a:fillRect/>
                      </a:stretch>
                    </p:blipFill>
                    <p:spPr>
                      <a:xfrm>
                        <a:off x="231775" y="1277938"/>
                        <a:ext cx="8642350" cy="31305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close file </a:t>
            </a:r>
            <a:endParaRPr lang="en-US" altLang="en-US" dirty="0"/>
          </a:p>
        </p:txBody>
      </p:sp>
      <p:sp>
        <p:nvSpPr>
          <p:cNvPr id="7172" name="Rectangle 3"/>
          <p:cNvSpPr>
            <a:spLocks noGrp="1"/>
          </p:cNvSpPr>
          <p:nvPr>
            <p:ph idx="1"/>
          </p:nvPr>
        </p:nvSpPr>
        <p:spPr>
          <a:xfrm>
            <a:off x="269875" y="1277938"/>
            <a:ext cx="8534400" cy="4110037"/>
          </a:xfrm>
        </p:spPr>
        <p:txBody>
          <a:bodyPr vert="horz" wrap="square" lIns="92075" tIns="46038" rIns="92075" bIns="46038" anchor="t"/>
          <a:p>
            <a:pPr marL="0" indent="0">
              <a:buNone/>
            </a:pPr>
            <a:r>
              <a:rPr lang="en-US" altLang="en-US" sz="3600" dirty="0"/>
              <a:t>The </a:t>
            </a:r>
            <a:r>
              <a:rPr lang="en-US" altLang="en-US" sz="3600" u="sng" dirty="0"/>
              <a:t>close()</a:t>
            </a:r>
            <a:r>
              <a:rPr lang="en-US" altLang="en-US" sz="3600" dirty="0"/>
              <a:t> function (line 16) must be used to close the stream for the object. </a:t>
            </a:r>
            <a:endParaRPr lang="en-US" altLang="en-US" sz="3600" dirty="0"/>
          </a:p>
          <a:p>
            <a:pPr marL="0" indent="0">
              <a:buNone/>
            </a:pPr>
            <a:r>
              <a:rPr lang="en-US" altLang="en-US" sz="3600" dirty="0"/>
              <a:t>If this function is not invoked, the data may not be saved properly in the file.</a:t>
            </a:r>
            <a:endParaRPr lang="en-US"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file exists? </a:t>
            </a:r>
            <a:endParaRPr lang="en-US" altLang="en-US" dirty="0"/>
          </a:p>
        </p:txBody>
      </p:sp>
      <p:sp>
        <p:nvSpPr>
          <p:cNvPr id="8196" name="Rectangle 3"/>
          <p:cNvSpPr>
            <a:spLocks noGrp="1"/>
          </p:cNvSpPr>
          <p:nvPr>
            <p:ph idx="1"/>
          </p:nvPr>
        </p:nvSpPr>
        <p:spPr>
          <a:xfrm>
            <a:off x="269875" y="1277938"/>
            <a:ext cx="8534400" cy="4110037"/>
          </a:xfrm>
        </p:spPr>
        <p:txBody>
          <a:bodyPr vert="horz" wrap="square" lIns="92075" tIns="46038" rIns="92075" bIns="46038" anchor="t"/>
          <a:p>
            <a:pPr marL="0" indent="0">
              <a:buNone/>
            </a:pPr>
            <a:r>
              <a:rPr lang="en-US" altLang="en-US" dirty="0"/>
              <a:t>If a file already exists, the contents of the file will be destroyed without warning.</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absolute filename </a:t>
            </a:r>
            <a:endParaRPr lang="en-US" altLang="en-US" dirty="0"/>
          </a:p>
        </p:txBody>
      </p:sp>
      <p:sp>
        <p:nvSpPr>
          <p:cNvPr id="9220" name="Rectangle 3"/>
          <p:cNvSpPr>
            <a:spLocks noGrp="1"/>
          </p:cNvSpPr>
          <p:nvPr>
            <p:ph idx="1"/>
          </p:nvPr>
        </p:nvSpPr>
        <p:spPr>
          <a:xfrm>
            <a:off x="269875" y="1277938"/>
            <a:ext cx="8534400" cy="4954587"/>
          </a:xfrm>
        </p:spPr>
        <p:txBody>
          <a:bodyPr vert="horz" wrap="square" lIns="92075" tIns="46038" rIns="92075" bIns="46038" anchor="t">
            <a:normAutofit lnSpcReduction="20000"/>
          </a:bodyPr>
          <a:p>
            <a:pPr marL="0" indent="0">
              <a:buNone/>
            </a:pPr>
            <a:r>
              <a:rPr lang="en-US" altLang="en-US" sz="2800" dirty="0"/>
              <a:t>Every file is placed in a directory in the file system. An </a:t>
            </a:r>
            <a:r>
              <a:rPr lang="en-US" altLang="en-US" sz="2800" i="1" dirty="0"/>
              <a:t>absolute file</a:t>
            </a:r>
            <a:r>
              <a:rPr lang="en-US" altLang="en-US" sz="2800" dirty="0"/>
              <a:t> name contains a file name with its complete path and drive letter. </a:t>
            </a:r>
            <a:endParaRPr lang="en-US" altLang="en-US" sz="2800" dirty="0"/>
          </a:p>
          <a:p>
            <a:pPr marL="0" indent="0">
              <a:buNone/>
            </a:pPr>
            <a:r>
              <a:rPr lang="en-US" altLang="en-US" sz="2800" dirty="0"/>
              <a:t>For example, </a:t>
            </a:r>
            <a:r>
              <a:rPr lang="en-US" altLang="en-US" sz="2800" b="1" dirty="0"/>
              <a:t>c:\example\scores.txt</a:t>
            </a:r>
            <a:r>
              <a:rPr lang="en-US" altLang="en-US" sz="2800" dirty="0"/>
              <a:t> is the absolute file name for the file </a:t>
            </a:r>
            <a:r>
              <a:rPr lang="en-US" altLang="en-US" sz="2800" b="1" dirty="0"/>
              <a:t>scroes.txt</a:t>
            </a:r>
            <a:r>
              <a:rPr lang="en-US" altLang="en-US" sz="2800" dirty="0"/>
              <a:t> on the Windows operating system. </a:t>
            </a:r>
            <a:endParaRPr lang="en-US" altLang="en-US" sz="2800" dirty="0"/>
          </a:p>
          <a:p>
            <a:pPr marL="0" indent="0">
              <a:buNone/>
            </a:pPr>
            <a:r>
              <a:rPr lang="en-US" altLang="en-US" sz="2800" dirty="0"/>
              <a:t>Here </a:t>
            </a:r>
            <a:r>
              <a:rPr lang="en-US" altLang="en-US" sz="2800" b="1" dirty="0"/>
              <a:t>c:\example</a:t>
            </a:r>
            <a:r>
              <a:rPr lang="en-US" altLang="en-US" sz="2800" dirty="0"/>
              <a:t> is referred to as the </a:t>
            </a:r>
            <a:r>
              <a:rPr lang="en-US" altLang="en-US" sz="2800" i="1" dirty="0"/>
              <a:t>directory path</a:t>
            </a:r>
            <a:r>
              <a:rPr lang="en-US" altLang="en-US" sz="2800" dirty="0"/>
              <a:t> for the file. Absolute file names are machine-depende</a:t>
            </a:r>
            <a:endParaRPr lang="en-US" altLang="en-US" sz="2800" dirty="0"/>
          </a:p>
          <a:p>
            <a:pPr marL="0" indent="0">
              <a:buNone/>
            </a:pPr>
            <a:r>
              <a:rPr lang="en-US" altLang="en-US" sz="2800" dirty="0"/>
              <a:t>nt. On Unix, the absolute file name may be </a:t>
            </a:r>
            <a:r>
              <a:rPr lang="en-US" altLang="en-US" sz="2800" b="1" dirty="0"/>
              <a:t>/home/liang/example/scores.txt</a:t>
            </a:r>
            <a:r>
              <a:rPr lang="en-US" altLang="en-US" sz="2800" dirty="0"/>
              <a:t>, where </a:t>
            </a:r>
            <a:r>
              <a:rPr lang="en-US" altLang="en-US" sz="2800" b="1" dirty="0"/>
              <a:t>/home/liang/example </a:t>
            </a:r>
            <a:r>
              <a:rPr lang="en-US" altLang="en-US" sz="2800" dirty="0"/>
              <a:t>is the directory path for the file </a:t>
            </a:r>
            <a:r>
              <a:rPr lang="en-US" altLang="en-US" sz="2800" b="1" dirty="0"/>
              <a:t>scores.txt</a:t>
            </a:r>
            <a:r>
              <a:rPr lang="en-US" altLang="en-US" sz="2800" dirty="0"/>
              <a:t>.</a:t>
            </a:r>
            <a:endParaRPr lang="en-US" altLang="en-US" sz="2800"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22556</Words>
  <Application>WPS Presentation</Application>
  <PresentationFormat>全屏显示(4:3)</PresentationFormat>
  <Paragraphs>934</Paragraphs>
  <Slides>59</Slides>
  <Notes>13</Notes>
  <HiddenSlides>0</HiddenSlides>
  <MMClips>13</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10</vt:i4>
      </vt:variant>
      <vt:variant>
        <vt:lpstr>幻灯片标题</vt:lpstr>
      </vt:variant>
      <vt:variant>
        <vt:i4>59</vt:i4>
      </vt:variant>
    </vt:vector>
  </HeadingPairs>
  <TitlesOfParts>
    <vt:vector size="91" baseType="lpstr">
      <vt:lpstr>Arial</vt:lpstr>
      <vt:lpstr>SimSun</vt:lpstr>
      <vt:lpstr>Wingdings</vt:lpstr>
      <vt:lpstr>Times New Roman</vt:lpstr>
      <vt:lpstr>Arial</vt:lpstr>
      <vt:lpstr>Times New Roman Regular</vt:lpstr>
      <vt:lpstr>DIN-Bold</vt:lpstr>
      <vt:lpstr>Thonburi</vt:lpstr>
      <vt:lpstr>DIN-Regular</vt:lpstr>
      <vt:lpstr>Monotype Sorts</vt:lpstr>
      <vt:lpstr>Calibri</vt:lpstr>
      <vt:lpstr>Helvetica Neue</vt:lpstr>
      <vt:lpstr>微软雅黑</vt:lpstr>
      <vt:lpstr>汉仪旗黑</vt:lpstr>
      <vt:lpstr>Arial Unicode MS</vt:lpstr>
      <vt:lpstr>Calibri</vt:lpstr>
      <vt:lpstr>汉仪书宋二KW</vt:lpstr>
      <vt:lpstr>Book Antiqua</vt:lpstr>
      <vt:lpstr>苹方-简</vt:lpstr>
      <vt:lpstr>SimSun</vt:lpstr>
      <vt:lpstr>SimSun</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12</vt:lpstr>
      <vt:lpstr>Objectives</vt:lpstr>
      <vt:lpstr> Writing Data to a File</vt:lpstr>
      <vt:lpstr>PowerPoint 演示文稿</vt:lpstr>
      <vt:lpstr> Writing Data to a File</vt:lpstr>
      <vt:lpstr>close file </vt:lpstr>
      <vt:lpstr>file exists? </vt:lpstr>
      <vt:lpstr>absolute filename </vt:lpstr>
      <vt:lpstr>\ in file names </vt:lpstr>
      <vt:lpstr> relative filename </vt:lpstr>
      <vt:lpstr> Reading Data from a File </vt:lpstr>
      <vt:lpstr>PowerPoint 演示文稿</vt:lpstr>
      <vt:lpstr> Testing File Existence </vt:lpstr>
      <vt:lpstr>know data format </vt:lpstr>
      <vt:lpstr>Testing End of File</vt:lpstr>
      <vt:lpstr>PowerPoint 演示文稿</vt:lpstr>
      <vt:lpstr>Formatting Output </vt:lpstr>
      <vt:lpstr>PowerPoint 演示文稿</vt:lpstr>
      <vt:lpstr>getline, get and put </vt:lpstr>
      <vt:lpstr>PowerPoint 演示文稿</vt:lpstr>
      <vt:lpstr>getline, get and put </vt:lpstr>
      <vt:lpstr>PowerPoint 演示文稿</vt:lpstr>
      <vt:lpstr>fstream and File Open Modes </vt:lpstr>
      <vt:lpstr>File Open Modes </vt:lpstr>
      <vt:lpstr>Combining Modes </vt:lpstr>
      <vt:lpstr>PowerPoint 演示文稿</vt:lpstr>
      <vt:lpstr>Testing Stream States </vt:lpstr>
      <vt:lpstr>Stream State Bit Values</vt:lpstr>
      <vt:lpstr>Stream State Functions</vt:lpstr>
      <vt:lpstr>PowerPoint 演示文稿</vt:lpstr>
      <vt:lpstr>Binary I/O </vt:lpstr>
      <vt:lpstr>Text vs. Binary I/O </vt:lpstr>
      <vt:lpstr>ios::binary </vt:lpstr>
      <vt:lpstr>The write Function </vt:lpstr>
      <vt:lpstr>PowerPoint 演示文稿</vt:lpstr>
      <vt:lpstr>Write an Array of Bytes</vt:lpstr>
      <vt:lpstr>Write Any Type </vt:lpstr>
      <vt:lpstr>PowerPoint 演示文稿</vt:lpstr>
      <vt:lpstr>Reinterpret_cast Demo</vt:lpstr>
      <vt:lpstr>The read Function </vt:lpstr>
      <vt:lpstr>PowerPoint 演示文稿</vt:lpstr>
      <vt:lpstr>Read Any Type</vt:lpstr>
      <vt:lpstr>PowerPoint 演示文稿</vt:lpstr>
      <vt:lpstr>Binary Array I/O</vt:lpstr>
      <vt:lpstr>PowerPoint 演示文稿</vt:lpstr>
      <vt:lpstr>Binary Object I/O</vt:lpstr>
      <vt:lpstr>Binary Object I/O, cont.</vt:lpstr>
      <vt:lpstr>PowerPoint 演示文稿</vt:lpstr>
      <vt:lpstr>PowerPoint 演示文稿</vt:lpstr>
      <vt:lpstr>Random Access File </vt:lpstr>
      <vt:lpstr>Random Access File, cont </vt:lpstr>
      <vt:lpstr>seekp, seekg, tellp, tellg</vt:lpstr>
      <vt:lpstr>Random Access File Example</vt:lpstr>
      <vt:lpstr>PowerPoint 演示文稿</vt:lpstr>
      <vt:lpstr>Updating Files </vt:lpstr>
      <vt:lpstr>PowerPoint 演示文稿</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659</cp:revision>
  <cp:lastPrinted>2021-03-21T08:31:20Z</cp:lastPrinted>
  <dcterms:created xsi:type="dcterms:W3CDTF">2021-03-21T08:31:20Z</dcterms:created>
  <dcterms:modified xsi:type="dcterms:W3CDTF">2021-03-21T08:31:20Z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1033-3.3.1.5149</vt:lpwstr>
  </property>
</Properties>
</file>