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87" r:id="rId5"/>
    <p:sldId id="1085" r:id="rId6"/>
    <p:sldId id="1086" r:id="rId7"/>
    <p:sldId id="1087" r:id="rId8"/>
    <p:sldId id="1088" r:id="rId9"/>
    <p:sldId id="1126" r:id="rId10"/>
    <p:sldId id="1124" r:id="rId11"/>
    <p:sldId id="1089" r:id="rId12"/>
    <p:sldId id="1090" r:id="rId13"/>
    <p:sldId id="1091" r:id="rId14"/>
    <p:sldId id="1092" r:id="rId15"/>
    <p:sldId id="1093" r:id="rId16"/>
    <p:sldId id="1094" r:id="rId17"/>
    <p:sldId id="1095" r:id="rId18"/>
    <p:sldId id="1096" r:id="rId19"/>
    <p:sldId id="1097" r:id="rId20"/>
    <p:sldId id="1098" r:id="rId21"/>
    <p:sldId id="1099" r:id="rId22"/>
    <p:sldId id="1100" r:id="rId23"/>
    <p:sldId id="1101" r:id="rId24"/>
    <p:sldId id="1102" r:id="rId25"/>
    <p:sldId id="1103" r:id="rId26"/>
    <p:sldId id="1104" r:id="rId27"/>
    <p:sldId id="1105" r:id="rId28"/>
    <p:sldId id="1106" r:id="rId29"/>
    <p:sldId id="1107" r:id="rId30"/>
    <p:sldId id="1108" r:id="rId31"/>
    <p:sldId id="1109" r:id="rId32"/>
    <p:sldId id="1110" r:id="rId33"/>
    <p:sldId id="1111" r:id="rId34"/>
    <p:sldId id="1112" r:id="rId35"/>
    <p:sldId id="1113" r:id="rId36"/>
    <p:sldId id="1114" r:id="rId37"/>
    <p:sldId id="1115" r:id="rId38"/>
    <p:sldId id="1116" r:id="rId39"/>
    <p:sldId id="1125" r:id="rId40"/>
    <p:sldId id="1117" r:id="rId41"/>
    <p:sldId id="1118" r:id="rId42"/>
    <p:sldId id="1119" r:id="rId43"/>
    <p:sldId id="1120" r:id="rId44"/>
    <p:sldId id="1121" r:id="rId45"/>
    <p:sldId id="444" r:id="rId46"/>
    <p:sldId id="311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FD9CF"/>
    <a:srgbClr val="18B4AB"/>
    <a:srgbClr val="000044"/>
    <a:srgbClr val="000544"/>
    <a:srgbClr val="CE57C1"/>
    <a:srgbClr val="0000FE"/>
    <a:srgbClr val="1AC3B9"/>
    <a:srgbClr val="D200FE"/>
    <a:srgbClr val="FD7C08"/>
    <a:srgbClr val="023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571" autoAdjust="0"/>
    <p:restoredTop sz="88363" autoAdjust="0"/>
  </p:normalViewPr>
  <p:slideViewPr>
    <p:cSldViewPr snapToGrid="0" snapToObjects="1">
      <p:cViewPr varScale="1">
        <p:scale>
          <a:sx n="120" d="100"/>
          <a:sy n="120" d="100"/>
        </p:scale>
        <p:origin x="1696" y="184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BADF8-166D-464F-9CD6-EB1A92ACA0C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English Title:</a:t>
            </a:r>
            <a:r>
              <a:rPr lang="en-US" baseline="0" dirty="0"/>
              <a:t> Uppercase, Calibri size 60, XJTLU Navy</a:t>
            </a:r>
            <a:endParaRPr lang="en-US" baseline="0" dirty="0"/>
          </a:p>
          <a:p>
            <a:r>
              <a:rPr lang="en-US" baseline="0" dirty="0"/>
              <a:t>English Subtitle: Uppercase, Calibri size 36, XJTLU Navy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English Title:</a:t>
            </a:r>
            <a:r>
              <a:rPr lang="en-US" baseline="0" dirty="0"/>
              <a:t> Uppercase, Calibri size 60, XJTLU Navy</a:t>
            </a:r>
            <a:endParaRPr lang="en-US" baseline="0" dirty="0"/>
          </a:p>
          <a:p>
            <a:r>
              <a:rPr lang="en-US" baseline="0" dirty="0"/>
              <a:t>English Subtitle: Uppercase, Calibri size 36, XJTLU Navy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/>
          <a:p>
            <a:pPr lvl="0" algn="r"/>
            <a:fld id="{9A0DB2DC-4C9A-4742-B13C-FB6460FD3503}" type="slidenum">
              <a:rPr lang="en-US" altLang="en-US" sz="1000" i="1" dirty="0"/>
            </a:fld>
            <a:endParaRPr lang="en-US" altLang="en-US" sz="1000" i="1" dirty="0"/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Title:</a:t>
            </a:r>
            <a:r>
              <a:rPr lang="en-US" baseline="0" dirty="0"/>
              <a:t> Uppercase, Calibri size 60, XJTLU Navy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  <p:sp>
        <p:nvSpPr>
          <p:cNvPr id="7" name="Rectangle 4"/>
          <p:cNvSpPr/>
          <p:nvPr userDrawn="1"/>
        </p:nvSpPr>
        <p:spPr>
          <a:xfrm rot="10800000">
            <a:off x="0" y="6672580"/>
            <a:ext cx="9144000" cy="184785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emf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3210"/>
            <a:ext cx="8331200" cy="72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3325"/>
            <a:ext cx="8229600" cy="4942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383145" y="-5715"/>
            <a:ext cx="1830070" cy="6892925"/>
          </a:xfrm>
          <a:prstGeom prst="rect">
            <a:avLst/>
          </a:prstGeom>
        </p:spPr>
      </p:pic>
      <p:pic>
        <p:nvPicPr>
          <p:cNvPr id="12" name="Picture 11" descr="Shield-navy(rgb for online)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530" y="5929019"/>
            <a:ext cx="356139" cy="444524"/>
          </a:xfrm>
          <a:prstGeom prst="rect">
            <a:avLst/>
          </a:prstGeom>
        </p:spPr>
      </p:pic>
      <p:sp>
        <p:nvSpPr>
          <p:cNvPr id="9" name="Rectangle 4"/>
          <p:cNvSpPr/>
          <p:nvPr userDrawn="1"/>
        </p:nvSpPr>
        <p:spPr>
          <a:xfrm rot="10800000">
            <a:off x="0" y="6672580"/>
            <a:ext cx="9144000" cy="184785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u="none" strike="noStrike" kern="1200" cap="all" spc="0" normalizeH="0">
          <a:solidFill>
            <a:schemeClr val="tx1"/>
          </a:solidFill>
          <a:uFillTx/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Times New Roman Regular" panose="02020603050405020304" charset="0"/>
          <a:ea typeface="+mn-ea"/>
          <a:cs typeface="Times New Roman Regular" panose="0202060305040502030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Times New Roman Regular" panose="02020603050405020304" charset="0"/>
          <a:ea typeface="+mn-ea"/>
          <a:cs typeface="Times New Roman Regular" panose="0202060305040502030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Times New Roman Regular" panose="02020603050405020304" charset="0"/>
          <a:ea typeface="+mn-ea"/>
          <a:cs typeface="Times New Roman Regular" panose="0202060305040502030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Times New Roman Regular" panose="02020603050405020304" charset="0"/>
          <a:ea typeface="+mn-ea"/>
          <a:cs typeface="Times New Roman Regular" panose="0202060305040502030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Times New Roman Regular" panose="02020603050405020304" charset="0"/>
          <a:ea typeface="+mn-ea"/>
          <a:cs typeface="Times New Roman Regular" panose="0202060305040502030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hyperlink" Target="http://www.xjtlu.edu.cn/en/" TargetMode="External"/><Relationship Id="rId4" Type="http://schemas.openxmlformats.org/officeDocument/2006/relationships/image" Target="../media/image14.jpeg"/><Relationship Id="rId3" Type="http://schemas.openxmlformats.org/officeDocument/2006/relationships/image" Target="../media/image13.png"/><Relationship Id="rId2" Type="http://schemas.openxmlformats.org/officeDocument/2006/relationships/image" Target="../media/image3.emf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3779"/>
            <a:ext cx="7772400" cy="2337442"/>
          </a:xfrm>
        </p:spPr>
        <p:txBody>
          <a:bodyPr>
            <a:noAutofit/>
          </a:bodyPr>
          <a:lstStyle/>
          <a:p>
            <a:r>
              <a:rPr lang="en-US" altLang="zh-CN" sz="5400" b="1" cap="all" dirty="0">
                <a:solidFill>
                  <a:srgbClr val="000044"/>
                </a:solidFill>
                <a:cs typeface="DIN-Bold"/>
              </a:rPr>
              <a:t>Programming</a:t>
            </a:r>
            <a:br>
              <a:rPr lang="en-US" altLang="zh-CN" sz="5400" b="1" cap="all" dirty="0">
                <a:solidFill>
                  <a:srgbClr val="000044"/>
                </a:solidFill>
                <a:cs typeface="DIN-Bold"/>
              </a:rPr>
            </a:br>
            <a:r>
              <a:rPr lang="en-US" altLang="zh-CN" sz="5400" b="1" cap="all" dirty="0">
                <a:solidFill>
                  <a:srgbClr val="000044"/>
                </a:solidFill>
                <a:cs typeface="DIN-Bold"/>
              </a:rPr>
              <a:t>With C++/R</a:t>
            </a:r>
            <a:endParaRPr lang="en-US" sz="5400" b="1" cap="all" spc="300" dirty="0">
              <a:solidFill>
                <a:srgbClr val="000044"/>
              </a:solidFill>
              <a:latin typeface="+mn-lt"/>
              <a:cs typeface="Arial" panose="020B060402020209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0193" y="5320746"/>
            <a:ext cx="3081867" cy="659222"/>
          </a:xfrm>
          <a:prstGeom prst="rect">
            <a:avLst/>
          </a:prstGeom>
        </p:spPr>
      </p:pic>
      <p:sp>
        <p:nvSpPr>
          <p:cNvPr id="9" name="Subtitle 2"/>
          <p:cNvSpPr txBox="1"/>
          <p:nvPr/>
        </p:nvSpPr>
        <p:spPr>
          <a:xfrm>
            <a:off x="1450110" y="3071221"/>
            <a:ext cx="6400800" cy="1441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cap="all" dirty="0">
                <a:solidFill>
                  <a:srgbClr val="000044"/>
                </a:solidFill>
                <a:cs typeface="DIN-Regular"/>
              </a:rPr>
              <a:t>DST102TC</a:t>
            </a:r>
            <a:endParaRPr lang="en-US" altLang="zh-CN" sz="2400" cap="all" dirty="0">
              <a:solidFill>
                <a:srgbClr val="000044"/>
              </a:solidFill>
              <a:cs typeface="DIN-Regular"/>
            </a:endParaRPr>
          </a:p>
          <a:p>
            <a:r>
              <a:rPr lang="en-US" altLang="zh-CN" sz="2400" cap="all" dirty="0" err="1">
                <a:solidFill>
                  <a:srgbClr val="000044"/>
                </a:solidFill>
                <a:cs typeface="DIN-Regular"/>
              </a:rPr>
              <a:t>Huakang</a:t>
            </a:r>
            <a:r>
              <a:rPr lang="zh-CN" altLang="en-US" sz="2400" cap="all" dirty="0">
                <a:solidFill>
                  <a:srgbClr val="000044"/>
                </a:solidFill>
                <a:cs typeface="DIN-Regular"/>
              </a:rPr>
              <a:t> </a:t>
            </a:r>
            <a:r>
              <a:rPr lang="en-US" altLang="zh-CN" sz="2400" cap="all" dirty="0">
                <a:solidFill>
                  <a:srgbClr val="000044"/>
                </a:solidFill>
                <a:cs typeface="DIN-Regular"/>
              </a:rPr>
              <a:t>Li</a:t>
            </a:r>
            <a:endParaRPr lang="en-US" altLang="zh-CN" sz="2400" cap="all" dirty="0">
              <a:solidFill>
                <a:srgbClr val="000044"/>
              </a:solidFill>
              <a:cs typeface="DIN-Regular"/>
            </a:endParaRPr>
          </a:p>
          <a:p>
            <a:r>
              <a:rPr lang="en-US" altLang="zh-CN" sz="2400" cap="all" dirty="0" err="1">
                <a:solidFill>
                  <a:srgbClr val="000044"/>
                </a:solidFill>
                <a:cs typeface="DIN-Regular"/>
              </a:rPr>
              <a:t>Huakang.li@xjtlu.edu.cn</a:t>
            </a:r>
            <a:endParaRPr lang="en-US" altLang="zh-CN" sz="2400" cap="all" dirty="0">
              <a:solidFill>
                <a:srgbClr val="000044"/>
              </a:solidFill>
              <a:cs typeface="DIN-Regular"/>
            </a:endParaRPr>
          </a:p>
          <a:p>
            <a:r>
              <a:rPr lang="en-US" altLang="zh-CN" sz="2400" cap="all" dirty="0">
                <a:solidFill>
                  <a:srgbClr val="000044"/>
                </a:solidFill>
                <a:cs typeface="DIN-Regular"/>
              </a:rPr>
              <a:t>School</a:t>
            </a:r>
            <a:r>
              <a:rPr lang="zh-CN" altLang="en-US" sz="2400" cap="all" dirty="0">
                <a:solidFill>
                  <a:srgbClr val="000044"/>
                </a:solidFill>
                <a:cs typeface="DIN-Regular"/>
              </a:rPr>
              <a:t> </a:t>
            </a:r>
            <a:r>
              <a:rPr lang="en-US" altLang="zh-CN" sz="2400" cap="all" dirty="0">
                <a:solidFill>
                  <a:srgbClr val="000044"/>
                </a:solidFill>
                <a:cs typeface="DIN-Regular"/>
              </a:rPr>
              <a:t>of</a:t>
            </a:r>
            <a:r>
              <a:rPr lang="zh-CN" altLang="en-US" sz="2400" cap="all" dirty="0">
                <a:solidFill>
                  <a:srgbClr val="000044"/>
                </a:solidFill>
                <a:cs typeface="DIN-Regular"/>
              </a:rPr>
              <a:t> </a:t>
            </a:r>
            <a:r>
              <a:rPr lang="en-US" altLang="zh-CN" sz="2400" cap="all" dirty="0">
                <a:solidFill>
                  <a:srgbClr val="000044"/>
                </a:solidFill>
                <a:cs typeface="DIN-Regular"/>
              </a:rPr>
              <a:t>AI</a:t>
            </a:r>
            <a:r>
              <a:rPr lang="zh-CN" altLang="en-US" sz="2400" cap="all" dirty="0">
                <a:solidFill>
                  <a:srgbClr val="000044"/>
                </a:solidFill>
                <a:cs typeface="DIN-Regular"/>
              </a:rPr>
              <a:t> </a:t>
            </a:r>
            <a:r>
              <a:rPr lang="en-US" altLang="zh-CN" sz="2400" cap="all" dirty="0">
                <a:solidFill>
                  <a:srgbClr val="000044"/>
                </a:solidFill>
                <a:cs typeface="DIN-Regular"/>
              </a:rPr>
              <a:t>and</a:t>
            </a:r>
            <a:r>
              <a:rPr lang="zh-CN" altLang="en-US" sz="2400" cap="all" dirty="0">
                <a:solidFill>
                  <a:srgbClr val="000044"/>
                </a:solidFill>
                <a:cs typeface="DIN-Regular"/>
              </a:rPr>
              <a:t> </a:t>
            </a:r>
            <a:r>
              <a:rPr lang="en-US" altLang="zh-CN" sz="2400" cap="all" dirty="0">
                <a:solidFill>
                  <a:srgbClr val="000044"/>
                </a:solidFill>
                <a:cs typeface="DIN-Regular"/>
              </a:rPr>
              <a:t>Advanced</a:t>
            </a:r>
            <a:r>
              <a:rPr lang="zh-CN" altLang="en-US" sz="2400" cap="all" dirty="0">
                <a:solidFill>
                  <a:srgbClr val="000044"/>
                </a:solidFill>
                <a:cs typeface="DIN-Regular"/>
              </a:rPr>
              <a:t> </a:t>
            </a:r>
            <a:r>
              <a:rPr lang="en-US" altLang="zh-CN" sz="2400" cap="all" dirty="0">
                <a:solidFill>
                  <a:srgbClr val="000044"/>
                </a:solidFill>
                <a:cs typeface="DIN-Regular"/>
              </a:rPr>
              <a:t>Computing</a:t>
            </a:r>
            <a:endParaRPr lang="en-US" sz="2400" cap="all" dirty="0">
              <a:solidFill>
                <a:srgbClr val="000044"/>
              </a:solidFill>
              <a:cs typeface="DIN-Regular"/>
            </a:endParaRPr>
          </a:p>
          <a:p>
            <a:endParaRPr lang="en-US" sz="2400" cap="all" dirty="0">
              <a:solidFill>
                <a:srgbClr val="000044"/>
              </a:solidFill>
              <a:cs typeface="DIN-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103"/>
    </mc:Choice>
    <mc:Fallback>
      <p:transition spd="slow" advTm="2010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654050" y="241300"/>
            <a:ext cx="7772400" cy="652463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Overloadable Operators </a:t>
            </a:r>
            <a:endParaRPr lang="en-US" altLang="en-US" dirty="0"/>
          </a:p>
        </p:txBody>
      </p:sp>
      <p:sp>
        <p:nvSpPr>
          <p:cNvPr id="9220" name="Rectangle 4"/>
          <p:cNvSpPr/>
          <p:nvPr/>
        </p:nvSpPr>
        <p:spPr>
          <a:xfrm>
            <a:off x="0" y="26781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9221" name="Rectangle 6"/>
          <p:cNvSpPr/>
          <p:nvPr/>
        </p:nvSpPr>
        <p:spPr>
          <a:xfrm>
            <a:off x="0" y="29829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graphicFrame>
        <p:nvGraphicFramePr>
          <p:cNvPr id="9222" name="Object 5"/>
          <p:cNvGraphicFramePr>
            <a:graphicFrameLocks noChangeAspect="1"/>
          </p:cNvGraphicFramePr>
          <p:nvPr/>
        </p:nvGraphicFramePr>
        <p:xfrm>
          <a:off x="193675" y="1355725"/>
          <a:ext cx="8718550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408805" imgH="888365" progId="Word.Picture.8">
                  <p:embed/>
                </p:oleObj>
              </mc:Choice>
              <mc:Fallback>
                <p:oleObj name="" r:id="rId1" imgW="4408805" imgH="888365" progId="Word.Picture.8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3675" y="1355725"/>
                        <a:ext cx="8718550" cy="1766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654050" y="241300"/>
            <a:ext cx="7874000" cy="1306513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Operators That Cannot Be Overloaded</a:t>
            </a:r>
            <a:endParaRPr lang="en-US" altLang="en-US" dirty="0"/>
          </a:p>
        </p:txBody>
      </p:sp>
      <p:sp>
        <p:nvSpPr>
          <p:cNvPr id="10244" name="Rectangle 3"/>
          <p:cNvSpPr/>
          <p:nvPr/>
        </p:nvSpPr>
        <p:spPr>
          <a:xfrm>
            <a:off x="0" y="26781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10245" name="Rectangle 4"/>
          <p:cNvSpPr/>
          <p:nvPr/>
        </p:nvSpPr>
        <p:spPr>
          <a:xfrm>
            <a:off x="0" y="29829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10246" name="Rectangle 7"/>
          <p:cNvSpPr/>
          <p:nvPr/>
        </p:nvSpPr>
        <p:spPr>
          <a:xfrm>
            <a:off x="0" y="32845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graphicFrame>
        <p:nvGraphicFramePr>
          <p:cNvPr id="10247" name="Object 6"/>
          <p:cNvGraphicFramePr>
            <a:graphicFrameLocks noChangeAspect="1"/>
          </p:cNvGraphicFramePr>
          <p:nvPr/>
        </p:nvGraphicFramePr>
        <p:xfrm>
          <a:off x="461963" y="2238375"/>
          <a:ext cx="8027987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588135" imgH="291465" progId="Word.Picture.8">
                  <p:embed/>
                </p:oleObj>
              </mc:Choice>
              <mc:Fallback>
                <p:oleObj name="" r:id="rId1" imgW="1588135" imgH="291465" progId="Word.Picture.8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1963" y="2238375"/>
                        <a:ext cx="8027987" cy="1465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03263"/>
          </a:xfrm>
        </p:spPr>
        <p:txBody>
          <a:bodyPr vert="horz" wrap="square" lIns="92075" tIns="46038" rIns="92075" bIns="46038" anchor="ctr"/>
          <a:p>
            <a:r>
              <a:rPr lang="en-US" altLang="en-US" sz="3200" dirty="0"/>
              <a:t> Precedence and Associativity </a:t>
            </a:r>
            <a:endParaRPr lang="en-US" altLang="en-US" sz="3200" dirty="0"/>
          </a:p>
        </p:txBody>
      </p:sp>
      <p:sp>
        <p:nvSpPr>
          <p:cNvPr id="11268" name="Rectangle 3"/>
          <p:cNvSpPr/>
          <p:nvPr/>
        </p:nvSpPr>
        <p:spPr>
          <a:xfrm>
            <a:off x="0" y="2400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11269" name="Text Box 4"/>
          <p:cNvSpPr txBox="1"/>
          <p:nvPr/>
        </p:nvSpPr>
        <p:spPr>
          <a:xfrm>
            <a:off x="231775" y="1239838"/>
            <a:ext cx="8756650" cy="255333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dirty="0"/>
              <a:t>C++ defines the operator precedence and associativity (see §3.12, “Operator Precedence and Associativity.”) </a:t>
            </a:r>
            <a:endParaRPr lang="en-US" altLang="en-US" dirty="0"/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dirty="0"/>
              <a:t>You cannot change the operator precedence and associativity by overloading. </a:t>
            </a: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03263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&lt; Function Operator</a:t>
            </a:r>
            <a:endParaRPr lang="en-US" altLang="en-US" dirty="0"/>
          </a:p>
        </p:txBody>
      </p:sp>
      <p:sp>
        <p:nvSpPr>
          <p:cNvPr id="12292" name="Rectangle 3"/>
          <p:cNvSpPr/>
          <p:nvPr/>
        </p:nvSpPr>
        <p:spPr>
          <a:xfrm>
            <a:off x="0" y="2400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12293" name="Text Box 4"/>
          <p:cNvSpPr txBox="1"/>
          <p:nvPr/>
        </p:nvSpPr>
        <p:spPr>
          <a:xfrm>
            <a:off x="231775" y="1085850"/>
            <a:ext cx="8756650" cy="3046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b="1" dirty="0">
                <a:solidFill>
                  <a:schemeClr val="tx2"/>
                </a:solidFill>
              </a:rPr>
              <a:t>bool</a:t>
            </a:r>
            <a:r>
              <a:rPr lang="en-US" altLang="en-US" sz="2400" dirty="0">
                <a:solidFill>
                  <a:schemeClr val="tx2"/>
                </a:solidFill>
              </a:rPr>
              <a:t> Rational::</a:t>
            </a:r>
            <a:r>
              <a:rPr lang="en-US" altLang="en-US" sz="2400" b="1" dirty="0">
                <a:solidFill>
                  <a:schemeClr val="tx2"/>
                </a:solidFill>
              </a:rPr>
              <a:t>operator</a:t>
            </a:r>
            <a:r>
              <a:rPr lang="en-US" altLang="en-US" sz="2400" dirty="0">
                <a:solidFill>
                  <a:schemeClr val="tx2"/>
                </a:solidFill>
              </a:rPr>
              <a:t>&lt;(</a:t>
            </a:r>
            <a:r>
              <a:rPr lang="en-US" altLang="en-US" sz="2400" b="1" dirty="0">
                <a:solidFill>
                  <a:schemeClr val="tx2"/>
                </a:solidFill>
              </a:rPr>
              <a:t>const</a:t>
            </a:r>
            <a:r>
              <a:rPr lang="en-US" altLang="en-US" sz="2400" dirty="0">
                <a:solidFill>
                  <a:schemeClr val="tx2"/>
                </a:solidFill>
              </a:rPr>
              <a:t> Rational &amp;secondRational) </a:t>
            </a:r>
            <a:r>
              <a:rPr lang="en-US" altLang="en-US" sz="2400" b="1" dirty="0">
                <a:solidFill>
                  <a:schemeClr val="tx2"/>
                </a:solidFill>
              </a:rPr>
              <a:t>const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{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// compareTo is already defined Rational.h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b="1" dirty="0">
                <a:solidFill>
                  <a:schemeClr val="tx2"/>
                </a:solidFill>
              </a:rPr>
              <a:t>if</a:t>
            </a:r>
            <a:r>
              <a:rPr lang="en-US" altLang="en-US" sz="2400" dirty="0">
                <a:solidFill>
                  <a:schemeClr val="tx2"/>
                </a:solidFill>
              </a:rPr>
              <a:t> (compareTo(secondRational) &lt; 0) 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</a:t>
            </a:r>
            <a:r>
              <a:rPr lang="en-US" altLang="en-US" sz="2400" b="1" dirty="0">
                <a:solidFill>
                  <a:schemeClr val="tx2"/>
                </a:solidFill>
              </a:rPr>
              <a:t>return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b="1" dirty="0">
                <a:solidFill>
                  <a:schemeClr val="tx2"/>
                </a:solidFill>
              </a:rPr>
              <a:t>true</a:t>
            </a:r>
            <a:r>
              <a:rPr lang="en-US" altLang="en-US" sz="2400" dirty="0">
                <a:solidFill>
                  <a:schemeClr val="tx2"/>
                </a:solidFill>
              </a:rPr>
              <a:t>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b="1" dirty="0">
                <a:solidFill>
                  <a:schemeClr val="tx2"/>
                </a:solidFill>
              </a:rPr>
              <a:t>else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</a:t>
            </a:r>
            <a:r>
              <a:rPr lang="en-US" altLang="en-US" sz="2400" b="1" dirty="0">
                <a:solidFill>
                  <a:schemeClr val="tx2"/>
                </a:solidFill>
              </a:rPr>
              <a:t>return false</a:t>
            </a:r>
            <a:r>
              <a:rPr lang="en-US" altLang="en-US" sz="2400" dirty="0">
                <a:solidFill>
                  <a:schemeClr val="tx2"/>
                </a:solidFill>
              </a:rPr>
              <a:t>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}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12294" name="Text Box 5"/>
          <p:cNvSpPr txBox="1"/>
          <p:nvPr/>
        </p:nvSpPr>
        <p:spPr>
          <a:xfrm>
            <a:off x="231775" y="4311650"/>
            <a:ext cx="8756650" cy="1938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Rational r1(4, 2);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Rational r2(2, 3);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cout &lt;&lt; "r1 &lt; r2 is " &lt;&lt; (r1.operator&lt;(r2) ? "true" : "false");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cout &lt;&lt; "\nr1 &lt; r2 is " &lt;&lt; ((r1 &lt; r2) ? "true" : "false");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cout &lt;&lt; "\nr2 &lt; r1 is " &lt;&lt; (r2.operator&lt;(r1) ? "true" : "false");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03263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+ Function Operator</a:t>
            </a:r>
            <a:endParaRPr lang="en-US" altLang="en-US" dirty="0"/>
          </a:p>
        </p:txBody>
      </p:sp>
      <p:sp>
        <p:nvSpPr>
          <p:cNvPr id="13316" name="Rectangle 3"/>
          <p:cNvSpPr/>
          <p:nvPr/>
        </p:nvSpPr>
        <p:spPr>
          <a:xfrm>
            <a:off x="0" y="2400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13317" name="Text Box 4"/>
          <p:cNvSpPr txBox="1"/>
          <p:nvPr/>
        </p:nvSpPr>
        <p:spPr>
          <a:xfrm>
            <a:off x="231775" y="1123950"/>
            <a:ext cx="8756650" cy="1938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Rational Rational::</a:t>
            </a:r>
            <a:r>
              <a:rPr lang="en-US" altLang="en-US" sz="2400" b="1" dirty="0">
                <a:solidFill>
                  <a:schemeClr val="tx2"/>
                </a:solidFill>
              </a:rPr>
              <a:t>operator</a:t>
            </a:r>
            <a:r>
              <a:rPr lang="en-US" altLang="en-US" sz="2400" dirty="0">
                <a:solidFill>
                  <a:schemeClr val="tx2"/>
                </a:solidFill>
              </a:rPr>
              <a:t>+(</a:t>
            </a:r>
            <a:r>
              <a:rPr lang="en-US" altLang="en-US" sz="2400" b="1" dirty="0">
                <a:solidFill>
                  <a:schemeClr val="tx2"/>
                </a:solidFill>
              </a:rPr>
              <a:t>const</a:t>
            </a:r>
            <a:r>
              <a:rPr lang="en-US" altLang="en-US" sz="2400" dirty="0">
                <a:solidFill>
                  <a:schemeClr val="tx2"/>
                </a:solidFill>
              </a:rPr>
              <a:t> Rational &amp;secondRational) </a:t>
            </a:r>
            <a:r>
              <a:rPr lang="en-US" altLang="en-US" sz="2400" b="1" dirty="0">
                <a:solidFill>
                  <a:schemeClr val="tx2"/>
                </a:solidFill>
              </a:rPr>
              <a:t>const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{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// add is already defined Rational.h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b="1" dirty="0">
                <a:solidFill>
                  <a:schemeClr val="tx2"/>
                </a:solidFill>
              </a:rPr>
              <a:t>return</a:t>
            </a:r>
            <a:r>
              <a:rPr lang="en-US" altLang="en-US" sz="2400" dirty="0">
                <a:solidFill>
                  <a:schemeClr val="tx2"/>
                </a:solidFill>
              </a:rPr>
              <a:t> add(secondRational);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}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13318" name="Text Box 5"/>
          <p:cNvSpPr txBox="1"/>
          <p:nvPr/>
        </p:nvSpPr>
        <p:spPr>
          <a:xfrm>
            <a:off x="231775" y="3659188"/>
            <a:ext cx="875665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Rational r1(4, 2);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Rational r2(2, 3);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cout &lt;&lt; "r1 + r2 is " &lt;&lt; (r1 + r2).toString() &lt;&lt; endl;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03263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Overloading the </a:t>
            </a:r>
            <a:r>
              <a:rPr lang="en-US" altLang="en-US" u="sng" dirty="0"/>
              <a:t>[]</a:t>
            </a:r>
            <a:r>
              <a:rPr lang="en-US" altLang="en-US" dirty="0"/>
              <a:t> Operators </a:t>
            </a:r>
            <a:endParaRPr lang="en-US" altLang="en-US" dirty="0"/>
          </a:p>
        </p:txBody>
      </p:sp>
      <p:sp>
        <p:nvSpPr>
          <p:cNvPr id="14340" name="Rectangle 3"/>
          <p:cNvSpPr/>
          <p:nvPr/>
        </p:nvSpPr>
        <p:spPr>
          <a:xfrm>
            <a:off x="0" y="2400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14341" name="Text Box 4"/>
          <p:cNvSpPr txBox="1"/>
          <p:nvPr/>
        </p:nvSpPr>
        <p:spPr>
          <a:xfrm>
            <a:off x="231775" y="1163638"/>
            <a:ext cx="8756650" cy="4154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b="1" dirty="0">
                <a:solidFill>
                  <a:schemeClr val="tx2"/>
                </a:solidFill>
              </a:rPr>
              <a:t>int </a:t>
            </a:r>
            <a:r>
              <a:rPr lang="en-US" altLang="en-US" sz="2400" dirty="0">
                <a:solidFill>
                  <a:schemeClr val="tx2"/>
                </a:solidFill>
              </a:rPr>
              <a:t>Rational::</a:t>
            </a:r>
            <a:r>
              <a:rPr lang="en-US" altLang="en-US" sz="2400" b="1" dirty="0">
                <a:solidFill>
                  <a:schemeClr val="tx2"/>
                </a:solidFill>
              </a:rPr>
              <a:t>operator</a:t>
            </a:r>
            <a:r>
              <a:rPr lang="en-US" altLang="en-US" sz="2400" dirty="0">
                <a:solidFill>
                  <a:schemeClr val="tx2"/>
                </a:solidFill>
              </a:rPr>
              <a:t>[](</a:t>
            </a:r>
            <a:r>
              <a:rPr lang="en-US" altLang="en-US" sz="2400" b="1" dirty="0">
                <a:solidFill>
                  <a:schemeClr val="tx2"/>
                </a:solidFill>
              </a:rPr>
              <a:t>int </a:t>
            </a:r>
            <a:r>
              <a:rPr lang="en-US" altLang="en-US" sz="2400" dirty="0">
                <a:solidFill>
                  <a:schemeClr val="tx2"/>
                </a:solidFill>
              </a:rPr>
              <a:t>index)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{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b="1" dirty="0">
                <a:solidFill>
                  <a:schemeClr val="tx2"/>
                </a:solidFill>
              </a:rPr>
              <a:t>if</a:t>
            </a:r>
            <a:r>
              <a:rPr lang="en-US" altLang="en-US" sz="2400" dirty="0">
                <a:solidFill>
                  <a:schemeClr val="tx2"/>
                </a:solidFill>
              </a:rPr>
              <a:t> (index == 0)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</a:t>
            </a:r>
            <a:r>
              <a:rPr lang="en-US" altLang="en-US" sz="2400" b="1" dirty="0">
                <a:solidFill>
                  <a:schemeClr val="tx2"/>
                </a:solidFill>
              </a:rPr>
              <a:t>return</a:t>
            </a:r>
            <a:r>
              <a:rPr lang="en-US" altLang="en-US" sz="2400" dirty="0">
                <a:solidFill>
                  <a:schemeClr val="tx2"/>
                </a:solidFill>
              </a:rPr>
              <a:t> numerator;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b="1" dirty="0">
                <a:solidFill>
                  <a:schemeClr val="tx2"/>
                </a:solidFill>
              </a:rPr>
              <a:t>else if</a:t>
            </a:r>
            <a:r>
              <a:rPr lang="en-US" altLang="en-US" sz="2400" dirty="0">
                <a:solidFill>
                  <a:schemeClr val="tx2"/>
                </a:solidFill>
              </a:rPr>
              <a:t> (index == 1)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</a:t>
            </a:r>
            <a:r>
              <a:rPr lang="en-US" altLang="en-US" sz="2400" b="1" dirty="0">
                <a:solidFill>
                  <a:schemeClr val="tx2"/>
                </a:solidFill>
              </a:rPr>
              <a:t>return</a:t>
            </a:r>
            <a:r>
              <a:rPr lang="en-US" altLang="en-US" sz="2400" dirty="0">
                <a:solidFill>
                  <a:schemeClr val="tx2"/>
                </a:solidFill>
              </a:rPr>
              <a:t> denominator;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b="1" dirty="0">
                <a:solidFill>
                  <a:schemeClr val="tx2"/>
                </a:solidFill>
              </a:rPr>
              <a:t>else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{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</a:t>
            </a:r>
            <a:r>
              <a:rPr lang="en-US" altLang="en-US" sz="2400" b="1" dirty="0">
                <a:solidFill>
                  <a:schemeClr val="tx2"/>
                </a:solidFill>
              </a:rPr>
              <a:t>throw</a:t>
            </a:r>
            <a:r>
              <a:rPr lang="en-US" altLang="en-US" sz="2400" dirty="0">
                <a:solidFill>
                  <a:schemeClr val="tx2"/>
                </a:solidFill>
              </a:rPr>
              <a:t> runtime_error("subscript out of range");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}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}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03263"/>
          </a:xfrm>
        </p:spPr>
        <p:txBody>
          <a:bodyPr vert="horz" wrap="square" lIns="92075" tIns="46038" rIns="92075" bIns="46038" anchor="ctr"/>
          <a:p>
            <a:r>
              <a:rPr lang="en-US" altLang="en-US" u="sng" dirty="0"/>
              <a:t>[]</a:t>
            </a:r>
            <a:r>
              <a:rPr lang="en-US" altLang="en-US" dirty="0"/>
              <a:t> accessor and mutator </a:t>
            </a:r>
            <a:endParaRPr lang="en-US" altLang="en-US" dirty="0"/>
          </a:p>
        </p:txBody>
      </p:sp>
      <p:sp>
        <p:nvSpPr>
          <p:cNvPr id="15364" name="Rectangle 3"/>
          <p:cNvSpPr/>
          <p:nvPr/>
        </p:nvSpPr>
        <p:spPr>
          <a:xfrm>
            <a:off x="0" y="2400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15365" name="Text Box 5"/>
          <p:cNvSpPr txBox="1"/>
          <p:nvPr/>
        </p:nvSpPr>
        <p:spPr>
          <a:xfrm>
            <a:off x="231775" y="1085850"/>
            <a:ext cx="8756650" cy="30162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dirty="0"/>
              <a:t>The </a:t>
            </a:r>
            <a:r>
              <a:rPr lang="en-US" altLang="en-US" u="sng" dirty="0"/>
              <a:t>[]</a:t>
            </a:r>
            <a:r>
              <a:rPr lang="en-US" altLang="en-US" dirty="0"/>
              <a:t> operator functions as both accessor and mutator. For example, you use </a:t>
            </a:r>
            <a:r>
              <a:rPr lang="en-US" altLang="en-US" u="sng" dirty="0"/>
              <a:t>r2[0]</a:t>
            </a:r>
            <a:r>
              <a:rPr lang="en-US" altLang="en-US" dirty="0"/>
              <a:t> as an accessor to retrieve the numerator in an expression, and use </a:t>
            </a:r>
            <a:r>
              <a:rPr lang="en-US" altLang="en-US" u="sng" dirty="0"/>
              <a:t>r2[0] = value</a:t>
            </a:r>
            <a:r>
              <a:rPr lang="en-US" altLang="en-US" dirty="0"/>
              <a:t> as a mutator. After adding this operator to the </a:t>
            </a:r>
            <a:r>
              <a:rPr lang="en-US" altLang="en-US" u="sng" dirty="0"/>
              <a:t>Rational</a:t>
            </a:r>
            <a:r>
              <a:rPr lang="en-US" altLang="en-US" dirty="0"/>
              <a:t> class, the </a:t>
            </a:r>
            <a:r>
              <a:rPr lang="en-US" altLang="en-US" u="sng" dirty="0"/>
              <a:t>Rational</a:t>
            </a:r>
            <a:r>
              <a:rPr lang="en-US" altLang="en-US" dirty="0"/>
              <a:t> class is mutable.</a:t>
            </a:r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193675" y="228600"/>
            <a:ext cx="8656320" cy="1127125"/>
          </a:xfrm>
        </p:spPr>
        <p:txBody>
          <a:bodyPr vert="horz" wrap="square" lIns="92075" tIns="46038" rIns="92075" bIns="46038" anchor="ctr"/>
          <a:p>
            <a:r>
              <a:rPr lang="en-US" altLang="en-US" sz="3200" dirty="0"/>
              <a:t>Correct Overloading of the </a:t>
            </a:r>
            <a:r>
              <a:rPr lang="en-US" altLang="en-US" sz="3200" u="sng" dirty="0"/>
              <a:t>[]</a:t>
            </a:r>
            <a:r>
              <a:rPr lang="en-US" altLang="en-US" sz="3200" dirty="0"/>
              <a:t> Operators </a:t>
            </a:r>
            <a:endParaRPr lang="en-US" altLang="en-US" sz="3200" dirty="0"/>
          </a:p>
        </p:txBody>
      </p:sp>
      <p:sp>
        <p:nvSpPr>
          <p:cNvPr id="16388" name="Rectangle 3"/>
          <p:cNvSpPr/>
          <p:nvPr/>
        </p:nvSpPr>
        <p:spPr>
          <a:xfrm>
            <a:off x="0" y="2400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16389" name="Text Box 4"/>
          <p:cNvSpPr txBox="1"/>
          <p:nvPr/>
        </p:nvSpPr>
        <p:spPr>
          <a:xfrm>
            <a:off x="193675" y="1700213"/>
            <a:ext cx="8756650" cy="4154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b="1" dirty="0">
                <a:solidFill>
                  <a:schemeClr val="tx2"/>
                </a:solidFill>
              </a:rPr>
              <a:t>int </a:t>
            </a:r>
            <a:r>
              <a:rPr lang="en-US" altLang="en-US" sz="2400" dirty="0">
                <a:solidFill>
                  <a:schemeClr val="tx2"/>
                </a:solidFill>
              </a:rPr>
              <a:t>Rational::&amp;</a:t>
            </a:r>
            <a:r>
              <a:rPr lang="en-US" altLang="en-US" sz="2400" b="1" dirty="0">
                <a:solidFill>
                  <a:schemeClr val="tx2"/>
                </a:solidFill>
              </a:rPr>
              <a:t>operator</a:t>
            </a:r>
            <a:r>
              <a:rPr lang="en-US" altLang="en-US" sz="2400" dirty="0">
                <a:solidFill>
                  <a:schemeClr val="tx2"/>
                </a:solidFill>
              </a:rPr>
              <a:t>[](</a:t>
            </a:r>
            <a:r>
              <a:rPr lang="en-US" altLang="en-US" sz="2400" b="1" dirty="0">
                <a:solidFill>
                  <a:schemeClr val="tx2"/>
                </a:solidFill>
              </a:rPr>
              <a:t>int </a:t>
            </a:r>
            <a:r>
              <a:rPr lang="en-US" altLang="en-US" sz="2400" dirty="0">
                <a:solidFill>
                  <a:schemeClr val="tx2"/>
                </a:solidFill>
              </a:rPr>
              <a:t>index)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{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b="1" dirty="0">
                <a:solidFill>
                  <a:schemeClr val="tx2"/>
                </a:solidFill>
              </a:rPr>
              <a:t>if</a:t>
            </a:r>
            <a:r>
              <a:rPr lang="en-US" altLang="en-US" sz="2400" dirty="0">
                <a:solidFill>
                  <a:schemeClr val="tx2"/>
                </a:solidFill>
              </a:rPr>
              <a:t> (index == 0)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</a:t>
            </a:r>
            <a:r>
              <a:rPr lang="en-US" altLang="en-US" sz="2400" b="1" dirty="0">
                <a:solidFill>
                  <a:schemeClr val="tx2"/>
                </a:solidFill>
              </a:rPr>
              <a:t>return</a:t>
            </a:r>
            <a:r>
              <a:rPr lang="en-US" altLang="en-US" sz="2400" dirty="0">
                <a:solidFill>
                  <a:schemeClr val="tx2"/>
                </a:solidFill>
              </a:rPr>
              <a:t> numerator;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b="1" dirty="0">
                <a:solidFill>
                  <a:schemeClr val="tx2"/>
                </a:solidFill>
              </a:rPr>
              <a:t>else if</a:t>
            </a:r>
            <a:r>
              <a:rPr lang="en-US" altLang="en-US" sz="2400" dirty="0">
                <a:solidFill>
                  <a:schemeClr val="tx2"/>
                </a:solidFill>
              </a:rPr>
              <a:t> (index == 1)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</a:t>
            </a:r>
            <a:r>
              <a:rPr lang="en-US" altLang="en-US" sz="2400" b="1" dirty="0">
                <a:solidFill>
                  <a:schemeClr val="tx2"/>
                </a:solidFill>
              </a:rPr>
              <a:t>return</a:t>
            </a:r>
            <a:r>
              <a:rPr lang="en-US" altLang="en-US" sz="2400" dirty="0">
                <a:solidFill>
                  <a:schemeClr val="tx2"/>
                </a:solidFill>
              </a:rPr>
              <a:t> denominator;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b="1" dirty="0">
                <a:solidFill>
                  <a:schemeClr val="tx2"/>
                </a:solidFill>
              </a:rPr>
              <a:t>else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{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</a:t>
            </a:r>
            <a:r>
              <a:rPr lang="en-US" altLang="en-US" sz="2400" b="1" dirty="0">
                <a:solidFill>
                  <a:schemeClr val="tx2"/>
                </a:solidFill>
              </a:rPr>
              <a:t>throw</a:t>
            </a:r>
            <a:r>
              <a:rPr lang="en-US" altLang="en-US" sz="2400" dirty="0">
                <a:solidFill>
                  <a:schemeClr val="tx2"/>
                </a:solidFill>
              </a:rPr>
              <a:t> runtime_error("subscript out of range");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}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}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365760" y="228600"/>
            <a:ext cx="8545830" cy="1395730"/>
          </a:xfrm>
        </p:spPr>
        <p:txBody>
          <a:bodyPr vert="horz" wrap="square" lIns="92075" tIns="46038" rIns="92075" bIns="46038" anchor="ctr"/>
          <a:p>
            <a:r>
              <a:rPr lang="en-US" altLang="en-US" sz="3200" dirty="0"/>
              <a:t>Overloading the Augmented (Compound) Operators </a:t>
            </a:r>
            <a:endParaRPr lang="en-US" altLang="en-US" sz="3200" dirty="0"/>
          </a:p>
        </p:txBody>
      </p:sp>
      <p:sp>
        <p:nvSpPr>
          <p:cNvPr id="17412" name="Rectangle 3"/>
          <p:cNvSpPr/>
          <p:nvPr/>
        </p:nvSpPr>
        <p:spPr>
          <a:xfrm>
            <a:off x="0" y="2400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17413" name="Text Box 4"/>
          <p:cNvSpPr txBox="1"/>
          <p:nvPr/>
        </p:nvSpPr>
        <p:spPr>
          <a:xfrm>
            <a:off x="193675" y="1624330"/>
            <a:ext cx="8756650" cy="13731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800" dirty="0"/>
              <a:t>C++ has shorthand operators </a:t>
            </a:r>
            <a:r>
              <a:rPr lang="en-US" altLang="en-US" sz="2800" u="sng" dirty="0"/>
              <a:t>+=</a:t>
            </a:r>
            <a:r>
              <a:rPr lang="en-US" altLang="en-US" sz="2800" dirty="0"/>
              <a:t>, </a:t>
            </a:r>
            <a:r>
              <a:rPr lang="en-US" altLang="en-US" sz="2800" u="sng" dirty="0"/>
              <a:t>-=</a:t>
            </a:r>
            <a:r>
              <a:rPr lang="en-US" altLang="en-US" sz="2800" dirty="0"/>
              <a:t>, </a:t>
            </a:r>
            <a:r>
              <a:rPr lang="en-US" altLang="en-US" sz="2800" u="sng" dirty="0"/>
              <a:t>*=</a:t>
            </a:r>
            <a:r>
              <a:rPr lang="en-US" altLang="en-US" sz="2800" dirty="0"/>
              <a:t>, and </a:t>
            </a:r>
            <a:r>
              <a:rPr lang="en-US" altLang="en-US" sz="2800" u="sng" dirty="0"/>
              <a:t>/=</a:t>
            </a:r>
            <a:r>
              <a:rPr lang="en-US" altLang="en-US" sz="2800" dirty="0"/>
              <a:t> for adding, subtracting, multiplying, and dividing a value in a variable. You can overload these operators in the </a:t>
            </a:r>
            <a:r>
              <a:rPr lang="en-US" altLang="en-US" sz="2800" u="sng" dirty="0"/>
              <a:t>Rational</a:t>
            </a:r>
            <a:r>
              <a:rPr lang="en-US" altLang="en-US" sz="2800" dirty="0"/>
              <a:t> class. </a:t>
            </a:r>
            <a:endParaRPr lang="en-US" altLang="en-US" sz="2800" dirty="0"/>
          </a:p>
        </p:txBody>
      </p:sp>
      <p:sp>
        <p:nvSpPr>
          <p:cNvPr id="17414" name="Text Box 5"/>
          <p:cNvSpPr txBox="1"/>
          <p:nvPr/>
        </p:nvSpPr>
        <p:spPr>
          <a:xfrm>
            <a:off x="155575" y="3467100"/>
            <a:ext cx="8756650" cy="1938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Rational&amp; Rational::</a:t>
            </a:r>
            <a:r>
              <a:rPr lang="en-US" altLang="en-US" sz="2400" b="1" dirty="0">
                <a:solidFill>
                  <a:schemeClr val="tx2"/>
                </a:solidFill>
              </a:rPr>
              <a:t>operator</a:t>
            </a:r>
            <a:r>
              <a:rPr lang="en-US" altLang="en-US" sz="2400" dirty="0">
                <a:solidFill>
                  <a:schemeClr val="tx2"/>
                </a:solidFill>
              </a:rPr>
              <a:t>+=(</a:t>
            </a:r>
            <a:r>
              <a:rPr lang="en-US" altLang="en-US" sz="2400" b="1" dirty="0">
                <a:solidFill>
                  <a:schemeClr val="tx2"/>
                </a:solidFill>
              </a:rPr>
              <a:t>const</a:t>
            </a:r>
            <a:r>
              <a:rPr lang="en-US" altLang="en-US" sz="2400" dirty="0">
                <a:solidFill>
                  <a:schemeClr val="tx2"/>
                </a:solidFill>
              </a:rPr>
              <a:t> Rational &amp;secondRational)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{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*</a:t>
            </a:r>
            <a:r>
              <a:rPr lang="en-US" altLang="en-US" sz="2400" b="1" dirty="0">
                <a:solidFill>
                  <a:schemeClr val="tx2"/>
                </a:solidFill>
              </a:rPr>
              <a:t>this</a:t>
            </a:r>
            <a:r>
              <a:rPr lang="en-US" altLang="en-US" sz="2400" dirty="0">
                <a:solidFill>
                  <a:schemeClr val="tx2"/>
                </a:solidFill>
              </a:rPr>
              <a:t> = add(secondRational); 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b="1" dirty="0">
                <a:solidFill>
                  <a:schemeClr val="tx2"/>
                </a:solidFill>
              </a:rPr>
              <a:t>return</a:t>
            </a:r>
            <a:r>
              <a:rPr lang="en-US" altLang="en-US" sz="2400" dirty="0">
                <a:solidFill>
                  <a:schemeClr val="tx2"/>
                </a:solidFill>
              </a:rPr>
              <a:t> *</a:t>
            </a:r>
            <a:r>
              <a:rPr lang="en-US" altLang="en-US" sz="2400" b="1" dirty="0">
                <a:solidFill>
                  <a:schemeClr val="tx2"/>
                </a:solidFill>
              </a:rPr>
              <a:t>this</a:t>
            </a:r>
            <a:r>
              <a:rPr lang="en-US" altLang="en-US" sz="2400" dirty="0">
                <a:solidFill>
                  <a:schemeClr val="tx2"/>
                </a:solidFill>
              </a:rPr>
              <a:t>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}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56550" cy="1395413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Overloading the Shorthand Operators </a:t>
            </a:r>
            <a:endParaRPr lang="en-US" altLang="en-US" dirty="0"/>
          </a:p>
        </p:txBody>
      </p:sp>
      <p:sp>
        <p:nvSpPr>
          <p:cNvPr id="18436" name="Rectangle 3"/>
          <p:cNvSpPr/>
          <p:nvPr/>
        </p:nvSpPr>
        <p:spPr>
          <a:xfrm>
            <a:off x="0" y="2400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18437" name="Text Box 5"/>
          <p:cNvSpPr txBox="1"/>
          <p:nvPr/>
        </p:nvSpPr>
        <p:spPr>
          <a:xfrm>
            <a:off x="193675" y="1816100"/>
            <a:ext cx="8756650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Rational r1(2, 4);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Rational r2 = r1 += Rational(2, 3);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cout &lt;&lt; "r1 is " &lt;&lt; r1.toString() &lt;&lt; endl;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cout &lt;&lt; "r2 is " &lt;&lt; r2.toString() &lt;&lt; endl;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85800" y="733779"/>
            <a:ext cx="7772400" cy="2337442"/>
          </a:xfrm>
        </p:spPr>
        <p:txBody>
          <a:bodyPr>
            <a:noAutofit/>
          </a:bodyPr>
          <a:lstStyle/>
          <a:p>
            <a:r>
              <a:rPr lang="en-US" altLang="zh-CN" sz="6000" b="1" cap="all" dirty="0">
                <a:solidFill>
                  <a:srgbClr val="000044"/>
                </a:solidFill>
                <a:latin typeface="+mn-lt"/>
                <a:cs typeface="DIN-Bold"/>
              </a:rPr>
              <a:t>Chapter</a:t>
            </a:r>
            <a:r>
              <a:rPr lang="zh-CN" altLang="en-US" sz="6000" b="1" cap="all" dirty="0">
                <a:solidFill>
                  <a:srgbClr val="000044"/>
                </a:solidFill>
                <a:latin typeface="+mn-lt"/>
                <a:cs typeface="DIN-Bold"/>
              </a:rPr>
              <a:t> </a:t>
            </a:r>
            <a:r>
              <a:rPr lang="en-US" altLang="zh-CN" sz="6000" b="1" cap="all" dirty="0">
                <a:solidFill>
                  <a:srgbClr val="000044"/>
                </a:solidFill>
                <a:latin typeface="+mn-lt"/>
                <a:cs typeface="DIN-Bold"/>
              </a:rPr>
              <a:t>14</a:t>
            </a:r>
            <a:endParaRPr lang="en-US" altLang="zh-CN" sz="6000" b="1" cap="all" spc="300" dirty="0">
              <a:solidFill>
                <a:srgbClr val="000044"/>
              </a:solidFill>
              <a:latin typeface="+mn-lt"/>
              <a:cs typeface="DIN-Bold"/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371600" y="3356970"/>
            <a:ext cx="6400800" cy="1441425"/>
          </a:xfrm>
        </p:spPr>
        <p:txBody>
          <a:bodyPr>
            <a:noAutofit/>
          </a:bodyPr>
          <a:lstStyle/>
          <a:p>
            <a:r>
              <a:rPr lang="en-US" sz="3600" cap="all" dirty="0">
                <a:solidFill>
                  <a:srgbClr val="000044"/>
                </a:solidFill>
                <a:cs typeface="DIN-Regular"/>
                <a:sym typeface="+mn-ea"/>
              </a:rPr>
              <a:t>Operator Overloading</a:t>
            </a:r>
            <a:endParaRPr lang="en-US" sz="3600" cap="all" dirty="0">
              <a:solidFill>
                <a:srgbClr val="000044"/>
              </a:solidFill>
              <a:cs typeface="DIN-Regular"/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459" y="5279851"/>
            <a:ext cx="3356173" cy="7178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62"/>
    </mc:Choice>
    <mc:Fallback>
      <p:transition spd="slow" advTm="10662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03263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Overloading the </a:t>
            </a:r>
            <a:r>
              <a:rPr lang="en-US" altLang="en-US" u="sng" dirty="0"/>
              <a:t>[]</a:t>
            </a:r>
            <a:r>
              <a:rPr lang="en-US" altLang="en-US" dirty="0"/>
              <a:t> Operators </a:t>
            </a:r>
            <a:endParaRPr lang="en-US" altLang="en-US" dirty="0"/>
          </a:p>
        </p:txBody>
      </p:sp>
      <p:sp>
        <p:nvSpPr>
          <p:cNvPr id="19460" name="Rectangle 3"/>
          <p:cNvSpPr/>
          <p:nvPr/>
        </p:nvSpPr>
        <p:spPr>
          <a:xfrm>
            <a:off x="0" y="2400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19461" name="Text Box 4"/>
          <p:cNvSpPr txBox="1"/>
          <p:nvPr/>
        </p:nvSpPr>
        <p:spPr>
          <a:xfrm>
            <a:off x="231775" y="1163638"/>
            <a:ext cx="8756650" cy="15525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/>
              <a:t>In C++, the subscript </a:t>
            </a:r>
            <a:r>
              <a:rPr lang="en-US" altLang="en-US" sz="2400" u="sng" dirty="0"/>
              <a:t>[]</a:t>
            </a:r>
            <a:r>
              <a:rPr lang="en-US" altLang="en-US" sz="2400" dirty="0"/>
              <a:t> is an operator. You can overload this operator to access the contents of the object using the array-like syntax if desirable. For example, you may wish to access the numerator and denominator using </a:t>
            </a:r>
            <a:r>
              <a:rPr lang="en-US" altLang="en-US" sz="2400" u="sng" dirty="0"/>
              <a:t>r[0]</a:t>
            </a:r>
            <a:r>
              <a:rPr lang="en-US" altLang="en-US" sz="2400" dirty="0"/>
              <a:t> and </a:t>
            </a:r>
            <a:r>
              <a:rPr lang="en-US" altLang="en-US" sz="2400" u="sng" dirty="0"/>
              <a:t>r[1]</a:t>
            </a:r>
            <a:r>
              <a:rPr lang="en-US" altLang="en-US" sz="2400" dirty="0"/>
              <a:t>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231775" y="228600"/>
            <a:ext cx="8226425" cy="703580"/>
          </a:xfrm>
        </p:spPr>
        <p:txBody>
          <a:bodyPr vert="horz" wrap="square" lIns="92075" tIns="46038" rIns="92075" bIns="46038" anchor="ctr"/>
          <a:p>
            <a:r>
              <a:rPr lang="en-US" altLang="en-US" sz="3200" dirty="0"/>
              <a:t>Overloading the Unary Operators </a:t>
            </a:r>
            <a:endParaRPr lang="en-US" altLang="en-US" sz="3200" dirty="0"/>
          </a:p>
        </p:txBody>
      </p:sp>
      <p:sp>
        <p:nvSpPr>
          <p:cNvPr id="20484" name="Rectangle 3"/>
          <p:cNvSpPr/>
          <p:nvPr/>
        </p:nvSpPr>
        <p:spPr>
          <a:xfrm>
            <a:off x="0" y="2400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0485" name="Text Box 4"/>
          <p:cNvSpPr txBox="1"/>
          <p:nvPr/>
        </p:nvSpPr>
        <p:spPr>
          <a:xfrm>
            <a:off x="231775" y="1163638"/>
            <a:ext cx="8756650" cy="181483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800" dirty="0"/>
              <a:t>The </a:t>
            </a:r>
            <a:r>
              <a:rPr lang="en-US" altLang="en-US" sz="2800" u="sng" dirty="0"/>
              <a:t>+</a:t>
            </a:r>
            <a:r>
              <a:rPr lang="en-US" altLang="en-US" sz="2800" dirty="0"/>
              <a:t> and </a:t>
            </a:r>
            <a:r>
              <a:rPr lang="en-US" altLang="en-US" sz="2800" u="sng" dirty="0"/>
              <a:t>-</a:t>
            </a:r>
            <a:r>
              <a:rPr lang="en-US" altLang="en-US" sz="2800" dirty="0"/>
              <a:t> are unary operators. </a:t>
            </a:r>
            <a:endParaRPr lang="en-US" altLang="en-US" sz="2800" dirty="0"/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800" dirty="0"/>
              <a:t>They can be overloaded too. Since the unary operator operates on one operand that is the calling object itself, the unary function operator has no parameters. </a:t>
            </a:r>
            <a:endParaRPr lang="en-US" altLang="en-US" sz="2800" dirty="0"/>
          </a:p>
        </p:txBody>
      </p:sp>
      <p:sp>
        <p:nvSpPr>
          <p:cNvPr id="20486" name="Text Box 5"/>
          <p:cNvSpPr txBox="1"/>
          <p:nvPr/>
        </p:nvSpPr>
        <p:spPr>
          <a:xfrm>
            <a:off x="577850" y="3544888"/>
            <a:ext cx="7720013" cy="1570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Rational Rational::</a:t>
            </a:r>
            <a:r>
              <a:rPr lang="en-US" altLang="en-US" sz="2400" b="1" dirty="0">
                <a:solidFill>
                  <a:schemeClr val="tx2"/>
                </a:solidFill>
              </a:rPr>
              <a:t>operator</a:t>
            </a:r>
            <a:r>
              <a:rPr lang="en-US" altLang="en-US" sz="2400" dirty="0">
                <a:solidFill>
                  <a:schemeClr val="tx2"/>
                </a:solidFill>
              </a:rPr>
              <a:t>-()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{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b="1" dirty="0">
                <a:solidFill>
                  <a:schemeClr val="tx2"/>
                </a:solidFill>
              </a:rPr>
              <a:t>return</a:t>
            </a:r>
            <a:r>
              <a:rPr lang="en-US" altLang="en-US" sz="2400" dirty="0">
                <a:solidFill>
                  <a:schemeClr val="tx2"/>
                </a:solidFill>
              </a:rPr>
              <a:t> Rational(-numerator, denominator);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}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231775" y="228600"/>
            <a:ext cx="8679815" cy="1319530"/>
          </a:xfrm>
        </p:spPr>
        <p:txBody>
          <a:bodyPr vert="horz" wrap="square" lIns="92075" tIns="46038" rIns="92075" bIns="46038" anchor="ctr"/>
          <a:p>
            <a:r>
              <a:rPr lang="en-US" altLang="en-US" sz="3200" dirty="0"/>
              <a:t>Overloading the </a:t>
            </a:r>
            <a:r>
              <a:rPr lang="en-US" altLang="en-US" sz="3200" u="sng" dirty="0"/>
              <a:t>++</a:t>
            </a:r>
            <a:r>
              <a:rPr lang="en-US" altLang="en-US" sz="3200" dirty="0"/>
              <a:t> and </a:t>
            </a:r>
            <a:r>
              <a:rPr lang="en-US" altLang="en-US" sz="3200" u="sng" dirty="0"/>
              <a:t>--</a:t>
            </a:r>
            <a:r>
              <a:rPr lang="en-US" altLang="en-US" sz="3200" dirty="0"/>
              <a:t> Operators </a:t>
            </a:r>
            <a:endParaRPr lang="en-US" altLang="en-US" sz="3200" dirty="0"/>
          </a:p>
        </p:txBody>
      </p:sp>
      <p:sp>
        <p:nvSpPr>
          <p:cNvPr id="21508" name="Rectangle 3"/>
          <p:cNvSpPr/>
          <p:nvPr/>
        </p:nvSpPr>
        <p:spPr>
          <a:xfrm>
            <a:off x="0" y="2400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1509" name="Text Box 4"/>
          <p:cNvSpPr txBox="1"/>
          <p:nvPr/>
        </p:nvSpPr>
        <p:spPr>
          <a:xfrm>
            <a:off x="231775" y="1517650"/>
            <a:ext cx="8680450" cy="439991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000" dirty="0"/>
              <a:t>The </a:t>
            </a:r>
            <a:r>
              <a:rPr lang="en-US" altLang="en-US" sz="2000" u="sng" dirty="0"/>
              <a:t>++</a:t>
            </a:r>
            <a:r>
              <a:rPr lang="en-US" altLang="en-US" sz="2000" dirty="0"/>
              <a:t> and </a:t>
            </a:r>
            <a:r>
              <a:rPr lang="en-US" altLang="en-US" sz="2000" u="sng" dirty="0"/>
              <a:t>--</a:t>
            </a:r>
            <a:r>
              <a:rPr lang="en-US" altLang="en-US" sz="2000" dirty="0"/>
              <a:t> operators may be prefix or postfix. The prefix </a:t>
            </a:r>
            <a:r>
              <a:rPr lang="en-US" altLang="en-US" sz="2000" u="sng" dirty="0"/>
              <a:t>++var</a:t>
            </a:r>
            <a:r>
              <a:rPr lang="en-US" altLang="en-US" sz="2000" dirty="0"/>
              <a:t> or </a:t>
            </a:r>
            <a:r>
              <a:rPr lang="en-US" altLang="en-US" sz="2000" u="sng" dirty="0"/>
              <a:t>--var</a:t>
            </a:r>
            <a:r>
              <a:rPr lang="en-US" altLang="en-US" sz="2000" dirty="0"/>
              <a:t> first adds or subtracts 1 from the variable and then evaluates to the new value in the </a:t>
            </a:r>
            <a:r>
              <a:rPr lang="en-US" altLang="en-US" sz="2000" u="sng" dirty="0"/>
              <a:t>var</a:t>
            </a:r>
            <a:r>
              <a:rPr lang="en-US" altLang="en-US" sz="2000" dirty="0"/>
              <a:t>. The postfix </a:t>
            </a:r>
            <a:r>
              <a:rPr lang="en-US" altLang="en-US" sz="2000" u="sng" dirty="0"/>
              <a:t>var++</a:t>
            </a:r>
            <a:r>
              <a:rPr lang="en-US" altLang="en-US" sz="2000" dirty="0"/>
              <a:t> or </a:t>
            </a:r>
            <a:r>
              <a:rPr lang="en-US" altLang="en-US" sz="2000" u="sng" dirty="0"/>
              <a:t>var--</a:t>
            </a:r>
            <a:r>
              <a:rPr lang="en-US" altLang="en-US" sz="2000" dirty="0"/>
              <a:t> adds or subtracts 1 from the variable, but evaluates to the old value in the </a:t>
            </a:r>
            <a:r>
              <a:rPr lang="en-US" altLang="en-US" sz="2000" u="sng" dirty="0"/>
              <a:t>var</a:t>
            </a:r>
            <a:r>
              <a:rPr lang="en-US" altLang="en-US" sz="2000" dirty="0"/>
              <a:t>. </a:t>
            </a:r>
            <a:endParaRPr lang="en-US" altLang="en-US" sz="2000" dirty="0"/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000" dirty="0"/>
              <a:t>If the </a:t>
            </a:r>
            <a:r>
              <a:rPr lang="en-US" altLang="en-US" sz="2000" u="sng" dirty="0"/>
              <a:t>++</a:t>
            </a:r>
            <a:r>
              <a:rPr lang="en-US" altLang="en-US" sz="2000" dirty="0"/>
              <a:t> and </a:t>
            </a:r>
            <a:r>
              <a:rPr lang="en-US" altLang="en-US" sz="2000" u="sng" dirty="0"/>
              <a:t>--</a:t>
            </a:r>
            <a:r>
              <a:rPr lang="en-US" altLang="en-US" sz="2000" dirty="0"/>
              <a:t> are implemented correctly, the following code</a:t>
            </a:r>
            <a:endParaRPr lang="en-US" altLang="en-US" sz="2000" dirty="0"/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000" dirty="0"/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000" dirty="0"/>
              <a:t>r3 = r1++;</a:t>
            </a:r>
            <a:endParaRPr lang="en-US" altLang="en-US" sz="2000" dirty="0"/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000" dirty="0"/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000" dirty="0"/>
              <a:t>r3 = ++r1;</a:t>
            </a:r>
            <a:endParaRPr lang="en-US" altLang="en-US" sz="2000" dirty="0"/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000" dirty="0"/>
              <a:t>r1--;</a:t>
            </a:r>
            <a:endParaRPr lang="en-US" altLang="en-US" sz="2000" dirty="0"/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000" dirty="0"/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000" dirty="0"/>
              <a:t>++r1;</a:t>
            </a:r>
            <a:endParaRPr lang="en-US" altLang="en-US" sz="2000" dirty="0"/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000" dirty="0"/>
              <a:t>--r1;</a:t>
            </a:r>
            <a:endParaRPr lang="en-US" altLang="en-US" sz="2000" dirty="0"/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000" dirty="0"/>
          </a:p>
        </p:txBody>
      </p:sp>
      <p:sp>
        <p:nvSpPr>
          <p:cNvPr id="21510" name="Rectangle 6"/>
          <p:cNvSpPr/>
          <p:nvPr/>
        </p:nvSpPr>
        <p:spPr>
          <a:xfrm>
            <a:off x="0" y="30638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1511" name="Rectangle 8"/>
          <p:cNvSpPr/>
          <p:nvPr/>
        </p:nvSpPr>
        <p:spPr>
          <a:xfrm>
            <a:off x="0" y="30368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1512" name="Rectangle 10"/>
          <p:cNvSpPr/>
          <p:nvPr/>
        </p:nvSpPr>
        <p:spPr>
          <a:xfrm>
            <a:off x="0" y="28654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269875" y="228600"/>
            <a:ext cx="8572500" cy="1319530"/>
          </a:xfrm>
        </p:spPr>
        <p:txBody>
          <a:bodyPr vert="horz" wrap="square" lIns="92075" tIns="46038" rIns="92075" bIns="46038" anchor="ctr"/>
          <a:p>
            <a:r>
              <a:rPr lang="en-US" altLang="en-US" sz="3200" dirty="0"/>
              <a:t>Overloading the </a:t>
            </a:r>
            <a:r>
              <a:rPr lang="en-US" altLang="en-US" sz="3200" u="sng" dirty="0"/>
              <a:t>++</a:t>
            </a:r>
            <a:r>
              <a:rPr lang="en-US" altLang="en-US" sz="3200" dirty="0"/>
              <a:t> and </a:t>
            </a:r>
            <a:r>
              <a:rPr lang="en-US" altLang="en-US" sz="3200" u="sng" dirty="0"/>
              <a:t>–</a:t>
            </a:r>
            <a:r>
              <a:rPr lang="en-US" altLang="en-US" sz="3200" dirty="0"/>
              <a:t> Operators, cont. </a:t>
            </a:r>
            <a:endParaRPr lang="en-US" altLang="en-US" sz="3200" dirty="0"/>
          </a:p>
        </p:txBody>
      </p:sp>
      <p:sp>
        <p:nvSpPr>
          <p:cNvPr id="22532" name="Rectangle 3"/>
          <p:cNvSpPr/>
          <p:nvPr/>
        </p:nvSpPr>
        <p:spPr>
          <a:xfrm>
            <a:off x="0" y="2400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2533" name="Text Box 4"/>
          <p:cNvSpPr txBox="1"/>
          <p:nvPr/>
        </p:nvSpPr>
        <p:spPr>
          <a:xfrm>
            <a:off x="269875" y="1854200"/>
            <a:ext cx="8680450" cy="3784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Rational Rational::operator++()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{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numerator += denominator;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</a:t>
            </a:r>
            <a:r>
              <a:rPr lang="en-US" altLang="en-US" sz="2000" b="1" dirty="0">
                <a:solidFill>
                  <a:schemeClr val="tx2"/>
                </a:solidFill>
              </a:rPr>
              <a:t>return </a:t>
            </a:r>
            <a:r>
              <a:rPr lang="en-US" altLang="en-US" sz="2000" dirty="0">
                <a:solidFill>
                  <a:schemeClr val="tx2"/>
                </a:solidFill>
              </a:rPr>
              <a:t>*</a:t>
            </a:r>
            <a:r>
              <a:rPr lang="en-US" altLang="en-US" sz="2000" b="1" dirty="0">
                <a:solidFill>
                  <a:schemeClr val="tx2"/>
                </a:solidFill>
              </a:rPr>
              <a:t>this</a:t>
            </a:r>
            <a:r>
              <a:rPr lang="en-US" altLang="en-US" sz="2000" dirty="0">
                <a:solidFill>
                  <a:schemeClr val="tx2"/>
                </a:solidFill>
              </a:rPr>
              <a:t>;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}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Rational Rational::operator++(</a:t>
            </a:r>
            <a:r>
              <a:rPr lang="en-US" altLang="en-US" sz="2000" b="1" dirty="0">
                <a:solidFill>
                  <a:schemeClr val="tx2"/>
                </a:solidFill>
              </a:rPr>
              <a:t>int</a:t>
            </a:r>
            <a:r>
              <a:rPr lang="en-US" altLang="en-US" sz="2000" dirty="0">
                <a:solidFill>
                  <a:schemeClr val="tx2"/>
                </a:solidFill>
              </a:rPr>
              <a:t> dummy)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{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Rational temp(numerator, denominator);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numerator += denominator;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</a:t>
            </a:r>
            <a:r>
              <a:rPr lang="en-US" altLang="en-US" sz="2000" b="1" dirty="0">
                <a:solidFill>
                  <a:schemeClr val="tx2"/>
                </a:solidFill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</a:rPr>
              <a:t> temp;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}</a:t>
            </a:r>
            <a:endParaRPr lang="en-US" altLang="en-US" sz="2000" dirty="0">
              <a:solidFill>
                <a:schemeClr val="tx2"/>
              </a:solidFill>
            </a:endParaRPr>
          </a:p>
        </p:txBody>
      </p:sp>
      <p:sp>
        <p:nvSpPr>
          <p:cNvPr id="22534" name="Rectangle 5"/>
          <p:cNvSpPr/>
          <p:nvPr/>
        </p:nvSpPr>
        <p:spPr>
          <a:xfrm>
            <a:off x="0" y="30638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2535" name="Rectangle 6"/>
          <p:cNvSpPr/>
          <p:nvPr/>
        </p:nvSpPr>
        <p:spPr>
          <a:xfrm>
            <a:off x="0" y="30368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2536" name="Rectangle 7"/>
          <p:cNvSpPr/>
          <p:nvPr/>
        </p:nvSpPr>
        <p:spPr>
          <a:xfrm>
            <a:off x="0" y="28654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269875" y="228600"/>
            <a:ext cx="7797800" cy="131953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Friend Functions and Classes </a:t>
            </a:r>
            <a:endParaRPr lang="en-US" altLang="en-US" dirty="0"/>
          </a:p>
        </p:txBody>
      </p:sp>
      <p:sp>
        <p:nvSpPr>
          <p:cNvPr id="23556" name="Rectangle 3"/>
          <p:cNvSpPr/>
          <p:nvPr/>
        </p:nvSpPr>
        <p:spPr>
          <a:xfrm>
            <a:off x="0" y="2400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3557" name="Text Box 4"/>
          <p:cNvSpPr txBox="1"/>
          <p:nvPr/>
        </p:nvSpPr>
        <p:spPr>
          <a:xfrm>
            <a:off x="269875" y="1816100"/>
            <a:ext cx="8680450" cy="310769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800" dirty="0"/>
              <a:t>C++ allows you to overload the stream insertion operator (</a:t>
            </a:r>
            <a:r>
              <a:rPr lang="en-US" altLang="en-US" sz="2800" u="sng" dirty="0"/>
              <a:t>&lt;&lt;</a:t>
            </a:r>
            <a:r>
              <a:rPr lang="en-US" altLang="en-US" sz="2800" dirty="0"/>
              <a:t>) for outputting to </a:t>
            </a:r>
            <a:r>
              <a:rPr lang="en-US" altLang="en-US" sz="2800" u="sng" dirty="0"/>
              <a:t>cout</a:t>
            </a:r>
            <a:r>
              <a:rPr lang="en-US" altLang="en-US" sz="2800" dirty="0"/>
              <a:t> and overload the stream extraction operator (</a:t>
            </a:r>
            <a:r>
              <a:rPr lang="en-US" altLang="en-US" sz="2800" u="sng" dirty="0"/>
              <a:t>&gt;&gt;</a:t>
            </a:r>
            <a:r>
              <a:rPr lang="en-US" altLang="en-US" sz="2800" dirty="0"/>
              <a:t>) for reading values from </a:t>
            </a:r>
            <a:r>
              <a:rPr lang="en-US" altLang="en-US" sz="2800" u="sng" dirty="0"/>
              <a:t>cin</a:t>
            </a:r>
            <a:r>
              <a:rPr lang="en-US" altLang="en-US" sz="2800" dirty="0"/>
              <a:t>. </a:t>
            </a:r>
            <a:endParaRPr lang="en-US" altLang="en-US" sz="2800" dirty="0"/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800" dirty="0"/>
              <a:t>To overload these two operators, you need to use the friend functions. This section introduces friend functions and friend classes.</a:t>
            </a:r>
            <a:endParaRPr lang="en-US" altLang="en-US" sz="2800" dirty="0"/>
          </a:p>
        </p:txBody>
      </p:sp>
      <p:sp>
        <p:nvSpPr>
          <p:cNvPr id="23558" name="Rectangle 5"/>
          <p:cNvSpPr/>
          <p:nvPr/>
        </p:nvSpPr>
        <p:spPr>
          <a:xfrm>
            <a:off x="0" y="30638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3559" name="Rectangle 6"/>
          <p:cNvSpPr/>
          <p:nvPr/>
        </p:nvSpPr>
        <p:spPr>
          <a:xfrm>
            <a:off x="0" y="30368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3560" name="Rectangle 7"/>
          <p:cNvSpPr/>
          <p:nvPr/>
        </p:nvSpPr>
        <p:spPr>
          <a:xfrm>
            <a:off x="0" y="28654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320040" y="228600"/>
            <a:ext cx="8554085" cy="742950"/>
          </a:xfrm>
        </p:spPr>
        <p:txBody>
          <a:bodyPr vert="horz" wrap="square" lIns="92075" tIns="46038" rIns="92075" bIns="46038" anchor="ctr"/>
          <a:p>
            <a:r>
              <a:rPr lang="en-US" altLang="en-US" sz="4000" dirty="0"/>
              <a:t>Friend Functions and Classes</a:t>
            </a:r>
            <a:endParaRPr lang="en-US" altLang="en-US" sz="4000" dirty="0"/>
          </a:p>
        </p:txBody>
      </p:sp>
      <p:sp>
        <p:nvSpPr>
          <p:cNvPr id="24580" name="Rectangle 3"/>
          <p:cNvSpPr/>
          <p:nvPr/>
        </p:nvSpPr>
        <p:spPr>
          <a:xfrm>
            <a:off x="0" y="24574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4581" name="Rectangle 4"/>
          <p:cNvSpPr/>
          <p:nvPr/>
        </p:nvSpPr>
        <p:spPr>
          <a:xfrm>
            <a:off x="231775" y="1201738"/>
            <a:ext cx="8642350" cy="41862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dirty="0"/>
              <a:t>Private members of a class cannot be accessed from outside of the class. </a:t>
            </a:r>
            <a:endParaRPr lang="en-US" altLang="en-US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dirty="0"/>
              <a:t>Occasionally, it is convenient to allow some trusted functions and classes to access a class’s private members. </a:t>
            </a:r>
            <a:endParaRPr lang="en-US" altLang="en-US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dirty="0"/>
              <a:t>C++ enables you to use the </a:t>
            </a:r>
            <a:r>
              <a:rPr lang="en-US" altLang="en-US" u="sng" dirty="0"/>
              <a:t>friend</a:t>
            </a:r>
            <a:r>
              <a:rPr lang="en-US" altLang="en-US" dirty="0"/>
              <a:t> keyword to declare friend functions and friend classes for a class so these functions and classes can access the class’s private members. </a:t>
            </a: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742950"/>
          </a:xfrm>
        </p:spPr>
        <p:txBody>
          <a:bodyPr vert="horz" wrap="square" lIns="92075" tIns="46038" rIns="92075" bIns="46038" anchor="ctr"/>
          <a:p>
            <a:r>
              <a:rPr lang="en-US" altLang="en-US" sz="4000" dirty="0"/>
              <a:t>Friend Classes</a:t>
            </a:r>
            <a:endParaRPr lang="en-US" altLang="en-US" sz="4000" dirty="0"/>
          </a:p>
        </p:txBody>
      </p:sp>
      <p:sp>
        <p:nvSpPr>
          <p:cNvPr id="25604" name="Rectangle 3"/>
          <p:cNvSpPr/>
          <p:nvPr/>
        </p:nvSpPr>
        <p:spPr>
          <a:xfrm>
            <a:off x="0" y="24574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5605" name="Rectangle 4"/>
          <p:cNvSpPr/>
          <p:nvPr/>
        </p:nvSpPr>
        <p:spPr>
          <a:xfrm>
            <a:off x="0" y="24574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5945" y="6045200"/>
            <a:ext cx="6028055" cy="6762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57200" y="1429385"/>
            <a:ext cx="3822700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#ifndef DATE_H</a:t>
            </a:r>
            <a:endParaRPr lang="en-US" sz="1400"/>
          </a:p>
          <a:p>
            <a:r>
              <a:rPr lang="en-US" sz="1400"/>
              <a:t>#define DATE_H</a:t>
            </a:r>
            <a:endParaRPr lang="en-US" sz="1400"/>
          </a:p>
          <a:p>
            <a:r>
              <a:rPr lang="en-US" sz="1400"/>
              <a:t>class Date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public:</a:t>
            </a:r>
            <a:endParaRPr lang="en-US" sz="1400"/>
          </a:p>
          <a:p>
            <a:r>
              <a:rPr lang="en-US" sz="1400"/>
              <a:t>  Date(int year, int month, int day)</a:t>
            </a:r>
            <a:endParaRPr lang="en-US" sz="1400"/>
          </a:p>
          <a:p>
            <a:r>
              <a:rPr lang="en-US" sz="1400"/>
              <a:t>  {</a:t>
            </a:r>
            <a:endParaRPr lang="en-US" sz="1400"/>
          </a:p>
          <a:p>
            <a:r>
              <a:rPr lang="en-US" sz="1400"/>
              <a:t>    this-&gt;year = year;</a:t>
            </a:r>
            <a:endParaRPr lang="en-US" sz="1400"/>
          </a:p>
          <a:p>
            <a:r>
              <a:rPr lang="en-US" sz="1400"/>
              <a:t>    this-&gt;month = month;</a:t>
            </a:r>
            <a:endParaRPr lang="en-US" sz="1400"/>
          </a:p>
          <a:p>
            <a:r>
              <a:rPr lang="en-US" sz="1400"/>
              <a:t>    this-&gt;day = day;</a:t>
            </a:r>
            <a:endParaRPr lang="en-US" sz="1400"/>
          </a:p>
          <a:p>
            <a:r>
              <a:rPr lang="en-US" sz="1400"/>
              <a:t>  }</a:t>
            </a:r>
            <a:endParaRPr lang="en-US" sz="1400"/>
          </a:p>
          <a:p>
            <a:endParaRPr lang="en-US" sz="1400"/>
          </a:p>
          <a:p>
            <a:r>
              <a:rPr lang="en-US" sz="1400"/>
              <a:t>  friend class AccessDate;</a:t>
            </a:r>
            <a:endParaRPr lang="en-US" sz="1400"/>
          </a:p>
          <a:p>
            <a:endParaRPr lang="en-US" sz="1400"/>
          </a:p>
          <a:p>
            <a:r>
              <a:rPr lang="en-US" sz="1400"/>
              <a:t>private:</a:t>
            </a:r>
            <a:endParaRPr lang="en-US" sz="1400"/>
          </a:p>
          <a:p>
            <a:r>
              <a:rPr lang="en-US" sz="1400"/>
              <a:t>  int year;</a:t>
            </a:r>
            <a:endParaRPr lang="en-US" sz="1400"/>
          </a:p>
          <a:p>
            <a:r>
              <a:rPr lang="en-US" sz="1400"/>
              <a:t>  int month;</a:t>
            </a:r>
            <a:endParaRPr lang="en-US" sz="1400"/>
          </a:p>
          <a:p>
            <a:r>
              <a:rPr lang="en-US" sz="1400"/>
              <a:t>  int day;</a:t>
            </a:r>
            <a:endParaRPr lang="en-US" sz="1400"/>
          </a:p>
          <a:p>
            <a:r>
              <a:rPr lang="en-US" sz="1400"/>
              <a:t>};</a:t>
            </a:r>
            <a:endParaRPr lang="en-US" sz="1400"/>
          </a:p>
          <a:p>
            <a:endParaRPr lang="en-US" sz="1400"/>
          </a:p>
          <a:p>
            <a:r>
              <a:rPr lang="en-US" sz="1400"/>
              <a:t>#endif</a:t>
            </a:r>
            <a:endParaRPr 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4279900" y="1278890"/>
            <a:ext cx="3996055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#include &lt;iostream&gt;</a:t>
            </a:r>
            <a:endParaRPr lang="en-US" sz="1400"/>
          </a:p>
          <a:p>
            <a:r>
              <a:rPr lang="en-US" sz="1400"/>
              <a:t>#include "Date.h"</a:t>
            </a:r>
            <a:endParaRPr lang="en-US" sz="1400"/>
          </a:p>
          <a:p>
            <a:r>
              <a:rPr lang="en-US" sz="1400"/>
              <a:t>using namespace std;</a:t>
            </a:r>
            <a:endParaRPr lang="en-US" sz="1400"/>
          </a:p>
          <a:p>
            <a:endParaRPr lang="en-US" sz="1400"/>
          </a:p>
          <a:p>
            <a:r>
              <a:rPr lang="en-US" sz="1400"/>
              <a:t>class AccessDate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public:</a:t>
            </a:r>
            <a:endParaRPr lang="en-US" sz="1400"/>
          </a:p>
          <a:p>
            <a:r>
              <a:rPr lang="en-US" sz="1400"/>
              <a:t>  static void p()</a:t>
            </a:r>
            <a:endParaRPr lang="en-US" sz="1400"/>
          </a:p>
          <a:p>
            <a:r>
              <a:rPr lang="en-US" sz="1400"/>
              <a:t>  {</a:t>
            </a:r>
            <a:endParaRPr lang="en-US" sz="1400"/>
          </a:p>
          <a:p>
            <a:r>
              <a:rPr lang="en-US" sz="1400"/>
              <a:t>    Date birthDate(2010, 3, 4);</a:t>
            </a:r>
            <a:endParaRPr lang="en-US" sz="1400"/>
          </a:p>
          <a:p>
            <a:r>
              <a:rPr lang="en-US" sz="1400"/>
              <a:t>    birthDate.year = 2000;</a:t>
            </a:r>
            <a:endParaRPr lang="en-US" sz="1400"/>
          </a:p>
          <a:p>
            <a:r>
              <a:rPr lang="en-US" sz="1400"/>
              <a:t>    cout &lt;&lt; birthDate.year &lt;&lt; endl;</a:t>
            </a:r>
            <a:endParaRPr lang="en-US" sz="1400"/>
          </a:p>
          <a:p>
            <a:r>
              <a:rPr lang="en-US" sz="1400"/>
              <a:t>  }</a:t>
            </a:r>
            <a:endParaRPr lang="en-US" sz="1400"/>
          </a:p>
          <a:p>
            <a:r>
              <a:rPr lang="en-US" sz="1400"/>
              <a:t>};</a:t>
            </a:r>
            <a:endParaRPr lang="en-US" sz="1400"/>
          </a:p>
          <a:p>
            <a:endParaRPr lang="en-US" sz="1400"/>
          </a:p>
          <a:p>
            <a:r>
              <a:rPr lang="en-US" sz="1400"/>
              <a:t>int main()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AccessDate::p();</a:t>
            </a:r>
            <a:endParaRPr lang="en-US" sz="1400"/>
          </a:p>
          <a:p>
            <a:endParaRPr lang="en-US" sz="1400"/>
          </a:p>
          <a:p>
            <a:r>
              <a:rPr lang="en-US" sz="1400"/>
              <a:t>  return 0;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</p:txBody>
      </p:sp>
      <p:sp>
        <p:nvSpPr>
          <p:cNvPr id="5" name="Text Box 4"/>
          <p:cNvSpPr txBox="1"/>
          <p:nvPr/>
        </p:nvSpPr>
        <p:spPr>
          <a:xfrm>
            <a:off x="4279900" y="9715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TestFriendClass.cpp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7200" y="10160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Date.h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6628" name="Rectangle 3"/>
          <p:cNvSpPr/>
          <p:nvPr/>
        </p:nvSpPr>
        <p:spPr>
          <a:xfrm>
            <a:off x="0" y="24574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6629" name="Rectangle 4"/>
          <p:cNvSpPr/>
          <p:nvPr/>
        </p:nvSpPr>
        <p:spPr>
          <a:xfrm>
            <a:off x="0" y="24574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3925" y="5180965"/>
            <a:ext cx="6837045" cy="8096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99720" y="223520"/>
            <a:ext cx="26117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dirty="0">
                <a:sym typeface="+mn-ea"/>
              </a:rPr>
              <a:t>TestFriendFunction.cpp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27990" y="996315"/>
            <a:ext cx="3542665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#include &lt;iostream&gt;</a:t>
            </a:r>
            <a:endParaRPr lang="en-US" sz="1400"/>
          </a:p>
          <a:p>
            <a:r>
              <a:rPr lang="en-US" sz="1400"/>
              <a:t>using namespace std;</a:t>
            </a:r>
            <a:endParaRPr lang="en-US" sz="1400"/>
          </a:p>
          <a:p>
            <a:endParaRPr lang="en-US" sz="1400"/>
          </a:p>
          <a:p>
            <a:r>
              <a:rPr lang="en-US" sz="1400"/>
              <a:t>class Date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public:</a:t>
            </a:r>
            <a:endParaRPr lang="en-US" sz="1400"/>
          </a:p>
          <a:p>
            <a:r>
              <a:rPr lang="en-US" sz="1400"/>
              <a:t>  Date(int year, int month, int day)</a:t>
            </a:r>
            <a:endParaRPr lang="en-US" sz="1400"/>
          </a:p>
          <a:p>
            <a:r>
              <a:rPr lang="en-US" sz="1400"/>
              <a:t>  {</a:t>
            </a:r>
            <a:endParaRPr lang="en-US" sz="1400"/>
          </a:p>
          <a:p>
            <a:r>
              <a:rPr lang="en-US" sz="1400"/>
              <a:t>    this-&gt;year = year;</a:t>
            </a:r>
            <a:endParaRPr lang="en-US" sz="1400"/>
          </a:p>
          <a:p>
            <a:r>
              <a:rPr lang="en-US" sz="1400"/>
              <a:t>    this-&gt;month = month;</a:t>
            </a:r>
            <a:endParaRPr lang="en-US" sz="1400"/>
          </a:p>
          <a:p>
            <a:r>
              <a:rPr lang="en-US" sz="1400"/>
              <a:t>    this-&gt;day = day;</a:t>
            </a:r>
            <a:endParaRPr lang="en-US" sz="1400"/>
          </a:p>
          <a:p>
            <a:r>
              <a:rPr lang="en-US" sz="1400"/>
              <a:t>  }</a:t>
            </a:r>
            <a:endParaRPr lang="en-US" sz="1400"/>
          </a:p>
          <a:p>
            <a:r>
              <a:rPr lang="en-US" sz="1400"/>
              <a:t>  friend void p();</a:t>
            </a:r>
            <a:endParaRPr lang="en-US" sz="1400"/>
          </a:p>
          <a:p>
            <a:endParaRPr lang="en-US" sz="1400"/>
          </a:p>
          <a:p>
            <a:r>
              <a:rPr lang="en-US" sz="1400"/>
              <a:t>private:</a:t>
            </a:r>
            <a:endParaRPr lang="en-US" sz="1400"/>
          </a:p>
          <a:p>
            <a:r>
              <a:rPr lang="en-US" sz="1400"/>
              <a:t>  int year;</a:t>
            </a:r>
            <a:endParaRPr lang="en-US" sz="1400"/>
          </a:p>
          <a:p>
            <a:r>
              <a:rPr lang="en-US" sz="1400"/>
              <a:t>  int month;</a:t>
            </a:r>
            <a:endParaRPr lang="en-US" sz="1400"/>
          </a:p>
          <a:p>
            <a:r>
              <a:rPr lang="en-US" sz="1400"/>
              <a:t>  int day;</a:t>
            </a:r>
            <a:endParaRPr lang="en-US" sz="1400"/>
          </a:p>
          <a:p>
            <a:r>
              <a:rPr lang="en-US" sz="1400"/>
              <a:t>};</a:t>
            </a:r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5026025" y="1216660"/>
            <a:ext cx="2954020" cy="2891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void p()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Date date(2010, 5, 9);</a:t>
            </a:r>
            <a:endParaRPr lang="en-US" sz="1400"/>
          </a:p>
          <a:p>
            <a:r>
              <a:rPr lang="en-US" sz="1400"/>
              <a:t>  date.year = 2000;</a:t>
            </a:r>
            <a:endParaRPr lang="en-US" sz="1400"/>
          </a:p>
          <a:p>
            <a:r>
              <a:rPr lang="en-US" sz="1400"/>
              <a:t>  cout &lt;&lt; date.year &lt;&lt; endl;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  <a:p>
            <a:endParaRPr lang="en-US" sz="1400"/>
          </a:p>
          <a:p>
            <a:r>
              <a:rPr lang="en-US" sz="1400"/>
              <a:t>int main()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p();</a:t>
            </a:r>
            <a:endParaRPr lang="en-US" sz="1400"/>
          </a:p>
          <a:p>
            <a:endParaRPr lang="en-US" sz="1400"/>
          </a:p>
          <a:p>
            <a:r>
              <a:rPr lang="en-US" sz="1400"/>
              <a:t>  return 0;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xfrm>
            <a:off x="269875" y="228600"/>
            <a:ext cx="8680450" cy="1319530"/>
          </a:xfrm>
        </p:spPr>
        <p:txBody>
          <a:bodyPr vert="horz" wrap="square" lIns="92075" tIns="46038" rIns="92075" bIns="46038" anchor="ctr"/>
          <a:p>
            <a:r>
              <a:rPr lang="en-US" altLang="en-US" sz="3200" dirty="0"/>
              <a:t>Overloading the </a:t>
            </a:r>
            <a:r>
              <a:rPr lang="en-US" altLang="en-US" sz="3200" u="sng" dirty="0"/>
              <a:t>&lt;&lt;</a:t>
            </a:r>
            <a:r>
              <a:rPr lang="en-US" altLang="en-US" sz="3200" dirty="0"/>
              <a:t> and </a:t>
            </a:r>
            <a:r>
              <a:rPr lang="en-US" altLang="en-US" sz="3200" u="sng" dirty="0"/>
              <a:t>&gt;&gt;</a:t>
            </a:r>
            <a:r>
              <a:rPr lang="en-US" altLang="en-US" sz="3200" dirty="0"/>
              <a:t> Operators </a:t>
            </a:r>
            <a:endParaRPr lang="en-US" altLang="en-US" sz="3200" dirty="0"/>
          </a:p>
        </p:txBody>
      </p:sp>
      <p:sp>
        <p:nvSpPr>
          <p:cNvPr id="27652" name="Rectangle 3"/>
          <p:cNvSpPr/>
          <p:nvPr/>
        </p:nvSpPr>
        <p:spPr>
          <a:xfrm>
            <a:off x="0" y="2400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7653" name="Text Box 4"/>
          <p:cNvSpPr txBox="1"/>
          <p:nvPr/>
        </p:nvSpPr>
        <p:spPr>
          <a:xfrm>
            <a:off x="269875" y="1816100"/>
            <a:ext cx="8680450" cy="22453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000" dirty="0"/>
              <a:t>C++ allows you to overload the stream insertion operator (</a:t>
            </a:r>
            <a:r>
              <a:rPr lang="en-US" altLang="en-US" sz="2000" u="sng" dirty="0"/>
              <a:t>&lt;&lt;</a:t>
            </a:r>
            <a:r>
              <a:rPr lang="en-US" altLang="en-US" sz="2000" dirty="0"/>
              <a:t>) for sending an object to </a:t>
            </a:r>
            <a:r>
              <a:rPr lang="en-US" altLang="en-US" sz="2000" u="sng" dirty="0"/>
              <a:t>cout</a:t>
            </a:r>
            <a:r>
              <a:rPr lang="en-US" altLang="en-US" sz="2000" dirty="0"/>
              <a:t> and overload the stream extraction operator (</a:t>
            </a:r>
            <a:r>
              <a:rPr lang="en-US" altLang="en-US" sz="2000" u="sng" dirty="0"/>
              <a:t>&gt;&gt;</a:t>
            </a:r>
            <a:r>
              <a:rPr lang="en-US" altLang="en-US" sz="2000" dirty="0"/>
              <a:t>) for reading values from </a:t>
            </a:r>
            <a:r>
              <a:rPr lang="en-US" altLang="en-US" sz="2000" u="sng" dirty="0"/>
              <a:t>cin</a:t>
            </a:r>
            <a:r>
              <a:rPr lang="en-US" altLang="en-US" sz="2000" dirty="0"/>
              <a:t>. Overloading these two operators is different from other operators you have seen in this chapter. Since the first parameter of the </a:t>
            </a:r>
            <a:r>
              <a:rPr lang="en-US" altLang="en-US" sz="2000" u="sng" dirty="0"/>
              <a:t>&lt;&lt;</a:t>
            </a:r>
            <a:r>
              <a:rPr lang="en-US" altLang="en-US" sz="2000" dirty="0"/>
              <a:t> (</a:t>
            </a:r>
            <a:r>
              <a:rPr lang="en-US" altLang="en-US" sz="2000" u="sng" dirty="0"/>
              <a:t>&gt;&gt;</a:t>
            </a:r>
            <a:r>
              <a:rPr lang="en-US" altLang="en-US" sz="2000" dirty="0"/>
              <a:t>) operator is an instance of </a:t>
            </a:r>
            <a:r>
              <a:rPr lang="en-US" altLang="en-US" sz="2000" u="sng" dirty="0"/>
              <a:t>ostream</a:t>
            </a:r>
            <a:r>
              <a:rPr lang="en-US" altLang="en-US" sz="2000" dirty="0"/>
              <a:t> (</a:t>
            </a:r>
            <a:r>
              <a:rPr lang="en-US" altLang="en-US" sz="2000" u="sng" dirty="0"/>
              <a:t>istream</a:t>
            </a:r>
            <a:r>
              <a:rPr lang="en-US" altLang="en-US" sz="2000" dirty="0"/>
              <a:t>), these two operators are defined in the </a:t>
            </a:r>
            <a:r>
              <a:rPr lang="en-US" altLang="en-US" sz="2000" u="sng" dirty="0"/>
              <a:t>ostream</a:t>
            </a:r>
            <a:r>
              <a:rPr lang="en-US" altLang="en-US" sz="2000" dirty="0"/>
              <a:t> and </a:t>
            </a:r>
            <a:r>
              <a:rPr lang="en-US" altLang="en-US" sz="2000" u="sng" dirty="0"/>
              <a:t>istream</a:t>
            </a:r>
            <a:r>
              <a:rPr lang="en-US" altLang="en-US" sz="2000" dirty="0"/>
              <a:t> classes, not in the </a:t>
            </a:r>
            <a:r>
              <a:rPr lang="en-US" altLang="en-US" sz="2000" u="sng" dirty="0"/>
              <a:t>Rational</a:t>
            </a:r>
            <a:r>
              <a:rPr lang="en-US" altLang="en-US" sz="2000" dirty="0"/>
              <a:t> class. </a:t>
            </a:r>
            <a:endParaRPr lang="en-US" altLang="en-US" sz="2000" dirty="0"/>
          </a:p>
        </p:txBody>
      </p:sp>
      <p:sp>
        <p:nvSpPr>
          <p:cNvPr id="27654" name="Rectangle 5"/>
          <p:cNvSpPr/>
          <p:nvPr/>
        </p:nvSpPr>
        <p:spPr>
          <a:xfrm>
            <a:off x="0" y="30638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7655" name="Rectangle 6"/>
          <p:cNvSpPr/>
          <p:nvPr/>
        </p:nvSpPr>
        <p:spPr>
          <a:xfrm>
            <a:off x="0" y="30368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7656" name="Rectangle 7"/>
          <p:cNvSpPr/>
          <p:nvPr/>
        </p:nvSpPr>
        <p:spPr>
          <a:xfrm>
            <a:off x="0" y="28654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7657" name="Text Box 9"/>
          <p:cNvSpPr txBox="1"/>
          <p:nvPr/>
        </p:nvSpPr>
        <p:spPr>
          <a:xfrm>
            <a:off x="309563" y="4581525"/>
            <a:ext cx="868045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/>
              <a:t>cout &lt;&lt; r1 &lt;&lt; " followed by " &lt;&lt; r2; </a:t>
            </a:r>
            <a:endParaRPr lang="en-US" altLang="en-US" sz="2400" dirty="0"/>
          </a:p>
        </p:txBody>
      </p:sp>
      <p:sp>
        <p:nvSpPr>
          <p:cNvPr id="27658" name="Text Box 10"/>
          <p:cNvSpPr txBox="1"/>
          <p:nvPr/>
        </p:nvSpPr>
        <p:spPr>
          <a:xfrm>
            <a:off x="309563" y="5772150"/>
            <a:ext cx="868045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/>
              <a:t>((cout &lt;&lt; r1) &lt;&lt; " followed by ") &lt;&lt; r2; </a:t>
            </a:r>
            <a:endParaRPr lang="en-US" altLang="en-US" sz="2400" dirty="0"/>
          </a:p>
        </p:txBody>
      </p:sp>
      <p:sp>
        <p:nvSpPr>
          <p:cNvPr id="27659" name="Text Box 11"/>
          <p:cNvSpPr txBox="1"/>
          <p:nvPr/>
        </p:nvSpPr>
        <p:spPr>
          <a:xfrm>
            <a:off x="309563" y="5118100"/>
            <a:ext cx="868045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/>
              <a:t>This is equivalent to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269240" y="228600"/>
            <a:ext cx="8681720" cy="1319530"/>
          </a:xfrm>
        </p:spPr>
        <p:txBody>
          <a:bodyPr vert="horz" wrap="square" lIns="92075" tIns="46038" rIns="92075" bIns="46038" anchor="ctr"/>
          <a:p>
            <a:r>
              <a:rPr lang="en-US" altLang="en-US" sz="3200" dirty="0"/>
              <a:t>Overloading the </a:t>
            </a:r>
            <a:r>
              <a:rPr lang="en-US" altLang="en-US" sz="3200" u="sng" dirty="0"/>
              <a:t>&lt;&lt;</a:t>
            </a:r>
            <a:r>
              <a:rPr lang="en-US" altLang="en-US" sz="3200" dirty="0"/>
              <a:t> and </a:t>
            </a:r>
            <a:r>
              <a:rPr lang="en-US" altLang="en-US" sz="3200" u="sng" dirty="0"/>
              <a:t>&gt;&gt;</a:t>
            </a:r>
            <a:r>
              <a:rPr lang="en-US" altLang="en-US" sz="3200" dirty="0"/>
              <a:t> Operators </a:t>
            </a:r>
            <a:endParaRPr lang="en-US" altLang="en-US" sz="3200" dirty="0"/>
          </a:p>
        </p:txBody>
      </p:sp>
      <p:sp>
        <p:nvSpPr>
          <p:cNvPr id="28676" name="Rectangle 3"/>
          <p:cNvSpPr/>
          <p:nvPr/>
        </p:nvSpPr>
        <p:spPr>
          <a:xfrm>
            <a:off x="0" y="2400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8677" name="Text Box 4"/>
          <p:cNvSpPr txBox="1"/>
          <p:nvPr/>
        </p:nvSpPr>
        <p:spPr>
          <a:xfrm>
            <a:off x="269875" y="1816100"/>
            <a:ext cx="8680450" cy="1938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ostream&amp; </a:t>
            </a:r>
            <a:r>
              <a:rPr lang="en-US" altLang="en-US" sz="2400" b="1" dirty="0">
                <a:solidFill>
                  <a:schemeClr val="tx2"/>
                </a:solidFill>
              </a:rPr>
              <a:t>operator</a:t>
            </a:r>
            <a:r>
              <a:rPr lang="en-US" altLang="en-US" sz="2400" dirty="0">
                <a:solidFill>
                  <a:schemeClr val="tx2"/>
                </a:solidFill>
              </a:rPr>
              <a:t>&lt;&lt;(ostream&amp; out, </a:t>
            </a:r>
            <a:r>
              <a:rPr lang="en-US" altLang="en-US" sz="2400" b="1" dirty="0">
                <a:solidFill>
                  <a:schemeClr val="tx2"/>
                </a:solidFill>
              </a:rPr>
              <a:t>const</a:t>
            </a:r>
            <a:r>
              <a:rPr lang="en-US" altLang="en-US" sz="2400" dirty="0">
                <a:solidFill>
                  <a:schemeClr val="tx2"/>
                </a:solidFill>
              </a:rPr>
              <a:t> Rational &amp;rational)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{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out &lt;&lt; rational.numerator &lt;&lt; "/" &lt;&lt; rational.denominator;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b="1" dirty="0">
                <a:solidFill>
                  <a:schemeClr val="tx2"/>
                </a:solidFill>
              </a:rPr>
              <a:t>return</a:t>
            </a:r>
            <a:r>
              <a:rPr lang="en-US" altLang="en-US" sz="2400" dirty="0">
                <a:solidFill>
                  <a:schemeClr val="tx2"/>
                </a:solidFill>
              </a:rPr>
              <a:t> out;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}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28678" name="Rectangle 5"/>
          <p:cNvSpPr/>
          <p:nvPr/>
        </p:nvSpPr>
        <p:spPr>
          <a:xfrm>
            <a:off x="0" y="30638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8679" name="Rectangle 6"/>
          <p:cNvSpPr/>
          <p:nvPr/>
        </p:nvSpPr>
        <p:spPr>
          <a:xfrm>
            <a:off x="385763" y="31607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8680" name="Rectangle 7"/>
          <p:cNvSpPr/>
          <p:nvPr/>
        </p:nvSpPr>
        <p:spPr>
          <a:xfrm>
            <a:off x="0" y="28654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457200"/>
          </a:xfrm>
        </p:spPr>
        <p:txBody>
          <a:bodyPr vert="horz" wrap="square" lIns="92075" tIns="46038" rIns="92075" bIns="46038" anchor="ctr"/>
          <a:p>
            <a:r>
              <a:rPr lang="en-US" altLang="en-US" sz="4000" dirty="0"/>
              <a:t>Objectives</a:t>
            </a:r>
            <a:endParaRPr lang="en-US" altLang="en-US" sz="4000" dirty="0"/>
          </a:p>
        </p:txBody>
      </p:sp>
      <p:sp>
        <p:nvSpPr>
          <p:cNvPr id="4100" name="Rectangle 3"/>
          <p:cNvSpPr>
            <a:spLocks noGrp="1"/>
          </p:cNvSpPr>
          <p:nvPr>
            <p:ph idx="1"/>
          </p:nvPr>
        </p:nvSpPr>
        <p:spPr>
          <a:xfrm>
            <a:off x="269875" y="817563"/>
            <a:ext cx="8642350" cy="5568950"/>
          </a:xfrm>
        </p:spPr>
        <p:txBody>
          <a:bodyPr vert="horz" wrap="square" lIns="92075" tIns="46038" rIns="92075" bIns="46038" anchor="t"/>
          <a:p>
            <a:pPr>
              <a:lnSpc>
                <a:spcPct val="80000"/>
              </a:lnSpc>
            </a:pPr>
            <a:r>
              <a:rPr lang="en-US" altLang="en-US" sz="2000" dirty="0"/>
              <a:t>To define the </a:t>
            </a:r>
            <a:r>
              <a:rPr lang="en-US" altLang="en-US" sz="2000" u="sng" dirty="0"/>
              <a:t>Rational</a:t>
            </a:r>
            <a:r>
              <a:rPr lang="en-US" altLang="en-US" sz="2000" dirty="0"/>
              <a:t> class for creating rational numbers (§14.2).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To discover how an operator can be overloaded in C++ using a function (§14.3).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To overload the relational operators (</a:t>
            </a:r>
            <a:r>
              <a:rPr lang="en-US" altLang="en-US" sz="2000" u="sng" dirty="0"/>
              <a:t>&lt;</a:t>
            </a:r>
            <a:r>
              <a:rPr lang="en-US" altLang="en-US" sz="2000" dirty="0"/>
              <a:t>, </a:t>
            </a:r>
            <a:r>
              <a:rPr lang="en-US" altLang="en-US" sz="2000" u="sng" dirty="0"/>
              <a:t>&lt;=</a:t>
            </a:r>
            <a:r>
              <a:rPr lang="en-US" altLang="en-US" sz="2000" dirty="0"/>
              <a:t>, </a:t>
            </a:r>
            <a:r>
              <a:rPr lang="en-US" altLang="en-US" sz="2000" u="sng" dirty="0"/>
              <a:t>=</a:t>
            </a:r>
            <a:r>
              <a:rPr lang="en-US" altLang="en-US" sz="2000" dirty="0"/>
              <a:t>, </a:t>
            </a:r>
            <a:r>
              <a:rPr lang="en-US" altLang="en-US" sz="2000" u="sng" dirty="0"/>
              <a:t>!=</a:t>
            </a:r>
            <a:r>
              <a:rPr lang="en-US" altLang="en-US" sz="2000" dirty="0"/>
              <a:t>, </a:t>
            </a:r>
            <a:r>
              <a:rPr lang="en-US" altLang="en-US" sz="2000" u="sng" dirty="0"/>
              <a:t>&gt;=</a:t>
            </a:r>
            <a:r>
              <a:rPr lang="en-US" altLang="en-US" sz="2000" dirty="0"/>
              <a:t>, </a:t>
            </a:r>
            <a:r>
              <a:rPr lang="en-US" altLang="en-US" sz="2000" u="sng" dirty="0"/>
              <a:t>&gt;</a:t>
            </a:r>
            <a:r>
              <a:rPr lang="en-US" altLang="en-US" sz="2000" dirty="0"/>
              <a:t>) and arithmetic operators (</a:t>
            </a:r>
            <a:r>
              <a:rPr lang="en-US" altLang="en-US" sz="2000" u="sng" dirty="0"/>
              <a:t>+</a:t>
            </a:r>
            <a:r>
              <a:rPr lang="en-US" altLang="en-US" sz="2000" dirty="0"/>
              <a:t>, </a:t>
            </a:r>
            <a:r>
              <a:rPr lang="en-US" altLang="en-US" sz="2000" u="sng" dirty="0"/>
              <a:t>-</a:t>
            </a:r>
            <a:r>
              <a:rPr lang="en-US" altLang="en-US" sz="2000" dirty="0"/>
              <a:t>, </a:t>
            </a:r>
            <a:r>
              <a:rPr lang="en-US" altLang="en-US" sz="2000" u="sng" dirty="0"/>
              <a:t>*</a:t>
            </a:r>
            <a:r>
              <a:rPr lang="en-US" altLang="en-US" sz="2000" dirty="0"/>
              <a:t>, </a:t>
            </a:r>
            <a:r>
              <a:rPr lang="en-US" altLang="en-US" sz="2000" u="sng" dirty="0"/>
              <a:t>/</a:t>
            </a:r>
            <a:r>
              <a:rPr lang="en-US" altLang="en-US" sz="2000" dirty="0"/>
              <a:t>) (§14.3).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To overload the subscript operator </a:t>
            </a:r>
            <a:r>
              <a:rPr lang="en-US" altLang="en-US" sz="2000" u="sng" dirty="0"/>
              <a:t>[]</a:t>
            </a:r>
            <a:r>
              <a:rPr lang="en-US" altLang="en-US" sz="2000" dirty="0"/>
              <a:t> (§14.4).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To overload the shorthand assignment operators </a:t>
            </a:r>
            <a:r>
              <a:rPr lang="en-US" altLang="en-US" sz="2000" u="sng" dirty="0"/>
              <a:t>+=</a:t>
            </a:r>
            <a:r>
              <a:rPr lang="en-US" altLang="en-US" sz="2000" dirty="0"/>
              <a:t>, </a:t>
            </a:r>
            <a:r>
              <a:rPr lang="en-US" altLang="en-US" sz="2000" u="sng" dirty="0"/>
              <a:t>-=</a:t>
            </a:r>
            <a:r>
              <a:rPr lang="en-US" altLang="en-US" sz="2000" dirty="0"/>
              <a:t>, </a:t>
            </a:r>
            <a:r>
              <a:rPr lang="en-US" altLang="en-US" sz="2000" u="sng" dirty="0"/>
              <a:t>*=</a:t>
            </a:r>
            <a:r>
              <a:rPr lang="en-US" altLang="en-US" sz="2000" dirty="0"/>
              <a:t>, and </a:t>
            </a:r>
            <a:r>
              <a:rPr lang="en-US" altLang="en-US" sz="2000" u="sng" dirty="0"/>
              <a:t>/=</a:t>
            </a:r>
            <a:r>
              <a:rPr lang="en-US" altLang="en-US" sz="2000" dirty="0"/>
              <a:t> (§14.5).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To overload the unary operators </a:t>
            </a:r>
            <a:r>
              <a:rPr lang="en-US" altLang="en-US" sz="2000" u="sng" dirty="0"/>
              <a:t>+</a:t>
            </a:r>
            <a:r>
              <a:rPr lang="en-US" altLang="en-US" sz="2000" dirty="0"/>
              <a:t> and </a:t>
            </a:r>
            <a:r>
              <a:rPr lang="en-US" altLang="en-US" sz="2000" u="sng" dirty="0"/>
              <a:t>-</a:t>
            </a:r>
            <a:r>
              <a:rPr lang="en-US" altLang="en-US" sz="2000" dirty="0"/>
              <a:t> (§14.6).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To overload the prefix and postfix </a:t>
            </a:r>
            <a:r>
              <a:rPr lang="en-US" altLang="en-US" sz="2000" u="sng" dirty="0"/>
              <a:t>++</a:t>
            </a:r>
            <a:r>
              <a:rPr lang="en-US" altLang="en-US" sz="2000" dirty="0"/>
              <a:t> and </a:t>
            </a:r>
            <a:r>
              <a:rPr lang="en-US" altLang="en-US" sz="2000" u="sng" dirty="0"/>
              <a:t>–-</a:t>
            </a:r>
            <a:r>
              <a:rPr lang="en-US" altLang="en-US" sz="2000" dirty="0"/>
              <a:t> operators (§14.7).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To enable friend functions and friend classes to access a class’s private members (§14.8).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To overload the stream insertion and extraction operators </a:t>
            </a:r>
            <a:r>
              <a:rPr lang="en-US" altLang="en-US" sz="2000" u="sng" dirty="0"/>
              <a:t>&lt;&lt;</a:t>
            </a:r>
            <a:r>
              <a:rPr lang="en-US" altLang="en-US" sz="2000" dirty="0"/>
              <a:t> and </a:t>
            </a:r>
            <a:r>
              <a:rPr lang="en-US" altLang="en-US" sz="2000" u="sng" dirty="0"/>
              <a:t>&gt;&gt;</a:t>
            </a:r>
            <a:r>
              <a:rPr lang="en-US" altLang="en-US" sz="2000" dirty="0"/>
              <a:t> as friend non-member functions (§14.9).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To define operator functions to perform object conversions to a primitive type (§14.10.1).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To define appropriate constructors to perform conversions from a numeric value to an object type (§14.10.2).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To define a new </a:t>
            </a:r>
            <a:r>
              <a:rPr lang="en-US" altLang="en-US" sz="2000" u="sng" dirty="0"/>
              <a:t>Rational</a:t>
            </a:r>
            <a:r>
              <a:rPr lang="en-US" altLang="en-US" sz="2000" dirty="0"/>
              <a:t> class with overloaded operators (§14.11).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To overload the </a:t>
            </a:r>
            <a:r>
              <a:rPr lang="en-US" altLang="en-US" sz="2000" u="sng" dirty="0"/>
              <a:t>=</a:t>
            </a:r>
            <a:r>
              <a:rPr lang="en-US" altLang="en-US" sz="2000" dirty="0"/>
              <a:t> operator to perform a deep copy (§14.12).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269240" y="228600"/>
            <a:ext cx="8680450" cy="1319530"/>
          </a:xfrm>
        </p:spPr>
        <p:txBody>
          <a:bodyPr vert="horz" wrap="square" lIns="92075" tIns="46038" rIns="92075" bIns="46038" anchor="ctr"/>
          <a:p>
            <a:r>
              <a:rPr lang="en-US" altLang="en-US" sz="3200" dirty="0"/>
              <a:t>Overloading the </a:t>
            </a:r>
            <a:r>
              <a:rPr lang="en-US" altLang="en-US" sz="3200" u="sng" dirty="0"/>
              <a:t>&lt;&lt;</a:t>
            </a:r>
            <a:r>
              <a:rPr lang="en-US" altLang="en-US" sz="3200" dirty="0"/>
              <a:t> and </a:t>
            </a:r>
            <a:r>
              <a:rPr lang="en-US" altLang="en-US" sz="3200" u="sng" dirty="0"/>
              <a:t>&gt;&gt;</a:t>
            </a:r>
            <a:r>
              <a:rPr lang="en-US" altLang="en-US" sz="3200" dirty="0"/>
              <a:t> Operators </a:t>
            </a:r>
            <a:endParaRPr lang="en-US" altLang="en-US" sz="3200" dirty="0"/>
          </a:p>
        </p:txBody>
      </p:sp>
      <p:sp>
        <p:nvSpPr>
          <p:cNvPr id="29700" name="Rectangle 3"/>
          <p:cNvSpPr/>
          <p:nvPr/>
        </p:nvSpPr>
        <p:spPr>
          <a:xfrm>
            <a:off x="0" y="2400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9701" name="Text Box 4"/>
          <p:cNvSpPr txBox="1"/>
          <p:nvPr/>
        </p:nvSpPr>
        <p:spPr>
          <a:xfrm>
            <a:off x="269875" y="1816100"/>
            <a:ext cx="8680450" cy="3046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istream&amp; </a:t>
            </a:r>
            <a:r>
              <a:rPr lang="en-US" altLang="en-US" sz="2400" b="1" dirty="0">
                <a:solidFill>
                  <a:schemeClr val="tx2"/>
                </a:solidFill>
              </a:rPr>
              <a:t>operator</a:t>
            </a:r>
            <a:r>
              <a:rPr lang="en-US" altLang="en-US" sz="2400" dirty="0">
                <a:solidFill>
                  <a:schemeClr val="tx2"/>
                </a:solidFill>
              </a:rPr>
              <a:t>&gt;&gt;(istream&amp; in, Rational&amp; rational)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{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cout &lt;&lt; "Enter numerator: ";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in &gt;&gt; rational.numerator;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cout &lt;&lt; "Enter denominator: ";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in &gt;&gt; rational.denominator;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b="1" dirty="0">
                <a:solidFill>
                  <a:schemeClr val="tx2"/>
                </a:solidFill>
              </a:rPr>
              <a:t>return</a:t>
            </a:r>
            <a:r>
              <a:rPr lang="en-US" altLang="en-US" sz="2400" dirty="0">
                <a:solidFill>
                  <a:schemeClr val="tx2"/>
                </a:solidFill>
              </a:rPr>
              <a:t> in;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}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29702" name="Rectangle 5"/>
          <p:cNvSpPr/>
          <p:nvPr/>
        </p:nvSpPr>
        <p:spPr>
          <a:xfrm>
            <a:off x="0" y="30638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9703" name="Rectangle 6"/>
          <p:cNvSpPr/>
          <p:nvPr/>
        </p:nvSpPr>
        <p:spPr>
          <a:xfrm>
            <a:off x="0" y="30368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9704" name="Rectangle 7"/>
          <p:cNvSpPr/>
          <p:nvPr/>
        </p:nvSpPr>
        <p:spPr>
          <a:xfrm>
            <a:off x="0" y="28654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xfrm>
            <a:off x="231775" y="279400"/>
            <a:ext cx="8602663" cy="690563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Type Conversion: Rational to double </a:t>
            </a:r>
            <a:endParaRPr lang="en-US" altLang="en-US" dirty="0"/>
          </a:p>
        </p:txBody>
      </p:sp>
      <p:sp>
        <p:nvSpPr>
          <p:cNvPr id="30724" name="Rectangle 3"/>
          <p:cNvSpPr>
            <a:spLocks noGrp="1"/>
          </p:cNvSpPr>
          <p:nvPr>
            <p:ph idx="1"/>
          </p:nvPr>
        </p:nvSpPr>
        <p:spPr>
          <a:xfrm>
            <a:off x="309563" y="1201738"/>
            <a:ext cx="8486775" cy="4800600"/>
          </a:xfrm>
        </p:spPr>
        <p:txBody>
          <a:bodyPr vert="horz" wrap="square" lIns="92075" tIns="46038" rIns="92075" bIns="46038" anchor="t"/>
          <a:p>
            <a:pPr marL="0" indent="0">
              <a:buNone/>
            </a:pPr>
            <a:r>
              <a:rPr lang="en-US" altLang="en-US" sz="2800" dirty="0"/>
              <a:t>You can add an </a:t>
            </a:r>
            <a:r>
              <a:rPr lang="en-US" altLang="en-US" sz="2800" u="sng" dirty="0"/>
              <a:t>int</a:t>
            </a:r>
            <a:r>
              <a:rPr lang="en-US" altLang="en-US" sz="2800" dirty="0"/>
              <a:t> value with a </a:t>
            </a:r>
            <a:r>
              <a:rPr lang="en-US" altLang="en-US" sz="2800" u="sng" dirty="0"/>
              <a:t>double</a:t>
            </a:r>
            <a:r>
              <a:rPr lang="en-US" altLang="en-US" sz="2800" dirty="0"/>
              <a:t> value such as</a:t>
            </a:r>
            <a:endParaRPr lang="en-US" altLang="en-US" sz="2800" u="sng" dirty="0"/>
          </a:p>
          <a:p>
            <a:pPr marL="0" indent="0">
              <a:buNone/>
            </a:pPr>
            <a:r>
              <a:rPr lang="en-US" altLang="en-US" sz="2800" u="sng" dirty="0"/>
              <a:t>4 + 5.5</a:t>
            </a: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In this case, C++ performs automatic type conversion to convert an </a:t>
            </a:r>
            <a:r>
              <a:rPr lang="en-US" altLang="en-US" sz="2800" u="sng" dirty="0"/>
              <a:t>int</a:t>
            </a:r>
            <a:r>
              <a:rPr lang="en-US" altLang="en-US" sz="2800" dirty="0"/>
              <a:t> value 4 to a double value 4.0. </a:t>
            </a: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Can you add a rational number with an </a:t>
            </a:r>
            <a:r>
              <a:rPr lang="en-US" altLang="en-US" sz="2800" u="sng" dirty="0"/>
              <a:t>int</a:t>
            </a:r>
            <a:r>
              <a:rPr lang="en-US" altLang="en-US" sz="2800" dirty="0"/>
              <a:t> or a </a:t>
            </a:r>
            <a:r>
              <a:rPr lang="en-US" altLang="en-US" sz="2800" u="sng" dirty="0"/>
              <a:t>double</a:t>
            </a:r>
            <a:r>
              <a:rPr lang="en-US" altLang="en-US" sz="2800" dirty="0"/>
              <a:t> value? Yes. You have to define a function operator to convert an object into </a:t>
            </a:r>
            <a:r>
              <a:rPr lang="en-US" altLang="en-US" sz="2800" u="sng" dirty="0"/>
              <a:t>int</a:t>
            </a:r>
            <a:r>
              <a:rPr lang="en-US" altLang="en-US" sz="2800" dirty="0"/>
              <a:t> or </a:t>
            </a:r>
            <a:r>
              <a:rPr lang="en-US" altLang="en-US" sz="2800" u="sng" dirty="0"/>
              <a:t>double</a:t>
            </a:r>
            <a:r>
              <a:rPr lang="en-US" altLang="en-US" sz="2800" dirty="0"/>
              <a:t>. Here is the implementation of the function to convert a </a:t>
            </a:r>
            <a:r>
              <a:rPr lang="en-US" altLang="en-US" sz="2800" u="sng" dirty="0"/>
              <a:t>Rational</a:t>
            </a:r>
            <a:r>
              <a:rPr lang="en-US" altLang="en-US" sz="2800" dirty="0"/>
              <a:t> object to a </a:t>
            </a:r>
            <a:r>
              <a:rPr lang="en-US" altLang="en-US" sz="2800" u="sng" dirty="0"/>
              <a:t>double</a:t>
            </a:r>
            <a:r>
              <a:rPr lang="en-US" altLang="en-US" sz="2800" dirty="0"/>
              <a:t> value. 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654050" y="279400"/>
            <a:ext cx="7772400" cy="690563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Rational to double</a:t>
            </a:r>
            <a:endParaRPr lang="en-US" altLang="en-US" dirty="0"/>
          </a:p>
        </p:txBody>
      </p:sp>
      <p:sp>
        <p:nvSpPr>
          <p:cNvPr id="31748" name="Rectangle 3"/>
          <p:cNvSpPr>
            <a:spLocks noGrp="1"/>
          </p:cNvSpPr>
          <p:nvPr>
            <p:ph idx="1"/>
          </p:nvPr>
        </p:nvSpPr>
        <p:spPr>
          <a:xfrm>
            <a:off x="309563" y="1201738"/>
            <a:ext cx="8486775" cy="2111375"/>
          </a:xfrm>
        </p:spPr>
        <p:txBody>
          <a:bodyPr vert="horz" wrap="square" lIns="92075" tIns="46038" rIns="92075" bIns="46038" anchor="t"/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Rational::operator </a:t>
            </a:r>
            <a:r>
              <a:rPr lang="en-US" altLang="en-US" sz="2400" b="1" dirty="0">
                <a:solidFill>
                  <a:schemeClr val="tx2"/>
                </a:solidFill>
              </a:rPr>
              <a:t>double</a:t>
            </a:r>
            <a:r>
              <a:rPr lang="en-US" altLang="en-US" sz="2400" dirty="0">
                <a:solidFill>
                  <a:schemeClr val="tx2"/>
                </a:solidFill>
              </a:rPr>
              <a:t>()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{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b="1" dirty="0">
                <a:solidFill>
                  <a:schemeClr val="tx2"/>
                </a:solidFill>
              </a:rPr>
              <a:t>return</a:t>
            </a:r>
            <a:r>
              <a:rPr lang="en-US" altLang="en-US" sz="2400" dirty="0">
                <a:solidFill>
                  <a:schemeClr val="tx2"/>
                </a:solidFill>
              </a:rPr>
              <a:t> doubleValue();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}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31749" name="Rectangle 4"/>
          <p:cNvSpPr/>
          <p:nvPr/>
        </p:nvSpPr>
        <p:spPr>
          <a:xfrm>
            <a:off x="309563" y="3544888"/>
            <a:ext cx="8486775" cy="21113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Rational r1(1, 4);</a:t>
            </a:r>
            <a:endParaRPr lang="en-US" altLang="en-US" sz="2800" dirty="0">
              <a:solidFill>
                <a:schemeClr val="tx2"/>
              </a:solidFill>
            </a:endParaRPr>
          </a:p>
          <a:p>
            <a:pPr marL="0" lvl="0" indent="0"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double d = r1 + 5.1; </a:t>
            </a:r>
            <a:endParaRPr lang="en-US" altLang="en-US" sz="2800" dirty="0">
              <a:solidFill>
                <a:schemeClr val="tx2"/>
              </a:solidFill>
            </a:endParaRPr>
          </a:p>
          <a:p>
            <a:pPr marL="0" lvl="0" indent="0"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cout &lt;&lt; "r1 + 5.1 is " &lt;&lt; d &lt;&lt; endl;</a:t>
            </a:r>
            <a:endParaRPr lang="en-US" alt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309880" y="279400"/>
            <a:ext cx="8711565" cy="69088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Type Conversion: number to Rational</a:t>
            </a:r>
            <a:endParaRPr lang="en-US" altLang="en-US" dirty="0"/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>
          <a:xfrm>
            <a:off x="309563" y="1201738"/>
            <a:ext cx="8486775" cy="4800600"/>
          </a:xfrm>
        </p:spPr>
        <p:txBody>
          <a:bodyPr vert="horz" wrap="square" lIns="92075" tIns="46038" rIns="92075" bIns="46038" anchor="t"/>
          <a:p>
            <a:pPr marL="0" indent="0">
              <a:buNone/>
            </a:pPr>
            <a:r>
              <a:rPr lang="en-US" altLang="en-US" sz="2600" dirty="0"/>
              <a:t>A Rational object can be automatically converted to a numeric value. Can a numeric value be automatically converted to a Rational object? The answer is yes. </a:t>
            </a:r>
            <a:endParaRPr lang="en-US" altLang="en-US" sz="2600" dirty="0"/>
          </a:p>
          <a:p>
            <a:pPr marL="0" indent="0">
              <a:buNone/>
            </a:pPr>
            <a:endParaRPr lang="en-US" altLang="en-US" sz="2600" dirty="0"/>
          </a:p>
          <a:p>
            <a:pPr marL="0" indent="0">
              <a:buNone/>
            </a:pPr>
            <a:r>
              <a:rPr lang="en-US" altLang="en-US" sz="2800" dirty="0"/>
              <a:t>To achieve this, define the following constructor in the header file</a:t>
            </a:r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600" dirty="0"/>
              <a:t>	Rational(</a:t>
            </a:r>
            <a:r>
              <a:rPr lang="en-US" altLang="en-US" sz="2600" b="1" dirty="0"/>
              <a:t>int </a:t>
            </a:r>
            <a:r>
              <a:rPr lang="en-US" altLang="en-US" sz="2600" dirty="0"/>
              <a:t>numerator);</a:t>
            </a:r>
            <a:endParaRPr lang="en-US" altLang="en-US" sz="2600" dirty="0"/>
          </a:p>
          <a:p>
            <a:pPr marL="0" indent="0">
              <a:buNone/>
            </a:pPr>
            <a:endParaRPr lang="en-US" altLang="en-US" sz="2600" dirty="0"/>
          </a:p>
          <a:p>
            <a:pPr marL="0" indent="0">
              <a:buNone/>
            </a:pPr>
            <a:r>
              <a:rPr lang="en-US" altLang="en-US" sz="2600" dirty="0"/>
              <a:t>and implement it in the implementation file .</a:t>
            </a:r>
            <a:endParaRPr lang="en-US" altLang="en-US" sz="2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309563" y="279400"/>
            <a:ext cx="8524875" cy="690563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Type Conversion: number to Rational</a:t>
            </a:r>
            <a:endParaRPr lang="en-US" altLang="en-US" dirty="0"/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>
          <a:xfrm>
            <a:off x="309563" y="1201738"/>
            <a:ext cx="8486775" cy="4800600"/>
          </a:xfrm>
        </p:spPr>
        <p:txBody>
          <a:bodyPr vert="horz" wrap="square" lIns="92075" tIns="46038" rIns="92075" bIns="46038" anchor="t"/>
          <a:p>
            <a:pPr marL="0" indent="0">
              <a:buNone/>
            </a:pPr>
            <a:r>
              <a:rPr lang="en-US" altLang="en-US" sz="2800" dirty="0"/>
              <a:t>Provided that the </a:t>
            </a:r>
            <a:r>
              <a:rPr lang="en-US" altLang="en-US" sz="2800" u="sng" dirty="0"/>
              <a:t>+</a:t>
            </a:r>
            <a:r>
              <a:rPr lang="en-US" altLang="en-US" sz="2800" dirty="0"/>
              <a:t> operator is also overloaded (see §14.3), the following code</a:t>
            </a:r>
            <a:endParaRPr lang="en-US" altLang="en-US" sz="2800" dirty="0"/>
          </a:p>
          <a:p>
            <a:pPr marL="0" indent="0">
              <a:buNone/>
            </a:pPr>
            <a:endParaRPr lang="en-US" altLang="en-US" sz="2800" u="sng" dirty="0"/>
          </a:p>
          <a:p>
            <a:pPr marL="0" indent="0">
              <a:buNone/>
            </a:pPr>
            <a:r>
              <a:rPr lang="en-US" altLang="en-US" sz="2800" dirty="0"/>
              <a:t>Rational r1(2, 3);</a:t>
            </a: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Rational r = r1 + 4; // Automatic converting 4 to Rational</a:t>
            </a: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cout &lt;&lt; r &lt;&lt; endl;</a:t>
            </a:r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displays</a:t>
            </a: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14 / 3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xfrm>
            <a:off x="309880" y="279400"/>
            <a:ext cx="8725535" cy="69088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Type Conversion: number to Rational</a:t>
            </a:r>
            <a:endParaRPr lang="en-US" altLang="en-US" dirty="0"/>
          </a:p>
        </p:txBody>
      </p:sp>
      <p:sp>
        <p:nvSpPr>
          <p:cNvPr id="34820" name="Rectangle 3"/>
          <p:cNvSpPr>
            <a:spLocks noGrp="1"/>
          </p:cNvSpPr>
          <p:nvPr>
            <p:ph idx="1"/>
          </p:nvPr>
        </p:nvSpPr>
        <p:spPr>
          <a:xfrm>
            <a:off x="309563" y="1201738"/>
            <a:ext cx="8486775" cy="4800600"/>
          </a:xfrm>
        </p:spPr>
        <p:txBody>
          <a:bodyPr vert="horz" wrap="square" lIns="92075" tIns="46038" rIns="92075" bIns="46038" anchor="t"/>
          <a:p>
            <a:pPr marL="0" indent="0">
              <a:buNone/>
            </a:pPr>
            <a:r>
              <a:rPr lang="en-US" altLang="en-US" sz="2800" dirty="0"/>
              <a:t>You can add a </a:t>
            </a:r>
            <a:r>
              <a:rPr lang="en-US" altLang="en-US" sz="2800" u="sng" dirty="0"/>
              <a:t>Rational</a:t>
            </a:r>
            <a:r>
              <a:rPr lang="en-US" altLang="en-US" sz="2800" dirty="0"/>
              <a:t> object with an integer like this:</a:t>
            </a:r>
            <a:endParaRPr lang="en-US" altLang="en-US" sz="2800" u="sng" dirty="0"/>
          </a:p>
          <a:p>
            <a:pPr marL="0" indent="0">
              <a:buNone/>
            </a:pPr>
            <a:r>
              <a:rPr lang="en-US" altLang="en-US" sz="2800" dirty="0"/>
              <a:t>	r1 + 4  (r1.operator+(4))</a:t>
            </a:r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Can you add an integer with a </a:t>
            </a:r>
            <a:r>
              <a:rPr lang="en-US" altLang="en-US" sz="2800" u="sng" dirty="0"/>
              <a:t>Rational</a:t>
            </a:r>
            <a:r>
              <a:rPr lang="en-US" altLang="en-US" sz="2800" dirty="0"/>
              <a:t> object like this:</a:t>
            </a:r>
            <a:endParaRPr lang="en-US" altLang="en-US" sz="2800" u="sng" dirty="0"/>
          </a:p>
          <a:p>
            <a:pPr marL="0" indent="0">
              <a:buNone/>
            </a:pPr>
            <a:r>
              <a:rPr lang="en-US" altLang="en-US" sz="2800" dirty="0"/>
              <a:t>	4 + r1 (4.operator+(r1)???)</a:t>
            </a:r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Naturally you would think the + operator is symmetric. However, it does not work. Why?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The New </a:t>
            </a:r>
            <a:r>
              <a:rPr lang="en-US" altLang="en-US" u="sng" dirty="0"/>
              <a:t>Rational</a:t>
            </a:r>
            <a:r>
              <a:rPr lang="en-US" altLang="en-US" dirty="0"/>
              <a:t> Class</a:t>
            </a:r>
            <a:endParaRPr lang="en-US" altLang="en-US" dirty="0"/>
          </a:p>
        </p:txBody>
      </p:sp>
      <p:sp>
        <p:nvSpPr>
          <p:cNvPr id="35844" name="Text Box 3"/>
          <p:cNvSpPr txBox="1"/>
          <p:nvPr/>
        </p:nvSpPr>
        <p:spPr>
          <a:xfrm>
            <a:off x="231775" y="1277938"/>
            <a:ext cx="8564563" cy="20415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dirty="0"/>
              <a:t>The preceding sections introduced how to overload function operators. You are ready to give a new </a:t>
            </a:r>
            <a:r>
              <a:rPr lang="en-US" altLang="en-US" u="sng" dirty="0"/>
              <a:t>Rational</a:t>
            </a:r>
            <a:r>
              <a:rPr lang="en-US" altLang="en-US" dirty="0"/>
              <a:t> class with all appropriate function operators. </a:t>
            </a:r>
            <a:endParaRPr lang="en-US" alt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1391285" y="3665855"/>
            <a:ext cx="297243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000" dirty="0">
                <a:sym typeface="+mn-ea"/>
              </a:rPr>
              <a:t>RationalWithOperators.h</a:t>
            </a:r>
            <a:endParaRPr lang="en-US" altLang="en-US" sz="2000" dirty="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91285" y="4422140"/>
            <a:ext cx="32689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000" dirty="0">
                <a:sym typeface="+mn-ea"/>
              </a:rPr>
              <a:t>RationalWithOperators.cpp</a:t>
            </a:r>
            <a:endParaRPr lang="en-US" altLang="en-US" sz="2000" dirty="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391285" y="5178425"/>
            <a:ext cx="375856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000" dirty="0">
                <a:sym typeface="+mn-ea"/>
              </a:rPr>
              <a:t>TestRationalWithOperators.cpp</a:t>
            </a:r>
            <a:endParaRPr lang="en-US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8590" y="4470400"/>
            <a:ext cx="5185410" cy="22936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61925" y="259715"/>
            <a:ext cx="3796665" cy="6339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#include &lt;iostream&gt;</a:t>
            </a:r>
            <a:endParaRPr lang="en-US" sz="1400"/>
          </a:p>
          <a:p>
            <a:r>
              <a:rPr lang="en-US" sz="1400"/>
              <a:t>#include &lt;string&gt;</a:t>
            </a:r>
            <a:endParaRPr lang="en-US" sz="1400"/>
          </a:p>
          <a:p>
            <a:r>
              <a:rPr lang="en-US" sz="1400"/>
              <a:t>#include "RationalWithOperators.h"</a:t>
            </a:r>
            <a:endParaRPr lang="en-US" sz="1400"/>
          </a:p>
          <a:p>
            <a:r>
              <a:rPr lang="en-US" sz="1400"/>
              <a:t>using namespace std;</a:t>
            </a:r>
            <a:endParaRPr lang="en-US" sz="1400"/>
          </a:p>
          <a:p>
            <a:r>
              <a:rPr lang="en-US" sz="1400"/>
              <a:t>int main()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// Create and initialize two rational numbers r1 and r2.</a:t>
            </a:r>
            <a:endParaRPr lang="en-US" sz="1400"/>
          </a:p>
          <a:p>
            <a:r>
              <a:rPr lang="en-US" sz="1400"/>
              <a:t>  Rational r1(4, 2);</a:t>
            </a:r>
            <a:endParaRPr lang="en-US" sz="1400"/>
          </a:p>
          <a:p>
            <a:r>
              <a:rPr lang="en-US" sz="1400"/>
              <a:t>  Rational r2(2, 3);</a:t>
            </a:r>
            <a:endParaRPr lang="en-US" sz="1400"/>
          </a:p>
          <a:p>
            <a:r>
              <a:rPr lang="en-US" sz="1400"/>
              <a:t>  // Test relational operators</a:t>
            </a:r>
            <a:endParaRPr lang="en-US" sz="1400"/>
          </a:p>
          <a:p>
            <a:r>
              <a:rPr lang="en-US" sz="1400"/>
              <a:t>  cout &lt;&lt; r1 &lt;&lt; " &gt; " &lt;&lt; r2 &lt;&lt; " is " &lt;&lt; </a:t>
            </a:r>
            <a:endParaRPr lang="en-US" sz="1400"/>
          </a:p>
          <a:p>
            <a:r>
              <a:rPr lang="en-US" sz="1400"/>
              <a:t>    ((r1 &gt; r2) ? "true" : "false") &lt;&lt; endl;</a:t>
            </a:r>
            <a:endParaRPr lang="en-US" sz="1400"/>
          </a:p>
          <a:p>
            <a:r>
              <a:rPr lang="en-US" sz="1400"/>
              <a:t>  cout &lt;&lt; r1 &lt;&lt; " &lt; " &lt;&lt; r2 &lt;&lt; " is " &lt;&lt; </a:t>
            </a:r>
            <a:endParaRPr lang="en-US" sz="1400"/>
          </a:p>
          <a:p>
            <a:r>
              <a:rPr lang="en-US" sz="1400"/>
              <a:t>    ((r1 &lt; r2) ? "true" : "false") &lt;&lt; endl;</a:t>
            </a:r>
            <a:endParaRPr lang="en-US" sz="1400"/>
          </a:p>
          <a:p>
            <a:r>
              <a:rPr lang="en-US" sz="1400"/>
              <a:t>  cout &lt;&lt; r1 &lt;&lt; " == " &lt;&lt; r2 &lt;&lt; " is " &lt;&lt; </a:t>
            </a:r>
            <a:endParaRPr lang="en-US" sz="1400"/>
          </a:p>
          <a:p>
            <a:r>
              <a:rPr lang="en-US" sz="1400"/>
              <a:t>    ((r1 == r2) ? "true" : "false") &lt;&lt; endl;</a:t>
            </a:r>
            <a:endParaRPr lang="en-US" sz="1400"/>
          </a:p>
          <a:p>
            <a:r>
              <a:rPr lang="en-US" sz="1400"/>
              <a:t>  cout &lt;&lt; r1 &lt;&lt; " != " &lt;&lt; r2 &lt;&lt; " is " &lt;&lt; </a:t>
            </a:r>
            <a:endParaRPr lang="en-US" sz="1400"/>
          </a:p>
          <a:p>
            <a:r>
              <a:rPr lang="en-US" sz="1400"/>
              <a:t>    ((r1 != r2) ? "true" : "false") &lt;&lt; endl;</a:t>
            </a:r>
            <a:endParaRPr lang="en-US" sz="1400"/>
          </a:p>
          <a:p>
            <a:r>
              <a:rPr lang="en-US" sz="1400"/>
              <a:t>  // Test toString, add, subtract, multiply, and divide operators</a:t>
            </a:r>
            <a:endParaRPr lang="en-US" sz="1400"/>
          </a:p>
          <a:p>
            <a:r>
              <a:rPr lang="en-US" sz="1400"/>
              <a:t>  cout &lt;&lt; r1 &lt;&lt; " + " &lt;&lt; r2 &lt;&lt; " = " &lt;&lt; r1 + r2 &lt;&lt; endl;</a:t>
            </a:r>
            <a:endParaRPr lang="en-US" sz="1400"/>
          </a:p>
          <a:p>
            <a:r>
              <a:rPr lang="en-US" sz="1400"/>
              <a:t>  cout &lt;&lt; r1 &lt;&lt; " - " &lt;&lt; r2 &lt;&lt; " = " &lt;&lt; r1 - r2 &lt;&lt; endl;</a:t>
            </a:r>
            <a:endParaRPr lang="en-US" sz="1400"/>
          </a:p>
          <a:p>
            <a:r>
              <a:rPr lang="en-US" sz="1400"/>
              <a:t>  cout &lt;&lt; r1 &lt;&lt; " * " &lt;&lt; r2 &lt;&lt; " = " &lt;&lt; r1 * r2 &lt;&lt; endl;</a:t>
            </a:r>
            <a:endParaRPr lang="en-US" sz="1400"/>
          </a:p>
          <a:p>
            <a:r>
              <a:rPr lang="en-US" sz="1400"/>
              <a:t>  cout &lt;&lt; r1 &lt;&lt; " / " &lt;&lt; r2 &lt;&lt; " = " &lt;&lt; r1 / r2 &lt;&lt; endl;</a:t>
            </a:r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4424680" y="405130"/>
            <a:ext cx="471932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  // Test augmented operators</a:t>
            </a:r>
            <a:endParaRPr lang="en-US" sz="1400"/>
          </a:p>
          <a:p>
            <a:r>
              <a:rPr lang="en-US" sz="1400"/>
              <a:t>  Rational r3(1, 2);</a:t>
            </a:r>
            <a:endParaRPr lang="en-US" sz="1400"/>
          </a:p>
          <a:p>
            <a:r>
              <a:rPr lang="en-US" sz="1400"/>
              <a:t>  r3 += r1;</a:t>
            </a:r>
            <a:endParaRPr lang="en-US" sz="1400"/>
          </a:p>
          <a:p>
            <a:r>
              <a:rPr lang="en-US" sz="1400"/>
              <a:t>  cout &lt;&lt; "r3 is " &lt;&lt; r3 &lt;&lt; endl;</a:t>
            </a:r>
            <a:endParaRPr lang="en-US" sz="1400"/>
          </a:p>
          <a:p>
            <a:r>
              <a:rPr lang="en-US" sz="1400"/>
              <a:t>  // Test function operator []</a:t>
            </a:r>
            <a:endParaRPr lang="en-US" sz="1400"/>
          </a:p>
          <a:p>
            <a:r>
              <a:rPr lang="en-US" sz="1400"/>
              <a:t>  Rational r4(1, 2);</a:t>
            </a:r>
            <a:endParaRPr lang="en-US" sz="1400"/>
          </a:p>
          <a:p>
            <a:r>
              <a:rPr lang="en-US" sz="1400"/>
              <a:t>  r4[0] = 3; r4[1] = 4;</a:t>
            </a:r>
            <a:endParaRPr lang="en-US" sz="1400"/>
          </a:p>
          <a:p>
            <a:r>
              <a:rPr lang="en-US" sz="1400"/>
              <a:t>  cout &lt;&lt; "r4 is " &lt;&lt; r4 &lt;&lt; endl;</a:t>
            </a:r>
            <a:endParaRPr lang="en-US" sz="1400"/>
          </a:p>
          <a:p>
            <a:r>
              <a:rPr lang="en-US" sz="1400"/>
              <a:t>  // Test function operators for prefix ++ and --</a:t>
            </a:r>
            <a:endParaRPr lang="en-US" sz="1400"/>
          </a:p>
          <a:p>
            <a:r>
              <a:rPr lang="en-US" sz="1400"/>
              <a:t>  r3 = r4++;</a:t>
            </a:r>
            <a:endParaRPr lang="en-US" sz="1400"/>
          </a:p>
          <a:p>
            <a:r>
              <a:rPr lang="en-US" sz="1400"/>
              <a:t>  cout &lt;&lt; "r3 is " &lt;&lt; r3 &lt;&lt; endl;</a:t>
            </a:r>
            <a:endParaRPr lang="en-US" sz="1400"/>
          </a:p>
          <a:p>
            <a:r>
              <a:rPr lang="en-US" sz="1400"/>
              <a:t>  cout &lt;&lt; "r4 is " &lt;&lt; r4 &lt;&lt; endl;</a:t>
            </a:r>
            <a:endParaRPr lang="en-US" sz="1400"/>
          </a:p>
          <a:p>
            <a:endParaRPr lang="en-US" sz="1400"/>
          </a:p>
          <a:p>
            <a:r>
              <a:rPr lang="en-US" sz="1400"/>
              <a:t>  // Test function operator for conversion</a:t>
            </a:r>
            <a:endParaRPr lang="en-US" sz="1400"/>
          </a:p>
          <a:p>
            <a:r>
              <a:rPr lang="en-US" sz="1400"/>
              <a:t>  cout &lt;&lt; "1 + " &lt;&lt; r4 &lt;&lt; " is " &lt;&lt; (1 + r4) &lt;&lt; endl;</a:t>
            </a:r>
            <a:endParaRPr lang="en-US" sz="1400"/>
          </a:p>
          <a:p>
            <a:endParaRPr lang="en-US" sz="1400"/>
          </a:p>
          <a:p>
            <a:r>
              <a:rPr lang="en-US" sz="1400"/>
              <a:t>  return 0;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</p:txBody>
      </p:sp>
      <p:sp>
        <p:nvSpPr>
          <p:cNvPr id="7" name="Text Box 6"/>
          <p:cNvSpPr txBox="1"/>
          <p:nvPr/>
        </p:nvSpPr>
        <p:spPr>
          <a:xfrm>
            <a:off x="4424045" y="36830"/>
            <a:ext cx="471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TestRationalWithOperators.cpp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74295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Overloading the </a:t>
            </a:r>
            <a:r>
              <a:rPr lang="en-US" altLang="en-US" u="sng" dirty="0"/>
              <a:t>=</a:t>
            </a:r>
            <a:r>
              <a:rPr lang="en-US" altLang="en-US" dirty="0"/>
              <a:t> Operator </a:t>
            </a:r>
            <a:endParaRPr lang="en-US" altLang="en-US" dirty="0"/>
          </a:p>
        </p:txBody>
      </p:sp>
      <p:sp>
        <p:nvSpPr>
          <p:cNvPr id="36868" name="Rectangle 3"/>
          <p:cNvSpPr>
            <a:spLocks noGrp="1"/>
          </p:cNvSpPr>
          <p:nvPr>
            <p:ph idx="1"/>
          </p:nvPr>
        </p:nvSpPr>
        <p:spPr>
          <a:xfrm>
            <a:off x="269875" y="1201738"/>
            <a:ext cx="8534400" cy="1266825"/>
          </a:xfrm>
        </p:spPr>
        <p:txBody>
          <a:bodyPr vert="horz" wrap="square" lIns="92075" tIns="46038" rIns="92075" bIns="46038" anchor="t"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By default, the </a:t>
            </a:r>
            <a:r>
              <a:rPr lang="en-US" altLang="en-US" sz="2800" u="sng" dirty="0"/>
              <a:t>=</a:t>
            </a:r>
            <a:r>
              <a:rPr lang="en-US" altLang="en-US" sz="2800" dirty="0"/>
              <a:t> operator performs a memberwise copy from one object to the other. For example, the following code copies </a:t>
            </a:r>
            <a:r>
              <a:rPr lang="en-US" altLang="en-US" sz="2800" u="sng" dirty="0"/>
              <a:t>r2</a:t>
            </a:r>
            <a:r>
              <a:rPr lang="en-US" altLang="en-US" sz="2800" dirty="0"/>
              <a:t> to </a:t>
            </a:r>
            <a:r>
              <a:rPr lang="en-US" altLang="en-US" sz="2800" u="sng" dirty="0"/>
              <a:t>r1</a:t>
            </a:r>
            <a:r>
              <a:rPr lang="en-US" altLang="en-US" sz="2800" dirty="0"/>
              <a:t>. </a:t>
            </a:r>
            <a:endParaRPr lang="en-US" altLang="en-US" sz="2800" dirty="0"/>
          </a:p>
        </p:txBody>
      </p:sp>
      <p:sp>
        <p:nvSpPr>
          <p:cNvPr id="36869" name="Rectangle 8"/>
          <p:cNvSpPr/>
          <p:nvPr/>
        </p:nvSpPr>
        <p:spPr>
          <a:xfrm>
            <a:off x="269875" y="2738438"/>
            <a:ext cx="8642350" cy="26495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Rational r1(1, 2);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Rational r2(4, 5);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r1 = r2;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cout &lt;&lt; "r1 is " &lt;&lt; r1.toString() &lt;&lt; endl;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cout &lt;&lt; "r2 is " &lt;&lt; r2.toString() &lt;&lt; endl; 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" name="Text Box 1"/>
          <p:cNvSpPr txBox="1"/>
          <p:nvPr/>
        </p:nvSpPr>
        <p:spPr>
          <a:xfrm>
            <a:off x="364490" y="789940"/>
            <a:ext cx="5200650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#include &lt;iostream&gt;</a:t>
            </a:r>
            <a:endParaRPr lang="en-US" sz="1400"/>
          </a:p>
          <a:p>
            <a:r>
              <a:rPr lang="en-US" sz="1400"/>
              <a:t>#include "CourseWithCustomCopyConstructor.h" // See Listing 11.19</a:t>
            </a:r>
            <a:endParaRPr lang="en-US" sz="1400"/>
          </a:p>
          <a:p>
            <a:r>
              <a:rPr lang="en-US" sz="1400"/>
              <a:t>using namespace std;</a:t>
            </a:r>
            <a:endParaRPr lang="en-US" sz="1400"/>
          </a:p>
          <a:p>
            <a:endParaRPr lang="en-US" sz="1400"/>
          </a:p>
          <a:p>
            <a:r>
              <a:rPr lang="en-US" sz="1400"/>
              <a:t>int main()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Course course1("Java Programming", 10);</a:t>
            </a:r>
            <a:endParaRPr lang="en-US" sz="1400"/>
          </a:p>
          <a:p>
            <a:r>
              <a:rPr lang="en-US" sz="1400"/>
              <a:t>  Course course2("C++ Programming", 14);</a:t>
            </a:r>
            <a:endParaRPr lang="en-US" sz="1400"/>
          </a:p>
          <a:p>
            <a:r>
              <a:rPr lang="en-US" sz="1400"/>
              <a:t>  course2 = course1;</a:t>
            </a:r>
            <a:endParaRPr lang="en-US" sz="1400"/>
          </a:p>
          <a:p>
            <a:endParaRPr lang="en-US" sz="1400"/>
          </a:p>
          <a:p>
            <a:r>
              <a:rPr lang="en-US" sz="1400"/>
              <a:t>  course1.addStudent("Peter Pan"); // Add a student to course1</a:t>
            </a:r>
            <a:endParaRPr lang="en-US" sz="1400"/>
          </a:p>
          <a:p>
            <a:r>
              <a:rPr lang="en-US" sz="1400"/>
              <a:t>  course2.addStudent("Lisa Ma"); // Add a student to course2</a:t>
            </a:r>
            <a:endParaRPr lang="en-US" sz="1400"/>
          </a:p>
          <a:p>
            <a:endParaRPr lang="en-US" sz="1400"/>
          </a:p>
          <a:p>
            <a:r>
              <a:rPr lang="en-US" sz="1400"/>
              <a:t>  cout &lt;&lt; "students in course1: " &lt;&lt;</a:t>
            </a:r>
            <a:endParaRPr lang="en-US" sz="1400"/>
          </a:p>
          <a:p>
            <a:r>
              <a:rPr lang="en-US" sz="1400"/>
              <a:t>    course1.getStudents()[0] &lt;&lt; endl;</a:t>
            </a:r>
            <a:endParaRPr lang="en-US" sz="1400"/>
          </a:p>
          <a:p>
            <a:r>
              <a:rPr lang="en-US" sz="1400"/>
              <a:t>  cout &lt;&lt; "students in course2: " &lt;&lt;</a:t>
            </a:r>
            <a:endParaRPr lang="en-US" sz="1400"/>
          </a:p>
          <a:p>
            <a:r>
              <a:rPr lang="en-US" sz="1400"/>
              <a:t>    course2.getStudents()[0] &lt;&lt; endl;</a:t>
            </a:r>
            <a:endParaRPr lang="en-US" sz="1400"/>
          </a:p>
          <a:p>
            <a:endParaRPr lang="en-US" sz="1400"/>
          </a:p>
          <a:p>
            <a:r>
              <a:rPr lang="en-US" sz="1400"/>
              <a:t>  return 0;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</p:txBody>
      </p:sp>
      <p:sp>
        <p:nvSpPr>
          <p:cNvPr id="3" name="Text Box 2"/>
          <p:cNvSpPr txBox="1"/>
          <p:nvPr/>
        </p:nvSpPr>
        <p:spPr>
          <a:xfrm>
            <a:off x="364490" y="303530"/>
            <a:ext cx="31743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dirty="0">
                <a:sym typeface="+mn-ea"/>
              </a:rPr>
              <a:t>DefaultAssignmentDemo.cpp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240" y="5621020"/>
            <a:ext cx="6827520" cy="641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xfrm>
            <a:off x="193675" y="279400"/>
            <a:ext cx="8794750" cy="703263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Function operators in string and vector</a:t>
            </a:r>
            <a:r>
              <a:rPr lang="en-US" altLang="en-US" sz="2800" dirty="0"/>
              <a:t> </a:t>
            </a:r>
            <a:endParaRPr lang="en-US" altLang="en-US" sz="2800" dirty="0"/>
          </a:p>
        </p:txBody>
      </p:sp>
      <p:sp>
        <p:nvSpPr>
          <p:cNvPr id="5124" name="Rectangle 3"/>
          <p:cNvSpPr/>
          <p:nvPr/>
        </p:nvSpPr>
        <p:spPr>
          <a:xfrm>
            <a:off x="0" y="2400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5125" name="Text Box 4"/>
          <p:cNvSpPr txBox="1"/>
          <p:nvPr/>
        </p:nvSpPr>
        <p:spPr>
          <a:xfrm>
            <a:off x="231775" y="1393825"/>
            <a:ext cx="8756650" cy="3786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string s1("Washington");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string s2("California");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cout &lt;&lt; "The first character in s1 is " &lt;&lt; s1[0] &lt;&lt; endl;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cout &lt;&lt; "s1 + s2 is " &lt;&lt; (s1 + s2) &lt;&lt; endl;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cout &lt;&lt; "s1 &lt; s2? " &lt;&lt; (s1 &lt; s2) &lt;&lt; endl;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vector&lt;</a:t>
            </a:r>
            <a:r>
              <a:rPr lang="en-US" altLang="en-US" sz="2400" b="1" dirty="0">
                <a:solidFill>
                  <a:schemeClr val="tx2"/>
                </a:solidFill>
              </a:rPr>
              <a:t>int</a:t>
            </a:r>
            <a:r>
              <a:rPr lang="en-US" altLang="en-US" sz="2400" dirty="0">
                <a:solidFill>
                  <a:schemeClr val="tx2"/>
                </a:solidFill>
              </a:rPr>
              <a:t>&gt; v;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v.push_back(3);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v.push_back(5);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cout &lt;&lt; "The first element in v is " &lt;&lt; v[0] &lt;&lt; endl;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1070" y="5891530"/>
            <a:ext cx="6932930" cy="96647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65125" y="236855"/>
            <a:ext cx="32556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dirty="0">
                <a:sym typeface="+mn-ea"/>
              </a:rPr>
              <a:t>CustomAssignmentDemo.cpp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65125" y="1013460"/>
            <a:ext cx="4371340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#include &lt;iostream&gt;</a:t>
            </a:r>
            <a:endParaRPr lang="en-US" sz="1400"/>
          </a:p>
          <a:p>
            <a:r>
              <a:rPr lang="en-US" sz="1400"/>
              <a:t>#include "CourseWithAssignmentOperatorOverloaded.h"</a:t>
            </a:r>
            <a:endParaRPr lang="en-US" sz="1400"/>
          </a:p>
          <a:p>
            <a:r>
              <a:rPr lang="en-US" sz="1400"/>
              <a:t>using namespace std;</a:t>
            </a:r>
            <a:endParaRPr lang="en-US" sz="1400"/>
          </a:p>
          <a:p>
            <a:endParaRPr lang="en-US" sz="1400"/>
          </a:p>
          <a:p>
            <a:r>
              <a:rPr lang="en-US" sz="1400"/>
              <a:t>void printStudent(string names[], int size)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for (int i = 0; i &lt; size; i++) </a:t>
            </a:r>
            <a:endParaRPr lang="en-US" sz="1400"/>
          </a:p>
          <a:p>
            <a:r>
              <a:rPr lang="en-US" sz="1400"/>
              <a:t>    cout &lt;&lt; names[i] &lt;&lt; (i &lt; size - 1 ? ", " : " ");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  <a:p>
            <a:endParaRPr lang="en-US" sz="1400"/>
          </a:p>
          <a:p>
            <a:r>
              <a:rPr lang="en-US" sz="1400"/>
              <a:t>int main()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Course course1("Java Proramming", 10);</a:t>
            </a:r>
            <a:endParaRPr lang="en-US" sz="1400"/>
          </a:p>
          <a:p>
            <a:r>
              <a:rPr lang="en-US" sz="1400"/>
              <a:t>  course1.addStudent("Peter Pan"); // Add a student to course1</a:t>
            </a:r>
            <a:endParaRPr lang="en-US" sz="1400"/>
          </a:p>
          <a:p>
            <a:endParaRPr lang="en-US" sz="1400"/>
          </a:p>
          <a:p>
            <a:r>
              <a:rPr lang="en-US" sz="1400"/>
              <a:t>  Course course2("C++ Programming", 10);</a:t>
            </a:r>
            <a:endParaRPr lang="en-US" sz="1400"/>
          </a:p>
          <a:p>
            <a:r>
              <a:rPr lang="en-US" sz="1400"/>
              <a:t>  course2 = course1; // Create course2 as a copy of course1</a:t>
            </a:r>
            <a:endParaRPr lang="en-US" sz="1400"/>
          </a:p>
          <a:p>
            <a:r>
              <a:rPr lang="en-US" sz="1400"/>
              <a:t>  course2.addStudent("Lisa Ma"); // Add a student to course2</a:t>
            </a:r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5010785" y="1013460"/>
            <a:ext cx="367601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  cout &lt;&lt; "students in course1: ";</a:t>
            </a:r>
            <a:endParaRPr lang="en-US" sz="1400"/>
          </a:p>
          <a:p>
            <a:r>
              <a:rPr lang="en-US" sz="1400"/>
              <a:t>  printStudent(course1.getStudents(), course1.getNumberOfStudents());</a:t>
            </a:r>
            <a:endParaRPr lang="en-US" sz="1400"/>
          </a:p>
          <a:p>
            <a:r>
              <a:rPr lang="en-US" sz="1400"/>
              <a:t>  cout &lt;&lt; endl;</a:t>
            </a:r>
            <a:endParaRPr lang="en-US" sz="1400"/>
          </a:p>
          <a:p>
            <a:endParaRPr lang="en-US" sz="1400"/>
          </a:p>
          <a:p>
            <a:r>
              <a:rPr lang="en-US" sz="1400"/>
              <a:t>  cout &lt;&lt; "students in course2: ";</a:t>
            </a:r>
            <a:endParaRPr lang="en-US" sz="1400"/>
          </a:p>
          <a:p>
            <a:r>
              <a:rPr lang="en-US" sz="1400"/>
              <a:t>  printStudent(course2.getStudents(), course2.getNumberOfStudents());</a:t>
            </a:r>
            <a:endParaRPr lang="en-US" sz="1400"/>
          </a:p>
          <a:p>
            <a:r>
              <a:rPr lang="en-US" sz="1400"/>
              <a:t>  cout &lt;&lt; endl;</a:t>
            </a:r>
            <a:endParaRPr lang="en-US" sz="1400"/>
          </a:p>
          <a:p>
            <a:endParaRPr lang="en-US" sz="1400"/>
          </a:p>
          <a:p>
            <a:r>
              <a:rPr lang="en-US" sz="1400"/>
              <a:t>  return 0;</a:t>
            </a:r>
            <a:endParaRPr lang="en-US" sz="1400"/>
          </a:p>
          <a:p>
            <a:r>
              <a:rPr lang="en-US" sz="1400"/>
              <a:t>} </a:t>
            </a:r>
            <a:endParaRPr lang="en-US"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627063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Overloading the </a:t>
            </a:r>
            <a:r>
              <a:rPr lang="en-US" altLang="en-US" u="sng" dirty="0"/>
              <a:t>=</a:t>
            </a:r>
            <a:r>
              <a:rPr lang="en-US" altLang="en-US" dirty="0"/>
              <a:t> Operator</a:t>
            </a:r>
            <a:endParaRPr lang="en-US" altLang="en-US" dirty="0"/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269875" y="971550"/>
            <a:ext cx="8642350" cy="5299075"/>
          </a:xfrm>
        </p:spPr>
        <p:txBody>
          <a:bodyPr vert="horz" wrap="square" lIns="92075" tIns="46038" rIns="92075" bIns="46038" anchor="t"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To change the way the default assignment operator </a:t>
            </a:r>
            <a:r>
              <a:rPr lang="en-US" altLang="en-US" sz="2400" u="sng" dirty="0"/>
              <a:t>=</a:t>
            </a:r>
            <a:r>
              <a:rPr lang="en-US" altLang="en-US" sz="2400" dirty="0"/>
              <a:t> works, you need to overload the </a:t>
            </a:r>
            <a:r>
              <a:rPr lang="en-US" altLang="en-US" sz="2400" u="sng" dirty="0"/>
              <a:t>=</a:t>
            </a:r>
            <a:r>
              <a:rPr lang="en-US" altLang="en-US" sz="2400" dirty="0"/>
              <a:t> operator. In the Couse.h file, define</a:t>
            </a: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400" u="sng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	const Course&amp; operator=(const Course&amp; course)</a:t>
            </a: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Why the return type is </a:t>
            </a:r>
            <a:r>
              <a:rPr lang="en-US" altLang="en-US" sz="2400" u="sng" dirty="0"/>
              <a:t>Course</a:t>
            </a:r>
            <a:r>
              <a:rPr lang="en-US" altLang="en-US" sz="2400" dirty="0"/>
              <a:t> not </a:t>
            </a:r>
            <a:r>
              <a:rPr lang="en-US" altLang="en-US" sz="2400" u="sng" dirty="0"/>
              <a:t>void</a:t>
            </a:r>
            <a:r>
              <a:rPr lang="en-US" altLang="en-US" sz="2400" dirty="0"/>
              <a:t>? C++ allows multiple assignments such as:</a:t>
            </a: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400" u="sng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	course1 = course2 = course3;</a:t>
            </a: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In this statement, </a:t>
            </a:r>
            <a:r>
              <a:rPr lang="en-US" altLang="en-US" sz="2400" u="sng" dirty="0"/>
              <a:t>course3</a:t>
            </a:r>
            <a:r>
              <a:rPr lang="en-US" altLang="en-US" sz="2400" dirty="0"/>
              <a:t> is copied to </a:t>
            </a:r>
            <a:r>
              <a:rPr lang="en-US" altLang="en-US" sz="2400" u="sng" dirty="0"/>
              <a:t>course2</a:t>
            </a:r>
            <a:r>
              <a:rPr lang="en-US" altLang="en-US" sz="2400" dirty="0"/>
              <a:t>, and then returns </a:t>
            </a:r>
            <a:r>
              <a:rPr lang="en-US" altLang="en-US" sz="2400" u="sng" dirty="0"/>
              <a:t>course2</a:t>
            </a:r>
            <a:r>
              <a:rPr lang="en-US" altLang="en-US" sz="2400" dirty="0"/>
              <a:t>, and then </a:t>
            </a:r>
            <a:r>
              <a:rPr lang="en-US" altLang="en-US" sz="2400" u="sng" dirty="0"/>
              <a:t>course2</a:t>
            </a:r>
            <a:r>
              <a:rPr lang="en-US" altLang="en-US" sz="2400" dirty="0"/>
              <a:t> is copied to </a:t>
            </a:r>
            <a:r>
              <a:rPr lang="en-US" altLang="en-US" sz="2400" u="sng" dirty="0"/>
              <a:t>course1</a:t>
            </a:r>
            <a:r>
              <a:rPr lang="en-US" altLang="en-US" sz="2400" dirty="0"/>
              <a:t>. So the </a:t>
            </a:r>
            <a:r>
              <a:rPr lang="en-US" altLang="en-US" sz="2400" u="sng" dirty="0"/>
              <a:t>=</a:t>
            </a:r>
            <a:r>
              <a:rPr lang="en-US" altLang="en-US" sz="2400" dirty="0"/>
              <a:t> operator must have a valid return value type. 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Rule of Three</a:t>
            </a:r>
            <a:endParaRPr lang="en-US" altLang="en-US" dirty="0"/>
          </a:p>
        </p:txBody>
      </p:sp>
      <p:sp>
        <p:nvSpPr>
          <p:cNvPr id="40964" name="Rectangle 3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876800"/>
          </a:xfrm>
        </p:spPr>
        <p:txBody>
          <a:bodyPr vert="horz" wrap="square" lIns="92075" tIns="46038" rIns="92075" bIns="46038" anchor="t"/>
          <a:p>
            <a:pPr marL="0" indent="0">
              <a:buNone/>
            </a:pPr>
            <a:r>
              <a:rPr lang="en-US" altLang="en-US" dirty="0"/>
              <a:t>The copy constructor, the </a:t>
            </a:r>
            <a:r>
              <a:rPr lang="en-US" altLang="en-US" b="1" dirty="0"/>
              <a:t>=</a:t>
            </a:r>
            <a:r>
              <a:rPr lang="en-US" altLang="en-US" dirty="0"/>
              <a:t> assignment operator, and the destructor are called the </a:t>
            </a:r>
            <a:r>
              <a:rPr lang="en-US" altLang="en-US" i="1" dirty="0"/>
              <a:t>rule of three</a:t>
            </a:r>
            <a:r>
              <a:rPr lang="en-US" altLang="en-US" dirty="0"/>
              <a:t>, or </a:t>
            </a:r>
            <a:r>
              <a:rPr lang="en-US" altLang="en-US" i="1" dirty="0"/>
              <a:t>the Big Three</a:t>
            </a:r>
            <a:r>
              <a:rPr lang="en-US" altLang="en-US" dirty="0"/>
              <a:t>. 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If they are not defined explicitly, all three are created by the compiler automatically. 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You should customize them if the class contains a pointer data field. 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If you have to customize one of the three, you should customize the other two as well. </a:t>
            </a:r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summarization</a:t>
            </a:r>
            <a:endParaRPr lang="en-US" altLang="en-US" dirty="0"/>
          </a:p>
        </p:txBody>
      </p:sp>
      <p:sp>
        <p:nvSpPr>
          <p:cNvPr id="63492" name="Rectangle 3"/>
          <p:cNvSpPr>
            <a:spLocks noGrp="1"/>
          </p:cNvSpPr>
          <p:nvPr>
            <p:ph idx="1"/>
          </p:nvPr>
        </p:nvSpPr>
        <p:spPr>
          <a:xfrm>
            <a:off x="269875" y="1393825"/>
            <a:ext cx="8680450" cy="4762500"/>
          </a:xfrm>
        </p:spPr>
        <p:txBody>
          <a:bodyPr vert="horz" wrap="square" lIns="92075" tIns="46038" rIns="92075" bIns="46038" anchor="t">
            <a:normAutofit lnSpcReduction="10000"/>
          </a:bodyPr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Function operators</a:t>
            </a:r>
            <a:endParaRPr lang="en-US" altLang="en-US" sz="28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Friend Functions and Classes </a:t>
            </a:r>
            <a:endParaRPr lang="en-US" altLang="en-US" sz="28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Type Conversion</a:t>
            </a:r>
            <a:endParaRPr lang="en-US" altLang="en-US" sz="28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Rule of Three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19"/>
          <a:stretch>
            <a:fillRect/>
          </a:stretch>
        </p:blipFill>
        <p:spPr>
          <a:xfrm>
            <a:off x="-8255" y="-1328420"/>
            <a:ext cx="9131300" cy="46215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980" y="5916511"/>
            <a:ext cx="2342070" cy="500977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2198074" y="2828773"/>
            <a:ext cx="4732741" cy="1146627"/>
          </a:xfrm>
          <a:prstGeom prst="rect">
            <a:avLst/>
          </a:prstGeom>
          <a:solidFill>
            <a:srgbClr val="00054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/>
          <p:nvPr/>
        </p:nvSpPr>
        <p:spPr>
          <a:xfrm>
            <a:off x="685800" y="26326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cap="all" dirty="0">
                <a:solidFill>
                  <a:schemeClr val="bg1"/>
                </a:solidFill>
                <a:latin typeface="Calibri"/>
                <a:cs typeface="Calibri"/>
              </a:rPr>
              <a:t>THANK YOU</a:t>
            </a:r>
            <a:endParaRPr lang="en-US" sz="6000" b="1" cap="all" spc="3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5" name="Subtitle 2"/>
          <p:cNvSpPr txBox="1"/>
          <p:nvPr/>
        </p:nvSpPr>
        <p:spPr>
          <a:xfrm>
            <a:off x="2456823" y="4837602"/>
            <a:ext cx="4213650" cy="948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buNone/>
            </a:pPr>
            <a:r>
              <a:rPr lang="en-US" sz="2400" b="1" cap="all" dirty="0">
                <a:solidFill>
                  <a:srgbClr val="000044"/>
                </a:solidFill>
                <a:cs typeface="DIN-Regular"/>
              </a:rPr>
              <a:t>Visit us</a:t>
            </a:r>
            <a:endParaRPr lang="en-US" sz="2400" b="1" cap="all" dirty="0">
              <a:solidFill>
                <a:srgbClr val="000044"/>
              </a:solidFill>
              <a:cs typeface="DIN-Regular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41" y="4571019"/>
            <a:ext cx="984882" cy="98488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2559433" y="4643405"/>
            <a:ext cx="288000" cy="64800"/>
          </a:xfrm>
          <a:prstGeom prst="rect">
            <a:avLst/>
          </a:prstGeom>
          <a:solidFill>
            <a:srgbClr val="BA55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ubtitle 2"/>
          <p:cNvSpPr txBox="1"/>
          <p:nvPr/>
        </p:nvSpPr>
        <p:spPr>
          <a:xfrm>
            <a:off x="6649477" y="4830345"/>
            <a:ext cx="4213650" cy="948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buNone/>
            </a:pPr>
            <a:r>
              <a:rPr lang="en-US" sz="2400" b="1" cap="all" dirty="0">
                <a:solidFill>
                  <a:srgbClr val="000044"/>
                </a:solidFill>
                <a:cs typeface="DIN-Regular"/>
              </a:rPr>
              <a:t>FOLLOW us</a:t>
            </a:r>
            <a:endParaRPr lang="en-US" sz="2400" b="1" cap="all" dirty="0">
              <a:solidFill>
                <a:srgbClr val="000044"/>
              </a:solidFill>
              <a:cs typeface="DIN-Regula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52087" y="4643405"/>
            <a:ext cx="288000" cy="64800"/>
          </a:xfrm>
          <a:prstGeom prst="rect">
            <a:avLst/>
          </a:prstGeom>
          <a:solidFill>
            <a:srgbClr val="BA55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621188" y="4571019"/>
            <a:ext cx="1037081" cy="974527"/>
            <a:chOff x="7496912" y="3906329"/>
            <a:chExt cx="1093174" cy="1027237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558" b="75832"/>
            <a:stretch>
              <a:fillRect/>
            </a:stretch>
          </p:blipFill>
          <p:spPr>
            <a:xfrm>
              <a:off x="7496912" y="3906329"/>
              <a:ext cx="1093174" cy="531499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22" t="-22" r="27371" b="76543"/>
            <a:stretch>
              <a:fillRect/>
            </a:stretch>
          </p:blipFill>
          <p:spPr>
            <a:xfrm>
              <a:off x="7505704" y="4441198"/>
              <a:ext cx="518747" cy="49236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36" t="23779" r="51266" b="51483"/>
            <a:stretch>
              <a:fillRect/>
            </a:stretch>
          </p:blipFill>
          <p:spPr>
            <a:xfrm>
              <a:off x="8078919" y="4414820"/>
              <a:ext cx="509954" cy="518746"/>
            </a:xfrm>
            <a:prstGeom prst="rect">
              <a:avLst/>
            </a:prstGeom>
          </p:spPr>
        </p:pic>
      </p:grpSp>
      <p:sp>
        <p:nvSpPr>
          <p:cNvPr id="41" name="Subtitle 2"/>
          <p:cNvSpPr txBox="1"/>
          <p:nvPr/>
        </p:nvSpPr>
        <p:spPr>
          <a:xfrm>
            <a:off x="2462221" y="5165264"/>
            <a:ext cx="4213650" cy="948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buNone/>
            </a:pPr>
            <a:r>
              <a:rPr lang="en-US" sz="1200" b="1" cap="all" dirty="0">
                <a:solidFill>
                  <a:srgbClr val="FFFF00"/>
                </a:solidFill>
                <a:cs typeface="DIN-Regular"/>
                <a:hlinkClick r:id="rId5"/>
              </a:rPr>
              <a:t>www.xjtlu.edu.cn</a:t>
            </a:r>
            <a:endParaRPr lang="en-US" sz="1100" b="1" cap="all" dirty="0">
              <a:solidFill>
                <a:srgbClr val="FFFF00"/>
              </a:solidFill>
              <a:cs typeface="DIN-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009"/>
    </mc:Choice>
    <mc:Fallback>
      <p:transition spd="slow" advTm="1600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193675" y="279400"/>
            <a:ext cx="8794750" cy="703263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Function operators in string and vector</a:t>
            </a:r>
            <a:r>
              <a:rPr lang="en-US" altLang="en-US" sz="2800" dirty="0"/>
              <a:t> </a:t>
            </a:r>
            <a:endParaRPr lang="en-US" altLang="en-US" sz="2800" dirty="0"/>
          </a:p>
        </p:txBody>
      </p:sp>
      <p:sp>
        <p:nvSpPr>
          <p:cNvPr id="6148" name="Rectangle 3"/>
          <p:cNvSpPr/>
          <p:nvPr/>
        </p:nvSpPr>
        <p:spPr>
          <a:xfrm>
            <a:off x="0" y="2400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6149" name="Text Box 4"/>
          <p:cNvSpPr txBox="1"/>
          <p:nvPr/>
        </p:nvSpPr>
        <p:spPr>
          <a:xfrm>
            <a:off x="231775" y="1393825"/>
            <a:ext cx="8756650" cy="3786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string s1("Washington");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string s2("California");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cout &lt;&lt; "The first character in s1 is " &lt;&lt; s1.operator[](0) &lt;&lt; endl;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cout &lt;&lt; "s1 + s2 is " &lt;&lt; operator+(s1, s2) &lt;&lt; endl;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cout &lt;&lt; "s1 &lt; s2? " &lt;&lt; operator&lt;(s1, s2) &lt;&lt; endl;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vector&lt;</a:t>
            </a:r>
            <a:r>
              <a:rPr lang="en-US" altLang="en-US" sz="2400" b="1" dirty="0">
                <a:solidFill>
                  <a:schemeClr val="tx2"/>
                </a:solidFill>
              </a:rPr>
              <a:t>int</a:t>
            </a:r>
            <a:r>
              <a:rPr lang="en-US" altLang="en-US" sz="2400" dirty="0">
                <a:solidFill>
                  <a:schemeClr val="tx2"/>
                </a:solidFill>
              </a:rPr>
              <a:t>&gt; v;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v.push_back(3);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v.push_back(5);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cout &lt;&lt; "The first element in v is " &lt;&lt; v.operator[](0) &lt;&lt; endl;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615950" y="241300"/>
            <a:ext cx="7772400" cy="500063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The </a:t>
            </a:r>
            <a:r>
              <a:rPr lang="en-US" altLang="en-US" u="sng" dirty="0"/>
              <a:t>Rational</a:t>
            </a:r>
            <a:r>
              <a:rPr lang="en-US" altLang="en-US" dirty="0"/>
              <a:t> Class </a:t>
            </a:r>
            <a:endParaRPr lang="en-US" altLang="en-US" dirty="0"/>
          </a:p>
        </p:txBody>
      </p:sp>
      <p:sp>
        <p:nvSpPr>
          <p:cNvPr id="7172" name="Rectangle 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7173" name="Rectangle 14"/>
          <p:cNvSpPr/>
          <p:nvPr/>
        </p:nvSpPr>
        <p:spPr>
          <a:xfrm>
            <a:off x="0" y="1485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7174" name="Rectangle 18"/>
          <p:cNvSpPr/>
          <p:nvPr/>
        </p:nvSpPr>
        <p:spPr>
          <a:xfrm>
            <a:off x="0" y="1485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7175" name="Rectangle 20"/>
          <p:cNvSpPr/>
          <p:nvPr/>
        </p:nvSpPr>
        <p:spPr>
          <a:xfrm>
            <a:off x="0" y="1485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graphicFrame>
        <p:nvGraphicFramePr>
          <p:cNvPr id="7176" name="Object 19"/>
          <p:cNvGraphicFramePr>
            <a:graphicFrameLocks noChangeAspect="1"/>
          </p:cNvGraphicFramePr>
          <p:nvPr/>
        </p:nvGraphicFramePr>
        <p:xfrm>
          <a:off x="0" y="893763"/>
          <a:ext cx="6261100" cy="560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4343400" imgH="3886200" progId="Word.Picture.8">
                  <p:embed/>
                </p:oleObj>
              </mc:Choice>
              <mc:Fallback>
                <p:oleObj name="" r:id="rId1" imgW="4343400" imgH="3886200" progId="Word.Picture.8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893763"/>
                        <a:ext cx="6261100" cy="5602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requirements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rational number has a numerator and a denominator in the form a/b, where a is the numera- tor and b is the denominator. </a:t>
            </a:r>
            <a:endParaRPr lang="en-US"/>
          </a:p>
          <a:p>
            <a:r>
              <a:rPr lang="en-US"/>
              <a:t>Please wirte a program, that you can add, subtract, multiply, divide, and compare rational numbers. You can also convert a rational number into an integer, floating-point value, or string. 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37820" y="290195"/>
            <a:ext cx="24803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dirty="0">
                <a:sym typeface="+mn-ea"/>
              </a:rPr>
              <a:t>TestRationalClass.cpp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37820" y="744220"/>
            <a:ext cx="660336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#include &lt;iostream&gt;</a:t>
            </a:r>
            <a:endParaRPr lang="en-US" sz="1200"/>
          </a:p>
          <a:p>
            <a:r>
              <a:rPr lang="en-US" sz="1200"/>
              <a:t>#include "Rational.h"</a:t>
            </a:r>
            <a:endParaRPr lang="en-US" sz="1200"/>
          </a:p>
          <a:p>
            <a:r>
              <a:rPr lang="en-US" sz="1200"/>
              <a:t>using namespace std;</a:t>
            </a:r>
            <a:endParaRPr lang="en-US" sz="1200"/>
          </a:p>
          <a:p>
            <a:r>
              <a:rPr lang="en-US" sz="1200"/>
              <a:t>int main()</a:t>
            </a:r>
            <a:endParaRPr lang="en-US" sz="1200"/>
          </a:p>
          <a:p>
            <a:r>
              <a:rPr lang="en-US" sz="1200"/>
              <a:t>{</a:t>
            </a:r>
            <a:endParaRPr lang="en-US" sz="1200"/>
          </a:p>
          <a:p>
            <a:r>
              <a:rPr lang="en-US" sz="1200"/>
              <a:t>  // Create and initialize two rational numbers r1 and r2.</a:t>
            </a:r>
            <a:endParaRPr lang="en-US" sz="1200"/>
          </a:p>
          <a:p>
            <a:r>
              <a:rPr lang="en-US" sz="1200"/>
              <a:t>  Rational r1(4, 2);</a:t>
            </a:r>
            <a:endParaRPr lang="en-US" sz="1200"/>
          </a:p>
          <a:p>
            <a:r>
              <a:rPr lang="en-US" sz="1200"/>
              <a:t>  Rational r2(2, 3);</a:t>
            </a:r>
            <a:endParaRPr lang="en-US" sz="1200"/>
          </a:p>
          <a:p>
            <a:r>
              <a:rPr lang="en-US" sz="1200"/>
              <a:t>  // Test toString, add, subtract, multiply, and divide</a:t>
            </a:r>
            <a:endParaRPr lang="en-US" sz="1200"/>
          </a:p>
          <a:p>
            <a:r>
              <a:rPr lang="en-US" sz="1200"/>
              <a:t>  cout &lt;&lt; r1.toString() &lt;&lt; " + " &lt;&lt; r2.toString() &lt;&lt; " = "</a:t>
            </a:r>
            <a:endParaRPr lang="en-US" sz="1200"/>
          </a:p>
          <a:p>
            <a:r>
              <a:rPr lang="en-US" sz="1200"/>
              <a:t>    &lt;&lt; r1.add(r2).toString() &lt;&lt; endl;</a:t>
            </a:r>
            <a:endParaRPr lang="en-US" sz="1200"/>
          </a:p>
          <a:p>
            <a:r>
              <a:rPr lang="en-US" sz="1200"/>
              <a:t>  cout &lt;&lt; r1.toString() &lt;&lt; " - " &lt;&lt; r2.toString() &lt;&lt; " = "</a:t>
            </a:r>
            <a:endParaRPr lang="en-US" sz="1200"/>
          </a:p>
          <a:p>
            <a:r>
              <a:rPr lang="en-US" sz="1200"/>
              <a:t>    &lt;&lt; r1.subtract(r2).toString() &lt;&lt; endl;</a:t>
            </a:r>
            <a:endParaRPr lang="en-US" sz="1200"/>
          </a:p>
          <a:p>
            <a:r>
              <a:rPr lang="en-US" sz="1200"/>
              <a:t>  cout &lt;&lt; r1.toString() &lt;&lt; " * " &lt;&lt; r2.toString() &lt;&lt; " = "</a:t>
            </a:r>
            <a:endParaRPr lang="en-US" sz="1200"/>
          </a:p>
          <a:p>
            <a:r>
              <a:rPr lang="en-US" sz="1200"/>
              <a:t>    &lt;&lt; r1.multiply(r2).toString() &lt;&lt; endl;</a:t>
            </a:r>
            <a:endParaRPr lang="en-US" sz="1200"/>
          </a:p>
          <a:p>
            <a:r>
              <a:rPr lang="en-US" sz="1200"/>
              <a:t>  cout &lt;&lt; r1.toString() &lt;&lt; " / " &lt;&lt; r2.toString() &lt;&lt; " = "</a:t>
            </a:r>
            <a:endParaRPr lang="en-US" sz="1200"/>
          </a:p>
          <a:p>
            <a:r>
              <a:rPr lang="en-US" sz="1200"/>
              <a:t>    &lt;&lt; r1.divide(r2).toString() &lt;&lt; endl;</a:t>
            </a:r>
            <a:endParaRPr lang="en-US" sz="1200"/>
          </a:p>
          <a:p>
            <a:r>
              <a:rPr lang="en-US" sz="1200"/>
              <a:t>  // Test intValue and double</a:t>
            </a:r>
            <a:endParaRPr lang="en-US" sz="1200"/>
          </a:p>
          <a:p>
            <a:r>
              <a:rPr lang="en-US" sz="1200"/>
              <a:t>  cout &lt;&lt; "r2.intValue()" &lt;&lt; " is " &lt;&lt; r2.intValue() &lt;&lt; endl;</a:t>
            </a:r>
            <a:endParaRPr lang="en-US" sz="1200"/>
          </a:p>
          <a:p>
            <a:r>
              <a:rPr lang="en-US" sz="1200"/>
              <a:t>  cout &lt;&lt; "r2.doubleValue()" &lt;&lt; " is " &lt;&lt; r2.doubleValue() &lt;&lt; endl;</a:t>
            </a:r>
            <a:endParaRPr lang="en-US" sz="1200"/>
          </a:p>
          <a:p>
            <a:r>
              <a:rPr lang="en-US" sz="1200"/>
              <a:t>  // Test compareTo and equal</a:t>
            </a:r>
            <a:endParaRPr lang="en-US" sz="1200"/>
          </a:p>
          <a:p>
            <a:r>
              <a:rPr lang="en-US" sz="1200"/>
              <a:t>  cout &lt;&lt; "r1.compareTo(r2) is " &lt;&lt; r1.compareTo(r2) &lt;&lt; endl;</a:t>
            </a:r>
            <a:endParaRPr lang="en-US" sz="1200"/>
          </a:p>
          <a:p>
            <a:r>
              <a:rPr lang="en-US" sz="1200"/>
              <a:t>  cout &lt;&lt; "r2.compareTo(r1) is " &lt;&lt; r2.compareTo(r1) &lt;&lt; endl;</a:t>
            </a:r>
            <a:endParaRPr lang="en-US" sz="1200"/>
          </a:p>
          <a:p>
            <a:r>
              <a:rPr lang="en-US" sz="1200"/>
              <a:t>  cout &lt;&lt; "r1.compareTo(r1) is " &lt;&lt; r1.compareTo(r1) &lt;&lt; endl;</a:t>
            </a:r>
            <a:endParaRPr lang="en-US" sz="1200"/>
          </a:p>
          <a:p>
            <a:r>
              <a:rPr lang="en-US" sz="1200"/>
              <a:t>  cout &lt;&lt; "r1.equals(r1) is " </a:t>
            </a:r>
            <a:endParaRPr lang="en-US" sz="1200"/>
          </a:p>
          <a:p>
            <a:r>
              <a:rPr lang="en-US" sz="1200"/>
              <a:t>       &lt;&lt; (r1.equals(r1) ? "true" : "false") &lt;&lt; endl;</a:t>
            </a:r>
            <a:endParaRPr lang="en-US" sz="1200"/>
          </a:p>
          <a:p>
            <a:r>
              <a:rPr lang="en-US" sz="1200"/>
              <a:t>  cout &lt;&lt; "r1.equals(r2) is " </a:t>
            </a:r>
            <a:endParaRPr lang="en-US" sz="1200"/>
          </a:p>
          <a:p>
            <a:r>
              <a:rPr lang="en-US" sz="1200"/>
              <a:t>       &lt;&lt; (r1.equals(r2) ? "true" : "false") &lt;&lt; endl;</a:t>
            </a:r>
            <a:endParaRPr lang="en-US" sz="1200"/>
          </a:p>
          <a:p>
            <a:r>
              <a:rPr lang="en-US" sz="1200"/>
              <a:t>  return 0;</a:t>
            </a:r>
            <a:endParaRPr lang="en-US" sz="1200"/>
          </a:p>
          <a:p>
            <a:r>
              <a:rPr lang="en-US" sz="1200"/>
              <a:t>}</a:t>
            </a:r>
            <a:endParaRPr lang="en-US" sz="1200"/>
          </a:p>
        </p:txBody>
      </p:sp>
      <p:sp>
        <p:nvSpPr>
          <p:cNvPr id="6" name="Text Box 5"/>
          <p:cNvSpPr txBox="1"/>
          <p:nvPr/>
        </p:nvSpPr>
        <p:spPr>
          <a:xfrm>
            <a:off x="4063365" y="290195"/>
            <a:ext cx="1207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dirty="0">
                <a:sym typeface="+mn-ea"/>
              </a:rPr>
              <a:t>Rational.h</a:t>
            </a:r>
            <a:endParaRPr lang="zh-CN" altLang="en-US" dirty="0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218555" y="290195"/>
            <a:ext cx="14732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dirty="0">
                <a:sym typeface="+mn-ea"/>
              </a:rPr>
              <a:t>Rational.cpp</a:t>
            </a:r>
            <a:endParaRPr lang="zh-CN" altLang="en-US" dirty="0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394450" y="744220"/>
            <a:ext cx="8013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dirty="0">
                <a:sym typeface="+mn-ea"/>
              </a:rPr>
              <a:t>To Do</a:t>
            </a:r>
            <a:endParaRPr lang="zh-CN" altLang="en-US" dirty="0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171315" y="744220"/>
            <a:ext cx="8013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dirty="0">
                <a:sym typeface="+mn-ea"/>
              </a:rPr>
              <a:t>To Do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654050" y="241300"/>
            <a:ext cx="7772400" cy="652463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Operator Functions</a:t>
            </a:r>
            <a:endParaRPr lang="en-US" altLang="en-US" dirty="0"/>
          </a:p>
        </p:txBody>
      </p:sp>
      <p:sp>
        <p:nvSpPr>
          <p:cNvPr id="8196" name="Text Box 3"/>
          <p:cNvSpPr txBox="1"/>
          <p:nvPr/>
        </p:nvSpPr>
        <p:spPr>
          <a:xfrm>
            <a:off x="385763" y="1163638"/>
            <a:ext cx="8372475" cy="1570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b="1" dirty="0">
                <a:solidFill>
                  <a:schemeClr val="tx2"/>
                </a:solidFill>
              </a:rPr>
              <a:t>bool</a:t>
            </a:r>
            <a:r>
              <a:rPr lang="en-US" altLang="en-US" sz="2400" dirty="0">
                <a:solidFill>
                  <a:schemeClr val="tx2"/>
                </a:solidFill>
              </a:rPr>
              <a:t> Rational::operator&lt;(Rational &amp;secondRational)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{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b="1" dirty="0">
                <a:solidFill>
                  <a:schemeClr val="tx2"/>
                </a:solidFill>
              </a:rPr>
              <a:t>return</a:t>
            </a:r>
            <a:r>
              <a:rPr lang="en-US" altLang="en-US" sz="2400" dirty="0">
                <a:solidFill>
                  <a:schemeClr val="tx2"/>
                </a:solidFill>
              </a:rPr>
              <a:t> compareTo(secondRational) &lt; 0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}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8197" name="Rectangle 7"/>
          <p:cNvSpPr/>
          <p:nvPr/>
        </p:nvSpPr>
        <p:spPr>
          <a:xfrm>
            <a:off x="0" y="26781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15002</Words>
  <Application>WPS Presentation</Application>
  <PresentationFormat>全屏显示(4:3)</PresentationFormat>
  <Paragraphs>644</Paragraphs>
  <Slides>44</Slides>
  <Notes>13</Notes>
  <HiddenSlides>0</HiddenSlides>
  <MMClips>13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44</vt:i4>
      </vt:variant>
    </vt:vector>
  </HeadingPairs>
  <TitlesOfParts>
    <vt:vector size="69" baseType="lpstr">
      <vt:lpstr>Arial</vt:lpstr>
      <vt:lpstr>SimSun</vt:lpstr>
      <vt:lpstr>Wingdings</vt:lpstr>
      <vt:lpstr>Times New Roman</vt:lpstr>
      <vt:lpstr>Arial</vt:lpstr>
      <vt:lpstr>Times New Roman Regular</vt:lpstr>
      <vt:lpstr>DIN-Bold</vt:lpstr>
      <vt:lpstr>Thonburi</vt:lpstr>
      <vt:lpstr>DIN-Regular</vt:lpstr>
      <vt:lpstr>Monotype Sorts</vt:lpstr>
      <vt:lpstr>Book Antiqua</vt:lpstr>
      <vt:lpstr>苹方-简</vt:lpstr>
      <vt:lpstr>Calibri</vt:lpstr>
      <vt:lpstr>Helvetica Neue</vt:lpstr>
      <vt:lpstr>微软雅黑</vt:lpstr>
      <vt:lpstr>汉仪旗黑</vt:lpstr>
      <vt:lpstr>Arial Unicode MS</vt:lpstr>
      <vt:lpstr>汉仪书宋二KW</vt:lpstr>
      <vt:lpstr>Calibri</vt:lpstr>
      <vt:lpstr>SimSun</vt:lpstr>
      <vt:lpstr>SimSun</vt:lpstr>
      <vt:lpstr>Default Theme</vt:lpstr>
      <vt:lpstr>Word.Picture.8</vt:lpstr>
      <vt:lpstr>Word.Picture.8</vt:lpstr>
      <vt:lpstr>Word.Picture.8</vt:lpstr>
      <vt:lpstr>Programming With C++/R</vt:lpstr>
      <vt:lpstr>Chapter 14</vt:lpstr>
      <vt:lpstr>Objectives</vt:lpstr>
      <vt:lpstr>Function operators in string and vector </vt:lpstr>
      <vt:lpstr>Function operators in string and vector </vt:lpstr>
      <vt:lpstr>The Rational Class </vt:lpstr>
      <vt:lpstr>PowerPoint 演示文稿</vt:lpstr>
      <vt:lpstr>PowerPoint 演示文稿</vt:lpstr>
      <vt:lpstr>Operator Functions</vt:lpstr>
      <vt:lpstr>Overloadable Operators </vt:lpstr>
      <vt:lpstr>Operators That Cannot Be Overloaded</vt:lpstr>
      <vt:lpstr> Precedence and Associativity </vt:lpstr>
      <vt:lpstr>&lt; Function Operator</vt:lpstr>
      <vt:lpstr>+ Function Operator</vt:lpstr>
      <vt:lpstr>Overloading the [] Operators </vt:lpstr>
      <vt:lpstr>[] accessor and mutator </vt:lpstr>
      <vt:lpstr>Correct Overloading of the [] Operators </vt:lpstr>
      <vt:lpstr>Overloading the Augmented (Compound) Operators </vt:lpstr>
      <vt:lpstr>Overloading the Shorthand Operators </vt:lpstr>
      <vt:lpstr>Overloading the [] Operators </vt:lpstr>
      <vt:lpstr>Overloading the Unary Operators </vt:lpstr>
      <vt:lpstr>Overloading the ++ and -- Operators </vt:lpstr>
      <vt:lpstr>Overloading the ++ and – Operators, cont. </vt:lpstr>
      <vt:lpstr>Friend Functions and Classes </vt:lpstr>
      <vt:lpstr>Friend Functions and Classes</vt:lpstr>
      <vt:lpstr>Friend Classes</vt:lpstr>
      <vt:lpstr>Friend Functions</vt:lpstr>
      <vt:lpstr>Overloading the &lt;&lt; and &gt;&gt; Operators </vt:lpstr>
      <vt:lpstr>Overloading the &lt;&lt; and &gt;&gt; Operators </vt:lpstr>
      <vt:lpstr>Overloading the &lt;&lt; and &gt;&gt; Operators </vt:lpstr>
      <vt:lpstr>Type Conversion: Rational to double </vt:lpstr>
      <vt:lpstr>Rational to double</vt:lpstr>
      <vt:lpstr>Type Conversion: number to Rational</vt:lpstr>
      <vt:lpstr>Type Conversion: number to Rational</vt:lpstr>
      <vt:lpstr>Type Conversion: number to Rational</vt:lpstr>
      <vt:lpstr>The New Rational Class</vt:lpstr>
      <vt:lpstr>PowerPoint 演示文稿</vt:lpstr>
      <vt:lpstr>Overloading the = Operator </vt:lpstr>
      <vt:lpstr>Overloading the = Operator </vt:lpstr>
      <vt:lpstr>Overloading the = Operator</vt:lpstr>
      <vt:lpstr>Overloading the = Operator</vt:lpstr>
      <vt:lpstr>Rule of Three</vt:lpstr>
      <vt:lpstr>summarization</vt:lpstr>
      <vt:lpstr>PowerPoint 演示文稿</vt:lpstr>
    </vt:vector>
  </TitlesOfParts>
  <Company>Xi'an Jiaotong-Liverpool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XJTLU</dc:title>
  <dc:creator>Tom Ennis</dc:creator>
  <cp:lastModifiedBy>huakanglee</cp:lastModifiedBy>
  <cp:revision>623</cp:revision>
  <cp:lastPrinted>2021-03-21T12:30:07Z</cp:lastPrinted>
  <dcterms:created xsi:type="dcterms:W3CDTF">2021-03-21T12:30:07Z</dcterms:created>
  <dcterms:modified xsi:type="dcterms:W3CDTF">2021-03-21T12:30:07Z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0x0101000C92E395E8E08542BE84397FDFC4739E</vt:lpwstr>
  </property>
  <property fmtid="{D5CDD505-2E9C-101B-9397-08002B2CF9AE}" pid="3" name="Category">
    <vt:lpwstr/>
  </property>
  <property fmtid="{D5CDD505-2E9C-101B-9397-08002B2CF9AE}" pid="4" name="KSOProductBuildVer">
    <vt:lpwstr>1033-3.3.1.5149</vt:lpwstr>
  </property>
</Properties>
</file>