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87" r:id="rId5"/>
    <p:sldId id="1165" r:id="rId6"/>
    <p:sldId id="1166" r:id="rId7"/>
    <p:sldId id="1205" r:id="rId8"/>
    <p:sldId id="1167" r:id="rId9"/>
    <p:sldId id="1168" r:id="rId10"/>
    <p:sldId id="1169" r:id="rId11"/>
    <p:sldId id="1170" r:id="rId12"/>
    <p:sldId id="1198" r:id="rId13"/>
    <p:sldId id="1171" r:id="rId14"/>
    <p:sldId id="1172" r:id="rId15"/>
    <p:sldId id="1173" r:id="rId16"/>
    <p:sldId id="1174" r:id="rId17"/>
    <p:sldId id="1175" r:id="rId18"/>
    <p:sldId id="1176" r:id="rId19"/>
    <p:sldId id="1199" r:id="rId20"/>
    <p:sldId id="1177" r:id="rId21"/>
    <p:sldId id="1178" r:id="rId22"/>
    <p:sldId id="1200" r:id="rId23"/>
    <p:sldId id="1201" r:id="rId24"/>
    <p:sldId id="1179" r:id="rId25"/>
    <p:sldId id="1180" r:id="rId26"/>
    <p:sldId id="1181" r:id="rId27"/>
    <p:sldId id="1182" r:id="rId28"/>
    <p:sldId id="1202" r:id="rId29"/>
    <p:sldId id="1183" r:id="rId30"/>
    <p:sldId id="1203" r:id="rId31"/>
    <p:sldId id="1184" r:id="rId32"/>
    <p:sldId id="1185" r:id="rId33"/>
    <p:sldId id="1186" r:id="rId34"/>
    <p:sldId id="1206" r:id="rId35"/>
    <p:sldId id="1187" r:id="rId36"/>
    <p:sldId id="1188" r:id="rId37"/>
    <p:sldId id="1189" r:id="rId38"/>
    <p:sldId id="1190" r:id="rId39"/>
    <p:sldId id="1191" r:id="rId40"/>
    <p:sldId id="1193" r:id="rId41"/>
    <p:sldId id="1204" r:id="rId42"/>
    <p:sldId id="1195" r:id="rId43"/>
    <p:sldId id="1196" r:id="rId44"/>
    <p:sldId id="1197" r:id="rId45"/>
    <p:sldId id="444" r:id="rId46"/>
    <p:sldId id="31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FD9CF"/>
    <a:srgbClr val="18B4AB"/>
    <a:srgbClr val="000044"/>
    <a:srgbClr val="000544"/>
    <a:srgbClr val="CE57C1"/>
    <a:srgbClr val="0000FE"/>
    <a:srgbClr val="1AC3B9"/>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571" autoAdjust="0"/>
    <p:restoredTop sz="88363" autoAdjust="0"/>
  </p:normalViewPr>
  <p:slideViewPr>
    <p:cSldViewPr snapToGrid="0" snapToObjects="1">
      <p:cViewPr varScale="1">
        <p:scale>
          <a:sx n="120" d="100"/>
          <a:sy n="120" d="100"/>
        </p:scale>
        <p:origin x="1696" y="184"/>
      </p:cViewPr>
      <p:guideLst>
        <p:guide orient="horz" pos="2115"/>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endParaRPr lang="en-US" baseline="0" dirty="0"/>
          </a:p>
          <a:p>
            <a:r>
              <a:rPr lang="en-US" baseline="0" dirty="0"/>
              <a:t>English Subtitle: Uppercase, Calibri size 36,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p>
            <a:pPr lvl="0" algn="r"/>
            <a:fld id="{9A0DB2DC-4C9A-4742-B13C-FB6460FD3503}" type="slidenum">
              <a:rPr lang="en-US" altLang="en-US" sz="1000" i="1" dirty="0"/>
            </a:fld>
            <a:endParaRPr lang="en-US" altLang="en-US" sz="1000" i="1" dirty="0"/>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2075" tIns="46038" rIns="92075" bIns="46038" anchor="t"/>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endParaRPr lang="en-US" baseline="0" dirty="0"/>
          </a:p>
        </p:txBody>
      </p:sp>
      <p:sp>
        <p:nvSpPr>
          <p:cNvPr id="4" name="Slide Number Placeholder 3"/>
          <p:cNvSpPr>
            <a:spLocks noGrp="1"/>
          </p:cNvSpPr>
          <p:nvPr>
            <p:ph type="sldNum" sz="quarter" idx="10"/>
          </p:nvPr>
        </p:nvSpPr>
        <p:spPr/>
        <p:txBody>
          <a:bodyPr/>
          <a:lstStyle/>
          <a:p>
            <a:fld id="{5CF7EA8C-4442-2B43-BEFB-AB7F822E773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
        <p:nvSpPr>
          <p:cNvPr id="7"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087F1B10-1EBC-FD4C-9140-0291364A5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087F1B10-1EBC-FD4C-9140-0291364A5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3210"/>
            <a:ext cx="8331200" cy="720090"/>
          </a:xfrm>
          <a:prstGeom prst="rect">
            <a:avLst/>
          </a:prstGeom>
        </p:spPr>
        <p:txBody>
          <a:bodyPr vert="horz" lIns="91440" tIns="45720" rIns="91440" bIns="45720" rtlCol="0" anchor="ctr">
            <a:noAutofit/>
          </a:bodyPr>
          <a:lstStyle/>
          <a:p>
            <a:r>
              <a:rPr lang="en-GB"/>
              <a:t>Click to edit Master title style</a:t>
            </a:r>
            <a:endParaRPr lang="en-GB" dirty="0"/>
          </a:p>
        </p:txBody>
      </p:sp>
      <p:sp>
        <p:nvSpPr>
          <p:cNvPr id="3" name="Text Placeholder 2"/>
          <p:cNvSpPr>
            <a:spLocks noGrp="1"/>
          </p:cNvSpPr>
          <p:nvPr>
            <p:ph type="body" idx="1"/>
          </p:nvPr>
        </p:nvSpPr>
        <p:spPr>
          <a:xfrm>
            <a:off x="457200" y="1203325"/>
            <a:ext cx="8229600" cy="494284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fld>
            <a:endParaRPr lang="en-US"/>
          </a:p>
        </p:txBody>
      </p:sp>
      <p:pic>
        <p:nvPicPr>
          <p:cNvPr id="7" name="Picture 6"/>
          <p:cNvPicPr>
            <a:picLocks noChangeAspect="1"/>
          </p:cNvPicPr>
          <p:nvPr userDrawn="1"/>
        </p:nvPicPr>
        <p:blipFill>
          <a:blip r:embed="rId12">
            <a:alphaModFix amt="7000"/>
            <a:duotone>
              <a:prstClr val="black"/>
              <a:schemeClr val="accent2">
                <a:tint val="45000"/>
                <a:satMod val="400000"/>
              </a:schemeClr>
            </a:duotone>
            <a:lum bright="-20000" contrast="-40000"/>
          </a:blip>
          <a:stretch>
            <a:fillRect/>
          </a:stretch>
        </p:blipFill>
        <p:spPr>
          <a:xfrm>
            <a:off x="7383145" y="-5715"/>
            <a:ext cx="1830070" cy="6892925"/>
          </a:xfrm>
          <a:prstGeom prst="rect">
            <a:avLst/>
          </a:prstGeom>
        </p:spPr>
      </p:pic>
      <p:pic>
        <p:nvPicPr>
          <p:cNvPr id="12" name="Picture 11" descr="Shield-navy(rgb for onlin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
        <p:nvSpPr>
          <p:cNvPr id="9" name="Rectangle 4"/>
          <p:cNvSpPr/>
          <p:nvPr userDrawn="1"/>
        </p:nvSpPr>
        <p:spPr>
          <a:xfrm rot="10800000">
            <a:off x="0" y="6672580"/>
            <a:ext cx="9144000" cy="184785"/>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u="none" strike="noStrike" kern="1200" cap="all" spc="0" normalizeH="0">
          <a:solidFill>
            <a:schemeClr val="tx1"/>
          </a:solidFill>
          <a:uFillTx/>
          <a:latin typeface="Times New Roman" panose="02020603050405020304" pitchFamily="18" charset="0"/>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Times New Roman Regular" panose="02020603050405020304" charset="0"/>
          <a:ea typeface="+mn-ea"/>
          <a:cs typeface="Times New Roman Regular" panose="02020603050405020304" charset="0"/>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Times New Roman Regular" panose="02020603050405020304" charset="0"/>
          <a:ea typeface="+mn-ea"/>
          <a:cs typeface="Times New Roman Regular" panose="02020603050405020304" charset="0"/>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Times New Roman Regular" panose="02020603050405020304" charset="0"/>
          <a:ea typeface="+mn-ea"/>
          <a:cs typeface="Times New Roman Regular" panose="02020603050405020304" charset="0"/>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Times New Roman Regular" panose="02020603050405020304" charset="0"/>
          <a:ea typeface="+mn-ea"/>
          <a:cs typeface="Times New Roman Regular" panose="02020603050405020304" charset="0"/>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cs.armstrong.edu/liang/cpp/html/DerivedRectangleFromAbstractGeometricObject.html" TargetMode="External"/><Relationship Id="rId7" Type="http://schemas.openxmlformats.org/officeDocument/2006/relationships/hyperlink" Target="http://www.cs.armstrong.edu/liang/cpp/html/DerivedRectangleFromAbstractGeometricObject.htm" TargetMode="External"/><Relationship Id="rId6" Type="http://schemas.openxmlformats.org/officeDocument/2006/relationships/hyperlink" Target="http://www.cs.armstrong.edu/liang/cpp/html/DerivedCircleFromAbstractGeometricObject.html" TargetMode="External"/><Relationship Id="rId5" Type="http://schemas.openxmlformats.org/officeDocument/2006/relationships/hyperlink" Target="http://www.cs.armstrong.edu/liang/cpp/html/DerivedCircleFromAbstractGeometricObject.htm" TargetMode="External"/><Relationship Id="rId4" Type="http://schemas.openxmlformats.org/officeDocument/2006/relationships/hyperlink" Target="http://www.cs.armstrong.edu/liang/cpp/html/AbstractGeometricObject.html" TargetMode="External"/><Relationship Id="rId3" Type="http://schemas.openxmlformats.org/officeDocument/2006/relationships/hyperlink" Target="http://www.cs.armstrong.edu/liang/cpp/html/AbstractGeometricObject.htm" TargetMode="External"/><Relationship Id="rId2" Type="http://schemas.openxmlformats.org/officeDocument/2006/relationships/hyperlink" Target="http://www.cs.armstrong.edu/liang/cpp/html/TestAbstractGeometricObject.html" TargetMode="Externa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hyperlink" Target="http://www.xjtlu.edu.cn/en/" TargetMode="External"/><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3.emf"/><Relationship Id="rId1" Type="http://schemas.openxmlformats.org/officeDocument/2006/relationships/image" Target="../media/image20.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cs.armstrong.edu/liang/cpp/html/DerivedRectangle.html" TargetMode="External"/><Relationship Id="rId7" Type="http://schemas.openxmlformats.org/officeDocument/2006/relationships/hyperlink" Target="http://www.cs.armstrong.edu/liang/cpp/html/DerivedRectangle.htm" TargetMode="External"/><Relationship Id="rId6" Type="http://schemas.openxmlformats.org/officeDocument/2006/relationships/hyperlink" Target="http://www.cs.armstrong.edu/liang/cpp/html/DerivedCircle.html" TargetMode="External"/><Relationship Id="rId5" Type="http://schemas.openxmlformats.org/officeDocument/2006/relationships/hyperlink" Target="http://www.cs.armstrong.edu/liang/cpp/html/DerivedCircle.htm" TargetMode="External"/><Relationship Id="rId4" Type="http://schemas.openxmlformats.org/officeDocument/2006/relationships/hyperlink" Target="http://www.cs.armstrong.edu/liang/cpp/html/GeometricObject.html" TargetMode="External"/><Relationship Id="rId3" Type="http://schemas.openxmlformats.org/officeDocument/2006/relationships/hyperlink" Target="http://www.cs.armstrong.edu/liang/cpp/html/GeometricObject.htm" TargetMode="External"/><Relationship Id="rId2" Type="http://schemas.openxmlformats.org/officeDocument/2006/relationships/hyperlink" Target="http://www.cs.armstrong.edu/liang/cpp/html/TestGeometricObject.html" TargetMode="Externa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Programming</a:t>
            </a:r>
            <a:br>
              <a:rPr lang="en-US" altLang="zh-CN" sz="5400" b="1" cap="all" dirty="0">
                <a:solidFill>
                  <a:srgbClr val="000044"/>
                </a:solidFill>
                <a:cs typeface="DIN-Bold"/>
              </a:rPr>
            </a:br>
            <a:r>
              <a:rPr lang="en-US" altLang="zh-CN" sz="5400" b="1" cap="all" dirty="0">
                <a:solidFill>
                  <a:srgbClr val="000044"/>
                </a:solidFill>
                <a:cs typeface="DIN-Bold"/>
              </a:rPr>
              <a:t>With C++/R</a:t>
            </a:r>
            <a:endParaRPr lang="en-US" sz="5400" b="1" cap="all" spc="300" dirty="0">
              <a:solidFill>
                <a:srgbClr val="000044"/>
              </a:solidFill>
              <a:latin typeface="+mn-lt"/>
              <a:cs typeface="Arial" panose="020B0604020202090204"/>
            </a:endParaRPr>
          </a:p>
        </p:txBody>
      </p:sp>
      <p:pic>
        <p:nvPicPr>
          <p:cNvPr id="8" name="Picture 7"/>
          <p:cNvPicPr>
            <a:picLocks noChangeAspect="1"/>
          </p:cNvPicPr>
          <p:nvPr/>
        </p:nvPicPr>
        <p:blipFill>
          <a:blip r:embed="rId1"/>
          <a:stretch>
            <a:fillRect/>
          </a:stretch>
        </p:blipFill>
        <p:spPr>
          <a:xfrm>
            <a:off x="3240193" y="5320746"/>
            <a:ext cx="3081867" cy="659222"/>
          </a:xfrm>
          <a:prstGeom prst="rect">
            <a:avLst/>
          </a:prstGeom>
        </p:spPr>
      </p:pic>
      <p:sp>
        <p:nvSpPr>
          <p:cNvPr id="9" name="Subtitle 2"/>
          <p:cNvSpPr txBox="1"/>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panose="020B060402020209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9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9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90204"/>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DST102TC</a:t>
            </a:r>
            <a:endParaRPr lang="en-US" altLang="zh-CN" sz="2400" cap="all" dirty="0">
              <a:solidFill>
                <a:srgbClr val="000044"/>
              </a:solidFill>
              <a:cs typeface="DIN-Regular"/>
            </a:endParaRPr>
          </a:p>
          <a:p>
            <a:r>
              <a:rPr lang="en-US" altLang="zh-CN" sz="2400" cap="all" dirty="0" err="1">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endParaRPr lang="en-US" altLang="zh-CN" sz="2400" cap="all" dirty="0">
              <a:solidFill>
                <a:srgbClr val="000044"/>
              </a:solidFill>
              <a:cs typeface="DIN-Regular"/>
            </a:endParaRP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20103"/>
    </mc:Choice>
    <mc:Fallback>
      <p:transition spd="slow" advTm="2010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6545" y="298450"/>
            <a:ext cx="3927475" cy="368300"/>
          </a:xfrm>
          <a:prstGeom prst="rect">
            <a:avLst/>
          </a:prstGeom>
          <a:noFill/>
        </p:spPr>
        <p:txBody>
          <a:bodyPr wrap="none" rtlCol="0" anchor="t">
            <a:spAutoFit/>
          </a:bodyPr>
          <a:p>
            <a:r>
              <a:rPr lang="en-US" altLang="en-US" dirty="0">
                <a:sym typeface="+mn-ea"/>
              </a:rPr>
              <a:t>ConstructorDestructorCallDemo.cpp</a:t>
            </a:r>
            <a:endParaRPr lang="zh-CN" altLang="en-US"/>
          </a:p>
        </p:txBody>
      </p:sp>
      <p:sp>
        <p:nvSpPr>
          <p:cNvPr id="5" name="文本框 4"/>
          <p:cNvSpPr txBox="1"/>
          <p:nvPr/>
        </p:nvSpPr>
        <p:spPr>
          <a:xfrm>
            <a:off x="584200" y="867410"/>
            <a:ext cx="3403600" cy="3969385"/>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endParaRPr lang="zh-CN" altLang="en-US" sz="1400"/>
          </a:p>
          <a:p>
            <a:r>
              <a:rPr lang="zh-CN" altLang="en-US" sz="1400"/>
              <a:t>class Person</a:t>
            </a:r>
            <a:endParaRPr lang="zh-CN" altLang="en-US" sz="1400"/>
          </a:p>
          <a:p>
            <a:r>
              <a:rPr lang="zh-CN" altLang="en-US" sz="1400"/>
              <a:t>{</a:t>
            </a:r>
            <a:endParaRPr lang="zh-CN" altLang="en-US" sz="1400"/>
          </a:p>
          <a:p>
            <a:r>
              <a:rPr lang="zh-CN" altLang="en-US" sz="1400"/>
              <a:t>public:</a:t>
            </a:r>
            <a:endParaRPr lang="zh-CN" altLang="en-US" sz="1400"/>
          </a:p>
          <a:p>
            <a:r>
              <a:rPr lang="zh-CN" altLang="en-US" sz="1400"/>
              <a:t>  Person()</a:t>
            </a:r>
            <a:endParaRPr lang="zh-CN" altLang="en-US" sz="1400"/>
          </a:p>
          <a:p>
            <a:r>
              <a:rPr lang="zh-CN" altLang="en-US" sz="1400"/>
              <a:t>  {</a:t>
            </a:r>
            <a:endParaRPr lang="zh-CN" altLang="en-US" sz="1400"/>
          </a:p>
          <a:p>
            <a:r>
              <a:rPr lang="zh-CN" altLang="en-US" sz="1400"/>
              <a:t>    cout &lt;&lt; "Performs tasks for Person's constructor" &lt;&lt; endl;</a:t>
            </a:r>
            <a:endParaRPr lang="zh-CN" altLang="en-US" sz="1400"/>
          </a:p>
          <a:p>
            <a:r>
              <a:rPr lang="zh-CN" altLang="en-US" sz="1400"/>
              <a:t>  }</a:t>
            </a:r>
            <a:endParaRPr lang="zh-CN" altLang="en-US" sz="1400"/>
          </a:p>
          <a:p>
            <a:endParaRPr lang="zh-CN" altLang="en-US" sz="1400"/>
          </a:p>
          <a:p>
            <a:r>
              <a:rPr lang="zh-CN" altLang="en-US" sz="1400"/>
              <a:t>  ~Person()</a:t>
            </a:r>
            <a:endParaRPr lang="zh-CN" altLang="en-US" sz="1400"/>
          </a:p>
          <a:p>
            <a:r>
              <a:rPr lang="zh-CN" altLang="en-US" sz="1400"/>
              <a:t>  {</a:t>
            </a:r>
            <a:endParaRPr lang="zh-CN" altLang="en-US" sz="1400"/>
          </a:p>
          <a:p>
            <a:r>
              <a:rPr lang="zh-CN" altLang="en-US" sz="1400"/>
              <a:t>    cout &lt;&lt; "Performs tasks for Person's destructor" &lt;&lt; endl;</a:t>
            </a:r>
            <a:endParaRPr lang="zh-CN" altLang="en-US" sz="1400"/>
          </a:p>
          <a:p>
            <a:r>
              <a:rPr lang="zh-CN" altLang="en-US" sz="1400"/>
              <a:t>  }</a:t>
            </a:r>
            <a:endParaRPr lang="zh-CN" altLang="en-US" sz="1400"/>
          </a:p>
          <a:p>
            <a:r>
              <a:rPr lang="zh-CN" altLang="en-US" sz="1400"/>
              <a:t>};</a:t>
            </a:r>
            <a:endParaRPr lang="zh-CN" altLang="en-US" sz="1400"/>
          </a:p>
        </p:txBody>
      </p:sp>
      <p:sp>
        <p:nvSpPr>
          <p:cNvPr id="6" name="文本框 5"/>
          <p:cNvSpPr txBox="1"/>
          <p:nvPr/>
        </p:nvSpPr>
        <p:spPr>
          <a:xfrm>
            <a:off x="4469765" y="298450"/>
            <a:ext cx="4674235" cy="6339205"/>
          </a:xfrm>
          <a:prstGeom prst="rect">
            <a:avLst/>
          </a:prstGeom>
          <a:noFill/>
        </p:spPr>
        <p:txBody>
          <a:bodyPr wrap="square" rtlCol="0" anchor="t">
            <a:spAutoFit/>
          </a:bodyPr>
          <a:p>
            <a:r>
              <a:rPr lang="zh-CN" altLang="en-US" sz="1400"/>
              <a:t>class Employee: public Person</a:t>
            </a:r>
            <a:endParaRPr lang="zh-CN" altLang="en-US" sz="1400"/>
          </a:p>
          <a:p>
            <a:r>
              <a:rPr lang="zh-CN" altLang="en-US" sz="1400"/>
              <a:t>{</a:t>
            </a:r>
            <a:endParaRPr lang="zh-CN" altLang="en-US" sz="1400"/>
          </a:p>
          <a:p>
            <a:r>
              <a:rPr lang="zh-CN" altLang="en-US" sz="1400"/>
              <a:t>public:</a:t>
            </a:r>
            <a:endParaRPr lang="zh-CN" altLang="en-US" sz="1400"/>
          </a:p>
          <a:p>
            <a:r>
              <a:rPr lang="zh-CN" altLang="en-US" sz="1400"/>
              <a:t>  Employee()  {</a:t>
            </a:r>
            <a:endParaRPr lang="zh-CN" altLang="en-US" sz="1400"/>
          </a:p>
          <a:p>
            <a:r>
              <a:rPr lang="zh-CN" altLang="en-US" sz="1400"/>
              <a:t>    cout &lt;&lt; "Performs tasks for Employee's constructor" &lt;&lt; endl;</a:t>
            </a:r>
            <a:endParaRPr lang="zh-CN" altLang="en-US" sz="1400"/>
          </a:p>
          <a:p>
            <a:r>
              <a:rPr lang="zh-CN" altLang="en-US" sz="1400"/>
              <a:t>  }</a:t>
            </a:r>
            <a:endParaRPr lang="zh-CN" altLang="en-US" sz="1400"/>
          </a:p>
          <a:p>
            <a:r>
              <a:rPr lang="zh-CN" altLang="en-US" sz="1400"/>
              <a:t>  ~Employee()  {</a:t>
            </a:r>
            <a:endParaRPr lang="zh-CN" altLang="en-US" sz="1400"/>
          </a:p>
          <a:p>
            <a:r>
              <a:rPr lang="zh-CN" altLang="en-US" sz="1400"/>
              <a:t>    cout &lt;&lt; "Performs tasks for Employee's destructor" &lt;&lt; endl;</a:t>
            </a:r>
            <a:endParaRPr lang="zh-CN" altLang="en-US" sz="1400"/>
          </a:p>
          <a:p>
            <a:r>
              <a:rPr lang="zh-CN" altLang="en-US" sz="1400"/>
              <a:t>  }</a:t>
            </a:r>
            <a:endParaRPr lang="zh-CN" altLang="en-US" sz="1400"/>
          </a:p>
          <a:p>
            <a:r>
              <a:rPr lang="zh-CN" altLang="en-US" sz="1400"/>
              <a:t>};</a:t>
            </a:r>
            <a:endParaRPr lang="zh-CN" altLang="en-US" sz="1400"/>
          </a:p>
          <a:p>
            <a:r>
              <a:rPr lang="zh-CN" altLang="en-US" sz="1400"/>
              <a:t>class Faculty: public Employee</a:t>
            </a:r>
            <a:endParaRPr lang="zh-CN" altLang="en-US" sz="1400"/>
          </a:p>
          <a:p>
            <a:r>
              <a:rPr lang="zh-CN" altLang="en-US" sz="1400"/>
              <a:t>{</a:t>
            </a:r>
            <a:endParaRPr lang="zh-CN" altLang="en-US" sz="1400"/>
          </a:p>
          <a:p>
            <a:r>
              <a:rPr lang="zh-CN" altLang="en-US" sz="1400"/>
              <a:t>public:</a:t>
            </a:r>
            <a:endParaRPr lang="zh-CN" altLang="en-US" sz="1400"/>
          </a:p>
          <a:p>
            <a:r>
              <a:rPr lang="zh-CN" altLang="en-US" sz="1400"/>
              <a:t>  Faculty()  {</a:t>
            </a:r>
            <a:endParaRPr lang="zh-CN" altLang="en-US" sz="1400"/>
          </a:p>
          <a:p>
            <a:r>
              <a:rPr lang="zh-CN" altLang="en-US" sz="1400"/>
              <a:t>    cout &lt;&lt; "Performs tasks for Faculty's constructor" &lt;&lt; endl;</a:t>
            </a:r>
            <a:endParaRPr lang="zh-CN" altLang="en-US" sz="1400"/>
          </a:p>
          <a:p>
            <a:r>
              <a:rPr lang="zh-CN" altLang="en-US" sz="1400"/>
              <a:t>  }</a:t>
            </a:r>
            <a:endParaRPr lang="zh-CN" altLang="en-US" sz="1400"/>
          </a:p>
          <a:p>
            <a:r>
              <a:rPr lang="zh-CN" altLang="en-US" sz="1400"/>
              <a:t>  ~Faculty()  {</a:t>
            </a:r>
            <a:endParaRPr lang="zh-CN" altLang="en-US" sz="1400"/>
          </a:p>
          <a:p>
            <a:r>
              <a:rPr lang="zh-CN" altLang="en-US" sz="1400"/>
              <a:t>    cout &lt;&lt; "Performs tasks for Faculty's destructor" &lt;&lt; endl;</a:t>
            </a:r>
            <a:endParaRPr lang="zh-CN" altLang="en-US" sz="1400"/>
          </a:p>
          <a:p>
            <a:r>
              <a:rPr lang="zh-CN" altLang="en-US" sz="1400"/>
              <a:t>  }</a:t>
            </a:r>
            <a:endParaRPr lang="zh-CN" altLang="en-US" sz="1400"/>
          </a:p>
          <a:p>
            <a:r>
              <a:rPr lang="zh-CN" altLang="en-US" sz="1400"/>
              <a:t>};</a:t>
            </a:r>
            <a:endParaRPr lang="zh-CN" altLang="en-US" sz="1400"/>
          </a:p>
          <a:p>
            <a:r>
              <a:rPr lang="zh-CN" altLang="en-US" sz="1400"/>
              <a:t>int main()</a:t>
            </a:r>
            <a:endParaRPr lang="zh-CN" altLang="en-US" sz="1400"/>
          </a:p>
          <a:p>
            <a:r>
              <a:rPr lang="zh-CN" altLang="en-US" sz="1400"/>
              <a:t>{</a:t>
            </a:r>
            <a:endParaRPr lang="zh-CN" altLang="en-US" sz="1400"/>
          </a:p>
          <a:p>
            <a:r>
              <a:rPr lang="zh-CN" altLang="en-US" sz="1400"/>
              <a:t>  Faculty faculty;</a:t>
            </a:r>
            <a:endParaRPr lang="zh-CN" altLang="en-US" sz="1400"/>
          </a:p>
          <a:p>
            <a:r>
              <a:rPr lang="zh-CN" altLang="en-US" sz="1400"/>
              <a:t>  return 0;</a:t>
            </a:r>
            <a:endParaRPr lang="zh-CN" altLang="en-US" sz="1400"/>
          </a:p>
          <a:p>
            <a:r>
              <a:rPr lang="zh-CN" altLang="en-US" sz="1400"/>
              <a:t>}</a:t>
            </a:r>
            <a:endParaRPr lang="zh-CN" altLang="en-US" sz="1400"/>
          </a:p>
        </p:txBody>
      </p:sp>
      <p:pic>
        <p:nvPicPr>
          <p:cNvPr id="8" name="图片 7"/>
          <p:cNvPicPr>
            <a:picLocks noChangeAspect="1"/>
          </p:cNvPicPr>
          <p:nvPr/>
        </p:nvPicPr>
        <p:blipFill>
          <a:blip r:embed="rId1"/>
          <a:stretch>
            <a:fillRect/>
          </a:stretch>
        </p:blipFill>
        <p:spPr>
          <a:xfrm>
            <a:off x="92075" y="5037455"/>
            <a:ext cx="4337050" cy="1181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0243" name="Rectangle 2"/>
          <p:cNvSpPr>
            <a:spLocks noGrp="1"/>
          </p:cNvSpPr>
          <p:nvPr>
            <p:ph type="title"/>
          </p:nvPr>
        </p:nvSpPr>
        <p:spPr>
          <a:xfrm>
            <a:off x="654050" y="279400"/>
            <a:ext cx="7772400" cy="690563"/>
          </a:xfrm>
        </p:spPr>
        <p:txBody>
          <a:bodyPr vert="horz" wrap="square" lIns="92075" tIns="46038" rIns="92075" bIns="46038" anchor="ctr"/>
          <a:p>
            <a:r>
              <a:rPr lang="en-US" altLang="en-US" dirty="0"/>
              <a:t>Constructor Chaining </a:t>
            </a:r>
            <a:endParaRPr lang="en-US" altLang="en-US" dirty="0"/>
          </a:p>
        </p:txBody>
      </p:sp>
      <p:sp>
        <p:nvSpPr>
          <p:cNvPr id="10244" name="Rectangle 8"/>
          <p:cNvSpPr/>
          <p:nvPr/>
        </p:nvSpPr>
        <p:spPr>
          <a:xfrm>
            <a:off x="0" y="30099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endParaRPr lang="en-US" altLang="en-US" sz="4400" dirty="0">
              <a:solidFill>
                <a:schemeClr val="tx2"/>
              </a:solidFill>
            </a:endParaRPr>
          </a:p>
        </p:txBody>
      </p:sp>
      <p:graphicFrame>
        <p:nvGraphicFramePr>
          <p:cNvPr id="10245" name="Object 7"/>
          <p:cNvGraphicFramePr>
            <a:graphicFrameLocks noChangeAspect="1"/>
          </p:cNvGraphicFramePr>
          <p:nvPr/>
        </p:nvGraphicFramePr>
        <p:xfrm>
          <a:off x="0" y="1163638"/>
          <a:ext cx="9144000" cy="1704975"/>
        </p:xfrm>
        <a:graphic>
          <a:graphicData uri="http://schemas.openxmlformats.org/presentationml/2006/ole">
            <mc:AlternateContent xmlns:mc="http://schemas.openxmlformats.org/markup-compatibility/2006">
              <mc:Choice xmlns:v="urn:schemas-microsoft-com:vml" Requires="v">
                <p:oleObj spid="_x0000_s3079" name="" r:id="rId1" imgW="4495800" imgH="836930" progId="Word.Picture.8">
                  <p:embed/>
                </p:oleObj>
              </mc:Choice>
              <mc:Fallback>
                <p:oleObj name="" r:id="rId1" imgW="4495800" imgH="836930" progId="Word.Picture.8">
                  <p:embed/>
                  <p:pic>
                    <p:nvPicPr>
                      <p:cNvPr id="0" name="图片 3078"/>
                      <p:cNvPicPr/>
                      <p:nvPr/>
                    </p:nvPicPr>
                    <p:blipFill>
                      <a:blip r:embed="rId2"/>
                      <a:stretch>
                        <a:fillRect/>
                      </a:stretch>
                    </p:blipFill>
                    <p:spPr>
                      <a:xfrm>
                        <a:off x="0" y="1163638"/>
                        <a:ext cx="9144000" cy="1704975"/>
                      </a:xfrm>
                      <a:prstGeom prst="rect">
                        <a:avLst/>
                      </a:prstGeom>
                      <a:noFill/>
                      <a:ln w="38100">
                        <a:noFill/>
                        <a:miter/>
                      </a:ln>
                    </p:spPr>
                  </p:pic>
                </p:oleObj>
              </mc:Fallback>
            </mc:AlternateContent>
          </a:graphicData>
        </a:graphic>
      </p:graphicFrame>
      <p:sp>
        <p:nvSpPr>
          <p:cNvPr id="10246" name="Rectangle 9"/>
          <p:cNvSpPr/>
          <p:nvPr/>
        </p:nvSpPr>
        <p:spPr>
          <a:xfrm>
            <a:off x="654050" y="3121025"/>
            <a:ext cx="7772400" cy="690563"/>
          </a:xfrm>
          <a:prstGeom prst="rect">
            <a:avLst/>
          </a:prstGeom>
          <a:noFill/>
          <a:ln w="9525">
            <a:noFill/>
          </a:ln>
        </p:spPr>
        <p:txBody>
          <a:bodyPr lIns="92075" tIns="46038" rIns="92075" bIns="46038" anchor="ct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ctr">
              <a:spcBef>
                <a:spcPct val="0"/>
              </a:spcBef>
              <a:buClrTx/>
              <a:buSzPct val="100000"/>
              <a:buNone/>
            </a:pPr>
            <a:r>
              <a:rPr lang="en-US" altLang="en-US" sz="4400" dirty="0">
                <a:solidFill>
                  <a:schemeClr val="tx2"/>
                </a:solidFill>
              </a:rPr>
              <a:t>Destructor Chaining </a:t>
            </a:r>
            <a:endParaRPr lang="en-US" altLang="en-US" sz="4400" dirty="0">
              <a:solidFill>
                <a:schemeClr val="tx2"/>
              </a:solidFill>
            </a:endParaRPr>
          </a:p>
        </p:txBody>
      </p:sp>
      <p:sp>
        <p:nvSpPr>
          <p:cNvPr id="10247" name="Rectangle 12"/>
          <p:cNvSpPr/>
          <p:nvPr/>
        </p:nvSpPr>
        <p:spPr>
          <a:xfrm>
            <a:off x="0" y="31242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10248" name="Object 11"/>
          <p:cNvGraphicFramePr>
            <a:graphicFrameLocks noChangeAspect="1"/>
          </p:cNvGraphicFramePr>
          <p:nvPr/>
        </p:nvGraphicFramePr>
        <p:xfrm>
          <a:off x="0" y="4081463"/>
          <a:ext cx="9144000" cy="1239837"/>
        </p:xfrm>
        <a:graphic>
          <a:graphicData uri="http://schemas.openxmlformats.org/presentationml/2006/ole">
            <mc:AlternateContent xmlns:mc="http://schemas.openxmlformats.org/markup-compatibility/2006">
              <mc:Choice xmlns:v="urn:schemas-microsoft-com:vml" Requires="v">
                <p:oleObj spid="_x0000_s3080" name="" r:id="rId3" imgW="4495800" imgH="608330" progId="Word.Picture.8">
                  <p:embed/>
                </p:oleObj>
              </mc:Choice>
              <mc:Fallback>
                <p:oleObj name="" r:id="rId3" imgW="4495800" imgH="608330" progId="Word.Picture.8">
                  <p:embed/>
                  <p:pic>
                    <p:nvPicPr>
                      <p:cNvPr id="0" name="图片 3079"/>
                      <p:cNvPicPr/>
                      <p:nvPr/>
                    </p:nvPicPr>
                    <p:blipFill>
                      <a:blip r:embed="rId4"/>
                      <a:stretch>
                        <a:fillRect/>
                      </a:stretch>
                    </p:blipFill>
                    <p:spPr>
                      <a:xfrm>
                        <a:off x="0" y="4081463"/>
                        <a:ext cx="9144000" cy="1239837"/>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1267" name="Rectangle 2"/>
          <p:cNvSpPr>
            <a:spLocks noGrp="1"/>
          </p:cNvSpPr>
          <p:nvPr>
            <p:ph type="title"/>
          </p:nvPr>
        </p:nvSpPr>
        <p:spPr>
          <a:xfrm>
            <a:off x="685800" y="228600"/>
            <a:ext cx="7772400" cy="838200"/>
          </a:xfrm>
        </p:spPr>
        <p:txBody>
          <a:bodyPr vert="horz" wrap="square" lIns="92075" tIns="46038" rIns="92075" bIns="46038" anchor="ctr"/>
          <a:p>
            <a:r>
              <a:rPr lang="en-US" altLang="en-US" dirty="0"/>
              <a:t>no-arg constructor </a:t>
            </a:r>
            <a:endParaRPr lang="en-US" altLang="en-US" dirty="0"/>
          </a:p>
        </p:txBody>
      </p:sp>
      <p:sp>
        <p:nvSpPr>
          <p:cNvPr id="11268" name="Text Box 3"/>
          <p:cNvSpPr txBox="1"/>
          <p:nvPr/>
        </p:nvSpPr>
        <p:spPr>
          <a:xfrm>
            <a:off x="231775" y="1009650"/>
            <a:ext cx="8683625" cy="1187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If a class is designed to be extended, it is better to provide a no-arg constructor to avoid programming errors. Consider the following code:</a:t>
            </a:r>
            <a:endParaRPr lang="en-US" altLang="en-US" sz="2400" dirty="0"/>
          </a:p>
        </p:txBody>
      </p:sp>
      <p:sp>
        <p:nvSpPr>
          <p:cNvPr id="11269" name="Text Box 6"/>
          <p:cNvSpPr txBox="1"/>
          <p:nvPr/>
        </p:nvSpPr>
        <p:spPr>
          <a:xfrm>
            <a:off x="685800" y="2386648"/>
            <a:ext cx="4648200" cy="39693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class Fruit</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public:</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  Fruit(int id)</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  {</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  }</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class Apple: public Fruit</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public:</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  Apple()</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  {</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  }</a:t>
            </a:r>
            <a:endParaRPr lang="en-US" altLang="en-US" sz="1800" dirty="0">
              <a:solidFill>
                <a:schemeClr val="tx2"/>
              </a:solidFill>
              <a:latin typeface="Courier New" panose="02070609020205090404" pitchFamily="49" charset="0"/>
              <a:cs typeface="Courier New" panose="02070609020205090404" pitchFamily="49" charset="0"/>
            </a:endParaRPr>
          </a:p>
          <a:p>
            <a:pPr marL="0" lvl="0" indent="0">
              <a:spcBef>
                <a:spcPct val="0"/>
              </a:spcBef>
              <a:buClrTx/>
              <a:buSzPct val="100000"/>
              <a:buNone/>
            </a:pPr>
            <a:r>
              <a:rPr lang="en-US" altLang="en-US" sz="1800" dirty="0">
                <a:solidFill>
                  <a:schemeClr val="tx2"/>
                </a:solidFill>
                <a:latin typeface="Courier New" panose="02070609020205090404" pitchFamily="49" charset="0"/>
                <a:cs typeface="Courier New" panose="02070609020205090404" pitchFamily="49" charset="0"/>
              </a:rPr>
              <a:t>};</a:t>
            </a:r>
            <a:endParaRPr lang="en-US" altLang="en-US" sz="1800" dirty="0">
              <a:solidFill>
                <a:schemeClr val="tx2"/>
              </a:solidFill>
              <a:latin typeface="Courier New" panose="02070609020205090404" pitchFamily="49" charset="0"/>
              <a:ea typeface="Courier New" panose="02070609020205090404" pitchFamily="49" charset="0"/>
              <a:cs typeface="Courier New" panose="0207060902020509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2291" name="Rectangle 2"/>
          <p:cNvSpPr>
            <a:spLocks noGrp="1"/>
          </p:cNvSpPr>
          <p:nvPr>
            <p:ph type="title"/>
          </p:nvPr>
        </p:nvSpPr>
        <p:spPr>
          <a:xfrm>
            <a:off x="457200" y="228600"/>
            <a:ext cx="8153400" cy="838200"/>
          </a:xfrm>
        </p:spPr>
        <p:txBody>
          <a:bodyPr vert="horz" wrap="square" lIns="92075" tIns="46038" rIns="92075" bIns="46038" anchor="ctr"/>
          <a:p>
            <a:r>
              <a:rPr lang="en-US" altLang="en-US" dirty="0"/>
              <a:t>Redefining Functions </a:t>
            </a:r>
            <a:endParaRPr lang="en-US" altLang="en-US" dirty="0"/>
          </a:p>
        </p:txBody>
      </p:sp>
      <p:sp>
        <p:nvSpPr>
          <p:cNvPr id="12292" name="Rectangle 3"/>
          <p:cNvSpPr>
            <a:spLocks noGrp="1"/>
          </p:cNvSpPr>
          <p:nvPr>
            <p:ph idx="1"/>
          </p:nvPr>
        </p:nvSpPr>
        <p:spPr>
          <a:xfrm>
            <a:off x="269875" y="971550"/>
            <a:ext cx="8534400" cy="4208463"/>
          </a:xfrm>
        </p:spPr>
        <p:txBody>
          <a:bodyPr vert="horz" wrap="square" lIns="92075" tIns="46038" rIns="92075" bIns="46038" anchor="t"/>
          <a:p>
            <a:pPr marL="0" indent="0">
              <a:buNone/>
            </a:pPr>
            <a:r>
              <a:rPr lang="en-US" altLang="en-US" dirty="0"/>
              <a:t>The </a:t>
            </a:r>
            <a:r>
              <a:rPr lang="en-US" altLang="en-US" u="sng" dirty="0"/>
              <a:t>toString()</a:t>
            </a:r>
            <a:r>
              <a:rPr lang="en-US" altLang="en-US" dirty="0"/>
              <a:t> function is defined in the </a:t>
            </a:r>
            <a:r>
              <a:rPr lang="en-US" altLang="en-US" u="sng" dirty="0"/>
              <a:t>GeometricObject</a:t>
            </a:r>
            <a:r>
              <a:rPr lang="en-US" altLang="en-US" dirty="0"/>
              <a:t> class to return a string description of a </a:t>
            </a:r>
            <a:r>
              <a:rPr lang="en-US" altLang="en-US" u="sng" dirty="0"/>
              <a:t>GeometricObject</a:t>
            </a:r>
            <a:r>
              <a:rPr lang="en-US" altLang="en-US" dirty="0"/>
              <a:t>. </a:t>
            </a:r>
            <a:endParaRPr lang="en-US" altLang="en-US" dirty="0"/>
          </a:p>
          <a:p>
            <a:pPr marL="0" indent="0">
              <a:buNone/>
            </a:pPr>
            <a:r>
              <a:rPr lang="en-US" altLang="en-US" dirty="0"/>
              <a:t>You can redefine this function in the </a:t>
            </a:r>
            <a:r>
              <a:rPr lang="en-US" altLang="en-US" u="sng" dirty="0"/>
              <a:t>Circle</a:t>
            </a:r>
            <a:r>
              <a:rPr lang="en-US" altLang="en-US" dirty="0"/>
              <a:t> and </a:t>
            </a:r>
            <a:r>
              <a:rPr lang="en-US" altLang="en-US" u="sng" dirty="0"/>
              <a:t>Rectangle</a:t>
            </a:r>
            <a:r>
              <a:rPr lang="en-US" altLang="en-US" dirty="0"/>
              <a:t> classes to return a more specific description that is tailored to a </a:t>
            </a:r>
            <a:r>
              <a:rPr lang="en-US" altLang="en-US" u="sng" dirty="0"/>
              <a:t>Circle</a:t>
            </a:r>
            <a:r>
              <a:rPr lang="en-US" altLang="en-US" dirty="0"/>
              <a:t> or a </a:t>
            </a:r>
            <a:r>
              <a:rPr lang="en-US" altLang="en-US" u="sng" dirty="0"/>
              <a:t>Rectangle</a:t>
            </a:r>
            <a:r>
              <a:rPr lang="en-US" altLang="en-US" dirty="0"/>
              <a:t> object.</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3315"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Invoke function in the base </a:t>
            </a:r>
            <a:endParaRPr lang="en-US" altLang="en-US" dirty="0"/>
          </a:p>
        </p:txBody>
      </p:sp>
      <p:sp>
        <p:nvSpPr>
          <p:cNvPr id="13316" name="Rectangle 3"/>
          <p:cNvSpPr>
            <a:spLocks noGrp="1"/>
          </p:cNvSpPr>
          <p:nvPr>
            <p:ph idx="1"/>
          </p:nvPr>
        </p:nvSpPr>
        <p:spPr>
          <a:xfrm>
            <a:off x="269875" y="971550"/>
            <a:ext cx="8534400" cy="4208463"/>
          </a:xfrm>
        </p:spPr>
        <p:txBody>
          <a:bodyPr vert="horz" wrap="square" lIns="92075" tIns="46038" rIns="92075" bIns="46038" anchor="t"/>
          <a:p>
            <a:pPr marL="0" indent="0">
              <a:buNone/>
            </a:pPr>
            <a:r>
              <a:rPr lang="en-US" altLang="en-US" dirty="0"/>
              <a:t>If you wish to invoke the </a:t>
            </a:r>
            <a:r>
              <a:rPr lang="en-US" altLang="en-US" u="sng" dirty="0"/>
              <a:t>toString</a:t>
            </a:r>
            <a:r>
              <a:rPr lang="en-US" altLang="en-US" dirty="0"/>
              <a:t> function defined in the </a:t>
            </a:r>
            <a:r>
              <a:rPr lang="en-US" altLang="en-US" u="sng" dirty="0"/>
              <a:t>GeometricObject</a:t>
            </a:r>
            <a:r>
              <a:rPr lang="en-US" altLang="en-US" dirty="0"/>
              <a:t> class on the calling object </a:t>
            </a:r>
            <a:r>
              <a:rPr lang="en-US" altLang="en-US" u="sng" dirty="0"/>
              <a:t>circle</a:t>
            </a:r>
            <a:r>
              <a:rPr lang="en-US" altLang="en-US" dirty="0"/>
              <a:t>, use the scope resolution operator (</a:t>
            </a:r>
            <a:r>
              <a:rPr lang="en-US" altLang="en-US" u="sng" dirty="0"/>
              <a:t>::</a:t>
            </a:r>
            <a:r>
              <a:rPr lang="en-US" altLang="en-US" dirty="0"/>
              <a:t>) with the base class name as follows:</a:t>
            </a:r>
            <a:endParaRPr lang="en-US" altLang="en-US" dirty="0"/>
          </a:p>
          <a:p>
            <a:pPr marL="0" indent="0">
              <a:buNone/>
            </a:pPr>
            <a:endParaRPr lang="en-US" altLang="en-US" u="sng" dirty="0"/>
          </a:p>
          <a:p>
            <a:pPr marL="0" indent="0">
              <a:buNone/>
            </a:pPr>
            <a:r>
              <a:rPr lang="en-US" altLang="en-US" dirty="0"/>
              <a:t>  circle.GeometricObject::toString()</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4339"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redefining vs. overloading </a:t>
            </a:r>
            <a:endParaRPr lang="en-US" altLang="en-US" dirty="0"/>
          </a:p>
        </p:txBody>
      </p:sp>
      <p:sp>
        <p:nvSpPr>
          <p:cNvPr id="14340" name="Rectangle 3"/>
          <p:cNvSpPr>
            <a:spLocks noGrp="1"/>
          </p:cNvSpPr>
          <p:nvPr>
            <p:ph idx="1"/>
          </p:nvPr>
        </p:nvSpPr>
        <p:spPr>
          <a:xfrm>
            <a:off x="269875" y="1047750"/>
            <a:ext cx="8534400" cy="4340225"/>
          </a:xfrm>
        </p:spPr>
        <p:txBody>
          <a:bodyPr vert="horz" wrap="square" lIns="92075" tIns="46038" rIns="92075" bIns="46038" anchor="t"/>
          <a:p>
            <a:pPr marL="0" indent="0">
              <a:buNone/>
            </a:pPr>
            <a:r>
              <a:rPr lang="en-US" altLang="en-US" dirty="0"/>
              <a:t>You have learned about overloading functions in §6.7, “Overloading Functions.” Overloading a function is a way to provide more than one function with the same name but with different signatures to distinguish them. </a:t>
            </a:r>
            <a:endParaRPr lang="en-US" altLang="en-US" dirty="0"/>
          </a:p>
          <a:p>
            <a:pPr marL="0" indent="0">
              <a:buNone/>
            </a:pPr>
            <a:r>
              <a:rPr lang="en-US" altLang="en-US" dirty="0"/>
              <a:t>To redefine a function, the function must be defined in the derived class using the same signature and same return type as in its base class.</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5363" name="Rectangle 2"/>
          <p:cNvSpPr>
            <a:spLocks noGrp="1"/>
          </p:cNvSpPr>
          <p:nvPr>
            <p:ph type="title"/>
          </p:nvPr>
        </p:nvSpPr>
        <p:spPr>
          <a:xfrm>
            <a:off x="457200" y="228600"/>
            <a:ext cx="8301038" cy="1087438"/>
          </a:xfrm>
        </p:spPr>
        <p:txBody>
          <a:bodyPr vert="horz" wrap="square" lIns="92075" tIns="46038" rIns="92075" bIns="46038" anchor="ctr"/>
          <a:p>
            <a:r>
              <a:rPr lang="en-US" altLang="en-US" dirty="0"/>
              <a:t>Polymorphism </a:t>
            </a:r>
            <a:endParaRPr lang="en-US" altLang="en-US" dirty="0"/>
          </a:p>
        </p:txBody>
      </p:sp>
      <p:sp>
        <p:nvSpPr>
          <p:cNvPr id="15364" name="Rectangle 3"/>
          <p:cNvSpPr>
            <a:spLocks noGrp="1"/>
          </p:cNvSpPr>
          <p:nvPr>
            <p:ph idx="1"/>
          </p:nvPr>
        </p:nvSpPr>
        <p:spPr>
          <a:xfrm>
            <a:off x="269875" y="1700213"/>
            <a:ext cx="8642350" cy="3073400"/>
          </a:xfrm>
        </p:spPr>
        <p:txBody>
          <a:bodyPr vert="horz" wrap="square" lIns="92075" tIns="46038" rIns="92075" bIns="46038" anchor="t"/>
          <a:p>
            <a:pPr marL="0" indent="0">
              <a:lnSpc>
                <a:spcPct val="90000"/>
              </a:lnSpc>
              <a:spcBef>
                <a:spcPct val="0"/>
              </a:spcBef>
              <a:buNone/>
            </a:pPr>
            <a:r>
              <a:rPr lang="en-US" altLang="en-US" sz="2800" i="1" dirty="0"/>
              <a:t>Polymorphism</a:t>
            </a:r>
            <a:r>
              <a:rPr lang="en-US" altLang="en-US" sz="2800" dirty="0"/>
              <a:t> means that a variable of a supertype can refer to a subtype object.</a:t>
            </a:r>
            <a:endParaRPr lang="en-US" altLang="en-US" sz="2800" dirty="0"/>
          </a:p>
          <a:p>
            <a:pPr marL="0" indent="0">
              <a:lnSpc>
                <a:spcPct val="90000"/>
              </a:lnSpc>
              <a:spcBef>
                <a:spcPct val="0"/>
              </a:spcBef>
              <a:buNone/>
            </a:pPr>
            <a:endParaRPr lang="en-US" altLang="en-US" sz="2800" dirty="0"/>
          </a:p>
          <a:p>
            <a:pPr marL="0" indent="0">
              <a:lnSpc>
                <a:spcPct val="90000"/>
              </a:lnSpc>
              <a:spcBef>
                <a:spcPct val="0"/>
              </a:spcBef>
              <a:buNone/>
            </a:pPr>
            <a:r>
              <a:rPr lang="en-US" altLang="en-US" sz="2800" dirty="0"/>
              <a:t>The three pillars of object-oriented programming are encapsulation, inheritance, and polymorphism. You have already learned the first two. This section introduces polymorphism.</a:t>
            </a:r>
            <a:endParaRPr lang="en-US"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9565" y="260350"/>
            <a:ext cx="2718435" cy="368300"/>
          </a:xfrm>
          <a:prstGeom prst="rect">
            <a:avLst/>
          </a:prstGeom>
          <a:noFill/>
        </p:spPr>
        <p:txBody>
          <a:bodyPr wrap="none" rtlCol="0" anchor="t">
            <a:spAutoFit/>
          </a:bodyPr>
          <a:p>
            <a:r>
              <a:rPr lang="en-US" altLang="en-US" dirty="0">
                <a:sym typeface="+mn-ea"/>
              </a:rPr>
              <a:t>PolymorphismDemo.cpp</a:t>
            </a:r>
            <a:endParaRPr lang="zh-CN" altLang="en-US"/>
          </a:p>
        </p:txBody>
      </p:sp>
      <p:sp>
        <p:nvSpPr>
          <p:cNvPr id="5" name="文本框 4"/>
          <p:cNvSpPr txBox="1"/>
          <p:nvPr/>
        </p:nvSpPr>
        <p:spPr>
          <a:xfrm>
            <a:off x="432435" y="829945"/>
            <a:ext cx="5193665" cy="5477510"/>
          </a:xfrm>
          <a:prstGeom prst="rect">
            <a:avLst/>
          </a:prstGeom>
          <a:noFill/>
        </p:spPr>
        <p:txBody>
          <a:bodyPr wrap="square" rtlCol="0" anchor="t">
            <a:spAutoFit/>
          </a:bodyPr>
          <a:p>
            <a:r>
              <a:rPr lang="zh-CN" altLang="en-US" sz="1400"/>
              <a:t>#include &lt;iostream&gt;</a:t>
            </a:r>
            <a:endParaRPr lang="zh-CN" altLang="en-US" sz="1400"/>
          </a:p>
          <a:p>
            <a:r>
              <a:rPr lang="zh-CN" altLang="en-US" sz="1400">
                <a:solidFill>
                  <a:srgbClr val="FF0000"/>
                </a:solidFill>
              </a:rPr>
              <a:t>#include "GeometricObject.h"</a:t>
            </a:r>
            <a:endParaRPr lang="zh-CN" altLang="en-US" sz="1400">
              <a:solidFill>
                <a:srgbClr val="FF0000"/>
              </a:solidFill>
            </a:endParaRPr>
          </a:p>
          <a:p>
            <a:r>
              <a:rPr lang="zh-CN" altLang="en-US" sz="1400">
                <a:solidFill>
                  <a:srgbClr val="FF0000"/>
                </a:solidFill>
              </a:rPr>
              <a:t>#include "DerivedCircle.h"</a:t>
            </a:r>
            <a:endParaRPr lang="zh-CN" altLang="en-US" sz="1400">
              <a:solidFill>
                <a:srgbClr val="FF0000"/>
              </a:solidFill>
            </a:endParaRPr>
          </a:p>
          <a:p>
            <a:r>
              <a:rPr lang="zh-CN" altLang="en-US" sz="1400">
                <a:solidFill>
                  <a:srgbClr val="FF0000"/>
                </a:solidFill>
              </a:rPr>
              <a:t>#include "DerivedRectangle.h"</a:t>
            </a:r>
            <a:endParaRPr lang="zh-CN" altLang="en-US" sz="1400"/>
          </a:p>
          <a:p>
            <a:endParaRPr lang="zh-CN" altLang="en-US" sz="1400"/>
          </a:p>
          <a:p>
            <a:r>
              <a:rPr lang="zh-CN" altLang="en-US" sz="1400"/>
              <a:t>using namespace std;</a:t>
            </a:r>
            <a:endParaRPr lang="zh-CN" altLang="en-US" sz="1400"/>
          </a:p>
          <a:p>
            <a:endParaRPr lang="zh-CN" altLang="en-US" sz="1400"/>
          </a:p>
          <a:p>
            <a:r>
              <a:rPr lang="zh-CN" altLang="en-US" sz="1400"/>
              <a:t>void displayGeometricObject(const GeometricObject&amp; g)</a:t>
            </a:r>
            <a:endParaRPr lang="zh-CN" altLang="en-US" sz="1400"/>
          </a:p>
          <a:p>
            <a:r>
              <a:rPr lang="zh-CN" altLang="en-US" sz="1400"/>
              <a:t>{</a:t>
            </a:r>
            <a:endParaRPr lang="zh-CN" altLang="en-US" sz="1400"/>
          </a:p>
          <a:p>
            <a:r>
              <a:rPr lang="zh-CN" altLang="en-US" sz="1400"/>
              <a:t>  cout &lt;&lt; g.toString() &lt;&lt; endl;</a:t>
            </a:r>
            <a:endParaRPr lang="zh-CN" altLang="en-US" sz="1400"/>
          </a:p>
          <a:p>
            <a:r>
              <a:rPr lang="zh-CN" altLang="en-US" sz="1400"/>
              <a:t>}</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GeometricObject geometricObject;</a:t>
            </a:r>
            <a:endParaRPr lang="zh-CN" altLang="en-US" sz="1400"/>
          </a:p>
          <a:p>
            <a:r>
              <a:rPr lang="zh-CN" altLang="en-US" sz="1400"/>
              <a:t>  displayGeometricObject(geometricObject);</a:t>
            </a:r>
            <a:endParaRPr lang="zh-CN" altLang="en-US" sz="1400"/>
          </a:p>
          <a:p>
            <a:endParaRPr lang="zh-CN" altLang="en-US" sz="1400"/>
          </a:p>
          <a:p>
            <a:r>
              <a:rPr lang="zh-CN" altLang="en-US" sz="1400"/>
              <a:t>  Circle circle(5);</a:t>
            </a:r>
            <a:endParaRPr lang="zh-CN" altLang="en-US" sz="1400"/>
          </a:p>
          <a:p>
            <a:r>
              <a:rPr lang="zh-CN" altLang="en-US" sz="1400"/>
              <a:t>  displayGeometricObject(circle);</a:t>
            </a:r>
            <a:endParaRPr lang="zh-CN" altLang="en-US" sz="1400"/>
          </a:p>
          <a:p>
            <a:endParaRPr lang="zh-CN" altLang="en-US" sz="1400"/>
          </a:p>
          <a:p>
            <a:r>
              <a:rPr lang="zh-CN" altLang="en-US" sz="1400"/>
              <a:t>  Rectangle rectangle(4, 6);</a:t>
            </a:r>
            <a:endParaRPr lang="zh-CN" altLang="en-US" sz="1400"/>
          </a:p>
          <a:p>
            <a:r>
              <a:rPr lang="zh-CN" altLang="en-US" sz="1400"/>
              <a:t>  displayGeometricObject(rectangle);</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pic>
        <p:nvPicPr>
          <p:cNvPr id="6" name="图片 5"/>
          <p:cNvPicPr>
            <a:picLocks noChangeAspect="1"/>
          </p:cNvPicPr>
          <p:nvPr/>
        </p:nvPicPr>
        <p:blipFill>
          <a:blip r:embed="rId1"/>
          <a:stretch>
            <a:fillRect/>
          </a:stretch>
        </p:blipFill>
        <p:spPr>
          <a:xfrm>
            <a:off x="4131945" y="4467860"/>
            <a:ext cx="4750435" cy="9188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6387" name="Rectangle 2"/>
          <p:cNvSpPr>
            <a:spLocks noGrp="1"/>
          </p:cNvSpPr>
          <p:nvPr>
            <p:ph type="title"/>
          </p:nvPr>
        </p:nvSpPr>
        <p:spPr>
          <a:xfrm>
            <a:off x="457200" y="228600"/>
            <a:ext cx="8301038" cy="1087438"/>
          </a:xfrm>
        </p:spPr>
        <p:txBody>
          <a:bodyPr vert="horz" wrap="square" lIns="92075" tIns="46038" rIns="92075" bIns="46038" anchor="ctr"/>
          <a:p>
            <a:r>
              <a:rPr lang="en-US" altLang="en-US" sz="4800" dirty="0"/>
              <a:t>Virtual Functions </a:t>
            </a:r>
            <a:endParaRPr lang="en-US" altLang="en-US" sz="4800" dirty="0"/>
          </a:p>
        </p:txBody>
      </p:sp>
      <p:sp>
        <p:nvSpPr>
          <p:cNvPr id="16388" name="Rectangle 3"/>
          <p:cNvSpPr>
            <a:spLocks noGrp="1"/>
          </p:cNvSpPr>
          <p:nvPr>
            <p:ph idx="1"/>
          </p:nvPr>
        </p:nvSpPr>
        <p:spPr>
          <a:xfrm>
            <a:off x="269875" y="1393825"/>
            <a:ext cx="8642350" cy="4800600"/>
          </a:xfrm>
        </p:spPr>
        <p:txBody>
          <a:bodyPr vert="horz" wrap="square" lIns="92075" tIns="46038" rIns="92075" bIns="46038" anchor="t"/>
          <a:p>
            <a:pPr marL="0" indent="0">
              <a:lnSpc>
                <a:spcPct val="90000"/>
              </a:lnSpc>
              <a:spcBef>
                <a:spcPct val="0"/>
              </a:spcBef>
              <a:buNone/>
            </a:pPr>
            <a:r>
              <a:rPr lang="en-US" altLang="en-US" sz="2800" dirty="0"/>
              <a:t>Can you invoke the </a:t>
            </a:r>
            <a:r>
              <a:rPr lang="en-US" altLang="en-US" sz="2800" b="1" dirty="0"/>
              <a:t>toString()</a:t>
            </a:r>
            <a:r>
              <a:rPr lang="en-US" altLang="en-US" sz="2800" dirty="0"/>
              <a:t> function defined in </a:t>
            </a:r>
            <a:r>
              <a:rPr lang="en-US" altLang="en-US" sz="2800" b="1" dirty="0"/>
              <a:t>Circle</a:t>
            </a:r>
            <a:r>
              <a:rPr lang="en-US" altLang="en-US" sz="2800" dirty="0"/>
              <a:t> when executing </a:t>
            </a:r>
            <a:r>
              <a:rPr lang="en-US" altLang="en-US" sz="2800" b="1" dirty="0"/>
              <a:t>displayGeometricObject(circle)</a:t>
            </a:r>
            <a:r>
              <a:rPr lang="en-US" altLang="en-US" sz="2800" dirty="0"/>
              <a:t>, the </a:t>
            </a:r>
            <a:r>
              <a:rPr lang="en-US" altLang="en-US" sz="2800" b="1" dirty="0"/>
              <a:t>toString()</a:t>
            </a:r>
            <a:r>
              <a:rPr lang="en-US" altLang="en-US" sz="2800" dirty="0"/>
              <a:t> function defined in </a:t>
            </a:r>
            <a:r>
              <a:rPr lang="en-US" altLang="en-US" sz="2800" b="1" dirty="0"/>
              <a:t>Rectangle</a:t>
            </a:r>
            <a:r>
              <a:rPr lang="en-US" altLang="en-US" sz="2800" dirty="0"/>
              <a:t> when executing </a:t>
            </a:r>
            <a:r>
              <a:rPr lang="en-US" altLang="en-US" sz="2800" b="1" dirty="0"/>
              <a:t>displayGeometicObject(rectangle)</a:t>
            </a:r>
            <a:r>
              <a:rPr lang="en-US" altLang="en-US" sz="2800" dirty="0"/>
              <a:t>, and the </a:t>
            </a:r>
            <a:r>
              <a:rPr lang="en-US" altLang="en-US" sz="2800" b="1" dirty="0"/>
              <a:t>toString()</a:t>
            </a:r>
            <a:r>
              <a:rPr lang="en-US" altLang="en-US" sz="2800" dirty="0"/>
              <a:t> function defined in </a:t>
            </a:r>
            <a:r>
              <a:rPr lang="en-US" altLang="en-US" sz="2800" b="1" dirty="0"/>
              <a:t>GeometricObject</a:t>
            </a:r>
            <a:r>
              <a:rPr lang="en-US" altLang="en-US" sz="2800" dirty="0"/>
              <a:t> when executing </a:t>
            </a:r>
            <a:r>
              <a:rPr lang="en-US" altLang="en-US" sz="2800" b="1" dirty="0"/>
              <a:t>displayGeometricObject(geometricObject)</a:t>
            </a:r>
            <a:r>
              <a:rPr lang="en-US" altLang="en-US" sz="2800" dirty="0"/>
              <a:t>? </a:t>
            </a:r>
            <a:endParaRPr lang="en-US" altLang="en-US" sz="2800" dirty="0"/>
          </a:p>
          <a:p>
            <a:pPr marL="0" indent="0">
              <a:lnSpc>
                <a:spcPct val="90000"/>
              </a:lnSpc>
              <a:spcBef>
                <a:spcPct val="0"/>
              </a:spcBef>
              <a:buNone/>
            </a:pPr>
            <a:endParaRPr lang="en-US" altLang="en-US" sz="2800" dirty="0"/>
          </a:p>
          <a:p>
            <a:pPr marL="0" indent="0">
              <a:lnSpc>
                <a:spcPct val="90000"/>
              </a:lnSpc>
              <a:spcBef>
                <a:spcPct val="0"/>
              </a:spcBef>
              <a:buNone/>
            </a:pPr>
            <a:r>
              <a:rPr lang="en-US" altLang="en-US" sz="2800" dirty="0"/>
              <a:t>You can do so simply by declaring </a:t>
            </a:r>
            <a:r>
              <a:rPr lang="en-US" altLang="en-US" sz="2800" b="1" dirty="0"/>
              <a:t>toString</a:t>
            </a:r>
            <a:r>
              <a:rPr lang="en-US" altLang="en-US" sz="2800" dirty="0"/>
              <a:t> as a virtual function in the base class </a:t>
            </a:r>
            <a:r>
              <a:rPr lang="en-US" altLang="en-US" sz="2800" b="1" dirty="0"/>
              <a:t>GeometricObject</a:t>
            </a:r>
            <a:r>
              <a:rPr lang="en-US" altLang="en-US" sz="2800" dirty="0"/>
              <a:t>.</a:t>
            </a:r>
            <a:endParaRPr lang="en-US"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7411" name="Rectangle 2"/>
          <p:cNvSpPr>
            <a:spLocks noGrp="1"/>
          </p:cNvSpPr>
          <p:nvPr>
            <p:ph type="title"/>
          </p:nvPr>
        </p:nvSpPr>
        <p:spPr>
          <a:xfrm>
            <a:off x="457200" y="228600"/>
            <a:ext cx="8301038" cy="1087438"/>
          </a:xfrm>
        </p:spPr>
        <p:txBody>
          <a:bodyPr vert="horz" wrap="square" lIns="92075" tIns="46038" rIns="92075" bIns="46038" anchor="ctr"/>
          <a:p>
            <a:r>
              <a:rPr lang="en-US" altLang="en-US" sz="4400" dirty="0"/>
              <a:t>Define Virtual Functions </a:t>
            </a:r>
            <a:endParaRPr lang="en-US" altLang="en-US" sz="4400" dirty="0"/>
          </a:p>
        </p:txBody>
      </p:sp>
      <p:sp>
        <p:nvSpPr>
          <p:cNvPr id="17412" name="Rectangle 3"/>
          <p:cNvSpPr>
            <a:spLocks noGrp="1"/>
          </p:cNvSpPr>
          <p:nvPr>
            <p:ph idx="1"/>
          </p:nvPr>
        </p:nvSpPr>
        <p:spPr>
          <a:xfrm>
            <a:off x="269875" y="1239838"/>
            <a:ext cx="8642350" cy="885825"/>
          </a:xfrm>
        </p:spPr>
        <p:txBody>
          <a:bodyPr vert="horz" wrap="square" lIns="92075" tIns="46038" rIns="92075" bIns="46038" anchor="t"/>
          <a:p>
            <a:pPr marL="0" indent="0">
              <a:lnSpc>
                <a:spcPct val="90000"/>
              </a:lnSpc>
              <a:buNone/>
            </a:pPr>
            <a:r>
              <a:rPr lang="en-US" altLang="en-US" sz="2800" dirty="0"/>
              <a:t>To enable dynamic binding for a function, you need to do two things:</a:t>
            </a:r>
            <a:endParaRPr lang="en-US" altLang="en-US" sz="2800" dirty="0"/>
          </a:p>
        </p:txBody>
      </p:sp>
      <p:sp>
        <p:nvSpPr>
          <p:cNvPr id="17413" name="Rectangle 8"/>
          <p:cNvSpPr/>
          <p:nvPr/>
        </p:nvSpPr>
        <p:spPr>
          <a:xfrm>
            <a:off x="309563" y="2122488"/>
            <a:ext cx="8642350" cy="180498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457200" lvl="0" indent="-457200">
              <a:lnSpc>
                <a:spcPct val="90000"/>
              </a:lnSpc>
              <a:buFont typeface="Wingdings" panose="05000000000000000000" pitchFamily="2" charset="2"/>
              <a:buChar char="§"/>
            </a:pPr>
            <a:r>
              <a:rPr lang="en-US" altLang="en-US" sz="2800" dirty="0"/>
              <a:t>The function must be defined </a:t>
            </a:r>
            <a:r>
              <a:rPr lang="en-US" altLang="en-US" sz="2800" u="sng" dirty="0"/>
              <a:t>virtual</a:t>
            </a:r>
            <a:r>
              <a:rPr lang="en-US" altLang="en-US" sz="2800" dirty="0"/>
              <a:t> in the base class.</a:t>
            </a:r>
            <a:endParaRPr lang="en-US" altLang="en-US" sz="2800" dirty="0"/>
          </a:p>
          <a:p>
            <a:pPr marL="457200" lvl="0" indent="-457200">
              <a:lnSpc>
                <a:spcPct val="90000"/>
              </a:lnSpc>
              <a:buFont typeface="Wingdings" panose="05000000000000000000" pitchFamily="2" charset="2"/>
              <a:buChar char="§"/>
            </a:pPr>
            <a:r>
              <a:rPr lang="en-US" altLang="en-US" sz="2800" dirty="0"/>
              <a:t>The variable that references the object for the function must contain the address of the object. </a:t>
            </a:r>
            <a:endParaRPr lang="en-US" altLang="en-US" sz="2800" dirty="0"/>
          </a:p>
        </p:txBody>
      </p:sp>
      <p:sp>
        <p:nvSpPr>
          <p:cNvPr id="17414" name="Rectangle 16"/>
          <p:cNvSpPr/>
          <p:nvPr/>
        </p:nvSpPr>
        <p:spPr>
          <a:xfrm>
            <a:off x="231775" y="4081463"/>
            <a:ext cx="8642350" cy="73183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nSpc>
                <a:spcPct val="90000"/>
              </a:lnSpc>
              <a:buNone/>
            </a:pPr>
            <a:r>
              <a:rPr lang="en-US" altLang="en-US" sz="2800" dirty="0"/>
              <a:t>The toString() function in GeometricObject is now defined virtual.</a:t>
            </a:r>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15</a:t>
            </a:r>
            <a:endParaRPr lang="en-US" altLang="zh-CN" sz="6000" b="1" cap="all" spc="300" dirty="0">
              <a:solidFill>
                <a:srgbClr val="000044"/>
              </a:solidFill>
              <a:latin typeface="+mn-lt"/>
              <a:cs typeface="DIN-Bold"/>
            </a:endParaRPr>
          </a:p>
        </p:txBody>
      </p:sp>
      <p:sp>
        <p:nvSpPr>
          <p:cNvPr id="14" name="Subtitle 2"/>
          <p:cNvSpPr>
            <a:spLocks noGrp="1"/>
          </p:cNvSpPr>
          <p:nvPr>
            <p:ph type="subTitle" idx="1"/>
          </p:nvPr>
        </p:nvSpPr>
        <p:spPr>
          <a:xfrm>
            <a:off x="1371600" y="3356970"/>
            <a:ext cx="6400800" cy="1441425"/>
          </a:xfrm>
        </p:spPr>
        <p:txBody>
          <a:bodyPr>
            <a:noAutofit/>
          </a:bodyPr>
          <a:lstStyle/>
          <a:p>
            <a:r>
              <a:rPr lang="en-US" sz="3600" cap="all" dirty="0">
                <a:solidFill>
                  <a:srgbClr val="000044"/>
                </a:solidFill>
                <a:cs typeface="DIN-Regular"/>
                <a:sym typeface="+mn-ea"/>
              </a:rPr>
              <a:t>Inheritance and Polymorphism</a:t>
            </a:r>
            <a:endParaRPr lang="en-US" sz="3600" cap="all" dirty="0">
              <a:solidFill>
                <a:srgbClr val="000044"/>
              </a:solidFill>
              <a:cs typeface="DIN-Regular"/>
              <a:sym typeface="+mn-ea"/>
            </a:endParaRPr>
          </a:p>
        </p:txBody>
      </p:sp>
      <p:pic>
        <p:nvPicPr>
          <p:cNvPr id="7" name="Picture 6"/>
          <p:cNvPicPr>
            <a:picLocks noChangeAspect="1"/>
          </p:cNvPicPr>
          <p:nvPr/>
        </p:nvPicPr>
        <p:blipFill>
          <a:blip r:embed="rId1"/>
          <a:stretch>
            <a:fillRect/>
          </a:stretch>
        </p:blipFill>
        <p:spPr>
          <a:xfrm>
            <a:off x="2895459" y="5279851"/>
            <a:ext cx="3356173" cy="7178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662"/>
    </mc:Choice>
    <mc:Fallback>
      <p:transition spd="slow" advTm="10662"/>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0360" y="209550"/>
            <a:ext cx="4093210" cy="368300"/>
          </a:xfrm>
          <a:prstGeom prst="rect">
            <a:avLst/>
          </a:prstGeom>
          <a:noFill/>
        </p:spPr>
        <p:txBody>
          <a:bodyPr wrap="none" rtlCol="0" anchor="t">
            <a:spAutoFit/>
          </a:bodyPr>
          <a:p>
            <a:r>
              <a:rPr lang="en-US" altLang="en-US" dirty="0">
                <a:sym typeface="+mn-ea"/>
              </a:rPr>
              <a:t>VirtualFunctionDemoUsingPointer.cpp</a:t>
            </a:r>
            <a:endParaRPr lang="zh-CN" altLang="en-US"/>
          </a:p>
        </p:txBody>
      </p:sp>
      <p:sp>
        <p:nvSpPr>
          <p:cNvPr id="5" name="文本框 4"/>
          <p:cNvSpPr txBox="1"/>
          <p:nvPr/>
        </p:nvSpPr>
        <p:spPr>
          <a:xfrm>
            <a:off x="340360" y="884555"/>
            <a:ext cx="5321300" cy="4399915"/>
          </a:xfrm>
          <a:prstGeom prst="rect">
            <a:avLst/>
          </a:prstGeom>
          <a:noFill/>
        </p:spPr>
        <p:txBody>
          <a:bodyPr wrap="square" rtlCol="0" anchor="t">
            <a:spAutoFit/>
          </a:bodyPr>
          <a:p>
            <a:r>
              <a:rPr lang="zh-CN" altLang="en-US" sz="1400"/>
              <a:t>#include &lt;iostream&gt;</a:t>
            </a:r>
            <a:endParaRPr lang="zh-CN" altLang="en-US" sz="1400"/>
          </a:p>
          <a:p>
            <a:r>
              <a:rPr lang="zh-CN" altLang="en-US" sz="1400"/>
              <a:t>#include "GeometricObject.h" // toString() is defined virtual now</a:t>
            </a:r>
            <a:endParaRPr lang="zh-CN" altLang="en-US" sz="1400"/>
          </a:p>
          <a:p>
            <a:r>
              <a:rPr lang="zh-CN" altLang="en-US" sz="1400"/>
              <a:t>#include "DerivedCircle.h"</a:t>
            </a:r>
            <a:endParaRPr lang="zh-CN" altLang="en-US" sz="1400"/>
          </a:p>
          <a:p>
            <a:r>
              <a:rPr lang="zh-CN" altLang="en-US" sz="1400"/>
              <a:t>#include "DerivedRectangle.h"</a:t>
            </a:r>
            <a:endParaRPr lang="zh-CN" altLang="en-US" sz="1400"/>
          </a:p>
          <a:p>
            <a:endParaRPr lang="zh-CN" altLang="en-US" sz="1400"/>
          </a:p>
          <a:p>
            <a:r>
              <a:rPr lang="zh-CN" altLang="en-US" sz="1400"/>
              <a:t>using namespace std;</a:t>
            </a:r>
            <a:endParaRPr lang="zh-CN" altLang="en-US" sz="1400"/>
          </a:p>
          <a:p>
            <a:endParaRPr lang="zh-CN" altLang="en-US" sz="1400"/>
          </a:p>
          <a:p>
            <a:r>
              <a:rPr lang="zh-CN" altLang="en-US" sz="1400"/>
              <a:t>void displayGeometricObject(const GeometricObject* g)</a:t>
            </a:r>
            <a:endParaRPr lang="zh-CN" altLang="en-US" sz="1400"/>
          </a:p>
          <a:p>
            <a:r>
              <a:rPr lang="zh-CN" altLang="en-US" sz="1400"/>
              <a:t>{</a:t>
            </a:r>
            <a:endParaRPr lang="zh-CN" altLang="en-US" sz="1400"/>
          </a:p>
          <a:p>
            <a:r>
              <a:rPr lang="zh-CN" altLang="en-US" sz="1400"/>
              <a:t>  cout &lt;&lt; (*g).toString() &lt;&lt; endl;</a:t>
            </a:r>
            <a:endParaRPr lang="zh-CN" altLang="en-US" sz="1400"/>
          </a:p>
          <a:p>
            <a:r>
              <a:rPr lang="zh-CN" altLang="en-US" sz="1400"/>
              <a:t>}</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displayGeometricObject(&amp;GeometricObject());</a:t>
            </a:r>
            <a:endParaRPr lang="zh-CN" altLang="en-US" sz="1400"/>
          </a:p>
          <a:p>
            <a:r>
              <a:rPr lang="zh-CN" altLang="en-US" sz="1400"/>
              <a:t>  displayGeometricObject(&amp;Circle(5));</a:t>
            </a:r>
            <a:endParaRPr lang="zh-CN" altLang="en-US" sz="1400"/>
          </a:p>
          <a:p>
            <a:r>
              <a:rPr lang="zh-CN" altLang="en-US" sz="1400"/>
              <a:t>  displayGeometricObject(&amp;Rectangle(4, 6));</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pic>
        <p:nvPicPr>
          <p:cNvPr id="6" name="图片 5"/>
          <p:cNvPicPr>
            <a:picLocks noChangeAspect="1"/>
          </p:cNvPicPr>
          <p:nvPr/>
        </p:nvPicPr>
        <p:blipFill>
          <a:blip r:embed="rId1"/>
          <a:stretch>
            <a:fillRect/>
          </a:stretch>
        </p:blipFill>
        <p:spPr>
          <a:xfrm>
            <a:off x="4276090" y="4603115"/>
            <a:ext cx="4748530" cy="1944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5905" y="298450"/>
            <a:ext cx="4109720" cy="368300"/>
          </a:xfrm>
          <a:prstGeom prst="rect">
            <a:avLst/>
          </a:prstGeom>
          <a:noFill/>
        </p:spPr>
        <p:txBody>
          <a:bodyPr wrap="none" rtlCol="0" anchor="t">
            <a:spAutoFit/>
          </a:bodyPr>
          <a:p>
            <a:r>
              <a:rPr lang="en-US" altLang="en-US" dirty="0">
                <a:sym typeface="+mn-ea"/>
              </a:rPr>
              <a:t>VirtualFunctionDemoPassByValue.cpp</a:t>
            </a:r>
            <a:endParaRPr lang="zh-CN" altLang="en-US"/>
          </a:p>
        </p:txBody>
      </p:sp>
      <p:sp>
        <p:nvSpPr>
          <p:cNvPr id="5" name="文本框 4"/>
          <p:cNvSpPr txBox="1"/>
          <p:nvPr/>
        </p:nvSpPr>
        <p:spPr>
          <a:xfrm>
            <a:off x="355600" y="996315"/>
            <a:ext cx="5397500" cy="4399915"/>
          </a:xfrm>
          <a:prstGeom prst="rect">
            <a:avLst/>
          </a:prstGeom>
          <a:noFill/>
        </p:spPr>
        <p:txBody>
          <a:bodyPr wrap="square" rtlCol="0" anchor="t">
            <a:spAutoFit/>
          </a:bodyPr>
          <a:p>
            <a:r>
              <a:rPr lang="zh-CN" altLang="en-US" sz="1400"/>
              <a:t>#include &lt;iostream&gt;</a:t>
            </a:r>
            <a:endParaRPr lang="zh-CN" altLang="en-US" sz="1400"/>
          </a:p>
          <a:p>
            <a:r>
              <a:rPr lang="zh-CN" altLang="en-US" sz="1400"/>
              <a:t>#include "GeometricObject.h"</a:t>
            </a:r>
            <a:endParaRPr lang="zh-CN" altLang="en-US" sz="1400"/>
          </a:p>
          <a:p>
            <a:r>
              <a:rPr lang="zh-CN" altLang="en-US" sz="1400"/>
              <a:t>#include "DerivedCircle.h"</a:t>
            </a:r>
            <a:endParaRPr lang="zh-CN" altLang="en-US" sz="1400"/>
          </a:p>
          <a:p>
            <a:r>
              <a:rPr lang="zh-CN" altLang="en-US" sz="1400"/>
              <a:t>#include "DerivedRectangle.h"</a:t>
            </a:r>
            <a:endParaRPr lang="zh-CN" altLang="en-US" sz="1400"/>
          </a:p>
          <a:p>
            <a:endParaRPr lang="zh-CN" altLang="en-US" sz="1400"/>
          </a:p>
          <a:p>
            <a:r>
              <a:rPr lang="zh-CN" altLang="en-US" sz="1400"/>
              <a:t>using namespace std;</a:t>
            </a:r>
            <a:endParaRPr lang="zh-CN" altLang="en-US" sz="1400"/>
          </a:p>
          <a:p>
            <a:endParaRPr lang="zh-CN" altLang="en-US" sz="1400"/>
          </a:p>
          <a:p>
            <a:r>
              <a:rPr lang="zh-CN" altLang="en-US" sz="1400"/>
              <a:t>void displayGeometricObject(GeometricObject g)</a:t>
            </a:r>
            <a:endParaRPr lang="zh-CN" altLang="en-US" sz="1400"/>
          </a:p>
          <a:p>
            <a:r>
              <a:rPr lang="zh-CN" altLang="en-US" sz="1400"/>
              <a:t>{</a:t>
            </a:r>
            <a:endParaRPr lang="zh-CN" altLang="en-US" sz="1400"/>
          </a:p>
          <a:p>
            <a:r>
              <a:rPr lang="zh-CN" altLang="en-US" sz="1400"/>
              <a:t>  cout &lt;&lt; g.toString() &lt;&lt; endl;</a:t>
            </a:r>
            <a:endParaRPr lang="zh-CN" altLang="en-US" sz="1400"/>
          </a:p>
          <a:p>
            <a:r>
              <a:rPr lang="zh-CN" altLang="en-US" sz="1400"/>
              <a:t>}</a:t>
            </a:r>
            <a:endParaRPr lang="zh-CN" altLang="en-US" sz="1400"/>
          </a:p>
          <a:p>
            <a:endParaRPr lang="zh-CN" altLang="en-US" sz="1400"/>
          </a:p>
          <a:p>
            <a:r>
              <a:rPr lang="zh-CN" altLang="en-US" sz="1400"/>
              <a:t>int main()</a:t>
            </a:r>
            <a:endParaRPr lang="zh-CN" altLang="en-US" sz="1400"/>
          </a:p>
          <a:p>
            <a:r>
              <a:rPr lang="zh-CN" altLang="en-US" sz="1400"/>
              <a:t>{</a:t>
            </a:r>
            <a:endParaRPr lang="zh-CN" altLang="en-US" sz="1400"/>
          </a:p>
          <a:p>
            <a:r>
              <a:rPr lang="zh-CN" altLang="en-US" sz="1400"/>
              <a:t>  displayGeometricObject(GeometricObject());</a:t>
            </a:r>
            <a:endParaRPr lang="zh-CN" altLang="en-US" sz="1400"/>
          </a:p>
          <a:p>
            <a:r>
              <a:rPr lang="zh-CN" altLang="en-US" sz="1400"/>
              <a:t>  displayGeometricObject(Circle(5));</a:t>
            </a:r>
            <a:endParaRPr lang="zh-CN" altLang="en-US" sz="1400"/>
          </a:p>
          <a:p>
            <a:r>
              <a:rPr lang="zh-CN" altLang="en-US" sz="1400"/>
              <a:t>  displayGeometricObject(Rectangle(4, 6));</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pic>
        <p:nvPicPr>
          <p:cNvPr id="6" name="图片 5"/>
          <p:cNvPicPr>
            <a:picLocks noChangeAspect="1"/>
          </p:cNvPicPr>
          <p:nvPr/>
        </p:nvPicPr>
        <p:blipFill>
          <a:blip r:embed="rId1"/>
          <a:stretch>
            <a:fillRect/>
          </a:stretch>
        </p:blipFill>
        <p:spPr>
          <a:xfrm>
            <a:off x="2784475" y="4968875"/>
            <a:ext cx="6114415" cy="13265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8435" name="Rectangle 2"/>
          <p:cNvSpPr>
            <a:spLocks noGrp="1"/>
          </p:cNvSpPr>
          <p:nvPr>
            <p:ph type="title"/>
          </p:nvPr>
        </p:nvSpPr>
        <p:spPr>
          <a:xfrm>
            <a:off x="457200" y="228600"/>
            <a:ext cx="8301038" cy="1087438"/>
          </a:xfrm>
        </p:spPr>
        <p:txBody>
          <a:bodyPr vert="horz" wrap="square" lIns="92075" tIns="46038" rIns="92075" bIns="46038" anchor="ctr"/>
          <a:p>
            <a:r>
              <a:rPr lang="en-US" altLang="en-US" sz="4800" dirty="0"/>
              <a:t>Note </a:t>
            </a:r>
            <a:endParaRPr lang="en-US" altLang="en-US" sz="4800" dirty="0"/>
          </a:p>
        </p:txBody>
      </p:sp>
      <p:sp>
        <p:nvSpPr>
          <p:cNvPr id="18436" name="Rectangle 3"/>
          <p:cNvSpPr>
            <a:spLocks noGrp="1"/>
          </p:cNvSpPr>
          <p:nvPr>
            <p:ph idx="1"/>
          </p:nvPr>
        </p:nvSpPr>
        <p:spPr>
          <a:xfrm>
            <a:off x="269875" y="1700213"/>
            <a:ext cx="8642350" cy="3073400"/>
          </a:xfrm>
        </p:spPr>
        <p:txBody>
          <a:bodyPr vert="horz" wrap="square" lIns="92075" tIns="46038" rIns="92075" bIns="46038" anchor="t"/>
          <a:p>
            <a:pPr marL="0" indent="0">
              <a:buNone/>
            </a:pPr>
            <a:r>
              <a:rPr lang="en-US" altLang="en-US" dirty="0"/>
              <a:t>If a function is defined </a:t>
            </a:r>
            <a:r>
              <a:rPr lang="en-US" altLang="en-US" u="sng" dirty="0"/>
              <a:t>virtual</a:t>
            </a:r>
            <a:r>
              <a:rPr lang="en-US" altLang="en-US" dirty="0"/>
              <a:t> in a base class, it is automatically </a:t>
            </a:r>
            <a:r>
              <a:rPr lang="en-US" altLang="en-US" u="sng" dirty="0"/>
              <a:t>virtual</a:t>
            </a:r>
            <a:r>
              <a:rPr lang="en-US" altLang="en-US" dirty="0"/>
              <a:t> in all its derived classes. </a:t>
            </a:r>
            <a:endParaRPr lang="en-US" altLang="en-US" dirty="0"/>
          </a:p>
          <a:p>
            <a:pPr marL="0" indent="0">
              <a:buNone/>
            </a:pPr>
            <a:r>
              <a:rPr lang="en-US" altLang="en-US" dirty="0"/>
              <a:t>It is not necessary to add the keyword </a:t>
            </a:r>
            <a:r>
              <a:rPr lang="en-US" altLang="en-US" u="sng" dirty="0"/>
              <a:t>virtual</a:t>
            </a:r>
            <a:r>
              <a:rPr lang="en-US" altLang="en-US" dirty="0"/>
              <a:t> in the function declaration in the derived class.</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19459" name="Rectangle 2"/>
          <p:cNvSpPr>
            <a:spLocks noGrp="1"/>
          </p:cNvSpPr>
          <p:nvPr>
            <p:ph type="title"/>
          </p:nvPr>
        </p:nvSpPr>
        <p:spPr>
          <a:xfrm>
            <a:off x="309563" y="395288"/>
            <a:ext cx="8524875" cy="614362"/>
          </a:xfrm>
        </p:spPr>
        <p:txBody>
          <a:bodyPr vert="horz" wrap="square" lIns="92075" tIns="46038" rIns="92075" bIns="46038" anchor="ctr"/>
          <a:p>
            <a:r>
              <a:rPr lang="en-US" altLang="en-US" sz="3200" dirty="0"/>
              <a:t>static matching vs. dynamic binding </a:t>
            </a:r>
            <a:endParaRPr lang="en-US" altLang="en-US" sz="3200" dirty="0"/>
          </a:p>
        </p:txBody>
      </p:sp>
      <p:sp>
        <p:nvSpPr>
          <p:cNvPr id="19460" name="Rectangle 8"/>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19461" name="Rectangle 9"/>
          <p:cNvSpPr/>
          <p:nvPr/>
        </p:nvSpPr>
        <p:spPr>
          <a:xfrm>
            <a:off x="231775" y="1277938"/>
            <a:ext cx="8642350" cy="499268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800" dirty="0"/>
              <a:t>Matching a function signature and binding a function implementation are two separate issues. </a:t>
            </a:r>
            <a:endParaRPr lang="en-US" altLang="en-US" sz="2800" dirty="0"/>
          </a:p>
          <a:p>
            <a:pPr marL="0" lvl="0" indent="0">
              <a:spcBef>
                <a:spcPct val="0"/>
              </a:spcBef>
              <a:buNone/>
            </a:pPr>
            <a:r>
              <a:rPr lang="en-US" altLang="en-US" sz="2800" dirty="0"/>
              <a:t>The </a:t>
            </a:r>
            <a:r>
              <a:rPr lang="en-US" altLang="en-US" sz="2800" i="1" dirty="0"/>
              <a:t>declared type</a:t>
            </a:r>
            <a:r>
              <a:rPr lang="en-US" altLang="en-US" sz="2800" dirty="0"/>
              <a:t> of the variable decides which function to match at compile time. </a:t>
            </a:r>
            <a:endParaRPr lang="en-US" altLang="en-US" sz="2800" dirty="0"/>
          </a:p>
          <a:p>
            <a:pPr marL="0" lvl="0" indent="0">
              <a:spcBef>
                <a:spcPct val="0"/>
              </a:spcBef>
              <a:buNone/>
            </a:pPr>
            <a:r>
              <a:rPr lang="en-US" altLang="en-US" sz="2800" dirty="0"/>
              <a:t>The compiler finds a matching function according to parameter type, number of parameters, and order of the parameters at compile time. </a:t>
            </a:r>
            <a:endParaRPr lang="en-US" altLang="en-US" sz="2800" dirty="0"/>
          </a:p>
          <a:p>
            <a:pPr marL="0" lvl="0" indent="0">
              <a:spcBef>
                <a:spcPct val="0"/>
              </a:spcBef>
              <a:buNone/>
            </a:pPr>
            <a:r>
              <a:rPr lang="en-US" altLang="en-US" sz="2800" dirty="0"/>
              <a:t>A virtual function may be implemented in several derived classes. C++ dynamically binds the implementation of the function at runtime, decided by the </a:t>
            </a:r>
            <a:r>
              <a:rPr lang="en-US" altLang="en-US" sz="2800" i="1" dirty="0"/>
              <a:t>actual class</a:t>
            </a:r>
            <a:r>
              <a:rPr lang="en-US" altLang="en-US" sz="2800" dirty="0"/>
              <a:t> of the object referenced by the variable.</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0483" name="Rectangle 2"/>
          <p:cNvSpPr>
            <a:spLocks noGrp="1"/>
          </p:cNvSpPr>
          <p:nvPr>
            <p:ph type="title"/>
          </p:nvPr>
        </p:nvSpPr>
        <p:spPr>
          <a:xfrm>
            <a:off x="309563" y="395288"/>
            <a:ext cx="8524875" cy="614362"/>
          </a:xfrm>
        </p:spPr>
        <p:txBody>
          <a:bodyPr vert="horz" wrap="square" lIns="92075" tIns="46038" rIns="92075" bIns="46038" anchor="ctr"/>
          <a:p>
            <a:r>
              <a:rPr lang="en-US" altLang="en-US" dirty="0"/>
              <a:t>use virtual functions? </a:t>
            </a:r>
            <a:endParaRPr lang="en-US" altLang="en-US" dirty="0"/>
          </a:p>
        </p:txBody>
      </p:sp>
      <p:sp>
        <p:nvSpPr>
          <p:cNvPr id="2048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0485" name="Rectangle 4"/>
          <p:cNvSpPr/>
          <p:nvPr/>
        </p:nvSpPr>
        <p:spPr>
          <a:xfrm>
            <a:off x="231775" y="1277938"/>
            <a:ext cx="8642350" cy="4992687"/>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dirty="0"/>
              <a:t>If a function defined in a base class needs to be redefined in its derived classes, you should declare it virtual to avoid confusions and mistakes. </a:t>
            </a:r>
            <a:endParaRPr lang="en-US" altLang="en-US" dirty="0"/>
          </a:p>
          <a:p>
            <a:pPr marL="0" lvl="0" indent="0">
              <a:spcBef>
                <a:spcPct val="0"/>
              </a:spcBef>
              <a:buNone/>
            </a:pPr>
            <a:r>
              <a:rPr lang="en-US" altLang="en-US" dirty="0"/>
              <a:t>On the other hand, if a function will not be redefined, it is more efficient without declaring it virtual, because it takes more time and system resource to bind virtual functions dynamically at runtime. </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1507" name="Rectangle 2"/>
          <p:cNvSpPr>
            <a:spLocks noGrp="1"/>
          </p:cNvSpPr>
          <p:nvPr>
            <p:ph type="title"/>
          </p:nvPr>
        </p:nvSpPr>
        <p:spPr>
          <a:xfrm>
            <a:off x="231458" y="173038"/>
            <a:ext cx="8524875" cy="614362"/>
          </a:xfrm>
        </p:spPr>
        <p:txBody>
          <a:bodyPr vert="horz" wrap="square" lIns="92075" tIns="46038" rIns="92075" bIns="46038" anchor="ctr"/>
          <a:p>
            <a:r>
              <a:rPr lang="en-US" altLang="en-US" sz="2800" dirty="0"/>
              <a:t>The override and final keywords</a:t>
            </a:r>
            <a:endParaRPr lang="en-US" altLang="en-US" sz="2800" dirty="0"/>
          </a:p>
        </p:txBody>
      </p:sp>
      <p:sp>
        <p:nvSpPr>
          <p:cNvPr id="21508"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1509" name="Rectangle 4"/>
          <p:cNvSpPr/>
          <p:nvPr/>
        </p:nvSpPr>
        <p:spPr>
          <a:xfrm>
            <a:off x="231775" y="1277938"/>
            <a:ext cx="8642350" cy="1574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endParaRPr lang="en-US" altLang="en-US" dirty="0"/>
          </a:p>
        </p:txBody>
      </p:sp>
      <p:sp>
        <p:nvSpPr>
          <p:cNvPr id="2" name="文本框 1"/>
          <p:cNvSpPr txBox="1"/>
          <p:nvPr/>
        </p:nvSpPr>
        <p:spPr>
          <a:xfrm>
            <a:off x="356235" y="597535"/>
            <a:ext cx="5206365" cy="612394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r>
              <a:rPr lang="zh-CN" altLang="en-US" sz="1400"/>
              <a:t>class A </a:t>
            </a:r>
            <a:endParaRPr lang="zh-CN" altLang="en-US" sz="1400"/>
          </a:p>
          <a:p>
            <a:r>
              <a:rPr lang="zh-CN" altLang="en-US" sz="1400"/>
              <a:t>{</a:t>
            </a:r>
            <a:endParaRPr lang="zh-CN" altLang="en-US" sz="1400"/>
          </a:p>
          <a:p>
            <a:r>
              <a:rPr lang="zh-CN" altLang="en-US" sz="1400"/>
              <a:t>public:</a:t>
            </a:r>
            <a:endParaRPr lang="zh-CN" altLang="en-US" sz="1400"/>
          </a:p>
          <a:p>
            <a:r>
              <a:rPr lang="zh-CN" altLang="en-US" sz="1400"/>
              <a:t>  virtual void print(int i)</a:t>
            </a:r>
            <a:endParaRPr lang="zh-CN" altLang="en-US" sz="1400"/>
          </a:p>
          <a:p>
            <a:r>
              <a:rPr lang="zh-CN" altLang="en-US" sz="1400"/>
              <a:t>  {</a:t>
            </a:r>
            <a:endParaRPr lang="zh-CN" altLang="en-US" sz="1400"/>
          </a:p>
          <a:p>
            <a:r>
              <a:rPr lang="zh-CN" altLang="en-US" sz="1400"/>
              <a:t>    cout &lt;&lt; "A" &lt;&lt; i &lt;&lt; endl;</a:t>
            </a:r>
            <a:endParaRPr lang="zh-CN" altLang="en-US" sz="1400"/>
          </a:p>
          <a:p>
            <a:r>
              <a:rPr lang="zh-CN" altLang="en-US" sz="1400"/>
              <a:t>  }</a:t>
            </a:r>
            <a:endParaRPr lang="zh-CN" altLang="en-US" sz="1400"/>
          </a:p>
          <a:p>
            <a:r>
              <a:rPr lang="zh-CN" altLang="en-US" sz="1400"/>
              <a:t>};</a:t>
            </a:r>
            <a:endParaRPr lang="zh-CN" altLang="en-US" sz="1400"/>
          </a:p>
          <a:p>
            <a:r>
              <a:rPr lang="zh-CN" altLang="en-US" sz="1400"/>
              <a:t>class B : public A</a:t>
            </a:r>
            <a:endParaRPr lang="zh-CN" altLang="en-US" sz="1400"/>
          </a:p>
          <a:p>
            <a:r>
              <a:rPr lang="zh-CN" altLang="en-US" sz="1400"/>
              <a:t>{</a:t>
            </a:r>
            <a:endParaRPr lang="zh-CN" altLang="en-US" sz="1400"/>
          </a:p>
          <a:p>
            <a:r>
              <a:rPr lang="zh-CN" altLang="en-US" sz="1400"/>
              <a:t>public:</a:t>
            </a:r>
            <a:endParaRPr lang="zh-CN" altLang="en-US" sz="1400"/>
          </a:p>
          <a:p>
            <a:r>
              <a:rPr lang="zh-CN" altLang="en-US" sz="1400"/>
              <a:t>  // Suppose to override the print function in A</a:t>
            </a:r>
            <a:endParaRPr lang="zh-CN" altLang="en-US" sz="1400"/>
          </a:p>
          <a:p>
            <a:r>
              <a:rPr lang="zh-CN" altLang="en-US" sz="1400"/>
              <a:t>  virtual void print(long i)</a:t>
            </a:r>
            <a:endParaRPr lang="zh-CN" altLang="en-US" sz="1400"/>
          </a:p>
          <a:p>
            <a:r>
              <a:rPr lang="zh-CN" altLang="en-US" sz="1400"/>
              <a:t>  {</a:t>
            </a:r>
            <a:endParaRPr lang="zh-CN" altLang="en-US" sz="1400"/>
          </a:p>
          <a:p>
            <a:r>
              <a:rPr lang="zh-CN" altLang="en-US" sz="1400"/>
              <a:t>    cout &lt;&lt; "B" &lt;&lt; i &lt;&lt; endl;</a:t>
            </a:r>
            <a:endParaRPr lang="zh-CN" altLang="en-US" sz="1400"/>
          </a:p>
          <a:p>
            <a:r>
              <a:rPr lang="zh-CN" altLang="en-US" sz="1400"/>
              <a:t>  }</a:t>
            </a:r>
            <a:endParaRPr lang="zh-CN" altLang="en-US" sz="1400"/>
          </a:p>
          <a:p>
            <a:r>
              <a:rPr lang="zh-CN" altLang="en-US" sz="1400"/>
              <a:t>};</a:t>
            </a:r>
            <a:endParaRPr lang="zh-CN" altLang="en-US" sz="1400"/>
          </a:p>
          <a:p>
            <a:r>
              <a:rPr lang="zh-CN" altLang="en-US" sz="1400"/>
              <a:t>int main()</a:t>
            </a:r>
            <a:endParaRPr lang="zh-CN" altLang="en-US" sz="1400"/>
          </a:p>
          <a:p>
            <a:r>
              <a:rPr lang="zh-CN" altLang="en-US" sz="1400"/>
              <a:t>{</a:t>
            </a:r>
            <a:endParaRPr lang="zh-CN" altLang="en-US" sz="1400"/>
          </a:p>
          <a:p>
            <a:r>
              <a:rPr lang="zh-CN" altLang="en-US" sz="1400"/>
              <a:t>  A* p1 = new B();</a:t>
            </a:r>
            <a:endParaRPr lang="zh-CN" altLang="en-US" sz="1400"/>
          </a:p>
          <a:p>
            <a:r>
              <a:rPr lang="zh-CN" altLang="en-US" sz="1400"/>
              <a:t>  B* p2 = new B();</a:t>
            </a:r>
            <a:endParaRPr lang="zh-CN" altLang="en-US" sz="1400"/>
          </a:p>
          <a:p>
            <a:r>
              <a:rPr lang="zh-CN" altLang="en-US" sz="1400"/>
              <a:t>  p1-&gt;print(1);</a:t>
            </a:r>
            <a:endParaRPr lang="zh-CN" altLang="en-US" sz="1400"/>
          </a:p>
          <a:p>
            <a:r>
              <a:rPr lang="zh-CN" altLang="en-US" sz="1400"/>
              <a:t>  p2-&gt;print(2);</a:t>
            </a:r>
            <a:endParaRPr lang="zh-CN" altLang="en-US" sz="1400"/>
          </a:p>
          <a:p>
            <a:endParaRPr lang="zh-CN" altLang="en-US" sz="1400"/>
          </a:p>
          <a:p>
            <a:r>
              <a:rPr lang="zh-CN" altLang="en-US" sz="1400"/>
              <a:t> return 0;</a:t>
            </a:r>
            <a:endParaRPr lang="zh-CN" altLang="en-US" sz="1400"/>
          </a:p>
          <a:p>
            <a:r>
              <a:rPr lang="zh-CN" altLang="en-US" sz="1400"/>
              <a:t>}</a:t>
            </a:r>
            <a:endParaRPr lang="zh-CN" altLang="en-US" sz="1400"/>
          </a:p>
        </p:txBody>
      </p:sp>
      <p:sp>
        <p:nvSpPr>
          <p:cNvPr id="3" name="文本框 2"/>
          <p:cNvSpPr txBox="1"/>
          <p:nvPr/>
        </p:nvSpPr>
        <p:spPr>
          <a:xfrm>
            <a:off x="4457700" y="848995"/>
            <a:ext cx="3301365" cy="368300"/>
          </a:xfrm>
          <a:prstGeom prst="rect">
            <a:avLst/>
          </a:prstGeom>
          <a:noFill/>
        </p:spPr>
        <p:txBody>
          <a:bodyPr wrap="none" rtlCol="0" anchor="t">
            <a:spAutoFit/>
          </a:bodyPr>
          <a:p>
            <a:r>
              <a:rPr lang="en-US" altLang="en-US" dirty="0">
                <a:sym typeface="+mn-ea"/>
              </a:rPr>
              <a:t>NeedForOverrideKeyword.cpp</a:t>
            </a:r>
            <a:endParaRPr lang="zh-CN" altLang="en-US"/>
          </a:p>
        </p:txBody>
      </p:sp>
      <p:pic>
        <p:nvPicPr>
          <p:cNvPr id="4" name="图片 3"/>
          <p:cNvPicPr>
            <a:picLocks noChangeAspect="1"/>
          </p:cNvPicPr>
          <p:nvPr/>
        </p:nvPicPr>
        <p:blipFill>
          <a:blip r:embed="rId1"/>
          <a:stretch>
            <a:fillRect/>
          </a:stretch>
        </p:blipFill>
        <p:spPr>
          <a:xfrm>
            <a:off x="3047365" y="4813300"/>
            <a:ext cx="5826760" cy="939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54000" y="222250"/>
            <a:ext cx="2818765" cy="368300"/>
          </a:xfrm>
          <a:prstGeom prst="rect">
            <a:avLst/>
          </a:prstGeom>
          <a:noFill/>
        </p:spPr>
        <p:txBody>
          <a:bodyPr wrap="none" rtlCol="0" anchor="t">
            <a:spAutoFit/>
          </a:bodyPr>
          <a:p>
            <a:r>
              <a:rPr lang="en-US" altLang="en-US" dirty="0">
                <a:sym typeface="+mn-ea"/>
              </a:rPr>
              <a:t>UseOverrideKeyword.cpp</a:t>
            </a:r>
            <a:endParaRPr lang="zh-CN" altLang="en-US"/>
          </a:p>
        </p:txBody>
      </p:sp>
      <p:sp>
        <p:nvSpPr>
          <p:cNvPr id="5" name="文本框 4"/>
          <p:cNvSpPr txBox="1"/>
          <p:nvPr/>
        </p:nvSpPr>
        <p:spPr>
          <a:xfrm>
            <a:off x="342900" y="684530"/>
            <a:ext cx="5588000" cy="5908040"/>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r>
              <a:rPr lang="zh-CN" altLang="en-US" sz="1400"/>
              <a:t>class A </a:t>
            </a:r>
            <a:endParaRPr lang="zh-CN" altLang="en-US" sz="1400"/>
          </a:p>
          <a:p>
            <a:r>
              <a:rPr lang="zh-CN" altLang="en-US" sz="1400"/>
              <a:t>{</a:t>
            </a:r>
            <a:endParaRPr lang="zh-CN" altLang="en-US" sz="1400"/>
          </a:p>
          <a:p>
            <a:r>
              <a:rPr lang="zh-CN" altLang="en-US" sz="1400"/>
              <a:t>public:</a:t>
            </a:r>
            <a:endParaRPr lang="zh-CN" altLang="en-US" sz="1400"/>
          </a:p>
          <a:p>
            <a:r>
              <a:rPr lang="zh-CN" altLang="en-US" sz="1400"/>
              <a:t>  virtual void print(int i)</a:t>
            </a:r>
            <a:endParaRPr lang="zh-CN" altLang="en-US" sz="1400"/>
          </a:p>
          <a:p>
            <a:r>
              <a:rPr lang="zh-CN" altLang="en-US" sz="1400"/>
              <a:t>  {</a:t>
            </a:r>
            <a:endParaRPr lang="zh-CN" altLang="en-US" sz="1400"/>
          </a:p>
          <a:p>
            <a:r>
              <a:rPr lang="zh-CN" altLang="en-US" sz="1400"/>
              <a:t>    cout &lt;&lt; "A" &lt;&lt; i &lt;&lt; endl;</a:t>
            </a:r>
            <a:endParaRPr lang="zh-CN" altLang="en-US" sz="1400"/>
          </a:p>
          <a:p>
            <a:r>
              <a:rPr lang="zh-CN" altLang="en-US" sz="1400"/>
              <a:t>  }</a:t>
            </a:r>
            <a:endParaRPr lang="zh-CN" altLang="en-US" sz="1400"/>
          </a:p>
          <a:p>
            <a:r>
              <a:rPr lang="zh-CN" altLang="en-US" sz="1400"/>
              <a:t>};</a:t>
            </a:r>
            <a:endParaRPr lang="zh-CN" altLang="en-US" sz="1400"/>
          </a:p>
          <a:p>
            <a:r>
              <a:rPr lang="zh-CN" altLang="en-US" sz="1400"/>
              <a:t>class B : public A</a:t>
            </a:r>
            <a:endParaRPr lang="zh-CN" altLang="en-US" sz="1400"/>
          </a:p>
          <a:p>
            <a:r>
              <a:rPr lang="zh-CN" altLang="en-US" sz="1400"/>
              <a:t>{</a:t>
            </a:r>
            <a:endParaRPr lang="zh-CN" altLang="en-US" sz="1400"/>
          </a:p>
          <a:p>
            <a:r>
              <a:rPr lang="zh-CN" altLang="en-US" sz="1400"/>
              <a:t>public:</a:t>
            </a:r>
            <a:endParaRPr lang="zh-CN" altLang="en-US" sz="1400"/>
          </a:p>
          <a:p>
            <a:r>
              <a:rPr lang="zh-CN" altLang="en-US" sz="1400"/>
              <a:t>  // Use override keyword to avoid errors</a:t>
            </a:r>
            <a:endParaRPr lang="zh-CN" altLang="en-US" sz="1400"/>
          </a:p>
          <a:p>
            <a:r>
              <a:rPr lang="zh-CN" altLang="en-US" sz="1400"/>
              <a:t>  virtual void print(int i) override</a:t>
            </a:r>
            <a:endParaRPr lang="zh-CN" altLang="en-US" sz="1400"/>
          </a:p>
          <a:p>
            <a:r>
              <a:rPr lang="zh-CN" altLang="en-US" sz="1400"/>
              <a:t>  {</a:t>
            </a:r>
            <a:endParaRPr lang="zh-CN" altLang="en-US" sz="1400"/>
          </a:p>
          <a:p>
            <a:r>
              <a:rPr lang="zh-CN" altLang="en-US" sz="1400"/>
              <a:t>    cout &lt;&lt; "B" &lt;&lt; i &lt;&lt; endl;</a:t>
            </a:r>
            <a:endParaRPr lang="zh-CN" altLang="en-US" sz="1400"/>
          </a:p>
          <a:p>
            <a:r>
              <a:rPr lang="zh-CN" altLang="en-US" sz="1400"/>
              <a:t>  }</a:t>
            </a:r>
            <a:endParaRPr lang="zh-CN" altLang="en-US" sz="1400"/>
          </a:p>
          <a:p>
            <a:r>
              <a:rPr lang="zh-CN" altLang="en-US" sz="1400"/>
              <a:t>};</a:t>
            </a:r>
            <a:endParaRPr lang="zh-CN" altLang="en-US" sz="1400"/>
          </a:p>
          <a:p>
            <a:r>
              <a:rPr lang="zh-CN" altLang="en-US" sz="1400"/>
              <a:t>int main()</a:t>
            </a:r>
            <a:endParaRPr lang="zh-CN" altLang="en-US" sz="1400"/>
          </a:p>
          <a:p>
            <a:r>
              <a:rPr lang="zh-CN" altLang="en-US" sz="1400"/>
              <a:t>{</a:t>
            </a:r>
            <a:endParaRPr lang="zh-CN" altLang="en-US" sz="1400"/>
          </a:p>
          <a:p>
            <a:r>
              <a:rPr lang="zh-CN" altLang="en-US" sz="1400"/>
              <a:t>  A* p1 = new B();</a:t>
            </a:r>
            <a:endParaRPr lang="zh-CN" altLang="en-US" sz="1400"/>
          </a:p>
          <a:p>
            <a:r>
              <a:rPr lang="zh-CN" altLang="en-US" sz="1400"/>
              <a:t>  B* p2 = new B();</a:t>
            </a:r>
            <a:endParaRPr lang="zh-CN" altLang="en-US" sz="1400"/>
          </a:p>
          <a:p>
            <a:r>
              <a:rPr lang="zh-CN" altLang="en-US" sz="1400"/>
              <a:t>  p1-&gt;print(1);</a:t>
            </a:r>
            <a:endParaRPr lang="zh-CN" altLang="en-US" sz="1400"/>
          </a:p>
          <a:p>
            <a:r>
              <a:rPr lang="zh-CN" altLang="en-US" sz="1400"/>
              <a:t>  p2-&gt;print(2);</a:t>
            </a:r>
            <a:endParaRPr lang="zh-CN" altLang="en-US" sz="1400"/>
          </a:p>
          <a:p>
            <a:r>
              <a:rPr lang="zh-CN" altLang="en-US" sz="1400"/>
              <a:t>  return 0;</a:t>
            </a:r>
            <a:endParaRPr lang="zh-CN" altLang="en-US" sz="1400"/>
          </a:p>
          <a:p>
            <a:r>
              <a:rPr lang="zh-CN" altLang="en-US" sz="1400"/>
              <a:t>}</a:t>
            </a:r>
            <a:endParaRPr lang="zh-CN" altLang="en-US" sz="1400"/>
          </a:p>
        </p:txBody>
      </p:sp>
      <p:pic>
        <p:nvPicPr>
          <p:cNvPr id="6" name="图片 5"/>
          <p:cNvPicPr>
            <a:picLocks noChangeAspect="1"/>
          </p:cNvPicPr>
          <p:nvPr/>
        </p:nvPicPr>
        <p:blipFill>
          <a:blip r:embed="rId1"/>
          <a:stretch>
            <a:fillRect/>
          </a:stretch>
        </p:blipFill>
        <p:spPr>
          <a:xfrm>
            <a:off x="2962910" y="4638675"/>
            <a:ext cx="5913755" cy="1555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2531" name="Rectangle 2"/>
          <p:cNvSpPr>
            <a:spLocks noGrp="1"/>
          </p:cNvSpPr>
          <p:nvPr>
            <p:ph type="title"/>
          </p:nvPr>
        </p:nvSpPr>
        <p:spPr>
          <a:xfrm>
            <a:off x="309563" y="395288"/>
            <a:ext cx="8524875" cy="614362"/>
          </a:xfrm>
        </p:spPr>
        <p:txBody>
          <a:bodyPr vert="horz" wrap="square" lIns="92075" tIns="46038" rIns="92075" bIns="46038" anchor="ctr"/>
          <a:p>
            <a:r>
              <a:rPr lang="en-US" altLang="en-US" b="1" dirty="0"/>
              <a:t>The </a:t>
            </a:r>
            <a:r>
              <a:rPr lang="en-US" altLang="en-US" b="1" u="sng" dirty="0"/>
              <a:t>protected</a:t>
            </a:r>
            <a:r>
              <a:rPr lang="en-US" altLang="en-US" b="1" dirty="0"/>
              <a:t> Keyword</a:t>
            </a:r>
            <a:endParaRPr lang="en-US" altLang="en-US" b="1" dirty="0"/>
          </a:p>
        </p:txBody>
      </p:sp>
      <p:sp>
        <p:nvSpPr>
          <p:cNvPr id="22532"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2533" name="Rectangle 4"/>
          <p:cNvSpPr/>
          <p:nvPr/>
        </p:nvSpPr>
        <p:spPr>
          <a:xfrm>
            <a:off x="231775" y="1277938"/>
            <a:ext cx="8642350" cy="35718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800" dirty="0"/>
              <a:t>So far you have used the </a:t>
            </a:r>
            <a:r>
              <a:rPr lang="en-US" altLang="en-US" sz="2800" u="sng" dirty="0"/>
              <a:t>private</a:t>
            </a:r>
            <a:r>
              <a:rPr lang="en-US" altLang="en-US" sz="2800" dirty="0"/>
              <a:t> and </a:t>
            </a:r>
            <a:r>
              <a:rPr lang="en-US" altLang="en-US" sz="2800" u="sng" dirty="0"/>
              <a:t>public</a:t>
            </a:r>
            <a:r>
              <a:rPr lang="en-US" altLang="en-US" sz="2800" dirty="0"/>
              <a:t> keywords to specify whether data fields and functions can be accessed from the outside of the class. </a:t>
            </a:r>
            <a:endParaRPr lang="en-US" altLang="en-US" sz="2800" dirty="0"/>
          </a:p>
          <a:p>
            <a:pPr marL="0" lvl="0" indent="0">
              <a:spcBef>
                <a:spcPct val="0"/>
              </a:spcBef>
              <a:buNone/>
            </a:pPr>
            <a:r>
              <a:rPr lang="en-US" altLang="en-US" sz="2800" dirty="0"/>
              <a:t>Private members can only be accessed from the inside of the class and public members can be accessed from any other classes. </a:t>
            </a:r>
            <a:endParaRPr lang="en-US" altLang="en-US" sz="2800" dirty="0"/>
          </a:p>
          <a:p>
            <a:pPr marL="0" lvl="0" indent="0">
              <a:spcBef>
                <a:spcPct val="0"/>
              </a:spcBef>
              <a:buNone/>
            </a:pPr>
            <a:r>
              <a:rPr lang="en-US" altLang="en-US" sz="2800" dirty="0"/>
              <a:t>A protected data field or a protected function in a base class can be accessed by name in its derived classes.</a:t>
            </a:r>
            <a:endParaRPr lang="en-US"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2100" y="387350"/>
            <a:ext cx="5321300" cy="6339205"/>
          </a:xfrm>
          <a:prstGeom prst="rect">
            <a:avLst/>
          </a:prstGeom>
          <a:noFill/>
        </p:spPr>
        <p:txBody>
          <a:bodyPr wrap="square" rtlCol="0" anchor="t">
            <a:spAutoFit/>
          </a:bodyPr>
          <a:p>
            <a:r>
              <a:rPr lang="zh-CN" altLang="en-US" sz="1400"/>
              <a:t>#include &lt;iostream&gt;</a:t>
            </a:r>
            <a:endParaRPr lang="zh-CN" altLang="en-US" sz="1400"/>
          </a:p>
          <a:p>
            <a:r>
              <a:rPr lang="zh-CN" altLang="en-US" sz="1400"/>
              <a:t>using namespace std;</a:t>
            </a:r>
            <a:endParaRPr lang="zh-CN" altLang="en-US" sz="1400"/>
          </a:p>
          <a:p>
            <a:r>
              <a:rPr lang="zh-CN" altLang="en-US" sz="1400"/>
              <a:t>class B</a:t>
            </a:r>
            <a:endParaRPr lang="zh-CN" altLang="en-US" sz="1400"/>
          </a:p>
          <a:p>
            <a:r>
              <a:rPr lang="zh-CN" altLang="en-US" sz="1400"/>
              <a:t>{</a:t>
            </a:r>
            <a:endParaRPr lang="zh-CN" altLang="en-US" sz="1400"/>
          </a:p>
          <a:p>
            <a:r>
              <a:rPr lang="zh-CN" altLang="en-US" sz="1400"/>
              <a:t>public:</a:t>
            </a:r>
            <a:endParaRPr lang="zh-CN" altLang="en-US" sz="1400"/>
          </a:p>
          <a:p>
            <a:r>
              <a:rPr lang="zh-CN" altLang="en-US" sz="1400"/>
              <a:t>  int i;</a:t>
            </a:r>
            <a:endParaRPr lang="zh-CN" altLang="en-US" sz="1400"/>
          </a:p>
          <a:p>
            <a:r>
              <a:rPr lang="zh-CN" altLang="en-US" sz="1400"/>
              <a:t>protected:</a:t>
            </a:r>
            <a:endParaRPr lang="zh-CN" altLang="en-US" sz="1400"/>
          </a:p>
          <a:p>
            <a:r>
              <a:rPr lang="zh-CN" altLang="en-US" sz="1400"/>
              <a:t>  int j;</a:t>
            </a:r>
            <a:endParaRPr lang="zh-CN" altLang="en-US" sz="1400"/>
          </a:p>
          <a:p>
            <a:r>
              <a:rPr lang="zh-CN" altLang="en-US" sz="1400"/>
              <a:t>private:</a:t>
            </a:r>
            <a:endParaRPr lang="zh-CN" altLang="en-US" sz="1400"/>
          </a:p>
          <a:p>
            <a:r>
              <a:rPr lang="zh-CN" altLang="en-US" sz="1400"/>
              <a:t>  int k;</a:t>
            </a:r>
            <a:endParaRPr lang="zh-CN" altLang="en-US" sz="1400"/>
          </a:p>
          <a:p>
            <a:r>
              <a:rPr lang="zh-CN" altLang="en-US" sz="1400"/>
              <a:t>};</a:t>
            </a:r>
            <a:endParaRPr lang="zh-CN" altLang="en-US" sz="1400"/>
          </a:p>
          <a:p>
            <a:r>
              <a:rPr lang="zh-CN" altLang="en-US" sz="1400"/>
              <a:t>class A: public B</a:t>
            </a:r>
            <a:endParaRPr lang="zh-CN" altLang="en-US" sz="1400"/>
          </a:p>
          <a:p>
            <a:r>
              <a:rPr lang="zh-CN" altLang="en-US" sz="1400"/>
              <a:t>{</a:t>
            </a:r>
            <a:endParaRPr lang="zh-CN" altLang="en-US" sz="1400"/>
          </a:p>
          <a:p>
            <a:r>
              <a:rPr lang="zh-CN" altLang="en-US" sz="1400"/>
              <a:t>public:</a:t>
            </a:r>
            <a:endParaRPr lang="zh-CN" altLang="en-US" sz="1400"/>
          </a:p>
          <a:p>
            <a:r>
              <a:rPr lang="zh-CN" altLang="en-US" sz="1400"/>
              <a:t>  void display() const</a:t>
            </a:r>
            <a:endParaRPr lang="zh-CN" altLang="en-US" sz="1400"/>
          </a:p>
          <a:p>
            <a:r>
              <a:rPr lang="zh-CN" altLang="en-US" sz="1400"/>
              <a:t>  {</a:t>
            </a:r>
            <a:endParaRPr lang="zh-CN" altLang="en-US" sz="1400"/>
          </a:p>
          <a:p>
            <a:r>
              <a:rPr lang="zh-CN" altLang="en-US" sz="1400"/>
              <a:t>    cout &lt;&lt; i &lt;&lt; endl; // Fine, can access it</a:t>
            </a:r>
            <a:endParaRPr lang="zh-CN" altLang="en-US" sz="1400"/>
          </a:p>
          <a:p>
            <a:r>
              <a:rPr lang="zh-CN" altLang="en-US" sz="1400"/>
              <a:t>    cout &lt;&lt; j &lt;&lt; endl; // Fine, can access it</a:t>
            </a:r>
            <a:endParaRPr lang="zh-CN" altLang="en-US" sz="1400"/>
          </a:p>
          <a:p>
            <a:r>
              <a:rPr lang="zh-CN" altLang="en-US" sz="1400"/>
              <a:t>    cout &lt;&lt; k &lt;&lt; endl; // Wrong, cannot access it</a:t>
            </a:r>
            <a:endParaRPr lang="zh-CN" altLang="en-US" sz="1400"/>
          </a:p>
          <a:p>
            <a:r>
              <a:rPr lang="zh-CN" altLang="en-US" sz="1400"/>
              <a:t>  }</a:t>
            </a:r>
            <a:endParaRPr lang="zh-CN" altLang="en-US" sz="1400"/>
          </a:p>
          <a:p>
            <a:r>
              <a:rPr lang="zh-CN" altLang="en-US" sz="1400"/>
              <a:t>};</a:t>
            </a:r>
            <a:endParaRPr lang="zh-CN" altLang="en-US" sz="1400"/>
          </a:p>
          <a:p>
            <a:r>
              <a:rPr lang="zh-CN" altLang="en-US" sz="1400"/>
              <a:t>int main()</a:t>
            </a:r>
            <a:endParaRPr lang="zh-CN" altLang="en-US" sz="1400"/>
          </a:p>
          <a:p>
            <a:r>
              <a:rPr lang="zh-CN" altLang="en-US" sz="1400"/>
              <a:t>{</a:t>
            </a:r>
            <a:endParaRPr lang="zh-CN" altLang="en-US" sz="1400"/>
          </a:p>
          <a:p>
            <a:r>
              <a:rPr lang="zh-CN" altLang="en-US" sz="1400"/>
              <a:t>  A a;</a:t>
            </a:r>
            <a:endParaRPr lang="zh-CN" altLang="en-US" sz="1400"/>
          </a:p>
          <a:p>
            <a:r>
              <a:rPr lang="zh-CN" altLang="en-US" sz="1400"/>
              <a:t>  cout &lt;&lt; a.i &lt;&lt; endl; // Fine, can access it</a:t>
            </a:r>
            <a:endParaRPr lang="zh-CN" altLang="en-US" sz="1400"/>
          </a:p>
          <a:p>
            <a:r>
              <a:rPr lang="zh-CN" altLang="en-US" sz="1400"/>
              <a:t>  cout &lt;&lt; a.j &lt;&lt; endl; // Wrong, cannot access it</a:t>
            </a:r>
            <a:endParaRPr lang="zh-CN" altLang="en-US" sz="1400"/>
          </a:p>
          <a:p>
            <a:r>
              <a:rPr lang="zh-CN" altLang="en-US" sz="1400"/>
              <a:t>  cout &lt;&lt; a.k &lt;&lt; endl; // Wrong, cannot access it</a:t>
            </a:r>
            <a:endParaRPr lang="zh-CN" altLang="en-US" sz="1400"/>
          </a:p>
          <a:p>
            <a:r>
              <a:rPr lang="zh-CN" altLang="en-US" sz="1400"/>
              <a:t>  return 0;</a:t>
            </a:r>
            <a:endParaRPr lang="zh-CN" altLang="en-US" sz="1400"/>
          </a:p>
          <a:p>
            <a:r>
              <a:rPr lang="zh-CN" altLang="en-US" sz="1400"/>
              <a:t>}</a:t>
            </a:r>
            <a:endParaRPr lang="zh-CN" altLang="en-US" sz="1400"/>
          </a:p>
        </p:txBody>
      </p:sp>
      <p:sp>
        <p:nvSpPr>
          <p:cNvPr id="5" name="文本框 4"/>
          <p:cNvSpPr txBox="1"/>
          <p:nvPr/>
        </p:nvSpPr>
        <p:spPr>
          <a:xfrm>
            <a:off x="292100" y="19050"/>
            <a:ext cx="2078355" cy="368300"/>
          </a:xfrm>
          <a:prstGeom prst="rect">
            <a:avLst/>
          </a:prstGeom>
          <a:noFill/>
        </p:spPr>
        <p:txBody>
          <a:bodyPr wrap="none" rtlCol="0" anchor="t">
            <a:spAutoFit/>
          </a:bodyPr>
          <a:p>
            <a:r>
              <a:rPr lang="en-US" altLang="en-US" dirty="0">
                <a:sym typeface="+mn-ea"/>
              </a:rPr>
              <a:t>VisibilityDemo.cpp</a:t>
            </a:r>
            <a:endParaRPr lang="zh-CN" altLang="en-US"/>
          </a:p>
        </p:txBody>
      </p:sp>
      <p:pic>
        <p:nvPicPr>
          <p:cNvPr id="6" name="图片 5"/>
          <p:cNvPicPr>
            <a:picLocks noChangeAspect="1"/>
          </p:cNvPicPr>
          <p:nvPr/>
        </p:nvPicPr>
        <p:blipFill>
          <a:blip r:embed="rId1"/>
          <a:stretch>
            <a:fillRect/>
          </a:stretch>
        </p:blipFill>
        <p:spPr>
          <a:xfrm>
            <a:off x="3143250" y="387350"/>
            <a:ext cx="5799455" cy="31648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3555"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Abstract Classes</a:t>
            </a:r>
            <a:endParaRPr lang="en-US" altLang="en-US" dirty="0"/>
          </a:p>
        </p:txBody>
      </p:sp>
      <p:sp>
        <p:nvSpPr>
          <p:cNvPr id="23556"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3557" name="Rectangle 5"/>
          <p:cNvSpPr/>
          <p:nvPr/>
        </p:nvSpPr>
        <p:spPr>
          <a:xfrm>
            <a:off x="251460" y="1124585"/>
            <a:ext cx="8564563" cy="4608513"/>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800" dirty="0"/>
              <a:t>In the inheritance hierarchy, classes become more specific and concrete </a:t>
            </a:r>
            <a:r>
              <a:rPr lang="en-US" altLang="en-US" sz="2800" i="1" dirty="0"/>
              <a:t>with each new derived class</a:t>
            </a:r>
            <a:r>
              <a:rPr lang="en-US" altLang="en-US" sz="2800" dirty="0"/>
              <a:t>.</a:t>
            </a:r>
            <a:endParaRPr lang="en-US" altLang="en-US" sz="2800" dirty="0"/>
          </a:p>
          <a:p>
            <a:pPr marL="0" lvl="0" indent="0">
              <a:spcBef>
                <a:spcPct val="0"/>
              </a:spcBef>
              <a:buNone/>
            </a:pPr>
            <a:r>
              <a:rPr lang="en-US" altLang="en-US" sz="2800" dirty="0"/>
              <a:t>If you move from a derived class back up to its parent and ancestor classes, the classes become more general and less specific. </a:t>
            </a:r>
            <a:endParaRPr lang="en-US" altLang="en-US" sz="2800" dirty="0"/>
          </a:p>
          <a:p>
            <a:pPr marL="0" lvl="0" indent="0">
              <a:spcBef>
                <a:spcPct val="0"/>
              </a:spcBef>
              <a:buNone/>
            </a:pPr>
            <a:r>
              <a:rPr lang="en-US" altLang="en-US" sz="2800" dirty="0"/>
              <a:t>Class design should ensure that a base class contains common features of its derived classes. Sometimes a base class is so abstract that it cannot have any specific instances. </a:t>
            </a:r>
            <a:endParaRPr lang="en-US" altLang="en-US" sz="2800" dirty="0"/>
          </a:p>
          <a:p>
            <a:pPr marL="0" lvl="0" indent="0">
              <a:spcBef>
                <a:spcPct val="0"/>
              </a:spcBef>
              <a:buNone/>
            </a:pPr>
            <a:r>
              <a:rPr lang="en-US" altLang="en-US" sz="2800" dirty="0"/>
              <a:t>Such a class is referred to as an </a:t>
            </a:r>
            <a:r>
              <a:rPr lang="en-US" altLang="en-US" sz="2800" i="1" dirty="0"/>
              <a:t>abstract class</a:t>
            </a:r>
            <a:r>
              <a:rPr lang="en-US" altLang="en-US" sz="2800" dirty="0"/>
              <a:t>.</a:t>
            </a:r>
            <a:endParaRPr lang="en-US" altLang="en-US" sz="2800" dirty="0"/>
          </a:p>
        </p:txBody>
      </p:sp>
      <p:sp>
        <p:nvSpPr>
          <p:cNvPr id="23558" name="Rectangle 7"/>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4099" name="Rectangle 2"/>
          <p:cNvSpPr>
            <a:spLocks noGrp="1"/>
          </p:cNvSpPr>
          <p:nvPr>
            <p:ph type="title"/>
          </p:nvPr>
        </p:nvSpPr>
        <p:spPr>
          <a:xfrm>
            <a:off x="0" y="152400"/>
            <a:ext cx="9144000" cy="457200"/>
          </a:xfrm>
        </p:spPr>
        <p:txBody>
          <a:bodyPr vert="horz" wrap="square" lIns="92075" tIns="46038" rIns="92075" bIns="46038" anchor="ctr"/>
          <a:p>
            <a:r>
              <a:rPr lang="en-US" altLang="en-US" sz="4000" dirty="0"/>
              <a:t>Objectives</a:t>
            </a:r>
            <a:endParaRPr lang="en-US" altLang="en-US" sz="4000" dirty="0"/>
          </a:p>
        </p:txBody>
      </p:sp>
      <p:sp>
        <p:nvSpPr>
          <p:cNvPr id="4100" name="Rectangle 3"/>
          <p:cNvSpPr>
            <a:spLocks noGrp="1"/>
          </p:cNvSpPr>
          <p:nvPr>
            <p:ph idx="1"/>
          </p:nvPr>
        </p:nvSpPr>
        <p:spPr>
          <a:xfrm>
            <a:off x="193675" y="779463"/>
            <a:ext cx="8796338" cy="5799137"/>
          </a:xfrm>
        </p:spPr>
        <p:txBody>
          <a:bodyPr vert="horz" wrap="square" lIns="92075" tIns="46038" rIns="92075" bIns="46038" anchor="t"/>
          <a:p>
            <a:r>
              <a:rPr lang="en-US" altLang="en-US" sz="1800" dirty="0"/>
              <a:t>To define a derived class from a base class through inheritance (§15.2).</a:t>
            </a:r>
            <a:endParaRPr lang="en-US" altLang="en-US" sz="1800" dirty="0"/>
          </a:p>
          <a:p>
            <a:r>
              <a:rPr lang="en-US" altLang="en-US" sz="1800" dirty="0"/>
              <a:t>To enable generic programming by passing objects of a derived type to a parameter of a base class type (§15.3).</a:t>
            </a:r>
            <a:endParaRPr lang="en-US" altLang="en-US" sz="1800" dirty="0"/>
          </a:p>
          <a:p>
            <a:r>
              <a:rPr lang="en-US" altLang="en-US" sz="1800" dirty="0"/>
              <a:t>To know how to invoke the base class’s constructors with arguments (§15.4.1).</a:t>
            </a:r>
            <a:endParaRPr lang="en-US" altLang="en-US" sz="1800" dirty="0"/>
          </a:p>
          <a:p>
            <a:r>
              <a:rPr lang="en-US" altLang="en-US" sz="1800" dirty="0"/>
              <a:t>To understand constructor and destructor chaining (§15.4.2).</a:t>
            </a:r>
            <a:endParaRPr lang="en-US" altLang="en-US" sz="1800" dirty="0"/>
          </a:p>
          <a:p>
            <a:r>
              <a:rPr lang="en-US" altLang="en-US" sz="1800" dirty="0"/>
              <a:t>To redefine functions in the derived class (§15.5).</a:t>
            </a:r>
            <a:endParaRPr lang="en-US" altLang="en-US" sz="1800" dirty="0"/>
          </a:p>
          <a:p>
            <a:r>
              <a:rPr lang="en-US" altLang="en-US" sz="1800" dirty="0"/>
              <a:t>To distinguish between redefining and overloading functions (§15.5).</a:t>
            </a:r>
            <a:endParaRPr lang="en-US" altLang="en-US" sz="1800" dirty="0"/>
          </a:p>
          <a:p>
            <a:r>
              <a:rPr lang="en-US" altLang="en-US" sz="1800" dirty="0"/>
              <a:t>To define generic functions using polymorphism (§15.6).</a:t>
            </a:r>
            <a:endParaRPr lang="en-US" altLang="en-US" sz="1800" dirty="0"/>
          </a:p>
          <a:p>
            <a:r>
              <a:rPr lang="en-US" altLang="en-US" sz="1800" dirty="0"/>
              <a:t>To enable dynamic binding using virtual functions (§15.7).</a:t>
            </a:r>
            <a:endParaRPr lang="en-US" altLang="en-US" sz="1800" dirty="0"/>
          </a:p>
          <a:p>
            <a:r>
              <a:rPr lang="en-US" altLang="en-US" sz="1800" dirty="0"/>
              <a:t>To distinguish between redefining and overriding functions (§15.7).</a:t>
            </a:r>
            <a:endParaRPr lang="en-US" altLang="en-US" sz="1800" dirty="0"/>
          </a:p>
          <a:p>
            <a:r>
              <a:rPr lang="en-US" altLang="en-US" sz="1800" dirty="0"/>
              <a:t>To distinguish between static matching and dynamic binding (§15.7).</a:t>
            </a:r>
            <a:endParaRPr lang="en-US" altLang="en-US" sz="1800" dirty="0"/>
          </a:p>
          <a:p>
            <a:r>
              <a:rPr lang="en-US" altLang="en-US" sz="1800" dirty="0"/>
              <a:t>To override virtual functions using the </a:t>
            </a:r>
            <a:r>
              <a:rPr lang="en-US" altLang="en-US" sz="1800" b="1" dirty="0"/>
              <a:t>override</a:t>
            </a:r>
            <a:r>
              <a:rPr lang="en-US" altLang="en-US" sz="1800" dirty="0"/>
              <a:t> keyword and use the </a:t>
            </a:r>
            <a:r>
              <a:rPr lang="en-US" altLang="en-US" sz="1800" b="1" dirty="0"/>
              <a:t>final</a:t>
            </a:r>
            <a:r>
              <a:rPr lang="en-US" altLang="en-US" sz="1800" dirty="0"/>
              <a:t> keyword to prevent further overriding (§15.8).</a:t>
            </a:r>
            <a:endParaRPr lang="en-US" altLang="en-US" sz="1800" dirty="0"/>
          </a:p>
          <a:p>
            <a:r>
              <a:rPr lang="en-US" altLang="en-US" sz="1800" dirty="0"/>
              <a:t>To access protected members of a base class from derived classes (§15.9).</a:t>
            </a:r>
            <a:endParaRPr lang="en-US" altLang="en-US" sz="1800" dirty="0"/>
          </a:p>
          <a:p>
            <a:r>
              <a:rPr lang="en-US" altLang="en-US" sz="1800" dirty="0"/>
              <a:t>To define abstract classes with pure virtual functions (§15.10).</a:t>
            </a:r>
            <a:endParaRPr lang="en-US" altLang="en-US" sz="1800" dirty="0"/>
          </a:p>
          <a:p>
            <a:r>
              <a:rPr lang="en-US" altLang="en-US" sz="1800" dirty="0"/>
              <a:t>To cast an object of a base class type to a derived type using the </a:t>
            </a:r>
            <a:r>
              <a:rPr lang="en-US" altLang="en-US" sz="1800" b="1" dirty="0"/>
              <a:t>static_cast</a:t>
            </a:r>
            <a:r>
              <a:rPr lang="en-US" altLang="en-US" sz="1800" dirty="0"/>
              <a:t> and </a:t>
            </a:r>
            <a:r>
              <a:rPr lang="en-US" altLang="en-US" sz="1800" b="1" dirty="0"/>
              <a:t>dynamic_cast</a:t>
            </a:r>
            <a:r>
              <a:rPr lang="en-US" altLang="en-US" sz="1800" dirty="0"/>
              <a:t> operators and know the differences between the two operators (§15.11). </a:t>
            </a:r>
            <a:endParaRPr lang="en-US"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4579"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Abstract Functions</a:t>
            </a:r>
            <a:endParaRPr lang="en-US" altLang="en-US" dirty="0"/>
          </a:p>
        </p:txBody>
      </p:sp>
      <p:sp>
        <p:nvSpPr>
          <p:cNvPr id="24580"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4581" name="Rectangle 4"/>
          <p:cNvSpPr/>
          <p:nvPr/>
        </p:nvSpPr>
        <p:spPr>
          <a:xfrm>
            <a:off x="231775" y="1085850"/>
            <a:ext cx="8756650" cy="5262563"/>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None/>
            </a:pPr>
            <a:r>
              <a:rPr lang="en-US" altLang="en-US" sz="2800" dirty="0"/>
              <a:t>Since you can compute areas and perimeters for all geometric objects, it is better to declare the </a:t>
            </a:r>
            <a:r>
              <a:rPr lang="en-US" altLang="en-US" sz="2800" u="sng" dirty="0"/>
              <a:t>getArea()</a:t>
            </a:r>
            <a:r>
              <a:rPr lang="en-US" altLang="en-US" sz="2800" dirty="0"/>
              <a:t> and </a:t>
            </a:r>
            <a:r>
              <a:rPr lang="en-US" altLang="en-US" sz="2800" u="sng" dirty="0"/>
              <a:t>getPerimeter()</a:t>
            </a:r>
            <a:r>
              <a:rPr lang="en-US" altLang="en-US" sz="2800" dirty="0"/>
              <a:t> functions in the </a:t>
            </a:r>
            <a:r>
              <a:rPr lang="en-US" altLang="en-US" sz="2800" u="sng" dirty="0"/>
              <a:t>GeometricObject</a:t>
            </a:r>
            <a:r>
              <a:rPr lang="en-US" altLang="en-US" sz="2800" dirty="0"/>
              <a:t> class. </a:t>
            </a:r>
            <a:endParaRPr lang="en-US" altLang="en-US" sz="2800" dirty="0"/>
          </a:p>
          <a:p>
            <a:pPr marL="0" lvl="0" indent="0">
              <a:spcBef>
                <a:spcPct val="0"/>
              </a:spcBef>
              <a:buNone/>
            </a:pPr>
            <a:r>
              <a:rPr lang="en-US" altLang="en-US" sz="2800" dirty="0"/>
              <a:t>However, these functions cannot be implemented in the </a:t>
            </a:r>
            <a:r>
              <a:rPr lang="en-US" altLang="en-US" sz="2800" u="sng" dirty="0"/>
              <a:t>GeometricObject</a:t>
            </a:r>
            <a:r>
              <a:rPr lang="en-US" altLang="en-US" sz="2800" dirty="0"/>
              <a:t> class because their implementation is dependent on the specific type of geometric object. </a:t>
            </a:r>
            <a:endParaRPr lang="en-US" altLang="en-US" sz="2800" dirty="0"/>
          </a:p>
          <a:p>
            <a:pPr marL="0" lvl="0" indent="0">
              <a:spcBef>
                <a:spcPct val="0"/>
              </a:spcBef>
              <a:buNone/>
            </a:pPr>
            <a:r>
              <a:rPr lang="en-US" altLang="en-US" sz="2800" dirty="0"/>
              <a:t>Such functions are referred to as </a:t>
            </a:r>
            <a:r>
              <a:rPr lang="en-US" altLang="en-US" sz="2800" i="1" dirty="0"/>
              <a:t>abstract functions</a:t>
            </a:r>
            <a:r>
              <a:rPr lang="en-US" altLang="en-US" sz="2800" dirty="0"/>
              <a:t>. After you declare the functions in </a:t>
            </a:r>
            <a:r>
              <a:rPr lang="en-US" altLang="en-US" sz="2800" u="sng" dirty="0"/>
              <a:t>GeometricObject</a:t>
            </a:r>
            <a:r>
              <a:rPr lang="en-US" altLang="en-US" sz="2800" dirty="0"/>
              <a:t>, </a:t>
            </a:r>
            <a:r>
              <a:rPr lang="en-US" altLang="en-US" sz="2800" u="sng" dirty="0"/>
              <a:t>GeometricObject</a:t>
            </a:r>
            <a:r>
              <a:rPr lang="en-US" altLang="en-US" sz="2800" dirty="0"/>
              <a:t> becomes an abstract class. </a:t>
            </a:r>
            <a:endParaRPr lang="en-US" altLang="en-US" sz="2800" dirty="0"/>
          </a:p>
        </p:txBody>
      </p:sp>
      <p:sp>
        <p:nvSpPr>
          <p:cNvPr id="24582"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5603"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Abstract Class Example</a:t>
            </a:r>
            <a:endParaRPr lang="en-US" altLang="en-US" dirty="0"/>
          </a:p>
        </p:txBody>
      </p:sp>
      <p:sp>
        <p:nvSpPr>
          <p:cNvPr id="2560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5"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6" name="Rectangle 7"/>
          <p:cNvSpPr/>
          <p:nvPr/>
        </p:nvSpPr>
        <p:spPr>
          <a:xfrm>
            <a:off x="0" y="1303338"/>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7" name="Rectangle 23"/>
          <p:cNvSpPr/>
          <p:nvPr/>
        </p:nvSpPr>
        <p:spPr>
          <a:xfrm>
            <a:off x="0" y="1304925"/>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5608" name="Rectangle 38"/>
          <p:cNvSpPr/>
          <p:nvPr/>
        </p:nvSpPr>
        <p:spPr>
          <a:xfrm>
            <a:off x="0" y="1303338"/>
            <a:ext cx="9144000" cy="0"/>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25609" name="Object 37"/>
          <p:cNvGraphicFramePr>
            <a:graphicFrameLocks noChangeAspect="1"/>
          </p:cNvGraphicFramePr>
          <p:nvPr/>
        </p:nvGraphicFramePr>
        <p:xfrm>
          <a:off x="0" y="971550"/>
          <a:ext cx="5100638" cy="5184775"/>
        </p:xfrm>
        <a:graphic>
          <a:graphicData uri="http://schemas.openxmlformats.org/presentationml/2006/ole">
            <mc:AlternateContent xmlns:mc="http://schemas.openxmlformats.org/markup-compatibility/2006">
              <mc:Choice xmlns:v="urn:schemas-microsoft-com:vml" Requires="v">
                <p:oleObj spid="_x0000_s3081" name="" r:id="rId1" imgW="4178300" imgH="4254500" progId="Word.Picture.8">
                  <p:embed/>
                </p:oleObj>
              </mc:Choice>
              <mc:Fallback>
                <p:oleObj name="" r:id="rId1" imgW="4178300" imgH="4254500" progId="Word.Picture.8">
                  <p:embed/>
                  <p:pic>
                    <p:nvPicPr>
                      <p:cNvPr id="0" name="图片 3080"/>
                      <p:cNvPicPr/>
                      <p:nvPr/>
                    </p:nvPicPr>
                    <p:blipFill>
                      <a:blip r:embed="rId2"/>
                      <a:stretch>
                        <a:fillRect/>
                      </a:stretch>
                    </p:blipFill>
                    <p:spPr>
                      <a:xfrm>
                        <a:off x="0" y="971550"/>
                        <a:ext cx="5100638" cy="5184775"/>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82625" y="4107180"/>
            <a:ext cx="6216650" cy="2419350"/>
          </a:xfrm>
          <a:prstGeom prst="rect">
            <a:avLst/>
          </a:prstGeom>
        </p:spPr>
      </p:pic>
      <p:sp>
        <p:nvSpPr>
          <p:cNvPr id="25611" name="Rectangle 25">
            <a:hlinkClick r:id="rId2"/>
          </p:cNvPr>
          <p:cNvSpPr/>
          <p:nvPr/>
        </p:nvSpPr>
        <p:spPr>
          <a:xfrm>
            <a:off x="682625" y="252730"/>
            <a:ext cx="5166995" cy="406400"/>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TestAbstractGeometricObject</a:t>
            </a:r>
            <a:endParaRPr lang="en-US" altLang="en-US" sz="2000" dirty="0"/>
          </a:p>
        </p:txBody>
      </p:sp>
      <p:sp>
        <p:nvSpPr>
          <p:cNvPr id="25612" name="Rectangle 26">
            <a:hlinkClick r:id="rId3"/>
          </p:cNvPr>
          <p:cNvSpPr/>
          <p:nvPr/>
        </p:nvSpPr>
        <p:spPr>
          <a:xfrm>
            <a:off x="699135" y="767080"/>
            <a:ext cx="5585460" cy="406400"/>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AbstractGeometricObject.h</a:t>
            </a:r>
            <a:endParaRPr lang="en-US" altLang="en-US" sz="2000" dirty="0"/>
          </a:p>
        </p:txBody>
      </p:sp>
      <p:sp>
        <p:nvSpPr>
          <p:cNvPr id="25613" name="Rectangle 27">
            <a:hlinkClick r:id="rId4"/>
          </p:cNvPr>
          <p:cNvSpPr/>
          <p:nvPr/>
        </p:nvSpPr>
        <p:spPr>
          <a:xfrm>
            <a:off x="692785" y="1281430"/>
            <a:ext cx="5579745" cy="406400"/>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AbstractGeometricObject.cpp</a:t>
            </a:r>
            <a:endParaRPr lang="en-US" altLang="en-US" sz="2000" dirty="0"/>
          </a:p>
        </p:txBody>
      </p:sp>
      <p:sp>
        <p:nvSpPr>
          <p:cNvPr id="25614" name="Rectangle 28">
            <a:hlinkClick r:id="rId5"/>
          </p:cNvPr>
          <p:cNvSpPr/>
          <p:nvPr/>
        </p:nvSpPr>
        <p:spPr>
          <a:xfrm>
            <a:off x="692785" y="1856105"/>
            <a:ext cx="5579745" cy="406400"/>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1600" dirty="0"/>
              <a:t>DerivedCircleFromAbstractGeometricObject.h</a:t>
            </a:r>
            <a:endParaRPr lang="en-US" altLang="en-US" sz="1600" dirty="0"/>
          </a:p>
        </p:txBody>
      </p:sp>
      <p:sp>
        <p:nvSpPr>
          <p:cNvPr id="25615" name="Rectangle 32">
            <a:hlinkClick r:id="rId6"/>
          </p:cNvPr>
          <p:cNvSpPr/>
          <p:nvPr/>
        </p:nvSpPr>
        <p:spPr>
          <a:xfrm>
            <a:off x="692785" y="2397125"/>
            <a:ext cx="5585460" cy="406400"/>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1600" dirty="0"/>
              <a:t>DerivedCircleFromAbstractGeometricObject.cpp</a:t>
            </a:r>
            <a:endParaRPr lang="en-US" altLang="en-US" sz="1600" dirty="0"/>
          </a:p>
        </p:txBody>
      </p:sp>
      <p:sp>
        <p:nvSpPr>
          <p:cNvPr id="25616" name="Rectangle 33">
            <a:hlinkClick r:id="rId7"/>
          </p:cNvPr>
          <p:cNvSpPr/>
          <p:nvPr/>
        </p:nvSpPr>
        <p:spPr>
          <a:xfrm>
            <a:off x="692785" y="2945130"/>
            <a:ext cx="5800725" cy="406400"/>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1600" dirty="0"/>
              <a:t>DerivedRectangleFromAbstractGeometricObject.h</a:t>
            </a:r>
            <a:endParaRPr lang="en-US" altLang="en-US" sz="1600" dirty="0"/>
          </a:p>
        </p:txBody>
      </p:sp>
      <p:sp>
        <p:nvSpPr>
          <p:cNvPr id="25617" name="Rectangle 34">
            <a:hlinkClick r:id="rId8"/>
          </p:cNvPr>
          <p:cNvSpPr/>
          <p:nvPr/>
        </p:nvSpPr>
        <p:spPr>
          <a:xfrm>
            <a:off x="692785" y="3486150"/>
            <a:ext cx="6002020" cy="406400"/>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1600" dirty="0"/>
              <a:t>DerivedRectangleFromAbstractGeometricObject.cpp</a:t>
            </a:r>
            <a:endParaRPr lang="en-US" altLang="en-US"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6627" name="Rectangle 2"/>
          <p:cNvSpPr>
            <a:spLocks noGrp="1"/>
          </p:cNvSpPr>
          <p:nvPr>
            <p:ph type="title"/>
          </p:nvPr>
        </p:nvSpPr>
        <p:spPr>
          <a:xfrm>
            <a:off x="306705" y="228600"/>
            <a:ext cx="8413750" cy="1049655"/>
          </a:xfrm>
        </p:spPr>
        <p:txBody>
          <a:bodyPr vert="horz" wrap="square" lIns="92075" tIns="46038" rIns="92075" bIns="46038" anchor="ctr"/>
          <a:p>
            <a:r>
              <a:rPr lang="en-US" altLang="en-US" sz="3200" dirty="0"/>
              <a:t>Casting: static_cast versus dynamic_cast </a:t>
            </a:r>
            <a:endParaRPr lang="en-US" altLang="en-US" sz="3200" dirty="0"/>
          </a:p>
        </p:txBody>
      </p:sp>
      <p:sp>
        <p:nvSpPr>
          <p:cNvPr id="26628"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6629" name="Rectangle 4"/>
          <p:cNvSpPr/>
          <p:nvPr/>
        </p:nvSpPr>
        <p:spPr>
          <a:xfrm>
            <a:off x="212090" y="1608773"/>
            <a:ext cx="8602663" cy="44164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t>The header for the </a:t>
            </a:r>
            <a:r>
              <a:rPr lang="en-US" altLang="en-US" sz="2800" u="sng" dirty="0"/>
              <a:t>displayGeometricObject</a:t>
            </a:r>
            <a:r>
              <a:rPr lang="en-US" altLang="en-US" sz="2800" dirty="0"/>
              <a:t> function in Listing 15.19 is</a:t>
            </a:r>
            <a:endParaRPr lang="en-US" altLang="en-US" sz="2800" dirty="0"/>
          </a:p>
          <a:p>
            <a:pPr marL="0" lvl="0" indent="0">
              <a:buNone/>
            </a:pPr>
            <a:endParaRPr lang="en-US" altLang="en-US" sz="2800" b="1" u="sng" dirty="0"/>
          </a:p>
          <a:p>
            <a:pPr marL="0" lvl="0" indent="0">
              <a:buNone/>
            </a:pPr>
            <a:r>
              <a:rPr lang="en-US" altLang="en-US" sz="2000" b="1" dirty="0"/>
              <a:t>void </a:t>
            </a:r>
            <a:r>
              <a:rPr lang="en-US" altLang="en-US" sz="2000" dirty="0"/>
              <a:t>displayGeometricObject(const GeometricObject&amp; object)</a:t>
            </a:r>
            <a:endParaRPr lang="en-US" altLang="en-US" sz="2000" dirty="0"/>
          </a:p>
          <a:p>
            <a:pPr marL="0" lvl="0" indent="0">
              <a:buNone/>
            </a:pPr>
            <a:endParaRPr lang="en-US" altLang="en-US" sz="2000" dirty="0"/>
          </a:p>
          <a:p>
            <a:pPr marL="0" lvl="0" indent="0">
              <a:buNone/>
            </a:pPr>
            <a:r>
              <a:rPr lang="en-US" altLang="en-US" sz="2800" dirty="0"/>
              <a:t>Suppose you wish to modify this function to display radius, diameter, area, and perimeter if the object is a circle. How can this be done? </a:t>
            </a:r>
            <a:endParaRPr lang="en-US" altLang="en-US" sz="2800" dirty="0"/>
          </a:p>
        </p:txBody>
      </p:sp>
      <p:sp>
        <p:nvSpPr>
          <p:cNvPr id="26630"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7651"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Static Casting Example</a:t>
            </a:r>
            <a:endParaRPr lang="en-US" altLang="en-US" dirty="0"/>
          </a:p>
        </p:txBody>
      </p:sp>
      <p:sp>
        <p:nvSpPr>
          <p:cNvPr id="27652"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7653" name="Rectangle 7"/>
          <p:cNvSpPr/>
          <p:nvPr/>
        </p:nvSpPr>
        <p:spPr>
          <a:xfrm>
            <a:off x="501650" y="1239838"/>
            <a:ext cx="8102600" cy="40322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b="1" dirty="0">
                <a:solidFill>
                  <a:schemeClr val="tx2"/>
                </a:solidFill>
              </a:rPr>
              <a:t>void</a:t>
            </a:r>
            <a:r>
              <a:rPr lang="en-US" altLang="en-US" sz="2400" dirty="0">
                <a:solidFill>
                  <a:schemeClr val="tx2"/>
                </a:solidFill>
              </a:rPr>
              <a:t> displayGeometricObject(GeometricObject&amp; g)</a:t>
            </a:r>
            <a:endParaRPr lang="en-US" altLang="en-US" sz="2400" dirty="0">
              <a:solidFill>
                <a:schemeClr val="tx2"/>
              </a:solidFill>
            </a:endParaRPr>
          </a:p>
          <a:p>
            <a:pPr marL="0" lvl="0" indent="0">
              <a:buNone/>
            </a:pPr>
            <a:r>
              <a:rPr lang="en-US" altLang="en-US" sz="2400" dirty="0">
                <a:solidFill>
                  <a:schemeClr val="tx2"/>
                </a:solidFill>
              </a:rPr>
              <a:t>{</a:t>
            </a:r>
            <a:endParaRPr lang="en-US" altLang="en-US" sz="2400" dirty="0">
              <a:solidFill>
                <a:schemeClr val="tx2"/>
              </a:solidFill>
            </a:endParaRPr>
          </a:p>
          <a:p>
            <a:pPr marL="0" lvl="0" indent="0">
              <a:buNone/>
            </a:pPr>
            <a:r>
              <a:rPr lang="en-US" altLang="en-US" sz="2400" dirty="0">
                <a:solidFill>
                  <a:schemeClr val="tx2"/>
                </a:solidFill>
              </a:rPr>
              <a:t>  cout &lt;&lt; "The radius is " &lt;&lt; g.getRadius() &lt;&lt; endl;</a:t>
            </a:r>
            <a:endParaRPr lang="en-US" altLang="en-US" sz="2400" dirty="0">
              <a:solidFill>
                <a:schemeClr val="tx2"/>
              </a:solidFill>
            </a:endParaRPr>
          </a:p>
          <a:p>
            <a:pPr marL="0" lvl="0" indent="0">
              <a:buNone/>
            </a:pPr>
            <a:r>
              <a:rPr lang="en-US" altLang="en-US" sz="2400" dirty="0">
                <a:solidFill>
                  <a:schemeClr val="tx2"/>
                </a:solidFill>
              </a:rPr>
              <a:t>  cout &lt;&lt; "The diameter is " &lt;&lt; g.getDiameter() &lt;&lt; endl;</a:t>
            </a:r>
            <a:endParaRPr lang="en-US" altLang="en-US" sz="2400" dirty="0">
              <a:solidFill>
                <a:schemeClr val="tx2"/>
              </a:solidFill>
            </a:endParaRPr>
          </a:p>
          <a:p>
            <a:pPr marL="0" lvl="0" indent="0">
              <a:buNone/>
            </a:pPr>
            <a:r>
              <a:rPr lang="en-US" altLang="en-US" sz="2400" dirty="0">
                <a:solidFill>
                  <a:schemeClr val="tx2"/>
                </a:solidFill>
              </a:rPr>
              <a:t>  cout &lt;&lt; "The width is " &lt;&lt; g.getWidth() &lt;&lt; endl;</a:t>
            </a:r>
            <a:endParaRPr lang="en-US" altLang="en-US" sz="2400" dirty="0">
              <a:solidFill>
                <a:schemeClr val="tx2"/>
              </a:solidFill>
            </a:endParaRPr>
          </a:p>
          <a:p>
            <a:pPr marL="0" lvl="0" indent="0">
              <a:buNone/>
            </a:pPr>
            <a:r>
              <a:rPr lang="en-US" altLang="en-US" sz="2400" dirty="0">
                <a:solidFill>
                  <a:schemeClr val="tx2"/>
                </a:solidFill>
              </a:rPr>
              <a:t>  cout &lt;&lt; "The height is " &lt;&lt; g.getHeight() &lt;&lt; endl;</a:t>
            </a:r>
            <a:endParaRPr lang="en-US" altLang="en-US" sz="2400" dirty="0">
              <a:solidFill>
                <a:schemeClr val="tx2"/>
              </a:solidFill>
            </a:endParaRPr>
          </a:p>
          <a:p>
            <a:pPr marL="0" lvl="0" indent="0">
              <a:buNone/>
            </a:pPr>
            <a:r>
              <a:rPr lang="en-US" altLang="en-US" sz="2400" dirty="0">
                <a:solidFill>
                  <a:schemeClr val="tx2"/>
                </a:solidFill>
              </a:rPr>
              <a:t>  cout &lt;&lt; "The area is " &lt;&lt; g.getArea() &lt;&lt; endl;</a:t>
            </a:r>
            <a:endParaRPr lang="en-US" altLang="en-US" sz="2400" dirty="0">
              <a:solidFill>
                <a:schemeClr val="tx2"/>
              </a:solidFill>
            </a:endParaRPr>
          </a:p>
          <a:p>
            <a:pPr marL="0" lvl="0" indent="0">
              <a:buNone/>
            </a:pPr>
            <a:r>
              <a:rPr lang="en-US" altLang="en-US" sz="2400" dirty="0">
                <a:solidFill>
                  <a:schemeClr val="tx2"/>
                </a:solidFill>
              </a:rPr>
              <a:t>  cout &lt;&lt; "The perimeter is " &lt;&lt; g.getPerimeter() &lt;&lt; endl;</a:t>
            </a:r>
            <a:endParaRPr lang="en-US" altLang="en-US" sz="2400" dirty="0">
              <a:solidFill>
                <a:schemeClr val="tx2"/>
              </a:solidFill>
            </a:endParaRPr>
          </a:p>
          <a:p>
            <a:pPr marL="0" lvl="0" indent="0">
              <a:buNone/>
            </a:pPr>
            <a:r>
              <a:rPr lang="en-US" altLang="en-US" sz="2400" dirty="0">
                <a:solidFill>
                  <a:schemeClr val="tx2"/>
                </a:solidFill>
              </a:rPr>
              <a:t>}</a:t>
            </a:r>
            <a:endParaRPr lang="en-US" altLang="en-US" sz="2400" dirty="0">
              <a:solidFill>
                <a:schemeClr val="tx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8675"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Static Casting Example</a:t>
            </a:r>
            <a:endParaRPr lang="en-US" altLang="en-US" dirty="0"/>
          </a:p>
        </p:txBody>
      </p:sp>
      <p:sp>
        <p:nvSpPr>
          <p:cNvPr id="28676"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8677" name="Rectangle 4"/>
          <p:cNvSpPr/>
          <p:nvPr/>
        </p:nvSpPr>
        <p:spPr>
          <a:xfrm>
            <a:off x="501650" y="1239838"/>
            <a:ext cx="8218488" cy="51466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000" b="1" dirty="0">
                <a:solidFill>
                  <a:schemeClr val="tx2"/>
                </a:solidFill>
              </a:rPr>
              <a:t>void</a:t>
            </a:r>
            <a:r>
              <a:rPr lang="en-US" altLang="en-US" sz="2000" dirty="0">
                <a:solidFill>
                  <a:schemeClr val="tx2"/>
                </a:solidFill>
              </a:rPr>
              <a:t> displayGeometricObject(GeometricObject&amp; g)</a:t>
            </a:r>
            <a:endParaRPr lang="en-US" altLang="en-US" sz="2000" dirty="0">
              <a:solidFill>
                <a:schemeClr val="tx2"/>
              </a:solidFill>
            </a:endParaRPr>
          </a:p>
          <a:p>
            <a:pPr marL="0" lvl="0" indent="0">
              <a:buNone/>
            </a:pPr>
            <a:r>
              <a:rPr lang="en-US" altLang="en-US" sz="2000" dirty="0">
                <a:solidFill>
                  <a:schemeClr val="tx2"/>
                </a:solidFill>
              </a:rPr>
              <a:t>{</a:t>
            </a:r>
            <a:endParaRPr lang="en-US" altLang="en-US" sz="2000" dirty="0">
              <a:solidFill>
                <a:schemeClr val="tx2"/>
              </a:solidFill>
            </a:endParaRPr>
          </a:p>
          <a:p>
            <a:pPr marL="0" lvl="0" indent="0">
              <a:buNone/>
            </a:pPr>
            <a:r>
              <a:rPr lang="en-US" altLang="en-US" sz="2000" dirty="0">
                <a:solidFill>
                  <a:schemeClr val="tx2"/>
                </a:solidFill>
              </a:rPr>
              <a:t>  GeometricObject* p = &amp;g;</a:t>
            </a:r>
            <a:endParaRPr lang="en-US" altLang="en-US" sz="2000" dirty="0">
              <a:solidFill>
                <a:schemeClr val="tx2"/>
              </a:solidFill>
            </a:endParaRPr>
          </a:p>
          <a:p>
            <a:pPr marL="0" lvl="0" indent="0">
              <a:buNone/>
            </a:pPr>
            <a:r>
              <a:rPr lang="en-US" altLang="en-US" sz="2000" dirty="0">
                <a:solidFill>
                  <a:schemeClr val="tx2"/>
                </a:solidFill>
              </a:rPr>
              <a:t>  cout &lt;&lt; "The raidus is " &lt;&lt;</a:t>
            </a:r>
            <a:endParaRPr lang="en-US" altLang="en-US" sz="2000" dirty="0">
              <a:solidFill>
                <a:schemeClr val="tx2"/>
              </a:solidFill>
            </a:endParaRPr>
          </a:p>
          <a:p>
            <a:pPr marL="0" lvl="0" indent="0">
              <a:buNone/>
            </a:pPr>
            <a:r>
              <a:rPr lang="en-US" altLang="en-US" sz="2000" dirty="0">
                <a:solidFill>
                  <a:schemeClr val="tx2"/>
                </a:solidFill>
              </a:rPr>
              <a:t>    </a:t>
            </a:r>
            <a:r>
              <a:rPr lang="en-US" altLang="en-US" sz="2000" b="1" dirty="0">
                <a:solidFill>
                  <a:schemeClr val="tx2"/>
                </a:solidFill>
              </a:rPr>
              <a:t>static_cast</a:t>
            </a:r>
            <a:r>
              <a:rPr lang="en-US" altLang="en-US" sz="2000" dirty="0">
                <a:solidFill>
                  <a:schemeClr val="tx2"/>
                </a:solidFill>
              </a:rPr>
              <a:t>&lt;Circle*&gt;(p)-&gt;getRadius() &lt;&lt; endl;</a:t>
            </a:r>
            <a:endParaRPr lang="en-US" altLang="en-US" sz="2000" dirty="0">
              <a:solidFill>
                <a:schemeClr val="tx2"/>
              </a:solidFill>
            </a:endParaRPr>
          </a:p>
          <a:p>
            <a:pPr marL="0" lvl="0" indent="0">
              <a:buNone/>
            </a:pPr>
            <a:r>
              <a:rPr lang="en-US" altLang="en-US" sz="2000" dirty="0">
                <a:solidFill>
                  <a:schemeClr val="tx2"/>
                </a:solidFill>
              </a:rPr>
              <a:t>  cout &lt;&lt; "The diameter is " &lt;&lt;</a:t>
            </a:r>
            <a:endParaRPr lang="en-US" altLang="en-US" sz="2000" dirty="0">
              <a:solidFill>
                <a:schemeClr val="tx2"/>
              </a:solidFill>
            </a:endParaRPr>
          </a:p>
          <a:p>
            <a:pPr marL="0" lvl="0" indent="0">
              <a:buNone/>
            </a:pPr>
            <a:r>
              <a:rPr lang="en-US" altLang="en-US" sz="2000" dirty="0">
                <a:solidFill>
                  <a:schemeClr val="tx2"/>
                </a:solidFill>
              </a:rPr>
              <a:t>    </a:t>
            </a:r>
            <a:r>
              <a:rPr lang="en-US" altLang="en-US" sz="2000" b="1" dirty="0">
                <a:solidFill>
                  <a:schemeClr val="tx2"/>
                </a:solidFill>
              </a:rPr>
              <a:t>static_cast</a:t>
            </a:r>
            <a:r>
              <a:rPr lang="en-US" altLang="en-US" sz="2000" dirty="0">
                <a:solidFill>
                  <a:schemeClr val="tx2"/>
                </a:solidFill>
              </a:rPr>
              <a:t>&lt;Circle*&gt;(p)-&gt;getDiameter() &lt;&lt; endl;</a:t>
            </a:r>
            <a:endParaRPr lang="en-US" altLang="en-US" sz="2000" dirty="0">
              <a:solidFill>
                <a:schemeClr val="tx2"/>
              </a:solidFill>
            </a:endParaRPr>
          </a:p>
          <a:p>
            <a:pPr marL="0" lvl="0" indent="0">
              <a:buNone/>
            </a:pPr>
            <a:r>
              <a:rPr lang="en-US" altLang="en-US" sz="2000" dirty="0">
                <a:solidFill>
                  <a:schemeClr val="tx2"/>
                </a:solidFill>
              </a:rPr>
              <a:t>  cout &lt;&lt; "The width is " &lt;&lt;</a:t>
            </a:r>
            <a:endParaRPr lang="en-US" altLang="en-US" sz="2000" dirty="0">
              <a:solidFill>
                <a:schemeClr val="tx2"/>
              </a:solidFill>
            </a:endParaRPr>
          </a:p>
          <a:p>
            <a:pPr marL="0" lvl="0" indent="0">
              <a:buNone/>
            </a:pPr>
            <a:r>
              <a:rPr lang="en-US" altLang="en-US" sz="2000" dirty="0">
                <a:solidFill>
                  <a:schemeClr val="tx2"/>
                </a:solidFill>
              </a:rPr>
              <a:t>    </a:t>
            </a:r>
            <a:r>
              <a:rPr lang="en-US" altLang="en-US" sz="2000" b="1" dirty="0">
                <a:solidFill>
                  <a:schemeClr val="tx2"/>
                </a:solidFill>
              </a:rPr>
              <a:t>static_cast</a:t>
            </a:r>
            <a:r>
              <a:rPr lang="en-US" altLang="en-US" sz="2000" dirty="0">
                <a:solidFill>
                  <a:schemeClr val="tx2"/>
                </a:solidFill>
              </a:rPr>
              <a:t>&lt;Rectangle*&gt;(p)-&gt;getWidth() &lt;&lt; endl;</a:t>
            </a:r>
            <a:endParaRPr lang="en-US" altLang="en-US" sz="2000" dirty="0">
              <a:solidFill>
                <a:schemeClr val="tx2"/>
              </a:solidFill>
            </a:endParaRPr>
          </a:p>
          <a:p>
            <a:pPr marL="0" lvl="0" indent="0">
              <a:buNone/>
            </a:pPr>
            <a:r>
              <a:rPr lang="en-US" altLang="en-US" sz="2000" dirty="0">
                <a:solidFill>
                  <a:schemeClr val="tx2"/>
                </a:solidFill>
              </a:rPr>
              <a:t>  cout &lt;&lt; "The height is " &lt;&lt;</a:t>
            </a:r>
            <a:endParaRPr lang="en-US" altLang="en-US" sz="2000" dirty="0">
              <a:solidFill>
                <a:schemeClr val="tx2"/>
              </a:solidFill>
            </a:endParaRPr>
          </a:p>
          <a:p>
            <a:pPr marL="0" lvl="0" indent="0">
              <a:buNone/>
            </a:pPr>
            <a:r>
              <a:rPr lang="en-US" altLang="en-US" sz="2000" dirty="0">
                <a:solidFill>
                  <a:schemeClr val="tx2"/>
                </a:solidFill>
              </a:rPr>
              <a:t>    </a:t>
            </a:r>
            <a:r>
              <a:rPr lang="en-US" altLang="en-US" sz="2000" b="1" dirty="0">
                <a:solidFill>
                  <a:schemeClr val="tx2"/>
                </a:solidFill>
              </a:rPr>
              <a:t>static_cast</a:t>
            </a:r>
            <a:r>
              <a:rPr lang="en-US" altLang="en-US" sz="2000" dirty="0">
                <a:solidFill>
                  <a:schemeClr val="tx2"/>
                </a:solidFill>
              </a:rPr>
              <a:t>&lt;Rectangle*&gt;(p)-&gt;getHeight() &lt;&lt; endl;</a:t>
            </a:r>
            <a:endParaRPr lang="en-US" altLang="en-US" sz="2000" dirty="0">
              <a:solidFill>
                <a:schemeClr val="tx2"/>
              </a:solidFill>
            </a:endParaRPr>
          </a:p>
          <a:p>
            <a:pPr marL="0" lvl="0" indent="0">
              <a:buNone/>
            </a:pPr>
            <a:r>
              <a:rPr lang="en-US" altLang="en-US" sz="2000" dirty="0">
                <a:solidFill>
                  <a:schemeClr val="tx2"/>
                </a:solidFill>
              </a:rPr>
              <a:t>  cout &lt;&lt; "The area is " &lt;&lt; g.getArea() &lt;&lt; endl;</a:t>
            </a:r>
            <a:endParaRPr lang="en-US" altLang="en-US" sz="2000" dirty="0">
              <a:solidFill>
                <a:schemeClr val="tx2"/>
              </a:solidFill>
            </a:endParaRPr>
          </a:p>
          <a:p>
            <a:pPr marL="0" lvl="0" indent="0">
              <a:buNone/>
            </a:pPr>
            <a:r>
              <a:rPr lang="en-US" altLang="en-US" sz="2000" dirty="0">
                <a:solidFill>
                  <a:schemeClr val="tx2"/>
                </a:solidFill>
              </a:rPr>
              <a:t>  cout &lt;&lt; "The perimeter is " &lt;&lt; g.getPerimeter() &lt;&lt; endl;</a:t>
            </a:r>
            <a:endParaRPr lang="en-US" altLang="en-US" sz="2000" dirty="0">
              <a:solidFill>
                <a:schemeClr val="tx2"/>
              </a:solidFill>
            </a:endParaRPr>
          </a:p>
          <a:p>
            <a:pPr marL="0" lvl="0" indent="0">
              <a:buNone/>
            </a:pPr>
            <a:r>
              <a:rPr lang="en-US" altLang="en-US" sz="2000" dirty="0">
                <a:solidFill>
                  <a:schemeClr val="tx2"/>
                </a:solidFill>
              </a:rPr>
              <a:t>}</a:t>
            </a:r>
            <a:endParaRPr lang="en-US" altLang="en-US" sz="2000" dirty="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29699"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Dynamic Casting Example</a:t>
            </a:r>
            <a:endParaRPr lang="en-US" altLang="en-US" dirty="0"/>
          </a:p>
        </p:txBody>
      </p:sp>
      <p:sp>
        <p:nvSpPr>
          <p:cNvPr id="29700"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1" name="Rectangle 4"/>
          <p:cNvSpPr/>
          <p:nvPr/>
        </p:nvSpPr>
        <p:spPr>
          <a:xfrm>
            <a:off x="231775" y="1085850"/>
            <a:ext cx="8756650" cy="180498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dirty="0"/>
              <a:t>You can use the </a:t>
            </a:r>
            <a:r>
              <a:rPr lang="en-US" altLang="en-US" sz="2400" u="sng" dirty="0"/>
              <a:t>dynamic_cast</a:t>
            </a:r>
            <a:r>
              <a:rPr lang="en-US" altLang="en-US" sz="2400" dirty="0"/>
              <a:t> operator to cast a parameter of the </a:t>
            </a:r>
            <a:r>
              <a:rPr lang="en-US" altLang="en-US" sz="2400" u="sng" dirty="0"/>
              <a:t>GeometricObject</a:t>
            </a:r>
            <a:r>
              <a:rPr lang="en-US" altLang="en-US" sz="2400" dirty="0"/>
              <a:t> type into a </a:t>
            </a:r>
            <a:r>
              <a:rPr lang="en-US" altLang="en-US" sz="2400" u="sng" dirty="0"/>
              <a:t>Circle</a:t>
            </a:r>
            <a:r>
              <a:rPr lang="en-US" altLang="en-US" sz="2400" dirty="0"/>
              <a:t> type, and then invoke the </a:t>
            </a:r>
            <a:r>
              <a:rPr lang="en-US" altLang="en-US" sz="2400" u="sng" dirty="0"/>
              <a:t>getRadius()</a:t>
            </a:r>
            <a:r>
              <a:rPr lang="en-US" altLang="en-US" sz="2400" dirty="0"/>
              <a:t> and </a:t>
            </a:r>
            <a:r>
              <a:rPr lang="en-US" altLang="en-US" sz="2400" u="sng" dirty="0"/>
              <a:t>getDiameter()</a:t>
            </a:r>
            <a:r>
              <a:rPr lang="en-US" altLang="en-US" sz="2400" dirty="0"/>
              <a:t> functions defined in the </a:t>
            </a:r>
            <a:r>
              <a:rPr lang="en-US" altLang="en-US" sz="2400" u="sng" dirty="0"/>
              <a:t>Circle</a:t>
            </a:r>
            <a:r>
              <a:rPr lang="en-US" altLang="en-US" sz="2400" dirty="0"/>
              <a:t> class, as shown in the following code:</a:t>
            </a:r>
            <a:endParaRPr lang="en-US" altLang="en-US" sz="2400" dirty="0"/>
          </a:p>
        </p:txBody>
      </p:sp>
      <p:sp>
        <p:nvSpPr>
          <p:cNvPr id="29702"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29703" name="Rectangle 6"/>
          <p:cNvSpPr/>
          <p:nvPr/>
        </p:nvSpPr>
        <p:spPr>
          <a:xfrm>
            <a:off x="501650" y="3006725"/>
            <a:ext cx="8102600" cy="3224213"/>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400" dirty="0">
                <a:solidFill>
                  <a:schemeClr val="tx2"/>
                </a:solidFill>
              </a:rPr>
              <a:t>GeometricObject* p = &amp;object;</a:t>
            </a:r>
            <a:endParaRPr lang="en-US" altLang="en-US" sz="2400" dirty="0">
              <a:solidFill>
                <a:schemeClr val="tx2"/>
              </a:solidFill>
            </a:endParaRPr>
          </a:p>
          <a:p>
            <a:pPr marL="0" lvl="0" indent="0">
              <a:buNone/>
            </a:pPr>
            <a:r>
              <a:rPr lang="en-US" altLang="en-US" sz="2400" dirty="0">
                <a:solidFill>
                  <a:schemeClr val="tx2"/>
                </a:solidFill>
              </a:rPr>
              <a:t>Circle* p1 = dynamic_cast&lt;Circle*&gt;(p);</a:t>
            </a:r>
            <a:endParaRPr lang="en-US" altLang="en-US" sz="2400" dirty="0">
              <a:solidFill>
                <a:schemeClr val="tx2"/>
              </a:solidFill>
            </a:endParaRPr>
          </a:p>
          <a:p>
            <a:pPr marL="0" lvl="0" indent="0">
              <a:buNone/>
            </a:pPr>
            <a:r>
              <a:rPr lang="en-US" altLang="en-US" sz="2400" dirty="0">
                <a:solidFill>
                  <a:schemeClr val="tx2"/>
                </a:solidFill>
              </a:rPr>
              <a:t>if (p1 != 0)</a:t>
            </a:r>
            <a:endParaRPr lang="en-US" altLang="en-US" sz="2400" dirty="0">
              <a:solidFill>
                <a:schemeClr val="tx2"/>
              </a:solidFill>
            </a:endParaRPr>
          </a:p>
          <a:p>
            <a:pPr marL="0" lvl="0" indent="0">
              <a:buNone/>
            </a:pPr>
            <a:r>
              <a:rPr lang="en-US" altLang="en-US" sz="2400" dirty="0">
                <a:solidFill>
                  <a:schemeClr val="tx2"/>
                </a:solidFill>
              </a:rPr>
              <a:t>{</a:t>
            </a:r>
            <a:endParaRPr lang="en-US" altLang="en-US" sz="2400" dirty="0">
              <a:solidFill>
                <a:schemeClr val="tx2"/>
              </a:solidFill>
            </a:endParaRPr>
          </a:p>
          <a:p>
            <a:pPr marL="0" lvl="0" indent="0">
              <a:buNone/>
            </a:pPr>
            <a:r>
              <a:rPr lang="en-US" altLang="en-US" sz="2400" dirty="0">
                <a:solidFill>
                  <a:schemeClr val="tx2"/>
                </a:solidFill>
              </a:rPr>
              <a:t>  cout &lt;&lt; "The radius is " &lt;&lt; p1-&gt;getRadius() &lt;&lt; endl;</a:t>
            </a:r>
            <a:endParaRPr lang="en-US" altLang="en-US" sz="2400" dirty="0">
              <a:solidFill>
                <a:schemeClr val="tx2"/>
              </a:solidFill>
            </a:endParaRPr>
          </a:p>
          <a:p>
            <a:pPr marL="0" lvl="0" indent="0">
              <a:buNone/>
            </a:pPr>
            <a:r>
              <a:rPr lang="en-US" altLang="en-US" sz="2400" dirty="0">
                <a:solidFill>
                  <a:schemeClr val="tx2"/>
                </a:solidFill>
              </a:rPr>
              <a:t>  cout &lt;&lt; "The diameter is " &lt;&lt; p1-&gt;getDiameter() &lt;&lt; endl;</a:t>
            </a:r>
            <a:endParaRPr lang="en-US" altLang="en-US" sz="2400" dirty="0">
              <a:solidFill>
                <a:schemeClr val="tx2"/>
              </a:solidFill>
            </a:endParaRPr>
          </a:p>
          <a:p>
            <a:pPr marL="0" lvl="0" indent="0">
              <a:buNone/>
            </a:pPr>
            <a:r>
              <a:rPr lang="en-US" altLang="en-US" sz="2400" dirty="0">
                <a:solidFill>
                  <a:schemeClr val="tx2"/>
                </a:solidFill>
              </a:rPr>
              <a:t>}</a:t>
            </a:r>
            <a:endParaRPr lang="en-US" altLang="en-US" sz="2400" dirty="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0723"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Upcasting and Downcasting</a:t>
            </a:r>
            <a:endParaRPr lang="en-US" altLang="en-US" dirty="0"/>
          </a:p>
        </p:txBody>
      </p:sp>
      <p:sp>
        <p:nvSpPr>
          <p:cNvPr id="3072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0725" name="Rectangle 4"/>
          <p:cNvSpPr/>
          <p:nvPr/>
        </p:nvSpPr>
        <p:spPr>
          <a:xfrm>
            <a:off x="231775" y="1201738"/>
            <a:ext cx="8912225" cy="27654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dirty="0"/>
              <a:t>Assigning a pointer of a derived class type to a pointer of its base class type is called </a:t>
            </a:r>
            <a:r>
              <a:rPr lang="en-US" altLang="en-US" i="1" dirty="0"/>
              <a:t>upcasting</a:t>
            </a:r>
            <a:r>
              <a:rPr lang="en-US" altLang="en-US" dirty="0"/>
              <a:t> and assigning a pointer of a base class type to a pointer of its derived class type is called </a:t>
            </a:r>
            <a:r>
              <a:rPr lang="en-US" altLang="en-US" i="1" dirty="0"/>
              <a:t>downcasting</a:t>
            </a:r>
            <a:r>
              <a:rPr lang="en-US" altLang="en-US" dirty="0"/>
              <a:t>. </a:t>
            </a:r>
            <a:endParaRPr lang="en-US" altLang="en-US" dirty="0"/>
          </a:p>
        </p:txBody>
      </p:sp>
      <p:sp>
        <p:nvSpPr>
          <p:cNvPr id="30726"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2771" name="Rectangle 2"/>
          <p:cNvSpPr>
            <a:spLocks noGrp="1"/>
          </p:cNvSpPr>
          <p:nvPr>
            <p:ph type="title"/>
          </p:nvPr>
        </p:nvSpPr>
        <p:spPr>
          <a:xfrm>
            <a:off x="457200" y="228600"/>
            <a:ext cx="8153400" cy="703263"/>
          </a:xfrm>
        </p:spPr>
        <p:txBody>
          <a:bodyPr vert="horz" wrap="square" lIns="92075" tIns="46038" rIns="92075" bIns="46038" anchor="ctr"/>
          <a:p>
            <a:r>
              <a:rPr lang="en-US" altLang="en-US" dirty="0"/>
              <a:t>Upcasting and Downcasting</a:t>
            </a:r>
            <a:endParaRPr lang="en-US" altLang="en-US" dirty="0"/>
          </a:p>
        </p:txBody>
      </p:sp>
      <p:sp>
        <p:nvSpPr>
          <p:cNvPr id="32772"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2773" name="Rectangle 4"/>
          <p:cNvSpPr/>
          <p:nvPr/>
        </p:nvSpPr>
        <p:spPr>
          <a:xfrm>
            <a:off x="231775" y="1009650"/>
            <a:ext cx="8680450" cy="5338763"/>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t>Upcasting can be performed implicitly without using the </a:t>
            </a:r>
            <a:r>
              <a:rPr lang="en-US" altLang="en-US" sz="2800" u="sng" dirty="0"/>
              <a:t>dynamic_cast</a:t>
            </a:r>
            <a:r>
              <a:rPr lang="en-US" altLang="en-US" sz="2800" dirty="0"/>
              <a:t> operator. For example, the following code is correct:</a:t>
            </a:r>
            <a:endParaRPr lang="en-US" altLang="en-US" sz="2800" u="sng" dirty="0"/>
          </a:p>
          <a:p>
            <a:pPr marL="457200" lvl="1" indent="0">
              <a:buClr>
                <a:schemeClr val="tx2"/>
              </a:buClr>
              <a:buSzPct val="75000"/>
              <a:buFont typeface="Monotype Sorts" pitchFamily="2" charset="2"/>
              <a:buNone/>
            </a:pPr>
            <a:r>
              <a:rPr lang="en-US" altLang="en-US" sz="2400" dirty="0"/>
              <a:t>GeometricObject *p = </a:t>
            </a:r>
            <a:r>
              <a:rPr lang="en-US" altLang="en-US" sz="2400" b="1" dirty="0"/>
              <a:t>new</a:t>
            </a:r>
            <a:r>
              <a:rPr lang="en-US" altLang="en-US" sz="2400" dirty="0"/>
              <a:t> Circle(1);</a:t>
            </a:r>
            <a:endParaRPr lang="en-US" altLang="en-US" sz="2400" dirty="0"/>
          </a:p>
          <a:p>
            <a:pPr marL="457200" lvl="1" indent="0">
              <a:buClr>
                <a:schemeClr val="tx2"/>
              </a:buClr>
              <a:buSzPct val="75000"/>
              <a:buFont typeface="Monotype Sorts" pitchFamily="2" charset="2"/>
              <a:buNone/>
            </a:pPr>
            <a:r>
              <a:rPr lang="en-US" altLang="en-US" sz="2400" dirty="0"/>
              <a:t>Circle *p1 = new Circle(2);</a:t>
            </a:r>
            <a:endParaRPr lang="en-US" altLang="en-US" sz="2400" dirty="0"/>
          </a:p>
          <a:p>
            <a:pPr marL="457200" lvl="1" indent="0">
              <a:buClr>
                <a:schemeClr val="tx2"/>
              </a:buClr>
              <a:buSzPct val="75000"/>
              <a:buFont typeface="Monotype Sorts" pitchFamily="2" charset="2"/>
              <a:buNone/>
            </a:pPr>
            <a:r>
              <a:rPr lang="en-US" altLang="en-US" sz="2400" dirty="0"/>
              <a:t>p = p1;</a:t>
            </a:r>
            <a:endParaRPr lang="en-US" altLang="en-US" sz="2400" dirty="0"/>
          </a:p>
          <a:p>
            <a:pPr marL="0" lvl="0" indent="0">
              <a:buNone/>
            </a:pPr>
            <a:r>
              <a:rPr lang="en-US" altLang="en-US" sz="2800" dirty="0"/>
              <a:t>However, downcasting must be performed explicitly. For example, to assign </a:t>
            </a:r>
            <a:r>
              <a:rPr lang="en-US" altLang="en-US" sz="2800" u="sng" dirty="0"/>
              <a:t>p</a:t>
            </a:r>
            <a:r>
              <a:rPr lang="en-US" altLang="en-US" sz="2800" dirty="0"/>
              <a:t> to </a:t>
            </a:r>
            <a:r>
              <a:rPr lang="en-US" altLang="en-US" sz="2800" u="sng" dirty="0"/>
              <a:t>p1</a:t>
            </a:r>
            <a:r>
              <a:rPr lang="en-US" altLang="en-US" sz="2800" dirty="0"/>
              <a:t>, you have to use</a:t>
            </a:r>
            <a:endParaRPr lang="en-US" altLang="en-US" sz="2800" u="sng" dirty="0"/>
          </a:p>
          <a:p>
            <a:pPr marL="457200" lvl="1" indent="0">
              <a:buClr>
                <a:schemeClr val="tx2"/>
              </a:buClr>
              <a:buSzPct val="75000"/>
              <a:buFont typeface="Monotype Sorts" pitchFamily="2" charset="2"/>
              <a:buNone/>
            </a:pPr>
            <a:r>
              <a:rPr lang="en-US" altLang="en-US" dirty="0"/>
              <a:t>p1 = </a:t>
            </a:r>
            <a:r>
              <a:rPr lang="en-US" altLang="en-US" b="1" dirty="0"/>
              <a:t>dynamic_cast</a:t>
            </a:r>
            <a:r>
              <a:rPr lang="en-US" altLang="en-US" dirty="0"/>
              <a:t>&lt;Circle*&gt;(p);</a:t>
            </a:r>
            <a:endParaRPr lang="en-US" altLang="en-US" dirty="0"/>
          </a:p>
        </p:txBody>
      </p:sp>
      <p:sp>
        <p:nvSpPr>
          <p:cNvPr id="32774"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0835" y="327025"/>
            <a:ext cx="5549265" cy="6369685"/>
          </a:xfrm>
          <a:prstGeom prst="rect">
            <a:avLst/>
          </a:prstGeom>
          <a:noFill/>
        </p:spPr>
        <p:txBody>
          <a:bodyPr wrap="square" rtlCol="0" anchor="t">
            <a:spAutoFit/>
          </a:bodyPr>
          <a:p>
            <a:r>
              <a:rPr lang="zh-CN" altLang="en-US" sz="1200"/>
              <a:t>#include "AbstractGeometricObject.h"</a:t>
            </a:r>
            <a:endParaRPr lang="zh-CN" altLang="en-US" sz="1200"/>
          </a:p>
          <a:p>
            <a:r>
              <a:rPr lang="zh-CN" altLang="en-US" sz="1200"/>
              <a:t>#include "DerivedCircleFromAbstractGeometricObject.h"</a:t>
            </a:r>
            <a:endParaRPr lang="zh-CN" altLang="en-US" sz="1200"/>
          </a:p>
          <a:p>
            <a:r>
              <a:rPr lang="zh-CN" altLang="en-US" sz="1200"/>
              <a:t>#include "DerivedRectangleFromAbstractGeometricObject.h"</a:t>
            </a:r>
            <a:endParaRPr lang="zh-CN" altLang="en-US" sz="1200"/>
          </a:p>
          <a:p>
            <a:r>
              <a:rPr lang="zh-CN" altLang="en-US" sz="1200"/>
              <a:t>#include &lt;iostream&gt;</a:t>
            </a:r>
            <a:endParaRPr lang="zh-CN" altLang="en-US" sz="1200"/>
          </a:p>
          <a:p>
            <a:r>
              <a:rPr lang="zh-CN" altLang="en-US" sz="1200"/>
              <a:t>using namespace std;</a:t>
            </a:r>
            <a:endParaRPr lang="zh-CN" altLang="en-US" sz="1200"/>
          </a:p>
          <a:p>
            <a:r>
              <a:rPr lang="zh-CN" altLang="en-US" sz="1200"/>
              <a:t>// A function for displaying a geometric object</a:t>
            </a:r>
            <a:endParaRPr lang="zh-CN" altLang="en-US" sz="1200"/>
          </a:p>
          <a:p>
            <a:r>
              <a:rPr lang="zh-CN" altLang="en-US" sz="1200"/>
              <a:t>void displayGeometricObject(GeometricObject&amp; g)</a:t>
            </a:r>
            <a:endParaRPr lang="zh-CN" altLang="en-US" sz="1200"/>
          </a:p>
          <a:p>
            <a:r>
              <a:rPr lang="zh-CN" altLang="en-US" sz="1200"/>
              <a:t>{</a:t>
            </a:r>
            <a:endParaRPr lang="zh-CN" altLang="en-US" sz="1200"/>
          </a:p>
          <a:p>
            <a:r>
              <a:rPr lang="zh-CN" altLang="en-US" sz="1200"/>
              <a:t>  cout &lt;&lt; "The area is " &lt;&lt; g.getArea() &lt;&lt; endl;</a:t>
            </a:r>
            <a:endParaRPr lang="zh-CN" altLang="en-US" sz="1200"/>
          </a:p>
          <a:p>
            <a:r>
              <a:rPr lang="zh-CN" altLang="en-US" sz="1200"/>
              <a:t>  cout &lt;&lt; "The perimeter is " &lt;&lt; g.getPerimeter() &lt;&lt; endl;</a:t>
            </a:r>
            <a:endParaRPr lang="zh-CN" altLang="en-US" sz="1200"/>
          </a:p>
          <a:p>
            <a:r>
              <a:rPr lang="zh-CN" altLang="en-US" sz="1200"/>
              <a:t>  GeometricObject* p = &amp;g;</a:t>
            </a:r>
            <a:endParaRPr lang="zh-CN" altLang="en-US" sz="1200"/>
          </a:p>
          <a:p>
            <a:r>
              <a:rPr lang="zh-CN" altLang="en-US" sz="1200"/>
              <a:t>  Circle* p1 = dynamic_cast&lt;Circle*&gt;(p);</a:t>
            </a:r>
            <a:endParaRPr lang="zh-CN" altLang="en-US" sz="1200"/>
          </a:p>
          <a:p>
            <a:r>
              <a:rPr lang="zh-CN" altLang="en-US" sz="1200"/>
              <a:t>  Rectangle* p2 = dynamic_cast&lt;Rectangle*&gt;(p);</a:t>
            </a:r>
            <a:endParaRPr lang="zh-CN" altLang="en-US" sz="1200"/>
          </a:p>
          <a:p>
            <a:r>
              <a:rPr lang="zh-CN" altLang="en-US" sz="1200"/>
              <a:t>  if (p1 != NULL)</a:t>
            </a:r>
            <a:endParaRPr lang="zh-CN" altLang="en-US" sz="1200"/>
          </a:p>
          <a:p>
            <a:r>
              <a:rPr lang="zh-CN" altLang="en-US" sz="1200"/>
              <a:t>  {</a:t>
            </a:r>
            <a:endParaRPr lang="zh-CN" altLang="en-US" sz="1200"/>
          </a:p>
          <a:p>
            <a:r>
              <a:rPr lang="zh-CN" altLang="en-US" sz="1200"/>
              <a:t>    cout &lt;&lt; "The radius is " &lt;&lt; p1-&gt;getRadius() &lt;&lt; endl;</a:t>
            </a:r>
            <a:endParaRPr lang="zh-CN" altLang="en-US" sz="1200"/>
          </a:p>
          <a:p>
            <a:r>
              <a:rPr lang="zh-CN" altLang="en-US" sz="1200"/>
              <a:t>    cout &lt;&lt; "The diameter is " &lt;&lt; p1-&gt;getDiameter() &lt;&lt; endl;</a:t>
            </a:r>
            <a:endParaRPr lang="zh-CN" altLang="en-US" sz="1200"/>
          </a:p>
          <a:p>
            <a:r>
              <a:rPr lang="zh-CN" altLang="en-US" sz="1200"/>
              <a:t>  }</a:t>
            </a:r>
            <a:endParaRPr lang="zh-CN" altLang="en-US" sz="1200"/>
          </a:p>
          <a:p>
            <a:r>
              <a:rPr lang="zh-CN" altLang="en-US" sz="1200"/>
              <a:t>  if (p2 != NULL)</a:t>
            </a:r>
            <a:endParaRPr lang="zh-CN" altLang="en-US" sz="1200"/>
          </a:p>
          <a:p>
            <a:r>
              <a:rPr lang="zh-CN" altLang="en-US" sz="1200"/>
              <a:t>  {</a:t>
            </a:r>
            <a:endParaRPr lang="zh-CN" altLang="en-US" sz="1200"/>
          </a:p>
          <a:p>
            <a:r>
              <a:rPr lang="zh-CN" altLang="en-US" sz="1200"/>
              <a:t>    cout &lt;&lt; "The width is " &lt;&lt; p2-&gt;getWidth() &lt;&lt; endl;</a:t>
            </a:r>
            <a:endParaRPr lang="zh-CN" altLang="en-US" sz="1200"/>
          </a:p>
          <a:p>
            <a:r>
              <a:rPr lang="zh-CN" altLang="en-US" sz="1200"/>
              <a:t>    cout &lt;&lt; "The height is " &lt;&lt; p2-&gt;getHeight() &lt;&lt; endl;</a:t>
            </a:r>
            <a:endParaRPr lang="zh-CN" altLang="en-US" sz="1200"/>
          </a:p>
          <a:p>
            <a:r>
              <a:rPr lang="zh-CN" altLang="en-US" sz="1200"/>
              <a:t>  }</a:t>
            </a:r>
            <a:endParaRPr lang="zh-CN" altLang="en-US" sz="1200"/>
          </a:p>
          <a:p>
            <a:r>
              <a:rPr lang="zh-CN" altLang="en-US" sz="1200"/>
              <a:t>}</a:t>
            </a:r>
            <a:endParaRPr lang="zh-CN" altLang="en-US" sz="1200"/>
          </a:p>
          <a:p>
            <a:r>
              <a:rPr lang="zh-CN" altLang="en-US" sz="1200"/>
              <a:t>int main()</a:t>
            </a:r>
            <a:endParaRPr lang="zh-CN" altLang="en-US" sz="1200"/>
          </a:p>
          <a:p>
            <a:r>
              <a:rPr lang="zh-CN" altLang="en-US" sz="1200"/>
              <a:t>{</a:t>
            </a:r>
            <a:endParaRPr lang="zh-CN" altLang="en-US" sz="1200"/>
          </a:p>
          <a:p>
            <a:r>
              <a:rPr lang="zh-CN" altLang="en-US" sz="1200"/>
              <a:t>  Circle circle(5);</a:t>
            </a:r>
            <a:endParaRPr lang="zh-CN" altLang="en-US" sz="1200"/>
          </a:p>
          <a:p>
            <a:r>
              <a:rPr lang="zh-CN" altLang="en-US" sz="1200"/>
              <a:t>  Rectangle rectangle(5, 3);</a:t>
            </a:r>
            <a:endParaRPr lang="zh-CN" altLang="en-US" sz="1200"/>
          </a:p>
          <a:p>
            <a:r>
              <a:rPr lang="zh-CN" altLang="en-US" sz="1200"/>
              <a:t>  cout &lt;&lt; "Circle info: " &lt;&lt; endl;</a:t>
            </a:r>
            <a:endParaRPr lang="zh-CN" altLang="en-US" sz="1200"/>
          </a:p>
          <a:p>
            <a:r>
              <a:rPr lang="zh-CN" altLang="en-US" sz="1200"/>
              <a:t>  displayGeometricObject(circle);</a:t>
            </a:r>
            <a:endParaRPr lang="zh-CN" altLang="en-US" sz="1200"/>
          </a:p>
          <a:p>
            <a:r>
              <a:rPr lang="zh-CN" altLang="en-US" sz="1200"/>
              <a:t>  cout &lt;&lt; "\nRectangle info: " &lt;&lt; endl;</a:t>
            </a:r>
            <a:endParaRPr lang="zh-CN" altLang="en-US" sz="1200"/>
          </a:p>
          <a:p>
            <a:r>
              <a:rPr lang="zh-CN" altLang="en-US" sz="1200"/>
              <a:t>  displayGeometricObject(rectangle);</a:t>
            </a:r>
            <a:endParaRPr lang="zh-CN" altLang="en-US" sz="1200"/>
          </a:p>
          <a:p>
            <a:r>
              <a:rPr lang="zh-CN" altLang="en-US" sz="1200"/>
              <a:t>  return 0;</a:t>
            </a:r>
            <a:endParaRPr lang="zh-CN" altLang="en-US" sz="1200"/>
          </a:p>
          <a:p>
            <a:r>
              <a:rPr lang="zh-CN" altLang="en-US" sz="1200"/>
              <a:t>}</a:t>
            </a:r>
            <a:endParaRPr lang="zh-CN" altLang="en-US" sz="1200"/>
          </a:p>
        </p:txBody>
      </p:sp>
      <p:sp>
        <p:nvSpPr>
          <p:cNvPr id="5" name="文本框 4"/>
          <p:cNvSpPr txBox="1"/>
          <p:nvPr/>
        </p:nvSpPr>
        <p:spPr>
          <a:xfrm>
            <a:off x="330835" y="0"/>
            <a:ext cx="2924810" cy="368300"/>
          </a:xfrm>
          <a:prstGeom prst="rect">
            <a:avLst/>
          </a:prstGeom>
          <a:noFill/>
        </p:spPr>
        <p:txBody>
          <a:bodyPr wrap="none" rtlCol="0" anchor="t">
            <a:spAutoFit/>
          </a:bodyPr>
          <a:p>
            <a:r>
              <a:rPr lang="en-US" altLang="en-US" dirty="0">
                <a:sym typeface="+mn-ea"/>
              </a:rPr>
              <a:t>DynamicCastingDemo.cpp</a:t>
            </a:r>
            <a:endParaRPr lang="zh-CN" altLang="en-US"/>
          </a:p>
        </p:txBody>
      </p:sp>
      <p:pic>
        <p:nvPicPr>
          <p:cNvPr id="6" name="图片 5"/>
          <p:cNvPicPr>
            <a:picLocks noChangeAspect="1"/>
          </p:cNvPicPr>
          <p:nvPr/>
        </p:nvPicPr>
        <p:blipFill>
          <a:blip r:embed="rId1"/>
          <a:stretch>
            <a:fillRect/>
          </a:stretch>
        </p:blipFill>
        <p:spPr>
          <a:xfrm>
            <a:off x="3629025" y="4510405"/>
            <a:ext cx="5115560" cy="1963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5123" name="Rectangle 2"/>
          <p:cNvSpPr>
            <a:spLocks noGrp="1"/>
          </p:cNvSpPr>
          <p:nvPr>
            <p:ph type="title"/>
          </p:nvPr>
        </p:nvSpPr>
        <p:spPr>
          <a:xfrm>
            <a:off x="282575" y="152400"/>
            <a:ext cx="8552180" cy="609600"/>
          </a:xfrm>
        </p:spPr>
        <p:txBody>
          <a:bodyPr vert="horz" wrap="square" lIns="92075" tIns="46038" rIns="92075" bIns="46038" anchor="ctr"/>
          <a:p>
            <a:r>
              <a:rPr lang="en-US" altLang="en-US" sz="3200" dirty="0"/>
              <a:t>Base Classes and Derived Classes </a:t>
            </a:r>
            <a:endParaRPr lang="en-US" altLang="en-US" sz="3200" dirty="0"/>
          </a:p>
        </p:txBody>
      </p:sp>
      <p:sp>
        <p:nvSpPr>
          <p:cNvPr id="5125" name="Rectangle 19"/>
          <p:cNvSpPr/>
          <p:nvPr/>
        </p:nvSpPr>
        <p:spPr>
          <a:xfrm>
            <a:off x="0" y="2781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6" name="Rectangle 21"/>
          <p:cNvSpPr/>
          <p:nvPr/>
        </p:nvSpPr>
        <p:spPr>
          <a:xfrm>
            <a:off x="0" y="130016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7" name="Rectangle 32"/>
          <p:cNvSpPr/>
          <p:nvPr/>
        </p:nvSpPr>
        <p:spPr>
          <a:xfrm>
            <a:off x="0" y="12430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5128" name="Rectangle 34"/>
          <p:cNvSpPr/>
          <p:nvPr/>
        </p:nvSpPr>
        <p:spPr>
          <a:xfrm>
            <a:off x="0" y="1243013"/>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5129" name="Object 33"/>
          <p:cNvGraphicFramePr>
            <a:graphicFrameLocks noChangeAspect="1"/>
          </p:cNvGraphicFramePr>
          <p:nvPr/>
        </p:nvGraphicFramePr>
        <p:xfrm>
          <a:off x="119063" y="862013"/>
          <a:ext cx="5795962" cy="5603875"/>
        </p:xfrm>
        <a:graphic>
          <a:graphicData uri="http://schemas.openxmlformats.org/presentationml/2006/ole">
            <mc:AlternateContent xmlns:mc="http://schemas.openxmlformats.org/markup-compatibility/2006">
              <mc:Choice xmlns:v="urn:schemas-microsoft-com:vml" Requires="v">
                <p:oleObj spid="_x0000_s3076" name="" r:id="rId1" imgW="4521200" imgH="4381500" progId="Word.Picture.8">
                  <p:embed/>
                </p:oleObj>
              </mc:Choice>
              <mc:Fallback>
                <p:oleObj name="" r:id="rId1" imgW="4521200" imgH="4381500" progId="Word.Picture.8">
                  <p:embed/>
                  <p:pic>
                    <p:nvPicPr>
                      <p:cNvPr id="0" name="图片 3075"/>
                      <p:cNvPicPr/>
                      <p:nvPr/>
                    </p:nvPicPr>
                    <p:blipFill>
                      <a:blip r:embed="rId2"/>
                      <a:stretch>
                        <a:fillRect/>
                      </a:stretch>
                    </p:blipFill>
                    <p:spPr>
                      <a:xfrm>
                        <a:off x="119063" y="862013"/>
                        <a:ext cx="5795962" cy="5603875"/>
                      </a:xfrm>
                      <a:prstGeom prst="rect">
                        <a:avLst/>
                      </a:prstGeom>
                      <a:no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4819" name="Rectangle 2"/>
          <p:cNvSpPr>
            <a:spLocks noGrp="1"/>
          </p:cNvSpPr>
          <p:nvPr>
            <p:ph type="title"/>
          </p:nvPr>
        </p:nvSpPr>
        <p:spPr>
          <a:xfrm>
            <a:off x="457200" y="228600"/>
            <a:ext cx="8153400" cy="742950"/>
          </a:xfrm>
        </p:spPr>
        <p:txBody>
          <a:bodyPr vert="horz" wrap="square" lIns="92075" tIns="46038" rIns="92075" bIns="46038" anchor="ctr"/>
          <a:p>
            <a:r>
              <a:rPr lang="en-US" altLang="en-US" dirty="0"/>
              <a:t>Static vs. Dynamic Casting</a:t>
            </a:r>
            <a:endParaRPr lang="en-US" altLang="en-US" dirty="0"/>
          </a:p>
        </p:txBody>
      </p:sp>
      <p:sp>
        <p:nvSpPr>
          <p:cNvPr id="34820"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4821" name="Rectangle 4"/>
          <p:cNvSpPr/>
          <p:nvPr/>
        </p:nvSpPr>
        <p:spPr>
          <a:xfrm>
            <a:off x="231775" y="1085850"/>
            <a:ext cx="8593455" cy="407035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b="1" dirty="0"/>
              <a:t>dynamic_cast</a:t>
            </a:r>
            <a:r>
              <a:rPr lang="en-US" altLang="en-US" dirty="0"/>
              <a:t> can be performed only on the pointer or a reference of a polymorphic type; i.e., the type contains a virtual function. </a:t>
            </a:r>
            <a:endParaRPr lang="en-US" altLang="en-US" dirty="0"/>
          </a:p>
          <a:p>
            <a:pPr marL="0" lvl="0" indent="0">
              <a:buNone/>
            </a:pPr>
            <a:r>
              <a:rPr lang="en-US" altLang="en-US" b="1" dirty="0"/>
              <a:t>dynamic_cast</a:t>
            </a:r>
            <a:r>
              <a:rPr lang="en-US" altLang="en-US" dirty="0"/>
              <a:t> can be used to check whether casting is performed successfully at runtime. </a:t>
            </a:r>
            <a:r>
              <a:rPr lang="en-US" altLang="en-US" b="1" dirty="0"/>
              <a:t>static_cast</a:t>
            </a:r>
            <a:r>
              <a:rPr lang="en-US" altLang="en-US" dirty="0"/>
              <a:t> is performed at compile time. </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5843" name="Rectangle 2"/>
          <p:cNvSpPr>
            <a:spLocks noGrp="1"/>
          </p:cNvSpPr>
          <p:nvPr>
            <p:ph type="title"/>
          </p:nvPr>
        </p:nvSpPr>
        <p:spPr>
          <a:xfrm>
            <a:off x="457200" y="228600"/>
            <a:ext cx="8153400" cy="703263"/>
          </a:xfrm>
        </p:spPr>
        <p:txBody>
          <a:bodyPr vert="horz" wrap="square" lIns="92075" tIns="46038" rIns="92075" bIns="46038" anchor="ctr"/>
          <a:p>
            <a:r>
              <a:rPr lang="en-US" altLang="en-US" u="sng" dirty="0"/>
              <a:t>typeid</a:t>
            </a:r>
            <a:r>
              <a:rPr lang="en-US" altLang="en-US" dirty="0"/>
              <a:t> operator </a:t>
            </a:r>
            <a:endParaRPr lang="en-US" altLang="en-US" dirty="0"/>
          </a:p>
        </p:txBody>
      </p:sp>
      <p:sp>
        <p:nvSpPr>
          <p:cNvPr id="35844" name="Rectangle 3"/>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35845" name="Rectangle 4"/>
          <p:cNvSpPr/>
          <p:nvPr/>
        </p:nvSpPr>
        <p:spPr>
          <a:xfrm>
            <a:off x="231775" y="1009650"/>
            <a:ext cx="8680450" cy="5338763"/>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buNone/>
            </a:pPr>
            <a:r>
              <a:rPr lang="en-US" altLang="en-US" sz="2800" dirty="0"/>
              <a:t>Occasionally, it is useful to obtain the information about the class of the object.  You can use the typeid operator to return a reference to an object of class type_info. </a:t>
            </a:r>
            <a:endParaRPr lang="en-US" altLang="en-US" sz="2800" dirty="0"/>
          </a:p>
          <a:p>
            <a:pPr marL="0" lvl="0" indent="0">
              <a:buNone/>
            </a:pPr>
            <a:r>
              <a:rPr lang="en-US" altLang="en-US" sz="2800" dirty="0"/>
              <a:t>For example, you can use the following statement to display the class name for object x.</a:t>
            </a:r>
            <a:endParaRPr lang="en-US" altLang="en-US" sz="2800" dirty="0"/>
          </a:p>
          <a:p>
            <a:pPr marL="0" lvl="0" indent="0">
              <a:buNone/>
            </a:pPr>
            <a:r>
              <a:rPr lang="en-US" altLang="en-US" sz="2800" dirty="0"/>
              <a:t>   string x;</a:t>
            </a:r>
            <a:endParaRPr lang="en-US" altLang="en-US" sz="2800" dirty="0"/>
          </a:p>
          <a:p>
            <a:pPr marL="0" lvl="0" indent="0">
              <a:buNone/>
            </a:pPr>
            <a:r>
              <a:rPr lang="en-US" altLang="en-US" sz="2800" dirty="0"/>
              <a:t>   cout &lt;&lt; typeid(x).name() &lt;&lt; endl;</a:t>
            </a:r>
            <a:endParaRPr lang="en-US" altLang="en-US" sz="2800" dirty="0"/>
          </a:p>
          <a:p>
            <a:pPr marL="0" lvl="0" indent="0">
              <a:buNone/>
            </a:pPr>
            <a:r>
              <a:rPr lang="en-US" altLang="en-US" sz="2800" dirty="0"/>
              <a:t>It displays string, because x is an object of the string class.</a:t>
            </a:r>
            <a:endParaRPr lang="en-US" altLang="en-US" sz="2800" dirty="0"/>
          </a:p>
        </p:txBody>
      </p:sp>
      <p:sp>
        <p:nvSpPr>
          <p:cNvPr id="35846" name="Rectangle 5"/>
          <p:cNvSpPr/>
          <p:nvPr/>
        </p:nvSpPr>
        <p:spPr>
          <a:xfrm>
            <a:off x="0" y="245745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36867" name="Rectangle 2"/>
          <p:cNvSpPr>
            <a:spLocks noGrp="1"/>
          </p:cNvSpPr>
          <p:nvPr>
            <p:ph type="title"/>
          </p:nvPr>
        </p:nvSpPr>
        <p:spPr>
          <a:xfrm>
            <a:off x="685800" y="0"/>
            <a:ext cx="7772400" cy="1428750"/>
          </a:xfrm>
        </p:spPr>
        <p:txBody>
          <a:bodyPr vert="horz" wrap="square" lIns="92075" tIns="46038" rIns="92075" bIns="46038" anchor="ctr"/>
          <a:p>
            <a:r>
              <a:rPr lang="en-US" altLang="en-US" dirty="0"/>
              <a:t>templates and inheritance </a:t>
            </a:r>
            <a:endParaRPr lang="en-US" altLang="en-US" dirty="0"/>
          </a:p>
        </p:txBody>
      </p:sp>
      <p:sp>
        <p:nvSpPr>
          <p:cNvPr id="36868" name="Rectangle 3"/>
          <p:cNvSpPr>
            <a:spLocks noGrp="1"/>
          </p:cNvSpPr>
          <p:nvPr>
            <p:ph idx="1"/>
          </p:nvPr>
        </p:nvSpPr>
        <p:spPr>
          <a:xfrm>
            <a:off x="304800" y="1371600"/>
            <a:ext cx="8534400" cy="4876800"/>
          </a:xfrm>
        </p:spPr>
        <p:txBody>
          <a:bodyPr vert="horz" wrap="square" lIns="92075" tIns="46038" rIns="92075" bIns="46038" anchor="t"/>
          <a:p>
            <a:pPr marL="0" indent="0">
              <a:buNone/>
            </a:pPr>
            <a:r>
              <a:rPr lang="en-US" altLang="en-US" dirty="0"/>
              <a:t>A nontemplate class can be derived from a class template specialization. </a:t>
            </a:r>
            <a:endParaRPr lang="en-US" altLang="en-US" dirty="0"/>
          </a:p>
          <a:p>
            <a:pPr marL="0" indent="0">
              <a:buNone/>
            </a:pPr>
            <a:r>
              <a:rPr lang="en-US" altLang="en-US" dirty="0"/>
              <a:t>A class template can be derived from a nontemplate class. </a:t>
            </a:r>
            <a:endParaRPr lang="en-US" altLang="en-US" dirty="0"/>
          </a:p>
          <a:p>
            <a:pPr marL="0" indent="0">
              <a:buNone/>
            </a:pPr>
            <a:r>
              <a:rPr lang="en-US" altLang="en-US" dirty="0"/>
              <a:t>A class template can be derived from a class template.</a:t>
            </a: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3491" name="Rectangle 2"/>
          <p:cNvSpPr>
            <a:spLocks noGrp="1"/>
          </p:cNvSpPr>
          <p:nvPr>
            <p:ph type="title"/>
          </p:nvPr>
        </p:nvSpPr>
        <p:spPr>
          <a:xfrm>
            <a:off x="685800" y="0"/>
            <a:ext cx="7772400" cy="1428750"/>
          </a:xfrm>
        </p:spPr>
        <p:txBody>
          <a:bodyPr vert="horz" wrap="square" lIns="92075" tIns="46038" rIns="92075" bIns="46038" anchor="ctr"/>
          <a:p>
            <a:r>
              <a:rPr lang="en-US" altLang="en-US" dirty="0"/>
              <a:t>summarization</a:t>
            </a:r>
            <a:endParaRPr lang="en-US" altLang="en-US" dirty="0"/>
          </a:p>
        </p:txBody>
      </p:sp>
      <p:sp>
        <p:nvSpPr>
          <p:cNvPr id="63492" name="Rectangle 3"/>
          <p:cNvSpPr>
            <a:spLocks noGrp="1"/>
          </p:cNvSpPr>
          <p:nvPr>
            <p:ph idx="1"/>
          </p:nvPr>
        </p:nvSpPr>
        <p:spPr>
          <a:xfrm>
            <a:off x="269875" y="1393825"/>
            <a:ext cx="8680450" cy="4762500"/>
          </a:xfrm>
        </p:spPr>
        <p:txBody>
          <a:bodyPr vert="horz" wrap="square" lIns="92075" tIns="46038" rIns="92075" bIns="46038" anchor="t">
            <a:normAutofit fontScale="90000" lnSpcReduction="10000"/>
          </a:bodyPr>
          <a:p>
            <a:pPr>
              <a:lnSpc>
                <a:spcPct val="160000"/>
              </a:lnSpc>
              <a:spcBef>
                <a:spcPct val="0"/>
              </a:spcBef>
            </a:pPr>
            <a:r>
              <a:rPr lang="en-US" altLang="en-US" sz="2800" dirty="0">
                <a:solidFill>
                  <a:schemeClr val="tx1"/>
                </a:solidFill>
              </a:rPr>
              <a:t>Derived Classes</a:t>
            </a:r>
            <a:endParaRPr lang="en-US" altLang="en-US" sz="2800" dirty="0">
              <a:solidFill>
                <a:schemeClr val="tx1"/>
              </a:solidFill>
            </a:endParaRPr>
          </a:p>
          <a:p>
            <a:pPr>
              <a:lnSpc>
                <a:spcPct val="160000"/>
              </a:lnSpc>
              <a:spcBef>
                <a:spcPct val="0"/>
              </a:spcBef>
            </a:pPr>
            <a:r>
              <a:rPr lang="en-US" altLang="en-US" sz="2800" dirty="0">
                <a:solidFill>
                  <a:schemeClr val="tx1"/>
                </a:solidFill>
              </a:rPr>
              <a:t>Class Constructors</a:t>
            </a:r>
            <a:endParaRPr lang="en-US" altLang="en-US" sz="2800" dirty="0">
              <a:solidFill>
                <a:schemeClr val="tx1"/>
              </a:solidFill>
            </a:endParaRPr>
          </a:p>
          <a:p>
            <a:pPr>
              <a:lnSpc>
                <a:spcPct val="160000"/>
              </a:lnSpc>
              <a:spcBef>
                <a:spcPct val="0"/>
              </a:spcBef>
            </a:pPr>
            <a:r>
              <a:rPr lang="en-US" altLang="en-US" sz="2800" dirty="0">
                <a:solidFill>
                  <a:schemeClr val="tx1"/>
                </a:solidFill>
              </a:rPr>
              <a:t>Constructor Chaining </a:t>
            </a:r>
            <a:endParaRPr lang="en-US" altLang="en-US" sz="2800" dirty="0">
              <a:solidFill>
                <a:schemeClr val="tx1"/>
              </a:solidFill>
            </a:endParaRPr>
          </a:p>
          <a:p>
            <a:pPr>
              <a:lnSpc>
                <a:spcPct val="160000"/>
              </a:lnSpc>
              <a:spcBef>
                <a:spcPct val="0"/>
              </a:spcBef>
            </a:pPr>
            <a:r>
              <a:rPr lang="en-US" altLang="en-US" sz="2800" dirty="0">
                <a:solidFill>
                  <a:schemeClr val="tx1"/>
                </a:solidFill>
              </a:rPr>
              <a:t>Destructor Chaining</a:t>
            </a:r>
            <a:endParaRPr lang="en-US" altLang="en-US" sz="2800" dirty="0">
              <a:solidFill>
                <a:schemeClr val="tx1"/>
              </a:solidFill>
            </a:endParaRPr>
          </a:p>
          <a:p>
            <a:pPr>
              <a:lnSpc>
                <a:spcPct val="160000"/>
              </a:lnSpc>
              <a:spcBef>
                <a:spcPct val="0"/>
              </a:spcBef>
            </a:pPr>
            <a:r>
              <a:rPr lang="en-US" altLang="en-US" sz="2800" dirty="0">
                <a:solidFill>
                  <a:schemeClr val="tx1"/>
                </a:solidFill>
              </a:rPr>
              <a:t>Polymorphism</a:t>
            </a:r>
            <a:endParaRPr lang="en-US" altLang="en-US" sz="2800" dirty="0">
              <a:solidFill>
                <a:schemeClr val="tx1"/>
              </a:solidFill>
            </a:endParaRPr>
          </a:p>
          <a:p>
            <a:pPr>
              <a:lnSpc>
                <a:spcPct val="160000"/>
              </a:lnSpc>
              <a:spcBef>
                <a:spcPct val="0"/>
              </a:spcBef>
            </a:pPr>
            <a:r>
              <a:rPr lang="en-US" altLang="en-US" sz="2800" dirty="0">
                <a:solidFill>
                  <a:schemeClr val="tx1"/>
                </a:solidFill>
              </a:rPr>
              <a:t>Virtual Functions</a:t>
            </a:r>
            <a:endParaRPr lang="en-US" altLang="en-US" sz="2800" dirty="0">
              <a:solidFill>
                <a:schemeClr val="tx1"/>
              </a:solidFill>
            </a:endParaRPr>
          </a:p>
          <a:p>
            <a:pPr>
              <a:lnSpc>
                <a:spcPct val="160000"/>
              </a:lnSpc>
              <a:spcBef>
                <a:spcPct val="0"/>
              </a:spcBef>
            </a:pPr>
            <a:r>
              <a:rPr lang="en-US" altLang="en-US" sz="2800" dirty="0">
                <a:solidFill>
                  <a:schemeClr val="tx1"/>
                </a:solidFill>
              </a:rPr>
              <a:t>Protected Keyword</a:t>
            </a:r>
            <a:endParaRPr lang="en-US" altLang="en-US" sz="2800" dirty="0">
              <a:solidFill>
                <a:schemeClr val="tx1"/>
              </a:solidFill>
            </a:endParaRPr>
          </a:p>
          <a:p>
            <a:pPr>
              <a:lnSpc>
                <a:spcPct val="160000"/>
              </a:lnSpc>
              <a:spcBef>
                <a:spcPct val="0"/>
              </a:spcBef>
            </a:pPr>
            <a:r>
              <a:rPr lang="en-US" altLang="en-US" sz="2800" dirty="0">
                <a:solidFill>
                  <a:schemeClr val="tx1"/>
                </a:solidFill>
              </a:rPr>
              <a:t>Abstract </a:t>
            </a:r>
            <a:endParaRPr lang="en-US" altLang="en-US" sz="2800" dirty="0">
              <a:solidFill>
                <a:schemeClr val="tx1"/>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1">
            <a:extLst>
              <a:ext uri="{28A0092B-C50C-407E-A947-70E740481C1C}">
                <a14:useLocalDpi xmlns:a14="http://schemas.microsoft.com/office/drawing/2010/main" val="0"/>
              </a:ext>
            </a:extLst>
          </a:blip>
          <a:srcRect b="24119"/>
          <a:stretch>
            <a:fillRect/>
          </a:stretch>
        </p:blipFill>
        <p:spPr>
          <a:xfrm>
            <a:off x="-8255" y="-1328420"/>
            <a:ext cx="9131300" cy="4621530"/>
          </a:xfrm>
          <a:prstGeom prst="rect">
            <a:avLst/>
          </a:prstGeom>
        </p:spPr>
      </p:pic>
      <p:pic>
        <p:nvPicPr>
          <p:cNvPr id="22" name="Picture 21"/>
          <p:cNvPicPr>
            <a:picLocks noChangeAspect="1"/>
          </p:cNvPicPr>
          <p:nvPr/>
        </p:nvPicPr>
        <p:blipFill>
          <a:blip r:embed="rId2"/>
          <a:stretch>
            <a:fillRect/>
          </a:stretch>
        </p:blipFill>
        <p:spPr>
          <a:xfrm>
            <a:off x="3904980" y="5916511"/>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sp>
        <p:nvSpPr>
          <p:cNvPr id="25" name="Subtitle 2"/>
          <p:cNvSpPr txBox="1"/>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endParaRPr lang="en-US" sz="2400" b="1" cap="all" dirty="0">
              <a:solidFill>
                <a:srgbClr val="000044"/>
              </a:solidFill>
              <a:cs typeface="DIN-Regular"/>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endParaRPr lang="en-US" sz="2400" b="1" cap="all" dirty="0">
              <a:solidFill>
                <a:srgbClr val="000044"/>
              </a:solidFill>
              <a:cs typeface="DIN-Regular"/>
            </a:endParaRP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4">
              <a:extLst>
                <a:ext uri="{28A0092B-C50C-407E-A947-70E740481C1C}">
                  <a14:useLocalDpi xmlns:a14="http://schemas.microsoft.com/office/drawing/2010/main" val="0"/>
                </a:ext>
              </a:extLst>
            </a:blip>
            <a:srcRect r="51558" b="75832"/>
            <a:stretch>
              <a:fillRect/>
            </a:stretch>
          </p:blipFill>
          <p:spPr>
            <a:xfrm>
              <a:off x="7496912" y="3906329"/>
              <a:ext cx="1093174" cy="531499"/>
            </a:xfrm>
            <a:prstGeom prst="rect">
              <a:avLst/>
            </a:prstGeom>
          </p:spPr>
        </p:pic>
        <p:pic>
          <p:nvPicPr>
            <p:cNvPr id="38" name="Picture 37"/>
            <p:cNvPicPr>
              <a:picLocks noChangeAspect="1"/>
            </p:cNvPicPr>
            <p:nvPr/>
          </p:nvPicPr>
          <p:blipFill rotWithShape="1">
            <a:blip r:embed="rId4">
              <a:extLst>
                <a:ext uri="{28A0092B-C50C-407E-A947-70E740481C1C}">
                  <a14:useLocalDpi xmlns:a14="http://schemas.microsoft.com/office/drawing/2010/main" val="0"/>
                </a:ext>
              </a:extLst>
            </a:blip>
            <a:srcRect l="48522" t="-22" r="27371" b="76543"/>
            <a:stretch>
              <a:fillRect/>
            </a:stretch>
          </p:blipFill>
          <p:spPr>
            <a:xfrm>
              <a:off x="7505704" y="4441198"/>
              <a:ext cx="518747" cy="492368"/>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25036" t="23779" r="51266" b="51483"/>
            <a:stretch>
              <a:fillRect/>
            </a:stretch>
          </p:blipFill>
          <p:spPr>
            <a:xfrm>
              <a:off x="8078919" y="4414820"/>
              <a:ext cx="509954" cy="518746"/>
            </a:xfrm>
            <a:prstGeom prst="rect">
              <a:avLst/>
            </a:prstGeom>
          </p:spPr>
        </p:pic>
      </p:grpSp>
      <p:sp>
        <p:nvSpPr>
          <p:cNvPr id="41" name="Subtitle 2"/>
          <p:cNvSpPr txBox="1"/>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5"/>
              </a:rPr>
              <a:t>www.xjtlu.edu.cn</a:t>
            </a:r>
            <a:endParaRPr lang="en-US" sz="1100" b="1" cap="all" dirty="0">
              <a:solidFill>
                <a:srgbClr val="FFFF00"/>
              </a:solidFill>
              <a:cs typeface="DIN-Regular"/>
            </a:endParaRPr>
          </a:p>
        </p:txBody>
      </p:sp>
    </p:spTree>
  </p:cSld>
  <p:clrMapOvr>
    <a:masterClrMapping/>
  </p:clrMapOvr>
  <mc:AlternateContent xmlns:mc="http://schemas.openxmlformats.org/markup-compatibility/2006">
    <mc:Choice xmlns:p14="http://schemas.microsoft.com/office/powerpoint/2010/main" Requires="p14">
      <p:transition spd="slow" p14:dur="2000" advTm="16009"/>
    </mc:Choice>
    <mc:Fallback>
      <p:transition spd="slow" advTm="1600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31825" y="4568825"/>
            <a:ext cx="7620000" cy="1529080"/>
          </a:xfrm>
          <a:prstGeom prst="rect">
            <a:avLst/>
          </a:prstGeom>
        </p:spPr>
      </p:pic>
      <p:sp>
        <p:nvSpPr>
          <p:cNvPr id="5131" name="Rectangle 25">
            <a:hlinkClick r:id="rId2"/>
          </p:cNvPr>
          <p:cNvSpPr/>
          <p:nvPr/>
        </p:nvSpPr>
        <p:spPr>
          <a:xfrm>
            <a:off x="498475" y="417195"/>
            <a:ext cx="3751580" cy="45656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TestGeometricObject</a:t>
            </a:r>
            <a:endParaRPr lang="en-US" altLang="en-US" sz="2000" dirty="0"/>
          </a:p>
        </p:txBody>
      </p:sp>
      <p:sp>
        <p:nvSpPr>
          <p:cNvPr id="5132" name="Rectangle 26">
            <a:hlinkClick r:id="rId3"/>
          </p:cNvPr>
          <p:cNvSpPr/>
          <p:nvPr/>
        </p:nvSpPr>
        <p:spPr>
          <a:xfrm>
            <a:off x="498475" y="955675"/>
            <a:ext cx="3811270" cy="45656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GeometricObject.h</a:t>
            </a:r>
            <a:endParaRPr lang="en-US" altLang="en-US" sz="2000" dirty="0"/>
          </a:p>
        </p:txBody>
      </p:sp>
      <p:sp>
        <p:nvSpPr>
          <p:cNvPr id="5133" name="Rectangle 27">
            <a:hlinkClick r:id="rId4"/>
          </p:cNvPr>
          <p:cNvSpPr/>
          <p:nvPr/>
        </p:nvSpPr>
        <p:spPr>
          <a:xfrm>
            <a:off x="523875" y="1494155"/>
            <a:ext cx="3811270" cy="45656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GeometricObject.cpp</a:t>
            </a:r>
            <a:endParaRPr lang="en-US" altLang="en-US" sz="2000" dirty="0"/>
          </a:p>
        </p:txBody>
      </p:sp>
      <p:sp>
        <p:nvSpPr>
          <p:cNvPr id="5134" name="Rectangle 28">
            <a:hlinkClick r:id="rId5"/>
          </p:cNvPr>
          <p:cNvSpPr/>
          <p:nvPr/>
        </p:nvSpPr>
        <p:spPr>
          <a:xfrm>
            <a:off x="542925" y="2030730"/>
            <a:ext cx="3754120" cy="45656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DerivedCircle.h</a:t>
            </a:r>
            <a:endParaRPr lang="en-US" altLang="en-US" sz="2000" dirty="0"/>
          </a:p>
        </p:txBody>
      </p:sp>
      <p:sp>
        <p:nvSpPr>
          <p:cNvPr id="5135" name="Rectangle 29">
            <a:hlinkClick r:id="rId6"/>
          </p:cNvPr>
          <p:cNvSpPr/>
          <p:nvPr/>
        </p:nvSpPr>
        <p:spPr>
          <a:xfrm>
            <a:off x="555625" y="2530475"/>
            <a:ext cx="3754120" cy="45656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DerivedCircle.cpp</a:t>
            </a:r>
            <a:endParaRPr lang="en-US" altLang="en-US" sz="2000" dirty="0"/>
          </a:p>
        </p:txBody>
      </p:sp>
      <p:sp>
        <p:nvSpPr>
          <p:cNvPr id="5136" name="Rectangle 30">
            <a:hlinkClick r:id="rId7"/>
          </p:cNvPr>
          <p:cNvSpPr/>
          <p:nvPr/>
        </p:nvSpPr>
        <p:spPr>
          <a:xfrm>
            <a:off x="558800" y="3067050"/>
            <a:ext cx="3751580" cy="45656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DerivedRectangle.h</a:t>
            </a:r>
            <a:endParaRPr lang="en-US" altLang="en-US" sz="2000" dirty="0"/>
          </a:p>
        </p:txBody>
      </p:sp>
      <p:sp>
        <p:nvSpPr>
          <p:cNvPr id="5137" name="Rectangle 31">
            <a:hlinkClick r:id="rId8"/>
          </p:cNvPr>
          <p:cNvSpPr/>
          <p:nvPr/>
        </p:nvSpPr>
        <p:spPr>
          <a:xfrm>
            <a:off x="555625" y="3605530"/>
            <a:ext cx="3754120" cy="45656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lgn="l">
              <a:spcBef>
                <a:spcPct val="0"/>
              </a:spcBef>
              <a:buClrTx/>
              <a:buSzPct val="100000"/>
              <a:buNone/>
            </a:pPr>
            <a:r>
              <a:rPr lang="en-US" altLang="en-US" sz="2000" dirty="0"/>
              <a:t>DerivedRectangle.cpp</a:t>
            </a: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6147" name="Rectangle 2"/>
          <p:cNvSpPr>
            <a:spLocks noGrp="1"/>
          </p:cNvSpPr>
          <p:nvPr>
            <p:ph type="title"/>
          </p:nvPr>
        </p:nvSpPr>
        <p:spPr>
          <a:xfrm>
            <a:off x="231140" y="0"/>
            <a:ext cx="8227060" cy="1428750"/>
          </a:xfrm>
        </p:spPr>
        <p:txBody>
          <a:bodyPr vert="horz" wrap="square" lIns="92075" tIns="46038" rIns="92075" bIns="46038" anchor="ctr"/>
          <a:p>
            <a:r>
              <a:rPr lang="en-US" altLang="en-US" dirty="0"/>
              <a:t>Generic Programming </a:t>
            </a:r>
            <a:endParaRPr lang="en-US" altLang="en-US" dirty="0"/>
          </a:p>
        </p:txBody>
      </p:sp>
      <p:sp>
        <p:nvSpPr>
          <p:cNvPr id="6148" name="Text Box 4"/>
          <p:cNvSpPr txBox="1"/>
          <p:nvPr/>
        </p:nvSpPr>
        <p:spPr>
          <a:xfrm>
            <a:off x="231775" y="1431925"/>
            <a:ext cx="8756650" cy="286131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en-US" altLang="en-US" sz="2400" dirty="0"/>
              <a:t>An object of a derived class can be used wherever an object of a based type is required. This enables a function to be used generically for a wide range of object arguments. </a:t>
            </a:r>
            <a:endParaRPr lang="en-US" altLang="en-US" sz="2400" dirty="0"/>
          </a:p>
          <a:p>
            <a:pPr marL="0" lvl="0" indent="0">
              <a:spcBef>
                <a:spcPct val="50000"/>
              </a:spcBef>
              <a:buClrTx/>
              <a:buSzPct val="100000"/>
              <a:buNone/>
            </a:pPr>
            <a:r>
              <a:rPr lang="en-US" altLang="en-US" sz="2400" dirty="0"/>
              <a:t>This is known as </a:t>
            </a:r>
            <a:r>
              <a:rPr lang="en-US" altLang="en-US" sz="2400" i="1" dirty="0"/>
              <a:t>generic programming</a:t>
            </a:r>
            <a:r>
              <a:rPr lang="en-US" altLang="en-US" sz="2400" dirty="0"/>
              <a:t>. If a function’s parameter type is a base class (e.g</a:t>
            </a:r>
            <a:r>
              <a:rPr lang="en-US" altLang="en-US" sz="2400" b="1" dirty="0"/>
              <a:t>.,</a:t>
            </a:r>
            <a:r>
              <a:rPr lang="en-US" altLang="en-US" sz="2400" dirty="0"/>
              <a:t> </a:t>
            </a:r>
            <a:r>
              <a:rPr lang="en-US" altLang="en-US" sz="2400" u="sng" dirty="0"/>
              <a:t>GeometricObject</a:t>
            </a:r>
            <a:r>
              <a:rPr lang="en-US" altLang="en-US" sz="2400" dirty="0"/>
              <a:t>), you may pass an object to this function of any of the parameter’s derived classes (e.g., </a:t>
            </a:r>
            <a:r>
              <a:rPr lang="en-US" altLang="en-US" sz="2400" u="sng" dirty="0"/>
              <a:t>Circle</a:t>
            </a:r>
            <a:r>
              <a:rPr lang="en-US" altLang="en-US" sz="2400" dirty="0"/>
              <a:t> or </a:t>
            </a:r>
            <a:r>
              <a:rPr lang="en-US" altLang="en-US" sz="2400" u="sng" dirty="0"/>
              <a:t>Rectangle</a:t>
            </a:r>
            <a:r>
              <a:rPr lang="en-US" altLang="en-US" sz="2400" dirty="0"/>
              <a:t>). </a:t>
            </a: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7171" name="Rectangle 2"/>
          <p:cNvSpPr>
            <a:spLocks noGrp="1"/>
          </p:cNvSpPr>
          <p:nvPr>
            <p:ph type="title"/>
          </p:nvPr>
        </p:nvSpPr>
        <p:spPr>
          <a:xfrm>
            <a:off x="459105" y="228600"/>
            <a:ext cx="7999095" cy="703580"/>
          </a:xfrm>
        </p:spPr>
        <p:txBody>
          <a:bodyPr vert="horz" wrap="square" lIns="92075" tIns="46038" rIns="92075" bIns="46038" anchor="ctr"/>
          <a:p>
            <a:r>
              <a:rPr lang="en-US" altLang="en-US" sz="3200" dirty="0"/>
              <a:t>Calling Base Class Constructors </a:t>
            </a:r>
            <a:endParaRPr lang="en-US" altLang="en-US" sz="3200" dirty="0"/>
          </a:p>
        </p:txBody>
      </p:sp>
      <p:sp>
        <p:nvSpPr>
          <p:cNvPr id="7172" name="Rectangle 7"/>
          <p:cNvSpPr/>
          <p:nvPr/>
        </p:nvSpPr>
        <p:spPr>
          <a:xfrm>
            <a:off x="0" y="2400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7173" name="Text Box 12"/>
          <p:cNvSpPr txBox="1"/>
          <p:nvPr/>
        </p:nvSpPr>
        <p:spPr>
          <a:xfrm>
            <a:off x="231775" y="1085850"/>
            <a:ext cx="8756650" cy="163004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t>A constructor is used to construct an instance of a class. Unlike data fields and functions, the constructors of a base class are not inherited in the derived class. They can only be invoked (explicitly or implicitly) from the constructors of the derived classes to initialize the data fields in the base class. The syntax to invoke it is as follows:</a:t>
            </a:r>
            <a:endParaRPr lang="en-US" altLang="en-US" sz="2000" u="sng" dirty="0"/>
          </a:p>
        </p:txBody>
      </p:sp>
      <p:sp>
        <p:nvSpPr>
          <p:cNvPr id="7174" name="Text Box 13"/>
          <p:cNvSpPr txBox="1"/>
          <p:nvPr/>
        </p:nvSpPr>
        <p:spPr>
          <a:xfrm>
            <a:off x="231775" y="3082925"/>
            <a:ext cx="8756650" cy="28613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000" dirty="0">
                <a:solidFill>
                  <a:schemeClr val="tx2"/>
                </a:solidFill>
              </a:rPr>
              <a:t>DerivedClass(parameterList): BaseClass()</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 Perform initialization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Or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DerivedClass(parameterList): BaseClass(argumentList)</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 Perform initialization </a:t>
            </a:r>
            <a:endParaRPr lang="en-US" altLang="en-US" sz="2000" dirty="0">
              <a:solidFill>
                <a:schemeClr val="tx2"/>
              </a:solidFill>
            </a:endParaRPr>
          </a:p>
          <a:p>
            <a:pPr marL="0" lvl="0" indent="0">
              <a:spcBef>
                <a:spcPct val="0"/>
              </a:spcBef>
              <a:buClrTx/>
              <a:buSzPct val="100000"/>
              <a:buNone/>
            </a:pPr>
            <a:r>
              <a:rPr lang="en-US" altLang="en-US" sz="2000" dirty="0">
                <a:solidFill>
                  <a:schemeClr val="tx2"/>
                </a:solidFill>
              </a:rPr>
              <a:t>} </a:t>
            </a:r>
            <a:endParaRPr lang="en-US" altLang="en-US" sz="20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8195" name="Rectangle 2"/>
          <p:cNvSpPr>
            <a:spLocks noGrp="1"/>
          </p:cNvSpPr>
          <p:nvPr>
            <p:ph type="title"/>
          </p:nvPr>
        </p:nvSpPr>
        <p:spPr>
          <a:xfrm>
            <a:off x="309880" y="228600"/>
            <a:ext cx="8148320" cy="703580"/>
          </a:xfrm>
        </p:spPr>
        <p:txBody>
          <a:bodyPr vert="horz" wrap="square" lIns="92075" tIns="46038" rIns="92075" bIns="46038" anchor="ctr"/>
          <a:p>
            <a:r>
              <a:rPr lang="en-US" altLang="en-US" sz="3200" dirty="0"/>
              <a:t>No-Arg Constructor in  Base Class</a:t>
            </a:r>
            <a:endParaRPr lang="en-US" altLang="en-US" sz="3200" dirty="0"/>
          </a:p>
        </p:txBody>
      </p:sp>
      <p:sp>
        <p:nvSpPr>
          <p:cNvPr id="8196" name="Rectangle 3"/>
          <p:cNvSpPr/>
          <p:nvPr/>
        </p:nvSpPr>
        <p:spPr>
          <a:xfrm>
            <a:off x="0" y="240030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sp>
        <p:nvSpPr>
          <p:cNvPr id="8197" name="Text Box 4"/>
          <p:cNvSpPr txBox="1"/>
          <p:nvPr/>
        </p:nvSpPr>
        <p:spPr>
          <a:xfrm>
            <a:off x="231775" y="1085850"/>
            <a:ext cx="8756650" cy="15684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r>
              <a:rPr lang="en-US" altLang="en-US" sz="2400" dirty="0"/>
              <a:t>A </a:t>
            </a:r>
            <a:r>
              <a:rPr lang="en-US" altLang="en-US" sz="2000" dirty="0"/>
              <a:t>constructor </a:t>
            </a:r>
            <a:r>
              <a:rPr lang="en-US" altLang="en-US" sz="2400" dirty="0"/>
              <a:t>in a derived class must always invoke a constructor in its base class. If a base constructor is not invoked explicitly, the base class’s no-arg constructor is invoked by default. For example,</a:t>
            </a:r>
            <a:endParaRPr lang="en-US" altLang="en-US" sz="2400" dirty="0"/>
          </a:p>
        </p:txBody>
      </p:sp>
      <p:sp>
        <p:nvSpPr>
          <p:cNvPr id="8198" name="Rectangle 6"/>
          <p:cNvSpPr/>
          <p:nvPr/>
        </p:nvSpPr>
        <p:spPr>
          <a:xfrm>
            <a:off x="-33655" y="3303270"/>
            <a:ext cx="9144000" cy="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p>
        </p:txBody>
      </p:sp>
      <p:graphicFrame>
        <p:nvGraphicFramePr>
          <p:cNvPr id="8199" name="Object 5"/>
          <p:cNvGraphicFramePr>
            <a:graphicFrameLocks noChangeAspect="1"/>
          </p:cNvGraphicFramePr>
          <p:nvPr/>
        </p:nvGraphicFramePr>
        <p:xfrm>
          <a:off x="275908" y="2823845"/>
          <a:ext cx="8410575" cy="1300163"/>
        </p:xfrm>
        <a:graphic>
          <a:graphicData uri="http://schemas.openxmlformats.org/presentationml/2006/ole">
            <mc:AlternateContent xmlns:mc="http://schemas.openxmlformats.org/markup-compatibility/2006">
              <mc:Choice xmlns:v="urn:schemas-microsoft-com:vml" Requires="v">
                <p:oleObj spid="_x0000_s3077" name="" r:id="rId1" imgW="4735195" imgH="727075" progId="Word.Picture.8">
                  <p:embed/>
                </p:oleObj>
              </mc:Choice>
              <mc:Fallback>
                <p:oleObj name="" r:id="rId1" imgW="4735195" imgH="727075" progId="Word.Picture.8">
                  <p:embed/>
                  <p:pic>
                    <p:nvPicPr>
                      <p:cNvPr id="0" name="图片 3076"/>
                      <p:cNvPicPr/>
                      <p:nvPr/>
                    </p:nvPicPr>
                    <p:blipFill>
                      <a:blip r:embed="rId2"/>
                      <a:stretch>
                        <a:fillRect/>
                      </a:stretch>
                    </p:blipFill>
                    <p:spPr>
                      <a:xfrm>
                        <a:off x="275908" y="2823845"/>
                        <a:ext cx="8410575" cy="1300163"/>
                      </a:xfrm>
                      <a:prstGeom prst="rect">
                        <a:avLst/>
                      </a:prstGeom>
                      <a:noFill/>
                      <a:ln w="38100">
                        <a:noFill/>
                        <a:miter/>
                      </a:ln>
                    </p:spPr>
                  </p:pic>
                </p:oleObj>
              </mc:Fallback>
            </mc:AlternateContent>
          </a:graphicData>
        </a:graphic>
      </p:graphicFrame>
      <p:graphicFrame>
        <p:nvGraphicFramePr>
          <p:cNvPr id="8201" name="Object 7"/>
          <p:cNvGraphicFramePr>
            <a:graphicFrameLocks noChangeAspect="1"/>
          </p:cNvGraphicFramePr>
          <p:nvPr/>
        </p:nvGraphicFramePr>
        <p:xfrm>
          <a:off x="314008" y="4666933"/>
          <a:ext cx="8372475" cy="1423987"/>
        </p:xfrm>
        <a:graphic>
          <a:graphicData uri="http://schemas.openxmlformats.org/presentationml/2006/ole">
            <mc:AlternateContent xmlns:mc="http://schemas.openxmlformats.org/markup-compatibility/2006">
              <mc:Choice xmlns:v="urn:schemas-microsoft-com:vml" Requires="v">
                <p:oleObj spid="_x0000_s3078" name="" r:id="rId3" imgW="4603750" imgH="780415" progId="Word.Picture.8">
                  <p:embed/>
                </p:oleObj>
              </mc:Choice>
              <mc:Fallback>
                <p:oleObj name="" r:id="rId3" imgW="4603750" imgH="780415" progId="Word.Picture.8">
                  <p:embed/>
                  <p:pic>
                    <p:nvPicPr>
                      <p:cNvPr id="0" name="图片 3077"/>
                      <p:cNvPicPr/>
                      <p:nvPr/>
                    </p:nvPicPr>
                    <p:blipFill>
                      <a:blip r:embed="rId4"/>
                      <a:stretch>
                        <a:fillRect/>
                      </a:stretch>
                    </p:blipFill>
                    <p:spPr>
                      <a:xfrm>
                        <a:off x="314008" y="4666933"/>
                        <a:ext cx="8372475" cy="1423987"/>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4"/>
          <p:cNvSpPr txBox="1">
            <a:spLocks noGrp="1"/>
          </p:cNvSpPr>
          <p:nvPr>
            <p:ph type="sldNum" sz="quarter" idx="11"/>
          </p:nvPr>
        </p:nvSpPr>
        <p:spPr/>
        <p:txBody>
          <a:bodyPr wrap="none" lIns="92075" tIns="46038" rIns="92075" bIns="46038" anchor="ctr"/>
          <a:p>
            <a:pPr marL="0" indent="0" algn="r">
              <a:spcBef>
                <a:spcPct val="0"/>
              </a:spcBef>
              <a:buClrTx/>
              <a:buSzPct val="100000"/>
              <a:buNone/>
            </a:pPr>
            <a:fld id="{9A0DB2DC-4C9A-4742-B13C-FB6460FD3503}" type="slidenum">
              <a:rPr lang="en-US" altLang="en-US" sz="1400" dirty="0"/>
            </a:fld>
            <a:endParaRPr lang="en-US" altLang="en-US" sz="1400" dirty="0"/>
          </a:p>
        </p:txBody>
      </p:sp>
      <p:sp>
        <p:nvSpPr>
          <p:cNvPr id="9219" name="Rectangle 2"/>
          <p:cNvSpPr>
            <a:spLocks noGrp="1"/>
          </p:cNvSpPr>
          <p:nvPr>
            <p:ph type="title"/>
          </p:nvPr>
        </p:nvSpPr>
        <p:spPr>
          <a:xfrm>
            <a:off x="309880" y="279400"/>
            <a:ext cx="8662670" cy="690880"/>
          </a:xfrm>
        </p:spPr>
        <p:txBody>
          <a:bodyPr vert="horz" wrap="square" lIns="92075" tIns="46038" rIns="92075" bIns="46038" anchor="ctr"/>
          <a:p>
            <a:r>
              <a:rPr lang="en-US" altLang="en-US" sz="2800" dirty="0"/>
              <a:t>Constructor and Destructor Chaining </a:t>
            </a:r>
            <a:endParaRPr lang="en-US" altLang="en-US" sz="2800" dirty="0"/>
          </a:p>
        </p:txBody>
      </p:sp>
      <p:sp>
        <p:nvSpPr>
          <p:cNvPr id="9220" name="Rectangle 3"/>
          <p:cNvSpPr>
            <a:spLocks noGrp="1"/>
          </p:cNvSpPr>
          <p:nvPr>
            <p:ph idx="1"/>
          </p:nvPr>
        </p:nvSpPr>
        <p:spPr>
          <a:xfrm>
            <a:off x="309563" y="1508125"/>
            <a:ext cx="8486775" cy="3763963"/>
          </a:xfrm>
        </p:spPr>
        <p:txBody>
          <a:bodyPr vert="horz" wrap="square" lIns="92075" tIns="46038" rIns="92075" bIns="46038" anchor="t">
            <a:normAutofit lnSpcReduction="20000"/>
          </a:bodyPr>
          <a:p>
            <a:pPr marL="0" indent="0">
              <a:lnSpc>
                <a:spcPct val="90000"/>
              </a:lnSpc>
              <a:buNone/>
            </a:pPr>
            <a:r>
              <a:rPr lang="en-US" altLang="en-US" dirty="0"/>
              <a:t>Constructing an instance of a class invokes the constructors of all the base classes along the inheritance chain. </a:t>
            </a:r>
            <a:endParaRPr lang="en-US" altLang="en-US" dirty="0"/>
          </a:p>
          <a:p>
            <a:pPr marL="0" indent="0">
              <a:lnSpc>
                <a:spcPct val="90000"/>
              </a:lnSpc>
              <a:buNone/>
            </a:pPr>
            <a:r>
              <a:rPr lang="en-US" altLang="en-US" dirty="0"/>
              <a:t>A base class’s constructor is called before the derived class’s constructor. </a:t>
            </a:r>
            <a:endParaRPr lang="en-US" altLang="en-US" dirty="0"/>
          </a:p>
          <a:p>
            <a:pPr marL="0" indent="0">
              <a:lnSpc>
                <a:spcPct val="90000"/>
              </a:lnSpc>
              <a:buNone/>
            </a:pPr>
            <a:r>
              <a:rPr lang="en-US" altLang="en-US" dirty="0"/>
              <a:t>Conversely, the destructors are automatically invoked in reverse order, with the derived class’s destructor invoked first. This is called </a:t>
            </a:r>
            <a:r>
              <a:rPr lang="en-US" altLang="en-US" i="1" dirty="0"/>
              <a:t>constructor and destructor chaining</a:t>
            </a:r>
            <a:r>
              <a:rPr lang="en-US" altLang="en-US" dirty="0"/>
              <a:t>.</a:t>
            </a:r>
            <a:endParaRPr lang="en-US" altLang="en-US" dirty="0"/>
          </a:p>
        </p:txBody>
      </p:sp>
    </p:spTree>
  </p:cSld>
  <p:clrMapOvr>
    <a:masterClrMapping/>
  </p:clrMapOvr>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15554</Words>
  <Application>WPS 演示</Application>
  <PresentationFormat>全屏显示(4:3)</PresentationFormat>
  <Paragraphs>601</Paragraphs>
  <Slides>44</Slides>
  <Notes>13</Notes>
  <HiddenSlides>0</HiddenSlides>
  <MMClips>13</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6</vt:i4>
      </vt:variant>
      <vt:variant>
        <vt:lpstr>幻灯片标题</vt:lpstr>
      </vt:variant>
      <vt:variant>
        <vt:i4>44</vt:i4>
      </vt:variant>
    </vt:vector>
  </HeadingPairs>
  <TitlesOfParts>
    <vt:vector size="72" baseType="lpstr">
      <vt:lpstr>Arial</vt:lpstr>
      <vt:lpstr>方正书宋_GBK</vt:lpstr>
      <vt:lpstr>Wingdings</vt:lpstr>
      <vt:lpstr>Times New Roman</vt:lpstr>
      <vt:lpstr>Arial</vt:lpstr>
      <vt:lpstr>Times New Roman Regular</vt:lpstr>
      <vt:lpstr>DIN-Bold</vt:lpstr>
      <vt:lpstr>Thonburi</vt:lpstr>
      <vt:lpstr>DIN-Regular</vt:lpstr>
      <vt:lpstr>Monotype Sorts</vt:lpstr>
      <vt:lpstr>Calibri</vt:lpstr>
      <vt:lpstr>Helvetica Neue</vt:lpstr>
      <vt:lpstr>微软雅黑</vt:lpstr>
      <vt:lpstr>汉仪旗黑</vt:lpstr>
      <vt:lpstr>宋体</vt:lpstr>
      <vt:lpstr>Arial Unicode MS</vt:lpstr>
      <vt:lpstr>汉仪书宋二KW</vt:lpstr>
      <vt:lpstr>Calibri</vt:lpstr>
      <vt:lpstr>Book Antiqua</vt:lpstr>
      <vt:lpstr>苹方-简</vt:lpstr>
      <vt:lpstr>Courier New</vt:lpstr>
      <vt:lpstr>Default Theme</vt:lpstr>
      <vt:lpstr>Word.Picture.8</vt:lpstr>
      <vt:lpstr>Word.Picture.8</vt:lpstr>
      <vt:lpstr>Word.Picture.8</vt:lpstr>
      <vt:lpstr>Word.Picture.8</vt:lpstr>
      <vt:lpstr>Word.Picture.8</vt:lpstr>
      <vt:lpstr>Word.Picture.8</vt:lpstr>
      <vt:lpstr>Programming With C++/R</vt:lpstr>
      <vt:lpstr>Chapter 14</vt:lpstr>
      <vt:lpstr>Objectives</vt:lpstr>
      <vt:lpstr>Base Classes and Derived Classes </vt:lpstr>
      <vt:lpstr>PowerPoint 演示文稿</vt:lpstr>
      <vt:lpstr>Generic Programming </vt:lpstr>
      <vt:lpstr>Calling Base Class Constructors </vt:lpstr>
      <vt:lpstr>No-Arg Constructor in  Base Class</vt:lpstr>
      <vt:lpstr>Constructor and Destructor Chaining </vt:lpstr>
      <vt:lpstr>PowerPoint 演示文稿</vt:lpstr>
      <vt:lpstr>Constructor Chaining </vt:lpstr>
      <vt:lpstr>no-arg constructor </vt:lpstr>
      <vt:lpstr>Redefining Functions </vt:lpstr>
      <vt:lpstr>Invoke function in the base </vt:lpstr>
      <vt:lpstr>redefining vs. overloading </vt:lpstr>
      <vt:lpstr>Polymorphism </vt:lpstr>
      <vt:lpstr>PowerPoint 演示文稿</vt:lpstr>
      <vt:lpstr>Virtual Functions </vt:lpstr>
      <vt:lpstr>Define Virtual Functions </vt:lpstr>
      <vt:lpstr>PowerPoint 演示文稿</vt:lpstr>
      <vt:lpstr>PowerPoint 演示文稿</vt:lpstr>
      <vt:lpstr>Note </vt:lpstr>
      <vt:lpstr>static matching vs. dynamic binding </vt:lpstr>
      <vt:lpstr>use virtual functions? </vt:lpstr>
      <vt:lpstr>The override and final keywords</vt:lpstr>
      <vt:lpstr>PowerPoint 演示文稿</vt:lpstr>
      <vt:lpstr>The protected Keyword</vt:lpstr>
      <vt:lpstr>PowerPoint 演示文稿</vt:lpstr>
      <vt:lpstr>Abstract Classes</vt:lpstr>
      <vt:lpstr>Abstract Functions</vt:lpstr>
      <vt:lpstr>Abstract Class Example</vt:lpstr>
      <vt:lpstr>PowerPoint 演示文稿</vt:lpstr>
      <vt:lpstr>Casting: static_cast versus dynamic_cast </vt:lpstr>
      <vt:lpstr>Static Casting Example</vt:lpstr>
      <vt:lpstr>Static Casting Example</vt:lpstr>
      <vt:lpstr>Dynamic Casting Example</vt:lpstr>
      <vt:lpstr>Upcasting and Downcasting</vt:lpstr>
      <vt:lpstr>Upcasting and Downcasting</vt:lpstr>
      <vt:lpstr>PowerPoint 演示文稿</vt:lpstr>
      <vt:lpstr>Static vs. Dynamic Casting</vt:lpstr>
      <vt:lpstr>typeid operator </vt:lpstr>
      <vt:lpstr>templates and inheritance </vt:lpstr>
      <vt:lpstr>summarization</vt:lpstr>
      <vt:lpstr>PowerPoint 演示文稿</vt:lpstr>
    </vt:vector>
  </TitlesOfParts>
  <Company>Xi'an Jiaotong-Liverpool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huakanglee</cp:lastModifiedBy>
  <cp:revision>649</cp:revision>
  <cp:lastPrinted>2021-03-23T02:10:31Z</cp:lastPrinted>
  <dcterms:created xsi:type="dcterms:W3CDTF">2021-03-23T02:10:31Z</dcterms:created>
  <dcterms:modified xsi:type="dcterms:W3CDTF">2021-03-23T02:10:31Z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y fmtid="{D5CDD505-2E9C-101B-9397-08002B2CF9AE}" pid="4" name="KSOProductBuildVer">
    <vt:lpwstr>2052-3.3.1.5149</vt:lpwstr>
  </property>
</Properties>
</file>