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87" r:id="rId5"/>
    <p:sldId id="1201" r:id="rId6"/>
    <p:sldId id="1202" r:id="rId7"/>
    <p:sldId id="1222" r:id="rId8"/>
    <p:sldId id="1203" r:id="rId9"/>
    <p:sldId id="1223" r:id="rId10"/>
    <p:sldId id="1204" r:id="rId11"/>
    <p:sldId id="1224" r:id="rId12"/>
    <p:sldId id="1205" r:id="rId13"/>
    <p:sldId id="1206" r:id="rId14"/>
    <p:sldId id="1207" r:id="rId15"/>
    <p:sldId id="1225" r:id="rId16"/>
    <p:sldId id="1208" r:id="rId17"/>
    <p:sldId id="1209" r:id="rId18"/>
    <p:sldId id="1229" r:id="rId19"/>
    <p:sldId id="1230" r:id="rId20"/>
    <p:sldId id="1231" r:id="rId21"/>
    <p:sldId id="1210" r:id="rId22"/>
    <p:sldId id="1211" r:id="rId23"/>
    <p:sldId id="1228" r:id="rId24"/>
    <p:sldId id="1212" r:id="rId25"/>
    <p:sldId id="1227" r:id="rId26"/>
    <p:sldId id="1213" r:id="rId27"/>
    <p:sldId id="1214" r:id="rId28"/>
    <p:sldId id="1215" r:id="rId29"/>
    <p:sldId id="1216" r:id="rId30"/>
    <p:sldId id="1226" r:id="rId31"/>
    <p:sldId id="1217" r:id="rId32"/>
    <p:sldId id="1218" r:id="rId33"/>
    <p:sldId id="1219" r:id="rId34"/>
    <p:sldId id="1220" r:id="rId35"/>
    <p:sldId id="1221" r:id="rId36"/>
    <p:sldId id="444" r:id="rId37"/>
    <p:sldId id="311"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FD9CF"/>
    <a:srgbClr val="18B4AB"/>
    <a:srgbClr val="000044"/>
    <a:srgbClr val="000544"/>
    <a:srgbClr val="CE57C1"/>
    <a:srgbClr val="0000FE"/>
    <a:srgbClr val="1AC3B9"/>
    <a:srgbClr val="D200FE"/>
    <a:srgbClr val="FD7C08"/>
    <a:srgbClr val="023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571" autoAdjust="0"/>
    <p:restoredTop sz="88363" autoAdjust="0"/>
  </p:normalViewPr>
  <p:slideViewPr>
    <p:cSldViewPr snapToGrid="0" snapToObjects="1">
      <p:cViewPr varScale="1">
        <p:scale>
          <a:sx n="120" d="100"/>
          <a:sy n="120" d="100"/>
        </p:scale>
        <p:origin x="1696" y="184"/>
      </p:cViewPr>
      <p:guideLst>
        <p:guide orient="horz" pos="211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0BADF8-166D-464F-9CD6-EB1A92ACA0C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7EA8C-4442-2B43-BEFB-AB7F822E77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27651" name="Rectangle 2"/>
          <p:cNvSpPr>
            <a:spLocks noTextEdit="1"/>
          </p:cNvSpPr>
          <p:nvPr>
            <p:ph type="sldImg"/>
          </p:nvPr>
        </p:nvSpPr>
        <p:spPr>
          <a:xfrm>
            <a:off x="1150938" y="692150"/>
            <a:ext cx="4556125" cy="3416300"/>
          </a:xfrm>
        </p:spPr>
      </p:sp>
      <p:sp>
        <p:nvSpPr>
          <p:cNvPr id="27652"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Uppercase, Calibri size 60,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GB"/>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
        <p:nvSpPr>
          <p:cNvPr id="7"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087F1B10-1EBC-FD4C-9140-0291364A58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087F1B10-1EBC-FD4C-9140-0291364A581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F1B10-1EBC-FD4C-9140-0291364A58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e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3210"/>
            <a:ext cx="8331200" cy="720090"/>
          </a:xfrm>
          <a:prstGeom prst="rect">
            <a:avLst/>
          </a:prstGeom>
        </p:spPr>
        <p:txBody>
          <a:bodyPr vert="horz" lIns="91440" tIns="45720" rIns="91440" bIns="45720" rtlCol="0" anchor="ctr">
            <a:noAutofit/>
          </a:bodyPr>
          <a:lstStyle/>
          <a:p>
            <a:r>
              <a:rPr lang="en-GB"/>
              <a:t>Click to edit Master title style</a:t>
            </a:r>
            <a:endParaRPr lang="en-GB" dirty="0"/>
          </a:p>
        </p:txBody>
      </p:sp>
      <p:sp>
        <p:nvSpPr>
          <p:cNvPr id="3" name="Text Placeholder 2"/>
          <p:cNvSpPr>
            <a:spLocks noGrp="1"/>
          </p:cNvSpPr>
          <p:nvPr>
            <p:ph type="body" idx="1"/>
          </p:nvPr>
        </p:nvSpPr>
        <p:spPr>
          <a:xfrm>
            <a:off x="457200" y="1203325"/>
            <a:ext cx="8229600" cy="494284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F1B10-1EBC-FD4C-9140-0291364A581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4AB98-1115-2D49-A18E-6B66BF9F60CB}" type="slidenum">
              <a:rPr lang="en-US" smtClean="0"/>
            </a:fld>
            <a:endParaRPr lang="en-US"/>
          </a:p>
        </p:txBody>
      </p:sp>
      <p:pic>
        <p:nvPicPr>
          <p:cNvPr id="7" name="Picture 6"/>
          <p:cNvPicPr>
            <a:picLocks noChangeAspect="1"/>
          </p:cNvPicPr>
          <p:nvPr userDrawn="1"/>
        </p:nvPicPr>
        <p:blipFill>
          <a:blip r:embed="rId12">
            <a:alphaModFix amt="7000"/>
            <a:duotone>
              <a:prstClr val="black"/>
              <a:schemeClr val="accent2">
                <a:tint val="45000"/>
                <a:satMod val="400000"/>
              </a:schemeClr>
            </a:duotone>
            <a:lum bright="-20000" contrast="-40000"/>
          </a:blip>
          <a:stretch>
            <a:fillRect/>
          </a:stretch>
        </p:blipFill>
        <p:spPr>
          <a:xfrm>
            <a:off x="7383145" y="-5715"/>
            <a:ext cx="1830070" cy="6892925"/>
          </a:xfrm>
          <a:prstGeom prst="rect">
            <a:avLst/>
          </a:prstGeom>
        </p:spPr>
      </p:pic>
      <p:pic>
        <p:nvPicPr>
          <p:cNvPr id="12" name="Picture 11" descr="Shield-navy(rgb for onlin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32530" y="5929019"/>
            <a:ext cx="356139" cy="444524"/>
          </a:xfrm>
          <a:prstGeom prst="rect">
            <a:avLst/>
          </a:prstGeom>
        </p:spPr>
      </p:pic>
      <p:sp>
        <p:nvSpPr>
          <p:cNvPr id="9"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u="none" strike="noStrike" kern="1200" cap="all" spc="0" normalizeH="0">
          <a:solidFill>
            <a:schemeClr val="tx1"/>
          </a:solidFill>
          <a:uFillTx/>
          <a:latin typeface="Times New Roman" panose="02020603050405020304" pitchFamily="18" charset="0"/>
          <a:ea typeface="+mj-ea"/>
          <a:cs typeface="+mj-cs"/>
        </a:defRPr>
      </a:lvl1pPr>
    </p:titleStyle>
    <p:bodyStyle>
      <a:lvl1pPr marL="342900" indent="-342900" algn="l" defTabSz="457200" rtl="0" eaLnBrk="1" latinLnBrk="0" hangingPunct="1">
        <a:spcBef>
          <a:spcPct val="20000"/>
        </a:spcBef>
        <a:buFont typeface="Arial" panose="020B0604020202090204"/>
        <a:buChar char="•"/>
        <a:defRPr sz="3200" kern="1200">
          <a:solidFill>
            <a:schemeClr val="tx1"/>
          </a:solidFill>
          <a:latin typeface="Times New Roman Regular" panose="02020603050405020304" charset="0"/>
          <a:ea typeface="+mn-ea"/>
          <a:cs typeface="Times New Roman Regular" panose="02020603050405020304" charset="0"/>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Times New Roman Regular" panose="02020603050405020304" charset="0"/>
          <a:ea typeface="+mn-ea"/>
          <a:cs typeface="Times New Roman Regular" panose="02020603050405020304" charset="0"/>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Times New Roman Regular" panose="02020603050405020304" charset="0"/>
          <a:ea typeface="+mn-ea"/>
          <a:cs typeface="Times New Roman Regular" panose="02020603050405020304" charset="0"/>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hyperlink" Target="http://www.xjtlu.edu.cn/en/" TargetMode="External"/><Relationship Id="rId4" Type="http://schemas.openxmlformats.org/officeDocument/2006/relationships/image" Target="../media/image22.jpeg"/><Relationship Id="rId3" Type="http://schemas.openxmlformats.org/officeDocument/2006/relationships/image" Target="../media/image21.png"/><Relationship Id="rId2" Type="http://schemas.openxmlformats.org/officeDocument/2006/relationships/image" Target="../media/image3.emf"/><Relationship Id="rId1" Type="http://schemas.openxmlformats.org/officeDocument/2006/relationships/image" Target="../media/image2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3779"/>
            <a:ext cx="7772400" cy="2337442"/>
          </a:xfrm>
        </p:spPr>
        <p:txBody>
          <a:bodyPr>
            <a:noAutofit/>
          </a:bodyPr>
          <a:lstStyle/>
          <a:p>
            <a:r>
              <a:rPr lang="en-US" altLang="zh-CN" sz="5400" b="1" cap="all" dirty="0">
                <a:solidFill>
                  <a:srgbClr val="000044"/>
                </a:solidFill>
                <a:cs typeface="DIN-Bold"/>
              </a:rPr>
              <a:t>Programming</a:t>
            </a:r>
            <a:br>
              <a:rPr lang="en-US" altLang="zh-CN" sz="5400" b="1" cap="all" dirty="0">
                <a:solidFill>
                  <a:srgbClr val="000044"/>
                </a:solidFill>
                <a:cs typeface="DIN-Bold"/>
              </a:rPr>
            </a:br>
            <a:r>
              <a:rPr lang="en-US" altLang="zh-CN" sz="5400" b="1" cap="all" dirty="0">
                <a:solidFill>
                  <a:srgbClr val="000044"/>
                </a:solidFill>
                <a:cs typeface="DIN-Bold"/>
              </a:rPr>
              <a:t>With C++/R</a:t>
            </a:r>
            <a:endParaRPr lang="en-US" sz="5400" b="1" cap="all" spc="300" dirty="0">
              <a:solidFill>
                <a:srgbClr val="000044"/>
              </a:solidFill>
              <a:latin typeface="+mn-lt"/>
              <a:cs typeface="Arial" panose="020B0604020202090204"/>
            </a:endParaRPr>
          </a:p>
        </p:txBody>
      </p:sp>
      <p:pic>
        <p:nvPicPr>
          <p:cNvPr id="8" name="Picture 7"/>
          <p:cNvPicPr>
            <a:picLocks noChangeAspect="1"/>
          </p:cNvPicPr>
          <p:nvPr/>
        </p:nvPicPr>
        <p:blipFill>
          <a:blip r:embed="rId1"/>
          <a:stretch>
            <a:fillRect/>
          </a:stretch>
        </p:blipFill>
        <p:spPr>
          <a:xfrm>
            <a:off x="3240193" y="5320746"/>
            <a:ext cx="3081867" cy="659222"/>
          </a:xfrm>
          <a:prstGeom prst="rect">
            <a:avLst/>
          </a:prstGeom>
        </p:spPr>
      </p:pic>
      <p:sp>
        <p:nvSpPr>
          <p:cNvPr id="9" name="Subtitle 2"/>
          <p:cNvSpPr txBox="1"/>
          <p:nvPr/>
        </p:nvSpPr>
        <p:spPr>
          <a:xfrm>
            <a:off x="1450110" y="3071221"/>
            <a:ext cx="6400800" cy="144142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panose="020B060402020209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9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9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9pPr>
          </a:lstStyle>
          <a:p>
            <a:r>
              <a:rPr lang="en-US" altLang="zh-CN" sz="2400" cap="all" dirty="0">
                <a:solidFill>
                  <a:srgbClr val="000044"/>
                </a:solidFill>
                <a:cs typeface="DIN-Regular"/>
              </a:rPr>
              <a:t>DST102TC</a:t>
            </a:r>
            <a:endParaRPr lang="en-US" altLang="zh-CN" sz="2400" cap="all" dirty="0">
              <a:solidFill>
                <a:srgbClr val="000044"/>
              </a:solidFill>
              <a:cs typeface="DIN-Regular"/>
            </a:endParaRPr>
          </a:p>
          <a:p>
            <a:r>
              <a:rPr lang="en-US" altLang="zh-CN" sz="2400" cap="all" dirty="0" err="1">
                <a:solidFill>
                  <a:srgbClr val="000044"/>
                </a:solidFill>
                <a:cs typeface="DIN-Regular"/>
              </a:rPr>
              <a:t>Huakang</a:t>
            </a:r>
            <a:r>
              <a:rPr lang="zh-CN" altLang="en-US" sz="2400" cap="all" dirty="0">
                <a:solidFill>
                  <a:srgbClr val="000044"/>
                </a:solidFill>
                <a:cs typeface="DIN-Regular"/>
              </a:rPr>
              <a:t> </a:t>
            </a:r>
            <a:r>
              <a:rPr lang="en-US" altLang="zh-CN" sz="2400" cap="all" dirty="0">
                <a:solidFill>
                  <a:srgbClr val="000044"/>
                </a:solidFill>
                <a:cs typeface="DIN-Regular"/>
              </a:rPr>
              <a:t>Li</a:t>
            </a:r>
            <a:endParaRPr lang="en-US" altLang="zh-CN" sz="2400" cap="all" dirty="0">
              <a:solidFill>
                <a:srgbClr val="000044"/>
              </a:solidFill>
              <a:cs typeface="DIN-Regular"/>
            </a:endParaRPr>
          </a:p>
          <a:p>
            <a:r>
              <a:rPr lang="en-US" altLang="zh-CN" sz="2400" cap="all" dirty="0" err="1">
                <a:solidFill>
                  <a:srgbClr val="000044"/>
                </a:solidFill>
                <a:cs typeface="DIN-Regular"/>
              </a:rPr>
              <a:t>Huakang.li@xjtlu.edu.cn</a:t>
            </a:r>
            <a:endParaRPr lang="en-US" altLang="zh-CN" sz="2400" cap="all" dirty="0">
              <a:solidFill>
                <a:srgbClr val="000044"/>
              </a:solidFill>
              <a:cs typeface="DIN-Regular"/>
            </a:endParaRPr>
          </a:p>
          <a:p>
            <a:r>
              <a:rPr lang="en-US" altLang="zh-CN" sz="2400" cap="all" dirty="0">
                <a:solidFill>
                  <a:srgbClr val="000044"/>
                </a:solidFill>
                <a:cs typeface="DIN-Regular"/>
              </a:rPr>
              <a:t>School</a:t>
            </a:r>
            <a:r>
              <a:rPr lang="zh-CN" altLang="en-US" sz="2400" cap="all" dirty="0">
                <a:solidFill>
                  <a:srgbClr val="000044"/>
                </a:solidFill>
                <a:cs typeface="DIN-Regular"/>
              </a:rPr>
              <a:t> </a:t>
            </a:r>
            <a:r>
              <a:rPr lang="en-US" altLang="zh-CN" sz="2400" cap="all" dirty="0">
                <a:solidFill>
                  <a:srgbClr val="000044"/>
                </a:solidFill>
                <a:cs typeface="DIN-Regular"/>
              </a:rPr>
              <a:t>of</a:t>
            </a:r>
            <a:r>
              <a:rPr lang="zh-CN" altLang="en-US" sz="2400" cap="all" dirty="0">
                <a:solidFill>
                  <a:srgbClr val="000044"/>
                </a:solidFill>
                <a:cs typeface="DIN-Regular"/>
              </a:rPr>
              <a:t> </a:t>
            </a:r>
            <a:r>
              <a:rPr lang="en-US" altLang="zh-CN" sz="2400" cap="all" dirty="0">
                <a:solidFill>
                  <a:srgbClr val="000044"/>
                </a:solidFill>
                <a:cs typeface="DIN-Regular"/>
              </a:rPr>
              <a:t>AI</a:t>
            </a:r>
            <a:r>
              <a:rPr lang="zh-CN" altLang="en-US" sz="2400" cap="all" dirty="0">
                <a:solidFill>
                  <a:srgbClr val="000044"/>
                </a:solidFill>
                <a:cs typeface="DIN-Regular"/>
              </a:rPr>
              <a:t> </a:t>
            </a:r>
            <a:r>
              <a:rPr lang="en-US" altLang="zh-CN" sz="2400" cap="all" dirty="0">
                <a:solidFill>
                  <a:srgbClr val="000044"/>
                </a:solidFill>
                <a:cs typeface="DIN-Regular"/>
              </a:rPr>
              <a:t>and</a:t>
            </a:r>
            <a:r>
              <a:rPr lang="zh-CN" altLang="en-US" sz="2400" cap="all" dirty="0">
                <a:solidFill>
                  <a:srgbClr val="000044"/>
                </a:solidFill>
                <a:cs typeface="DIN-Regular"/>
              </a:rPr>
              <a:t> </a:t>
            </a:r>
            <a:r>
              <a:rPr lang="en-US" altLang="zh-CN" sz="2400" cap="all" dirty="0">
                <a:solidFill>
                  <a:srgbClr val="000044"/>
                </a:solidFill>
                <a:cs typeface="DIN-Regular"/>
              </a:rPr>
              <a:t>Advanced</a:t>
            </a:r>
            <a:r>
              <a:rPr lang="zh-CN" altLang="en-US" sz="2400" cap="all" dirty="0">
                <a:solidFill>
                  <a:srgbClr val="000044"/>
                </a:solidFill>
                <a:cs typeface="DIN-Regular"/>
              </a:rPr>
              <a:t> </a:t>
            </a:r>
            <a:r>
              <a:rPr lang="en-US" altLang="zh-CN" sz="2400" cap="all" dirty="0">
                <a:solidFill>
                  <a:srgbClr val="000044"/>
                </a:solidFill>
                <a:cs typeface="DIN-Regular"/>
              </a:rPr>
              <a:t>Computing</a:t>
            </a:r>
            <a:endParaRPr lang="en-US" sz="2400" cap="all" dirty="0">
              <a:solidFill>
                <a:srgbClr val="000044"/>
              </a:solidFill>
              <a:cs typeface="DIN-Regular"/>
            </a:endParaRPr>
          </a:p>
          <a:p>
            <a:endParaRPr lang="en-US" sz="2400" cap="all" dirty="0">
              <a:solidFill>
                <a:srgbClr val="000044"/>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20103"/>
    </mc:Choice>
    <mc:Fallback>
      <p:transition spd="slow" advTm="2010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195" name="Rectangle 2"/>
          <p:cNvSpPr>
            <a:spLocks noGrp="1"/>
          </p:cNvSpPr>
          <p:nvPr>
            <p:ph type="title"/>
          </p:nvPr>
        </p:nvSpPr>
        <p:spPr>
          <a:xfrm>
            <a:off x="472440" y="457200"/>
            <a:ext cx="7985760" cy="609600"/>
          </a:xfrm>
        </p:spPr>
        <p:txBody>
          <a:bodyPr vert="horz" wrap="square" lIns="92075" tIns="46038" rIns="92075" bIns="46038" anchor="ctr"/>
          <a:p>
            <a:r>
              <a:rPr lang="en-US" altLang="en-US" sz="3200" dirty="0"/>
              <a:t>Template for try-throw-catch</a:t>
            </a:r>
            <a:endParaRPr lang="en-US" altLang="en-US" sz="3200" dirty="0">
              <a:solidFill>
                <a:schemeClr val="tx1"/>
              </a:solidFill>
              <a:latin typeface="Book Antiqua" pitchFamily="18" charset="0"/>
            </a:endParaRPr>
          </a:p>
        </p:txBody>
      </p:sp>
      <p:sp>
        <p:nvSpPr>
          <p:cNvPr id="8196" name="Rectangle 3"/>
          <p:cNvSpPr>
            <a:spLocks noGrp="1"/>
          </p:cNvSpPr>
          <p:nvPr>
            <p:ph idx="1"/>
          </p:nvPr>
        </p:nvSpPr>
        <p:spPr>
          <a:xfrm>
            <a:off x="609600" y="1676400"/>
            <a:ext cx="7924800" cy="4191000"/>
          </a:xfrm>
        </p:spPr>
        <p:txBody>
          <a:bodyPr vert="horz" wrap="square" lIns="92075" tIns="46038" rIns="92075" bIns="46038" anchor="t"/>
          <a:p>
            <a:pPr>
              <a:lnSpc>
                <a:spcPct val="80000"/>
              </a:lnSpc>
              <a:buNone/>
            </a:pPr>
            <a:r>
              <a:rPr lang="en-US" altLang="en-US" sz="2000" b="1" dirty="0">
                <a:solidFill>
                  <a:schemeClr val="tx2"/>
                </a:solidFill>
                <a:latin typeface="Courier New" panose="02070609020205090404" pitchFamily="49" charset="0"/>
              </a:rPr>
              <a:t>try</a:t>
            </a:r>
            <a:endParaRPr lang="en-US" altLang="en-US" sz="2000" dirty="0">
              <a:solidFill>
                <a:schemeClr val="tx2"/>
              </a:solidFill>
              <a:latin typeface="Courier New" panose="02070609020205090404" pitchFamily="49" charset="0"/>
            </a:endParaRPr>
          </a:p>
          <a:p>
            <a:pPr>
              <a:lnSpc>
                <a:spcPct val="80000"/>
              </a:lnSpc>
              <a:buNone/>
            </a:pPr>
            <a:r>
              <a:rPr lang="en-US" altLang="en-US" sz="2000" dirty="0">
                <a:solidFill>
                  <a:schemeClr val="tx2"/>
                </a:solidFill>
                <a:latin typeface="Courier New" panose="02070609020205090404" pitchFamily="49" charset="0"/>
              </a:rPr>
              <a:t>{</a:t>
            </a:r>
            <a:endParaRPr lang="en-US" altLang="en-US" sz="2000" dirty="0">
              <a:solidFill>
                <a:schemeClr val="tx2"/>
              </a:solidFill>
              <a:latin typeface="Courier New" panose="02070609020205090404" pitchFamily="49" charset="0"/>
            </a:endParaRPr>
          </a:p>
          <a:p>
            <a:pPr>
              <a:lnSpc>
                <a:spcPct val="80000"/>
              </a:lnSpc>
              <a:buNone/>
            </a:pPr>
            <a:r>
              <a:rPr lang="en-US" altLang="en-US" sz="2000" dirty="0">
                <a:solidFill>
                  <a:schemeClr val="tx2"/>
                </a:solidFill>
                <a:latin typeface="Courier New" panose="02070609020205090404" pitchFamily="49" charset="0"/>
              </a:rPr>
              <a:t>  Code to try;</a:t>
            </a:r>
            <a:endParaRPr lang="en-US" altLang="en-US" sz="2000" dirty="0">
              <a:solidFill>
                <a:schemeClr val="tx2"/>
              </a:solidFill>
              <a:latin typeface="Courier New" panose="02070609020205090404" pitchFamily="49" charset="0"/>
            </a:endParaRPr>
          </a:p>
          <a:p>
            <a:pPr>
              <a:lnSpc>
                <a:spcPct val="80000"/>
              </a:lnSpc>
              <a:buNone/>
            </a:pPr>
            <a:r>
              <a:rPr lang="en-US" altLang="en-US" sz="2000" dirty="0">
                <a:solidFill>
                  <a:schemeClr val="tx2"/>
                </a:solidFill>
                <a:latin typeface="Courier New" panose="02070609020205090404" pitchFamily="49" charset="0"/>
              </a:rPr>
              <a:t>  Throw an exception with a throw statement or</a:t>
            </a:r>
            <a:endParaRPr lang="en-US" altLang="en-US" sz="2000" dirty="0">
              <a:solidFill>
                <a:schemeClr val="tx2"/>
              </a:solidFill>
              <a:latin typeface="Courier New" panose="02070609020205090404" pitchFamily="49" charset="0"/>
            </a:endParaRPr>
          </a:p>
          <a:p>
            <a:pPr>
              <a:lnSpc>
                <a:spcPct val="80000"/>
              </a:lnSpc>
              <a:buNone/>
            </a:pPr>
            <a:r>
              <a:rPr lang="en-US" altLang="en-US" sz="2000" dirty="0">
                <a:solidFill>
                  <a:schemeClr val="tx2"/>
                </a:solidFill>
                <a:latin typeface="Courier New" panose="02070609020205090404" pitchFamily="49" charset="0"/>
              </a:rPr>
              <a:t>    from function if necessary;</a:t>
            </a:r>
            <a:endParaRPr lang="en-US" altLang="en-US" sz="2000" dirty="0">
              <a:solidFill>
                <a:schemeClr val="tx2"/>
              </a:solidFill>
              <a:latin typeface="Courier New" panose="02070609020205090404" pitchFamily="49" charset="0"/>
            </a:endParaRPr>
          </a:p>
          <a:p>
            <a:pPr>
              <a:lnSpc>
                <a:spcPct val="80000"/>
              </a:lnSpc>
              <a:buNone/>
            </a:pPr>
            <a:r>
              <a:rPr lang="en-US" altLang="en-US" sz="2000" dirty="0">
                <a:solidFill>
                  <a:schemeClr val="tx2"/>
                </a:solidFill>
                <a:latin typeface="Courier New" panose="02070609020205090404" pitchFamily="49" charset="0"/>
              </a:rPr>
              <a:t>  More code to try;</a:t>
            </a:r>
            <a:endParaRPr lang="en-US" altLang="en-US" sz="2000" dirty="0">
              <a:solidFill>
                <a:schemeClr val="tx2"/>
              </a:solidFill>
              <a:latin typeface="Courier New" panose="02070609020205090404" pitchFamily="49" charset="0"/>
            </a:endParaRPr>
          </a:p>
          <a:p>
            <a:pPr>
              <a:lnSpc>
                <a:spcPct val="80000"/>
              </a:lnSpc>
              <a:buNone/>
            </a:pPr>
            <a:r>
              <a:rPr lang="en-US" altLang="en-US" sz="2000" dirty="0">
                <a:solidFill>
                  <a:schemeClr val="tx2"/>
                </a:solidFill>
                <a:latin typeface="Courier New" panose="02070609020205090404" pitchFamily="49" charset="0"/>
              </a:rPr>
              <a:t>}</a:t>
            </a:r>
            <a:endParaRPr lang="en-US" altLang="en-US" sz="2000" b="1" dirty="0">
              <a:solidFill>
                <a:schemeClr val="tx2"/>
              </a:solidFill>
              <a:latin typeface="Courier New" panose="02070609020205090404" pitchFamily="49" charset="0"/>
            </a:endParaRPr>
          </a:p>
          <a:p>
            <a:pPr>
              <a:lnSpc>
                <a:spcPct val="80000"/>
              </a:lnSpc>
              <a:buNone/>
            </a:pPr>
            <a:r>
              <a:rPr lang="en-US" altLang="en-US" sz="2000" b="1" dirty="0">
                <a:solidFill>
                  <a:schemeClr val="tx2"/>
                </a:solidFill>
                <a:latin typeface="Courier New" panose="02070609020205090404" pitchFamily="49" charset="0"/>
              </a:rPr>
              <a:t>catch</a:t>
            </a:r>
            <a:r>
              <a:rPr lang="en-US" altLang="en-US" sz="2000" dirty="0">
                <a:solidFill>
                  <a:schemeClr val="tx2"/>
                </a:solidFill>
                <a:latin typeface="Courier New" panose="02070609020205090404" pitchFamily="49" charset="0"/>
              </a:rPr>
              <a:t> (type e)</a:t>
            </a:r>
            <a:endParaRPr lang="en-US" altLang="en-US" sz="2000" dirty="0">
              <a:solidFill>
                <a:schemeClr val="tx2"/>
              </a:solidFill>
              <a:latin typeface="Courier New" panose="02070609020205090404" pitchFamily="49" charset="0"/>
            </a:endParaRPr>
          </a:p>
          <a:p>
            <a:pPr>
              <a:lnSpc>
                <a:spcPct val="80000"/>
              </a:lnSpc>
              <a:buNone/>
            </a:pPr>
            <a:r>
              <a:rPr lang="en-US" altLang="en-US" sz="2000" dirty="0">
                <a:solidFill>
                  <a:schemeClr val="tx2"/>
                </a:solidFill>
                <a:latin typeface="Courier New" panose="02070609020205090404" pitchFamily="49" charset="0"/>
              </a:rPr>
              <a:t>{</a:t>
            </a:r>
            <a:endParaRPr lang="en-US" altLang="en-US" sz="2000" dirty="0">
              <a:solidFill>
                <a:schemeClr val="tx2"/>
              </a:solidFill>
              <a:latin typeface="Courier New" panose="02070609020205090404" pitchFamily="49" charset="0"/>
            </a:endParaRPr>
          </a:p>
          <a:p>
            <a:pPr>
              <a:lnSpc>
                <a:spcPct val="80000"/>
              </a:lnSpc>
              <a:buNone/>
            </a:pPr>
            <a:r>
              <a:rPr lang="en-US" altLang="en-US" sz="2000" dirty="0">
                <a:solidFill>
                  <a:schemeClr val="tx2"/>
                </a:solidFill>
                <a:latin typeface="Courier New" panose="02070609020205090404" pitchFamily="49" charset="0"/>
              </a:rPr>
              <a:t>  Code to process the exception;</a:t>
            </a:r>
            <a:endParaRPr lang="en-US" altLang="en-US" sz="2000" dirty="0">
              <a:solidFill>
                <a:schemeClr val="tx2"/>
              </a:solidFill>
              <a:latin typeface="Courier New" panose="02070609020205090404" pitchFamily="49" charset="0"/>
            </a:endParaRPr>
          </a:p>
          <a:p>
            <a:pPr>
              <a:lnSpc>
                <a:spcPct val="80000"/>
              </a:lnSpc>
              <a:buNone/>
            </a:pPr>
            <a:r>
              <a:rPr lang="en-US" altLang="en-US" sz="2000" dirty="0">
                <a:solidFill>
                  <a:schemeClr val="tx2"/>
                </a:solidFill>
                <a:latin typeface="Courier New" panose="02070609020205090404" pitchFamily="49" charset="0"/>
              </a:rPr>
              <a:t>}</a:t>
            </a:r>
            <a:endParaRPr lang="en-US" altLang="en-US" sz="2000" dirty="0">
              <a:solidFill>
                <a:schemeClr val="tx2"/>
              </a:solidFill>
              <a:latin typeface="Courier New" panose="0207060902020509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219" name="Rectangle 2"/>
          <p:cNvSpPr>
            <a:spLocks noGrp="1"/>
          </p:cNvSpPr>
          <p:nvPr>
            <p:ph type="title"/>
          </p:nvPr>
        </p:nvSpPr>
        <p:spPr>
          <a:xfrm>
            <a:off x="497840" y="136525"/>
            <a:ext cx="7772400" cy="899795"/>
          </a:xfrm>
        </p:spPr>
        <p:txBody>
          <a:bodyPr vert="horz" wrap="square" lIns="92075" tIns="46038" rIns="92075" bIns="46038" anchor="ctr"/>
          <a:p>
            <a:r>
              <a:rPr lang="en-US" altLang="en-US" sz="3200" dirty="0"/>
              <a:t>omit catch block parameter </a:t>
            </a:r>
            <a:endParaRPr lang="en-US" altLang="en-US" sz="3200" dirty="0"/>
          </a:p>
        </p:txBody>
      </p:sp>
      <p:sp>
        <p:nvSpPr>
          <p:cNvPr id="9220" name="Rectangle 3"/>
          <p:cNvSpPr>
            <a:spLocks noGrp="1"/>
          </p:cNvSpPr>
          <p:nvPr>
            <p:ph idx="1"/>
          </p:nvPr>
        </p:nvSpPr>
        <p:spPr>
          <a:xfrm>
            <a:off x="381000" y="1219200"/>
            <a:ext cx="8229600" cy="1752600"/>
          </a:xfrm>
        </p:spPr>
        <p:txBody>
          <a:bodyPr vert="horz" wrap="square" lIns="92075" tIns="46038" rIns="92075" bIns="46038" anchor="t"/>
          <a:p>
            <a:pPr>
              <a:buNone/>
            </a:pPr>
            <a:r>
              <a:rPr lang="en-US" altLang="en-US" sz="2800" dirty="0"/>
              <a:t>If you are not interested in the contents of an exception object, the </a:t>
            </a:r>
            <a:r>
              <a:rPr lang="en-US" altLang="en-US" sz="2800" u="sng" dirty="0"/>
              <a:t>catch</a:t>
            </a:r>
            <a:r>
              <a:rPr lang="en-US" altLang="en-US" sz="2800" dirty="0"/>
              <a:t> block parameter may be omitted. For example, the following </a:t>
            </a:r>
            <a:r>
              <a:rPr lang="en-US" altLang="en-US" sz="2800" u="sng" dirty="0"/>
              <a:t>catch</a:t>
            </a:r>
            <a:r>
              <a:rPr lang="en-US" altLang="en-US" sz="2800" dirty="0"/>
              <a:t> block is legal.</a:t>
            </a:r>
            <a:endParaRPr lang="en-US" altLang="en-US" sz="2800" dirty="0"/>
          </a:p>
        </p:txBody>
      </p:sp>
      <p:sp>
        <p:nvSpPr>
          <p:cNvPr id="9221" name="Rectangle 4"/>
          <p:cNvSpPr/>
          <p:nvPr/>
        </p:nvSpPr>
        <p:spPr>
          <a:xfrm>
            <a:off x="381000" y="2819400"/>
            <a:ext cx="8458200" cy="34290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buNone/>
            </a:pPr>
            <a:r>
              <a:rPr lang="en-US" altLang="en-US" sz="2400" b="1" dirty="0">
                <a:solidFill>
                  <a:schemeClr val="tx2"/>
                </a:solidFill>
                <a:latin typeface="Courier New" panose="02070609020205090404" pitchFamily="49" charset="0"/>
              </a:rPr>
              <a:t>try</a:t>
            </a:r>
            <a:endParaRPr lang="en-US" altLang="en-US" sz="2400" b="1" dirty="0">
              <a:solidFill>
                <a:schemeClr val="tx2"/>
              </a:solidFill>
              <a:latin typeface="Courier New" panose="02070609020205090404" pitchFamily="49" charset="0"/>
            </a:endParaRPr>
          </a:p>
          <a:p>
            <a:pPr marL="342900" lvl="0" indent="-342900">
              <a:buNone/>
            </a:pPr>
            <a:r>
              <a:rPr lang="en-US" altLang="en-US" sz="2400" b="1" dirty="0">
                <a:solidFill>
                  <a:schemeClr val="tx2"/>
                </a:solidFill>
                <a:latin typeface="Courier New" panose="02070609020205090404" pitchFamily="49" charset="0"/>
              </a:rPr>
              <a:t>{</a:t>
            </a:r>
            <a:endParaRPr lang="en-US" altLang="en-US" sz="2400" b="1" dirty="0">
              <a:solidFill>
                <a:schemeClr val="tx2"/>
              </a:solidFill>
              <a:latin typeface="Courier New" panose="02070609020205090404" pitchFamily="49" charset="0"/>
            </a:endParaRPr>
          </a:p>
          <a:p>
            <a:pPr marL="342900" lvl="0" indent="-342900">
              <a:buNone/>
            </a:pPr>
            <a:r>
              <a:rPr lang="en-US" altLang="en-US" sz="2400" b="1" dirty="0">
                <a:solidFill>
                  <a:schemeClr val="tx2"/>
                </a:solidFill>
                <a:latin typeface="Courier New" panose="02070609020205090404" pitchFamily="49" charset="0"/>
              </a:rPr>
              <a:t>  // ...</a:t>
            </a:r>
            <a:endParaRPr lang="en-US" altLang="en-US" sz="2400" b="1" dirty="0">
              <a:solidFill>
                <a:schemeClr val="tx2"/>
              </a:solidFill>
              <a:latin typeface="Courier New" panose="02070609020205090404" pitchFamily="49" charset="0"/>
            </a:endParaRPr>
          </a:p>
          <a:p>
            <a:pPr marL="342900" lvl="0" indent="-342900">
              <a:buNone/>
            </a:pPr>
            <a:r>
              <a:rPr lang="en-US" altLang="en-US" sz="2400" b="1" dirty="0">
                <a:solidFill>
                  <a:schemeClr val="tx2"/>
                </a:solidFill>
                <a:latin typeface="Courier New" panose="02070609020205090404" pitchFamily="49" charset="0"/>
              </a:rPr>
              <a:t>}</a:t>
            </a:r>
            <a:endParaRPr lang="en-US" altLang="en-US" sz="2400" b="1" dirty="0">
              <a:solidFill>
                <a:schemeClr val="tx2"/>
              </a:solidFill>
              <a:latin typeface="Courier New" panose="02070609020205090404" pitchFamily="49" charset="0"/>
            </a:endParaRPr>
          </a:p>
          <a:p>
            <a:pPr marL="342900" lvl="0" indent="-342900">
              <a:buNone/>
            </a:pPr>
            <a:r>
              <a:rPr lang="en-US" altLang="en-US" sz="2400" b="1" dirty="0">
                <a:solidFill>
                  <a:schemeClr val="tx2"/>
                </a:solidFill>
                <a:latin typeface="Courier New" panose="02070609020205090404" pitchFamily="49" charset="0"/>
              </a:rPr>
              <a:t>catch (type)</a:t>
            </a:r>
            <a:endParaRPr lang="en-US" altLang="en-US" sz="2400" b="1" dirty="0">
              <a:solidFill>
                <a:schemeClr val="tx2"/>
              </a:solidFill>
              <a:latin typeface="Courier New" panose="02070609020205090404" pitchFamily="49" charset="0"/>
            </a:endParaRPr>
          </a:p>
          <a:p>
            <a:pPr marL="342900" lvl="0" indent="-342900">
              <a:buNone/>
            </a:pPr>
            <a:r>
              <a:rPr lang="en-US" altLang="en-US" sz="2400" b="1" dirty="0">
                <a:solidFill>
                  <a:schemeClr val="tx2"/>
                </a:solidFill>
                <a:latin typeface="Courier New" panose="02070609020205090404" pitchFamily="49" charset="0"/>
              </a:rPr>
              <a:t>{</a:t>
            </a:r>
            <a:endParaRPr lang="en-US" altLang="en-US" sz="2400" b="1" dirty="0">
              <a:solidFill>
                <a:schemeClr val="tx2"/>
              </a:solidFill>
              <a:latin typeface="Courier New" panose="02070609020205090404" pitchFamily="49" charset="0"/>
            </a:endParaRPr>
          </a:p>
          <a:p>
            <a:pPr marL="342900" lvl="0" indent="-342900">
              <a:buNone/>
            </a:pPr>
            <a:r>
              <a:rPr lang="en-US" altLang="en-US" sz="2400" b="1" dirty="0">
                <a:solidFill>
                  <a:schemeClr val="tx2"/>
                </a:solidFill>
                <a:latin typeface="Courier New" panose="02070609020205090404" pitchFamily="49" charset="0"/>
              </a:rPr>
              <a:t>  cout &lt;&lt; "Error occurred " &lt;&lt; endl;</a:t>
            </a:r>
            <a:endParaRPr lang="en-US" altLang="en-US" sz="2400" b="1" dirty="0">
              <a:solidFill>
                <a:schemeClr val="tx2"/>
              </a:solidFill>
              <a:latin typeface="Courier New" panose="02070609020205090404" pitchFamily="49" charset="0"/>
            </a:endParaRPr>
          </a:p>
          <a:p>
            <a:pPr marL="342900" lvl="0" indent="-342900">
              <a:buNone/>
            </a:pPr>
            <a:r>
              <a:rPr lang="en-US" altLang="en-US" sz="2400" b="1" dirty="0">
                <a:solidFill>
                  <a:schemeClr val="tx2"/>
                </a:solidFill>
                <a:latin typeface="Courier New" panose="02070609020205090404" pitchFamily="49" charset="0"/>
              </a:rPr>
              <a:t>}</a:t>
            </a:r>
            <a:endParaRPr lang="en-US" altLang="en-US" sz="2400" b="1" dirty="0">
              <a:solidFill>
                <a:schemeClr val="tx2"/>
              </a:solidFill>
              <a:latin typeface="Courier New" panose="0207060902020509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0243" name="Rectangle 2"/>
          <p:cNvSpPr>
            <a:spLocks noGrp="1"/>
          </p:cNvSpPr>
          <p:nvPr>
            <p:ph type="title"/>
          </p:nvPr>
        </p:nvSpPr>
        <p:spPr>
          <a:xfrm>
            <a:off x="199390" y="120015"/>
            <a:ext cx="8233410" cy="1095375"/>
          </a:xfrm>
        </p:spPr>
        <p:txBody>
          <a:bodyPr vert="horz" wrap="square" lIns="92075" tIns="46038" rIns="92075" bIns="46038" anchor="ctr"/>
          <a:p>
            <a:r>
              <a:rPr lang="en-US" altLang="en-US" sz="3200" b="1" dirty="0"/>
              <a:t>Exception-Handling Advantages</a:t>
            </a:r>
            <a:endParaRPr lang="en-US" altLang="en-US" sz="3200" b="1" dirty="0"/>
          </a:p>
        </p:txBody>
      </p:sp>
      <p:sp>
        <p:nvSpPr>
          <p:cNvPr id="10244" name="Rectangle 3"/>
          <p:cNvSpPr>
            <a:spLocks noGrp="1"/>
          </p:cNvSpPr>
          <p:nvPr>
            <p:ph idx="1"/>
          </p:nvPr>
        </p:nvSpPr>
        <p:spPr>
          <a:xfrm>
            <a:off x="381000" y="1371600"/>
            <a:ext cx="8534400" cy="2362200"/>
          </a:xfrm>
        </p:spPr>
        <p:txBody>
          <a:bodyPr vert="horz" wrap="square" lIns="92075" tIns="46038" rIns="92075" bIns="46038" anchor="t">
            <a:normAutofit lnSpcReduction="10000"/>
          </a:bodyPr>
          <a:p>
            <a:pPr marL="0" indent="0">
              <a:lnSpc>
                <a:spcPct val="90000"/>
              </a:lnSpc>
              <a:buNone/>
            </a:pPr>
            <a:r>
              <a:rPr lang="en-US" altLang="en-US" dirty="0"/>
              <a:t>The purpose of Listing 16.3 is to give a simple example to demonstrate exception handling. It does not show any real advantages. </a:t>
            </a:r>
            <a:endParaRPr lang="en-US" altLang="en-US" dirty="0"/>
          </a:p>
          <a:p>
            <a:pPr marL="0" indent="0">
              <a:lnSpc>
                <a:spcPct val="90000"/>
              </a:lnSpc>
              <a:buNone/>
            </a:pPr>
            <a:r>
              <a:rPr lang="en-US" altLang="en-US" dirty="0"/>
              <a:t>This section uses functions to demonstrate the advantages of using exception handling.</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279140" y="4862195"/>
            <a:ext cx="5525135" cy="1145540"/>
          </a:xfrm>
          <a:prstGeom prst="rect">
            <a:avLst/>
          </a:prstGeom>
        </p:spPr>
      </p:pic>
      <p:sp>
        <p:nvSpPr>
          <p:cNvPr id="6" name="文本框 5"/>
          <p:cNvSpPr txBox="1"/>
          <p:nvPr/>
        </p:nvSpPr>
        <p:spPr>
          <a:xfrm>
            <a:off x="269240" y="174625"/>
            <a:ext cx="3106420" cy="368300"/>
          </a:xfrm>
          <a:prstGeom prst="rect">
            <a:avLst/>
          </a:prstGeom>
          <a:noFill/>
        </p:spPr>
        <p:txBody>
          <a:bodyPr wrap="square" rtlCol="0" anchor="t">
            <a:spAutoFit/>
          </a:bodyPr>
          <a:p>
            <a:r>
              <a:rPr lang="zh-CN" altLang="en-US"/>
              <a:t>QuotientWithException</a:t>
            </a:r>
            <a:r>
              <a:rPr lang="en-US" altLang="zh-CN"/>
              <a:t>.cpp</a:t>
            </a:r>
            <a:endParaRPr lang="en-US" altLang="zh-CN"/>
          </a:p>
        </p:txBody>
      </p:sp>
      <p:sp>
        <p:nvSpPr>
          <p:cNvPr id="7" name="文本框 6"/>
          <p:cNvSpPr txBox="1"/>
          <p:nvPr/>
        </p:nvSpPr>
        <p:spPr>
          <a:xfrm>
            <a:off x="471170" y="787400"/>
            <a:ext cx="3444875" cy="4184650"/>
          </a:xfrm>
          <a:prstGeom prst="rect">
            <a:avLst/>
          </a:prstGeom>
          <a:noFill/>
        </p:spPr>
        <p:txBody>
          <a:bodyPr wrap="square" rtlCol="0" anchor="t">
            <a:spAutoFit/>
          </a:bodyPr>
          <a:p>
            <a:r>
              <a:rPr lang="zh-CN" altLang="en-US" sz="1400"/>
              <a:t>#include &lt;iostream&gt;</a:t>
            </a:r>
            <a:endParaRPr lang="zh-CN" altLang="en-US" sz="1400"/>
          </a:p>
          <a:p>
            <a:r>
              <a:rPr lang="zh-CN" altLang="en-US" sz="1400"/>
              <a:t>using namespace std;</a:t>
            </a:r>
            <a:endParaRPr lang="zh-CN" altLang="en-US" sz="1400"/>
          </a:p>
          <a:p>
            <a:endParaRPr lang="zh-CN" altLang="en-US" sz="1400"/>
          </a:p>
          <a:p>
            <a:r>
              <a:rPr lang="zh-CN" altLang="en-US" sz="1400"/>
              <a:t>int quotient(int number1, int number2)</a:t>
            </a:r>
            <a:endParaRPr lang="zh-CN" altLang="en-US" sz="1400"/>
          </a:p>
          <a:p>
            <a:r>
              <a:rPr lang="zh-CN" altLang="en-US" sz="1400"/>
              <a:t>{</a:t>
            </a:r>
            <a:endParaRPr lang="zh-CN" altLang="en-US" sz="1400"/>
          </a:p>
          <a:p>
            <a:r>
              <a:rPr lang="zh-CN" altLang="en-US" sz="1400"/>
              <a:t>  if (number2 == 0)</a:t>
            </a:r>
            <a:endParaRPr lang="zh-CN" altLang="en-US" sz="1400"/>
          </a:p>
          <a:p>
            <a:r>
              <a:rPr lang="zh-CN" altLang="en-US" sz="1400"/>
              <a:t>    </a:t>
            </a:r>
            <a:r>
              <a:rPr lang="zh-CN" altLang="en-US" sz="1400">
                <a:solidFill>
                  <a:srgbClr val="FF0000"/>
                </a:solidFill>
              </a:rPr>
              <a:t>throw number1;</a:t>
            </a:r>
            <a:endParaRPr lang="zh-CN" altLang="en-US" sz="1400">
              <a:solidFill>
                <a:srgbClr val="FF0000"/>
              </a:solidFill>
            </a:endParaRPr>
          </a:p>
          <a:p>
            <a:endParaRPr lang="zh-CN" altLang="en-US" sz="1400"/>
          </a:p>
          <a:p>
            <a:r>
              <a:rPr lang="zh-CN" altLang="en-US" sz="1400"/>
              <a:t>  return number1 / number2;</a:t>
            </a:r>
            <a:endParaRPr lang="zh-CN" altLang="en-US" sz="1400"/>
          </a:p>
          <a:p>
            <a:r>
              <a:rPr lang="zh-CN" altLang="en-US" sz="1400"/>
              <a:t>}</a:t>
            </a:r>
            <a:endParaRPr lang="zh-CN" altLang="en-US" sz="1400"/>
          </a:p>
          <a:p>
            <a:endParaRPr lang="zh-CN" altLang="en-US" sz="1400"/>
          </a:p>
          <a:p>
            <a:r>
              <a:rPr lang="zh-CN" altLang="en-US" sz="1400"/>
              <a:t>int main()</a:t>
            </a:r>
            <a:endParaRPr lang="zh-CN" altLang="en-US" sz="1400"/>
          </a:p>
          <a:p>
            <a:r>
              <a:rPr lang="zh-CN" altLang="en-US" sz="1400"/>
              <a:t>{</a:t>
            </a:r>
            <a:endParaRPr lang="zh-CN" altLang="en-US" sz="1400"/>
          </a:p>
          <a:p>
            <a:r>
              <a:rPr lang="zh-CN" altLang="en-US" sz="1400"/>
              <a:t>  // Read two integers</a:t>
            </a:r>
            <a:endParaRPr lang="zh-CN" altLang="en-US" sz="1400"/>
          </a:p>
          <a:p>
            <a:r>
              <a:rPr lang="zh-CN" altLang="en-US" sz="1400"/>
              <a:t>  cout &lt;&lt; "Enter two integers: ";</a:t>
            </a:r>
            <a:endParaRPr lang="zh-CN" altLang="en-US" sz="1400"/>
          </a:p>
          <a:p>
            <a:r>
              <a:rPr lang="zh-CN" altLang="en-US" sz="1400"/>
              <a:t>  int number1, number2;</a:t>
            </a:r>
            <a:endParaRPr lang="zh-CN" altLang="en-US" sz="1400"/>
          </a:p>
          <a:p>
            <a:r>
              <a:rPr lang="zh-CN" altLang="en-US" sz="1400"/>
              <a:t>  cin &gt;&gt; number1 &gt;&gt; number2;</a:t>
            </a:r>
            <a:endParaRPr lang="zh-CN" altLang="en-US" sz="1400"/>
          </a:p>
          <a:p>
            <a:endParaRPr lang="zh-CN" altLang="en-US" sz="1400"/>
          </a:p>
          <a:p>
            <a:endParaRPr lang="zh-CN" altLang="en-US" sz="1400"/>
          </a:p>
        </p:txBody>
      </p:sp>
      <p:sp>
        <p:nvSpPr>
          <p:cNvPr id="8" name="文本框 7"/>
          <p:cNvSpPr txBox="1"/>
          <p:nvPr/>
        </p:nvSpPr>
        <p:spPr>
          <a:xfrm>
            <a:off x="4761230" y="787400"/>
            <a:ext cx="3710305" cy="3753485"/>
          </a:xfrm>
          <a:prstGeom prst="rect">
            <a:avLst/>
          </a:prstGeom>
          <a:noFill/>
        </p:spPr>
        <p:txBody>
          <a:bodyPr wrap="square" rtlCol="0" anchor="t">
            <a:spAutoFit/>
          </a:bodyPr>
          <a:p>
            <a:r>
              <a:rPr lang="zh-CN" altLang="en-US" sz="1400">
                <a:sym typeface="+mn-ea"/>
              </a:rPr>
              <a:t>  try</a:t>
            </a:r>
            <a:endParaRPr lang="zh-CN" altLang="en-US" sz="1400"/>
          </a:p>
          <a:p>
            <a:r>
              <a:rPr lang="zh-CN" altLang="en-US" sz="1400">
                <a:sym typeface="+mn-ea"/>
              </a:rPr>
              <a:t>  {</a:t>
            </a:r>
            <a:endParaRPr lang="zh-CN" altLang="en-US" sz="1400"/>
          </a:p>
          <a:p>
            <a:r>
              <a:rPr lang="zh-CN" altLang="en-US" sz="1400">
                <a:sym typeface="+mn-ea"/>
              </a:rPr>
              <a:t>    int result = quotient(number1, number2);</a:t>
            </a:r>
            <a:endParaRPr lang="zh-CN" altLang="en-US" sz="1400"/>
          </a:p>
          <a:p>
            <a:r>
              <a:rPr lang="zh-CN" altLang="en-US" sz="1400">
                <a:sym typeface="+mn-ea"/>
              </a:rPr>
              <a:t>    cout &lt;&lt; number1 &lt;&lt; " / " &lt;&lt; number2 &lt;&lt; " is "</a:t>
            </a:r>
            <a:endParaRPr lang="zh-CN" altLang="en-US" sz="1400"/>
          </a:p>
          <a:p>
            <a:r>
              <a:rPr lang="zh-CN" altLang="en-US" sz="1400">
                <a:sym typeface="+mn-ea"/>
              </a:rPr>
              <a:t>      &lt;&lt; result &lt;&lt; endl;</a:t>
            </a:r>
            <a:endParaRPr lang="zh-CN" altLang="en-US" sz="1400"/>
          </a:p>
          <a:p>
            <a:r>
              <a:rPr lang="zh-CN" altLang="en-US" sz="1400">
                <a:sym typeface="+mn-ea"/>
              </a:rPr>
              <a:t>  }</a:t>
            </a:r>
            <a:endParaRPr lang="zh-CN" altLang="en-US" sz="1400"/>
          </a:p>
          <a:p>
            <a:r>
              <a:rPr lang="zh-CN" altLang="en-US" sz="1400">
                <a:sym typeface="+mn-ea"/>
              </a:rPr>
              <a:t>  </a:t>
            </a:r>
            <a:r>
              <a:rPr lang="zh-CN" altLang="en-US" sz="1400">
                <a:solidFill>
                  <a:srgbClr val="FF0000"/>
                </a:solidFill>
                <a:sym typeface="+mn-ea"/>
              </a:rPr>
              <a:t>catch (int ex)</a:t>
            </a:r>
            <a:endParaRPr lang="zh-CN" altLang="en-US" sz="1400"/>
          </a:p>
          <a:p>
            <a:r>
              <a:rPr lang="zh-CN" altLang="en-US" sz="1400">
                <a:sym typeface="+mn-ea"/>
              </a:rPr>
              <a:t>  {</a:t>
            </a:r>
            <a:endParaRPr lang="zh-CN" altLang="en-US" sz="1400"/>
          </a:p>
          <a:p>
            <a:r>
              <a:rPr lang="zh-CN" altLang="en-US" sz="1400">
                <a:sym typeface="+mn-ea"/>
              </a:rPr>
              <a:t>    cout &lt;&lt; "Exception: an integer " &lt;&lt; ex &lt;&lt;</a:t>
            </a:r>
            <a:endParaRPr lang="zh-CN" altLang="en-US" sz="1400"/>
          </a:p>
          <a:p>
            <a:r>
              <a:rPr lang="zh-CN" altLang="en-US" sz="1400">
                <a:sym typeface="+mn-ea"/>
              </a:rPr>
              <a:t>      " cannot be divided by zero" &lt;&lt; endl;</a:t>
            </a:r>
            <a:endParaRPr lang="zh-CN" altLang="en-US" sz="1400"/>
          </a:p>
          <a:p>
            <a:r>
              <a:rPr lang="zh-CN" altLang="en-US" sz="1400">
                <a:sym typeface="+mn-ea"/>
              </a:rPr>
              <a:t>  }</a:t>
            </a:r>
            <a:endParaRPr lang="zh-CN" altLang="en-US" sz="1400"/>
          </a:p>
          <a:p>
            <a:endParaRPr lang="zh-CN" altLang="en-US" sz="1400"/>
          </a:p>
          <a:p>
            <a:r>
              <a:rPr lang="zh-CN" altLang="en-US" sz="1400">
                <a:sym typeface="+mn-ea"/>
              </a:rPr>
              <a:t>  cout &lt;&lt; "Execution continues ..." &lt;&lt; endl;</a:t>
            </a:r>
            <a:endParaRPr lang="zh-CN" altLang="en-US" sz="1400"/>
          </a:p>
          <a:p>
            <a:endParaRPr lang="zh-CN" altLang="en-US" sz="1400"/>
          </a:p>
          <a:p>
            <a:r>
              <a:rPr lang="zh-CN" altLang="en-US" sz="1400">
                <a:sym typeface="+mn-ea"/>
              </a:rPr>
              <a:t>  return 0;</a:t>
            </a:r>
            <a:endParaRPr lang="zh-CN" altLang="en-US" sz="1400"/>
          </a:p>
          <a:p>
            <a:r>
              <a:rPr lang="zh-CN" altLang="en-US" sz="1400">
                <a:sym typeface="+mn-ea"/>
              </a:rPr>
              <a:t>}</a:t>
            </a:r>
            <a:endParaRPr lang="zh-CN" altLang="en-US" sz="14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1267" name="Rectangle 2"/>
          <p:cNvSpPr>
            <a:spLocks noGrp="1"/>
          </p:cNvSpPr>
          <p:nvPr>
            <p:ph type="title"/>
          </p:nvPr>
        </p:nvSpPr>
        <p:spPr>
          <a:xfrm>
            <a:off x="685800" y="304800"/>
            <a:ext cx="7772400" cy="685800"/>
          </a:xfrm>
        </p:spPr>
        <p:txBody>
          <a:bodyPr vert="horz" wrap="square" lIns="92075" tIns="46038" rIns="92075" bIns="46038" anchor="ctr"/>
          <a:p>
            <a:r>
              <a:rPr lang="en-US" altLang="en-US" sz="4000" b="1" dirty="0"/>
              <a:t>Exception Classes</a:t>
            </a:r>
            <a:endParaRPr lang="en-US" altLang="en-US" sz="4000" b="1" dirty="0"/>
          </a:p>
        </p:txBody>
      </p:sp>
      <p:sp>
        <p:nvSpPr>
          <p:cNvPr id="11268" name="Rectangle 8"/>
          <p:cNvSpPr/>
          <p:nvPr/>
        </p:nvSpPr>
        <p:spPr>
          <a:xfrm>
            <a:off x="0" y="22479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1269" name="Object 7"/>
          <p:cNvGraphicFramePr>
            <a:graphicFrameLocks noChangeAspect="1"/>
          </p:cNvGraphicFramePr>
          <p:nvPr/>
        </p:nvGraphicFramePr>
        <p:xfrm>
          <a:off x="1524000" y="1143000"/>
          <a:ext cx="5943600" cy="5118100"/>
        </p:xfrm>
        <a:graphic>
          <a:graphicData uri="http://schemas.openxmlformats.org/presentationml/2006/ole">
            <mc:AlternateContent xmlns:mc="http://schemas.openxmlformats.org/markup-compatibility/2006">
              <mc:Choice xmlns:v="urn:schemas-microsoft-com:vml" Requires="v">
                <p:oleObj spid="_x0000_s3079" name="" r:id="rId1" imgW="2743200" imgH="2360930" progId="Word.Picture.8">
                  <p:embed/>
                </p:oleObj>
              </mc:Choice>
              <mc:Fallback>
                <p:oleObj name="" r:id="rId1" imgW="2743200" imgH="2360930" progId="Word.Picture.8">
                  <p:embed/>
                  <p:pic>
                    <p:nvPicPr>
                      <p:cNvPr id="0" name="图片 3078"/>
                      <p:cNvPicPr/>
                      <p:nvPr/>
                    </p:nvPicPr>
                    <p:blipFill>
                      <a:blip r:embed="rId2"/>
                      <a:stretch>
                        <a:fillRect/>
                      </a:stretch>
                    </p:blipFill>
                    <p:spPr>
                      <a:xfrm>
                        <a:off x="1524000" y="1143000"/>
                        <a:ext cx="5943600" cy="5118100"/>
                      </a:xfrm>
                      <a:prstGeom prst="rect">
                        <a:avLst/>
                      </a:prstGeom>
                      <a:noFill/>
                      <a:ln w="38100">
                        <a:noFill/>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2291" name="Rectangle 2"/>
          <p:cNvSpPr>
            <a:spLocks noGrp="1"/>
          </p:cNvSpPr>
          <p:nvPr>
            <p:ph type="title"/>
          </p:nvPr>
        </p:nvSpPr>
        <p:spPr>
          <a:xfrm>
            <a:off x="685800" y="381000"/>
            <a:ext cx="7772400" cy="742950"/>
          </a:xfrm>
        </p:spPr>
        <p:txBody>
          <a:bodyPr vert="horz" wrap="square" lIns="92075" tIns="46038" rIns="92075" bIns="46038" anchor="ctr"/>
          <a:p>
            <a:r>
              <a:rPr lang="en-US" altLang="en-US" sz="4000" dirty="0"/>
              <a:t>Using Standard Classes</a:t>
            </a:r>
            <a:endParaRPr lang="en-US" altLang="en-US" sz="4000" dirty="0"/>
          </a:p>
        </p:txBody>
      </p:sp>
      <p:sp>
        <p:nvSpPr>
          <p:cNvPr id="12292" name="Rectangle 3"/>
          <p:cNvSpPr>
            <a:spLocks noGrp="1"/>
          </p:cNvSpPr>
          <p:nvPr>
            <p:ph idx="1"/>
          </p:nvPr>
        </p:nvSpPr>
        <p:spPr>
          <a:xfrm>
            <a:off x="381000" y="1371600"/>
            <a:ext cx="8458200" cy="2362200"/>
          </a:xfrm>
        </p:spPr>
        <p:txBody>
          <a:bodyPr vert="horz" wrap="square" lIns="92075" tIns="46038" rIns="92075" bIns="46038" anchor="t">
            <a:normAutofit lnSpcReduction="10000"/>
          </a:bodyPr>
          <a:p>
            <a:pPr marL="0" indent="0">
              <a:lnSpc>
                <a:spcPct val="90000"/>
              </a:lnSpc>
              <a:spcBef>
                <a:spcPct val="50000"/>
              </a:spcBef>
              <a:buNone/>
            </a:pPr>
            <a:r>
              <a:rPr lang="en-US" altLang="en-US" dirty="0"/>
              <a:t>These classes are used by some functions in the C++ standard library to throw exceptions. </a:t>
            </a:r>
            <a:endParaRPr lang="en-US" altLang="en-US" dirty="0"/>
          </a:p>
          <a:p>
            <a:pPr marL="0" indent="0">
              <a:lnSpc>
                <a:spcPct val="90000"/>
              </a:lnSpc>
              <a:spcBef>
                <a:spcPct val="50000"/>
              </a:spcBef>
              <a:buNone/>
            </a:pPr>
            <a:r>
              <a:rPr lang="en-US" altLang="en-US" dirty="0"/>
              <a:t>You can also use these classes to throw exceptions in your programs. Listing 16.5 shows an example that handles the </a:t>
            </a:r>
            <a:r>
              <a:rPr lang="en-US" altLang="en-US" u="sng" dirty="0"/>
              <a:t>bad_alloc</a:t>
            </a:r>
            <a:r>
              <a:rPr lang="en-US" altLang="en-US" dirty="0"/>
              <a:t> exception.</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93420" y="990600"/>
            <a:ext cx="4582795" cy="4399915"/>
          </a:xfrm>
          <a:prstGeom prst="rect">
            <a:avLst/>
          </a:prstGeom>
          <a:noFill/>
        </p:spPr>
        <p:txBody>
          <a:bodyPr wrap="square" rtlCol="0" anchor="t">
            <a:spAutoFit/>
          </a:bodyPr>
          <a:p>
            <a:r>
              <a:rPr lang="zh-CN" altLang="en-US" sz="1400"/>
              <a:t>#include &lt;iostream&gt;</a:t>
            </a:r>
            <a:endParaRPr lang="zh-CN" altLang="en-US" sz="1400"/>
          </a:p>
          <a:p>
            <a:r>
              <a:rPr lang="zh-CN" altLang="en-US" sz="1400"/>
              <a:t>using namespace std;</a:t>
            </a:r>
            <a:endParaRPr lang="zh-CN" altLang="en-US" sz="1400"/>
          </a:p>
          <a:p>
            <a:endParaRPr lang="zh-CN" altLang="en-US" sz="1400"/>
          </a:p>
          <a:p>
            <a:r>
              <a:rPr lang="zh-CN" altLang="en-US" sz="1400"/>
              <a:t>int main()</a:t>
            </a:r>
            <a:endParaRPr lang="zh-CN" altLang="en-US" sz="1400"/>
          </a:p>
          <a:p>
            <a:r>
              <a:rPr lang="zh-CN" altLang="en-US" sz="1400"/>
              <a:t>{</a:t>
            </a:r>
            <a:endParaRPr lang="zh-CN" altLang="en-US" sz="1400"/>
          </a:p>
          <a:p>
            <a:r>
              <a:rPr lang="zh-CN" altLang="en-US" sz="1400"/>
              <a:t>  try</a:t>
            </a:r>
            <a:endParaRPr lang="zh-CN" altLang="en-US" sz="1400"/>
          </a:p>
          <a:p>
            <a:r>
              <a:rPr lang="zh-CN" altLang="en-US" sz="1400"/>
              <a:t>  {</a:t>
            </a:r>
            <a:endParaRPr lang="zh-CN" altLang="en-US" sz="1400"/>
          </a:p>
          <a:p>
            <a:r>
              <a:rPr lang="zh-CN" altLang="en-US" sz="1400"/>
              <a:t>    for (int i = 1; i &lt;= 100; i++)</a:t>
            </a:r>
            <a:endParaRPr lang="zh-CN" altLang="en-US" sz="1400"/>
          </a:p>
          <a:p>
            <a:r>
              <a:rPr lang="zh-CN" altLang="en-US" sz="1400"/>
              <a:t>    {</a:t>
            </a:r>
            <a:endParaRPr lang="zh-CN" altLang="en-US" sz="1400"/>
          </a:p>
          <a:p>
            <a:r>
              <a:rPr lang="zh-CN" altLang="en-US" sz="1400"/>
              <a:t>      new int[70000000];</a:t>
            </a:r>
            <a:endParaRPr lang="zh-CN" altLang="en-US" sz="1400"/>
          </a:p>
          <a:p>
            <a:r>
              <a:rPr lang="zh-CN" altLang="en-US" sz="1400"/>
              <a:t>      cout &lt;&lt; i &lt;&lt; " arrays have been created" &lt;&lt; endl;</a:t>
            </a:r>
            <a:endParaRPr lang="zh-CN" altLang="en-US" sz="1400"/>
          </a:p>
          <a:p>
            <a:r>
              <a:rPr lang="zh-CN" altLang="en-US" sz="1400"/>
              <a:t>    }</a:t>
            </a:r>
            <a:endParaRPr lang="zh-CN" altLang="en-US" sz="1400"/>
          </a:p>
          <a:p>
            <a:r>
              <a:rPr lang="zh-CN" altLang="en-US" sz="1400"/>
              <a:t>  }</a:t>
            </a:r>
            <a:endParaRPr lang="zh-CN" altLang="en-US" sz="1400"/>
          </a:p>
          <a:p>
            <a:r>
              <a:rPr lang="zh-CN" altLang="en-US" sz="1400"/>
              <a:t>  catch (bad_alloc&amp; ex)</a:t>
            </a:r>
            <a:endParaRPr lang="zh-CN" altLang="en-US" sz="1400"/>
          </a:p>
          <a:p>
            <a:r>
              <a:rPr lang="zh-CN" altLang="en-US" sz="1400"/>
              <a:t>  {</a:t>
            </a:r>
            <a:endParaRPr lang="zh-CN" altLang="en-US" sz="1400"/>
          </a:p>
          <a:p>
            <a:r>
              <a:rPr lang="zh-CN" altLang="en-US" sz="1400"/>
              <a:t>    cout &lt;&lt; "Exception: " &lt;&lt; ex.what() &lt;&lt; endl;</a:t>
            </a:r>
            <a:endParaRPr lang="zh-CN" altLang="en-US" sz="1400"/>
          </a:p>
          <a:p>
            <a:r>
              <a:rPr lang="zh-CN" altLang="en-US" sz="1400"/>
              <a:t>  }</a:t>
            </a:r>
            <a:endParaRPr lang="zh-CN" altLang="en-US" sz="1400"/>
          </a:p>
          <a:p>
            <a:endParaRPr lang="zh-CN" altLang="en-US" sz="1400"/>
          </a:p>
          <a:p>
            <a:r>
              <a:rPr lang="zh-CN" altLang="en-US" sz="1400"/>
              <a:t>  return 0;</a:t>
            </a:r>
            <a:endParaRPr lang="zh-CN" altLang="en-US" sz="1400"/>
          </a:p>
          <a:p>
            <a:r>
              <a:rPr lang="zh-CN" altLang="en-US" sz="1400"/>
              <a:t>}</a:t>
            </a:r>
            <a:endParaRPr lang="zh-CN" altLang="en-US" sz="1400"/>
          </a:p>
        </p:txBody>
      </p:sp>
      <p:pic>
        <p:nvPicPr>
          <p:cNvPr id="5" name="图片 4"/>
          <p:cNvPicPr>
            <a:picLocks noChangeAspect="1"/>
          </p:cNvPicPr>
          <p:nvPr/>
        </p:nvPicPr>
        <p:blipFill>
          <a:blip r:embed="rId1"/>
          <a:stretch>
            <a:fillRect/>
          </a:stretch>
        </p:blipFill>
        <p:spPr>
          <a:xfrm>
            <a:off x="3728085" y="145415"/>
            <a:ext cx="5415915" cy="1129030"/>
          </a:xfrm>
          <a:prstGeom prst="rect">
            <a:avLst/>
          </a:prstGeom>
        </p:spPr>
      </p:pic>
      <p:sp>
        <p:nvSpPr>
          <p:cNvPr id="6" name="文本框 5"/>
          <p:cNvSpPr txBox="1"/>
          <p:nvPr/>
        </p:nvSpPr>
        <p:spPr>
          <a:xfrm>
            <a:off x="428625" y="423545"/>
            <a:ext cx="3186430" cy="368300"/>
          </a:xfrm>
          <a:prstGeom prst="rect">
            <a:avLst/>
          </a:prstGeom>
          <a:noFill/>
        </p:spPr>
        <p:txBody>
          <a:bodyPr wrap="none" rtlCol="0" anchor="t">
            <a:spAutoFit/>
          </a:bodyPr>
          <a:p>
            <a:r>
              <a:rPr lang="en-US" altLang="en-US" dirty="0">
                <a:sym typeface="+mn-ea"/>
              </a:rPr>
              <a:t>BadAllocExceptionDemo.cpp</a:t>
            </a:r>
            <a:endParaRPr lang="zh-CN" altLang="en-US"/>
          </a:p>
        </p:txBody>
      </p:sp>
      <p:pic>
        <p:nvPicPr>
          <p:cNvPr id="7" name="图片 6"/>
          <p:cNvPicPr>
            <a:picLocks noChangeAspect="1"/>
          </p:cNvPicPr>
          <p:nvPr/>
        </p:nvPicPr>
        <p:blipFill>
          <a:blip r:embed="rId2"/>
          <a:stretch>
            <a:fillRect/>
          </a:stretch>
        </p:blipFill>
        <p:spPr>
          <a:xfrm>
            <a:off x="3728085" y="1550035"/>
            <a:ext cx="3398520" cy="5905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43230" y="288925"/>
            <a:ext cx="3156585" cy="368300"/>
          </a:xfrm>
          <a:prstGeom prst="rect">
            <a:avLst/>
          </a:prstGeom>
          <a:noFill/>
        </p:spPr>
        <p:txBody>
          <a:bodyPr wrap="none" rtlCol="0" anchor="t">
            <a:spAutoFit/>
          </a:bodyPr>
          <a:p>
            <a:r>
              <a:rPr lang="en-US" altLang="en-US" dirty="0">
                <a:sym typeface="+mn-ea"/>
              </a:rPr>
              <a:t>BadCastExceptionDemo.cpp</a:t>
            </a:r>
            <a:endParaRPr lang="zh-CN" altLang="en-US"/>
          </a:p>
        </p:txBody>
      </p:sp>
      <p:pic>
        <p:nvPicPr>
          <p:cNvPr id="5" name="图片 4"/>
          <p:cNvPicPr>
            <a:picLocks noChangeAspect="1"/>
          </p:cNvPicPr>
          <p:nvPr/>
        </p:nvPicPr>
        <p:blipFill>
          <a:blip r:embed="rId1"/>
          <a:stretch>
            <a:fillRect/>
          </a:stretch>
        </p:blipFill>
        <p:spPr>
          <a:xfrm>
            <a:off x="3398520" y="5636895"/>
            <a:ext cx="5624195" cy="778510"/>
          </a:xfrm>
          <a:prstGeom prst="rect">
            <a:avLst/>
          </a:prstGeom>
        </p:spPr>
      </p:pic>
      <p:sp>
        <p:nvSpPr>
          <p:cNvPr id="6" name="文本框 5"/>
          <p:cNvSpPr txBox="1"/>
          <p:nvPr/>
        </p:nvSpPr>
        <p:spPr>
          <a:xfrm>
            <a:off x="557530" y="805815"/>
            <a:ext cx="4693285" cy="4831080"/>
          </a:xfrm>
          <a:prstGeom prst="rect">
            <a:avLst/>
          </a:prstGeom>
          <a:noFill/>
        </p:spPr>
        <p:txBody>
          <a:bodyPr wrap="square" rtlCol="0" anchor="t">
            <a:spAutoFit/>
          </a:bodyPr>
          <a:p>
            <a:r>
              <a:rPr lang="zh-CN" altLang="en-US" sz="1400"/>
              <a:t>#include &lt;typeinfo&gt;</a:t>
            </a:r>
            <a:endParaRPr lang="zh-CN" altLang="en-US" sz="1400"/>
          </a:p>
          <a:p>
            <a:r>
              <a:rPr lang="zh-CN" altLang="en-US" sz="1400"/>
              <a:t>#include "DerivedCircleFromAbstractGeometricObject.h" </a:t>
            </a:r>
            <a:endParaRPr lang="zh-CN" altLang="en-US" sz="1400"/>
          </a:p>
          <a:p>
            <a:r>
              <a:rPr lang="zh-CN" altLang="en-US" sz="1400"/>
              <a:t>#include "DerivedRectangleFromAbstractGeometricObject.h"</a:t>
            </a:r>
            <a:endParaRPr lang="zh-CN" altLang="en-US" sz="1400"/>
          </a:p>
          <a:p>
            <a:r>
              <a:rPr lang="zh-CN" altLang="en-US" sz="1400"/>
              <a:t>#include &lt;iostream&gt;</a:t>
            </a:r>
            <a:endParaRPr lang="zh-CN" altLang="en-US" sz="1400"/>
          </a:p>
          <a:p>
            <a:r>
              <a:rPr lang="zh-CN" altLang="en-US" sz="1400"/>
              <a:t>using namespace std;</a:t>
            </a:r>
            <a:endParaRPr lang="zh-CN" altLang="en-US" sz="1400"/>
          </a:p>
          <a:p>
            <a:endParaRPr lang="zh-CN" altLang="en-US" sz="1400"/>
          </a:p>
          <a:p>
            <a:r>
              <a:rPr lang="zh-CN" altLang="en-US" sz="1400"/>
              <a:t>int main()</a:t>
            </a:r>
            <a:endParaRPr lang="zh-CN" altLang="en-US" sz="1400"/>
          </a:p>
          <a:p>
            <a:r>
              <a:rPr lang="zh-CN" altLang="en-US" sz="1400"/>
              <a:t>{</a:t>
            </a:r>
            <a:endParaRPr lang="zh-CN" altLang="en-US" sz="1400"/>
          </a:p>
          <a:p>
            <a:r>
              <a:rPr lang="zh-CN" altLang="en-US" sz="1400"/>
              <a:t>  try</a:t>
            </a:r>
            <a:endParaRPr lang="zh-CN" altLang="en-US" sz="1400"/>
          </a:p>
          <a:p>
            <a:r>
              <a:rPr lang="zh-CN" altLang="en-US" sz="1400"/>
              <a:t>  {</a:t>
            </a:r>
            <a:endParaRPr lang="zh-CN" altLang="en-US" sz="1400"/>
          </a:p>
          <a:p>
            <a:r>
              <a:rPr lang="zh-CN" altLang="en-US" sz="1400"/>
              <a:t>    Rectangle r(3, 4);</a:t>
            </a:r>
            <a:endParaRPr lang="zh-CN" altLang="en-US" sz="1400"/>
          </a:p>
          <a:p>
            <a:r>
              <a:rPr lang="zh-CN" altLang="en-US" sz="1400"/>
              <a:t>    Circle&amp; c = dynamic_cast&lt;Circle&amp;&gt;(r);</a:t>
            </a:r>
            <a:endParaRPr lang="zh-CN" altLang="en-US" sz="1400"/>
          </a:p>
          <a:p>
            <a:r>
              <a:rPr lang="zh-CN" altLang="en-US" sz="1400"/>
              <a:t>  }</a:t>
            </a:r>
            <a:endParaRPr lang="zh-CN" altLang="en-US" sz="1400"/>
          </a:p>
          <a:p>
            <a:r>
              <a:rPr lang="zh-CN" altLang="en-US" sz="1400"/>
              <a:t>  catch (bad_cast&amp; ex)</a:t>
            </a:r>
            <a:endParaRPr lang="zh-CN" altLang="en-US" sz="1400"/>
          </a:p>
          <a:p>
            <a:r>
              <a:rPr lang="zh-CN" altLang="en-US" sz="1400"/>
              <a:t>  {</a:t>
            </a:r>
            <a:endParaRPr lang="zh-CN" altLang="en-US" sz="1400"/>
          </a:p>
          <a:p>
            <a:r>
              <a:rPr lang="zh-CN" altLang="en-US" sz="1400"/>
              <a:t>    cout &lt;&lt; "Exception: " &lt;&lt; ex.what() &lt;&lt; endl;</a:t>
            </a:r>
            <a:endParaRPr lang="zh-CN" altLang="en-US" sz="1400"/>
          </a:p>
          <a:p>
            <a:r>
              <a:rPr lang="zh-CN" altLang="en-US" sz="1400"/>
              <a:t>  }</a:t>
            </a:r>
            <a:endParaRPr lang="zh-CN" altLang="en-US" sz="1400"/>
          </a:p>
          <a:p>
            <a:endParaRPr lang="zh-CN" altLang="en-US" sz="1400"/>
          </a:p>
          <a:p>
            <a:r>
              <a:rPr lang="zh-CN" altLang="en-US" sz="1400"/>
              <a:t>  return 0;</a:t>
            </a:r>
            <a:endParaRPr lang="zh-CN" altLang="en-US" sz="1400"/>
          </a:p>
          <a:p>
            <a:r>
              <a:rPr lang="zh-CN" altLang="en-US" sz="1400"/>
              <a:t>}</a:t>
            </a:r>
            <a:endParaRPr lang="zh-CN"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506730" y="4302125"/>
            <a:ext cx="4329430" cy="1339215"/>
          </a:xfrm>
          <a:prstGeom prst="rect">
            <a:avLst/>
          </a:prstGeom>
        </p:spPr>
      </p:pic>
      <p:sp>
        <p:nvSpPr>
          <p:cNvPr id="5" name="文本框 4"/>
          <p:cNvSpPr txBox="1"/>
          <p:nvPr/>
        </p:nvSpPr>
        <p:spPr>
          <a:xfrm>
            <a:off x="361950" y="297180"/>
            <a:ext cx="3926840" cy="368300"/>
          </a:xfrm>
          <a:prstGeom prst="rect">
            <a:avLst/>
          </a:prstGeom>
          <a:noFill/>
        </p:spPr>
        <p:txBody>
          <a:bodyPr wrap="none" rtlCol="0" anchor="t">
            <a:spAutoFit/>
          </a:bodyPr>
          <a:p>
            <a:r>
              <a:rPr lang="en-US" altLang="en-US" dirty="0">
                <a:sym typeface="+mn-ea"/>
              </a:rPr>
              <a:t>InvalidArgumentExceptionDemo.cpp</a:t>
            </a:r>
            <a:endParaRPr lang="zh-CN" altLang="en-US"/>
          </a:p>
        </p:txBody>
      </p:sp>
      <p:sp>
        <p:nvSpPr>
          <p:cNvPr id="6" name="文本框 5"/>
          <p:cNvSpPr txBox="1"/>
          <p:nvPr/>
        </p:nvSpPr>
        <p:spPr>
          <a:xfrm>
            <a:off x="506730" y="1107440"/>
            <a:ext cx="2540000" cy="3107690"/>
          </a:xfrm>
          <a:prstGeom prst="rect">
            <a:avLst/>
          </a:prstGeom>
          <a:noFill/>
        </p:spPr>
        <p:txBody>
          <a:bodyPr wrap="square" rtlCol="0" anchor="t">
            <a:spAutoFit/>
          </a:bodyPr>
          <a:p>
            <a:r>
              <a:rPr lang="zh-CN" altLang="en-US" sz="1400"/>
              <a:t>#include &lt;iostream&gt;</a:t>
            </a:r>
            <a:endParaRPr lang="zh-CN" altLang="en-US" sz="1400"/>
          </a:p>
          <a:p>
            <a:r>
              <a:rPr lang="zh-CN" altLang="en-US" sz="1400"/>
              <a:t>#include &lt;stdexcept&gt;</a:t>
            </a:r>
            <a:endParaRPr lang="zh-CN" altLang="en-US" sz="1400"/>
          </a:p>
          <a:p>
            <a:r>
              <a:rPr lang="zh-CN" altLang="en-US" sz="1400"/>
              <a:t>using namespace std;</a:t>
            </a:r>
            <a:endParaRPr lang="zh-CN" altLang="en-US" sz="1400"/>
          </a:p>
          <a:p>
            <a:endParaRPr lang="zh-CN" altLang="en-US" sz="1400"/>
          </a:p>
          <a:p>
            <a:r>
              <a:rPr lang="zh-CN" altLang="en-US" sz="1400"/>
              <a:t>double getArea(double radius)</a:t>
            </a:r>
            <a:endParaRPr lang="zh-CN" altLang="en-US" sz="1400"/>
          </a:p>
          <a:p>
            <a:r>
              <a:rPr lang="zh-CN" altLang="en-US" sz="1400"/>
              <a:t>{</a:t>
            </a:r>
            <a:endParaRPr lang="zh-CN" altLang="en-US" sz="1400"/>
          </a:p>
          <a:p>
            <a:r>
              <a:rPr lang="zh-CN" altLang="en-US" sz="1400"/>
              <a:t>  if (radius &lt; 0)</a:t>
            </a:r>
            <a:endParaRPr lang="zh-CN" altLang="en-US" sz="1400"/>
          </a:p>
          <a:p>
            <a:r>
              <a:rPr lang="zh-CN" altLang="en-US" sz="1400"/>
              <a:t>    throw invalid_argument("Radius cannot be negative");</a:t>
            </a:r>
            <a:endParaRPr lang="zh-CN" altLang="en-US" sz="1400"/>
          </a:p>
          <a:p>
            <a:endParaRPr lang="zh-CN" altLang="en-US" sz="1400"/>
          </a:p>
          <a:p>
            <a:r>
              <a:rPr lang="zh-CN" altLang="en-US" sz="1400"/>
              <a:t>  return radius * radius * 3.14159;</a:t>
            </a:r>
            <a:endParaRPr lang="zh-CN" altLang="en-US" sz="1400"/>
          </a:p>
          <a:p>
            <a:r>
              <a:rPr lang="zh-CN" altLang="en-US" sz="1400"/>
              <a:t>}</a:t>
            </a:r>
            <a:endParaRPr lang="zh-CN" altLang="en-US" sz="1400"/>
          </a:p>
        </p:txBody>
      </p:sp>
      <p:sp>
        <p:nvSpPr>
          <p:cNvPr id="7" name="文本框 6"/>
          <p:cNvSpPr txBox="1"/>
          <p:nvPr/>
        </p:nvSpPr>
        <p:spPr>
          <a:xfrm>
            <a:off x="5075555" y="1107440"/>
            <a:ext cx="3730625" cy="4615815"/>
          </a:xfrm>
          <a:prstGeom prst="rect">
            <a:avLst/>
          </a:prstGeom>
          <a:noFill/>
        </p:spPr>
        <p:txBody>
          <a:bodyPr wrap="square" rtlCol="0" anchor="t">
            <a:spAutoFit/>
          </a:bodyPr>
          <a:p>
            <a:r>
              <a:rPr lang="zh-CN" altLang="en-US" sz="1400"/>
              <a:t>int main()</a:t>
            </a:r>
            <a:endParaRPr lang="zh-CN" altLang="en-US" sz="1400"/>
          </a:p>
          <a:p>
            <a:r>
              <a:rPr lang="zh-CN" altLang="en-US" sz="1400"/>
              <a:t>{</a:t>
            </a:r>
            <a:endParaRPr lang="zh-CN" altLang="en-US" sz="1400"/>
          </a:p>
          <a:p>
            <a:r>
              <a:rPr lang="zh-CN" altLang="en-US" sz="1400"/>
              <a:t>  // Pormpt the user to enter radius</a:t>
            </a:r>
            <a:endParaRPr lang="zh-CN" altLang="en-US" sz="1400"/>
          </a:p>
          <a:p>
            <a:r>
              <a:rPr lang="zh-CN" altLang="en-US" sz="1400"/>
              <a:t>  cout &lt;&lt; "Enter radius: ";</a:t>
            </a:r>
            <a:endParaRPr lang="zh-CN" altLang="en-US" sz="1400"/>
          </a:p>
          <a:p>
            <a:r>
              <a:rPr lang="zh-CN" altLang="en-US" sz="1400"/>
              <a:t>  double radius;</a:t>
            </a:r>
            <a:endParaRPr lang="zh-CN" altLang="en-US" sz="1400"/>
          </a:p>
          <a:p>
            <a:r>
              <a:rPr lang="zh-CN" altLang="en-US" sz="1400"/>
              <a:t>  cin &gt;&gt; radius;</a:t>
            </a:r>
            <a:endParaRPr lang="zh-CN" altLang="en-US" sz="1400"/>
          </a:p>
          <a:p>
            <a:endParaRPr lang="zh-CN" altLang="en-US" sz="1400"/>
          </a:p>
          <a:p>
            <a:r>
              <a:rPr lang="zh-CN" altLang="en-US" sz="1400"/>
              <a:t>  try</a:t>
            </a:r>
            <a:endParaRPr lang="zh-CN" altLang="en-US" sz="1400"/>
          </a:p>
          <a:p>
            <a:r>
              <a:rPr lang="zh-CN" altLang="en-US" sz="1400"/>
              <a:t>  {</a:t>
            </a:r>
            <a:endParaRPr lang="zh-CN" altLang="en-US" sz="1400"/>
          </a:p>
          <a:p>
            <a:r>
              <a:rPr lang="zh-CN" altLang="en-US" sz="1400"/>
              <a:t>    double result = getArea(radius);</a:t>
            </a:r>
            <a:endParaRPr lang="zh-CN" altLang="en-US" sz="1400"/>
          </a:p>
          <a:p>
            <a:r>
              <a:rPr lang="zh-CN" altLang="en-US" sz="1400"/>
              <a:t>    cout &lt;&lt; "The area is " &lt;&lt; result &lt;&lt; endl;</a:t>
            </a:r>
            <a:endParaRPr lang="zh-CN" altLang="en-US" sz="1400"/>
          </a:p>
          <a:p>
            <a:r>
              <a:rPr lang="zh-CN" altLang="en-US" sz="1400"/>
              <a:t>  }</a:t>
            </a:r>
            <a:endParaRPr lang="zh-CN" altLang="en-US" sz="1400"/>
          </a:p>
          <a:p>
            <a:r>
              <a:rPr lang="zh-CN" altLang="en-US" sz="1400"/>
              <a:t>  catch (exception&amp; ex)</a:t>
            </a:r>
            <a:endParaRPr lang="zh-CN" altLang="en-US" sz="1400"/>
          </a:p>
          <a:p>
            <a:r>
              <a:rPr lang="zh-CN" altLang="en-US" sz="1400"/>
              <a:t>  {</a:t>
            </a:r>
            <a:endParaRPr lang="zh-CN" altLang="en-US" sz="1400"/>
          </a:p>
          <a:p>
            <a:r>
              <a:rPr lang="zh-CN" altLang="en-US" sz="1400"/>
              <a:t>    cout &lt;&lt; ex.what() &lt;&lt; endl;</a:t>
            </a:r>
            <a:endParaRPr lang="zh-CN" altLang="en-US" sz="1400"/>
          </a:p>
          <a:p>
            <a:r>
              <a:rPr lang="zh-CN" altLang="en-US" sz="1400"/>
              <a:t>  }</a:t>
            </a:r>
            <a:endParaRPr lang="zh-CN" altLang="en-US" sz="1400"/>
          </a:p>
          <a:p>
            <a:endParaRPr lang="zh-CN" altLang="en-US" sz="1400"/>
          </a:p>
          <a:p>
            <a:r>
              <a:rPr lang="zh-CN" altLang="en-US" sz="1400"/>
              <a:t>  cout &lt;&lt; "Execution continues ..." &lt;&lt; endl;</a:t>
            </a:r>
            <a:endParaRPr lang="zh-CN" altLang="en-US" sz="1400"/>
          </a:p>
          <a:p>
            <a:endParaRPr lang="zh-CN" altLang="en-US" sz="1400"/>
          </a:p>
          <a:p>
            <a:r>
              <a:rPr lang="zh-CN" altLang="en-US" sz="1400"/>
              <a:t>  return 0;</a:t>
            </a:r>
            <a:endParaRPr lang="zh-CN" altLang="en-US" sz="1400"/>
          </a:p>
          <a:p>
            <a:r>
              <a:rPr lang="zh-CN" altLang="en-US" sz="1400"/>
              <a:t>}</a:t>
            </a:r>
            <a:endParaRPr lang="zh-CN"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3315" name="Rectangle 2"/>
          <p:cNvSpPr>
            <a:spLocks noGrp="1"/>
          </p:cNvSpPr>
          <p:nvPr>
            <p:ph type="title"/>
          </p:nvPr>
        </p:nvSpPr>
        <p:spPr>
          <a:xfrm>
            <a:off x="685800" y="0"/>
            <a:ext cx="7772400" cy="1428750"/>
          </a:xfrm>
        </p:spPr>
        <p:txBody>
          <a:bodyPr vert="horz" wrap="square" lIns="92075" tIns="46038" rIns="92075" bIns="46038" anchor="ctr"/>
          <a:p>
            <a:r>
              <a:rPr lang="en-US" altLang="en-US" b="1" dirty="0"/>
              <a:t>Custom Exception Classes</a:t>
            </a:r>
            <a:endParaRPr lang="en-US" altLang="en-US" b="1" dirty="0"/>
          </a:p>
        </p:txBody>
      </p:sp>
      <p:sp>
        <p:nvSpPr>
          <p:cNvPr id="13316" name="Rectangle 3"/>
          <p:cNvSpPr>
            <a:spLocks noGrp="1"/>
          </p:cNvSpPr>
          <p:nvPr>
            <p:ph idx="1"/>
          </p:nvPr>
        </p:nvSpPr>
        <p:spPr>
          <a:xfrm>
            <a:off x="381000" y="1295400"/>
            <a:ext cx="8382000" cy="4800600"/>
          </a:xfrm>
        </p:spPr>
        <p:txBody>
          <a:bodyPr vert="horz" wrap="square" lIns="92075" tIns="46038" rIns="92075" bIns="46038" anchor="t">
            <a:normAutofit lnSpcReduction="20000"/>
          </a:bodyPr>
          <a:p>
            <a:pPr marL="0" indent="0">
              <a:lnSpc>
                <a:spcPct val="90000"/>
              </a:lnSpc>
              <a:spcBef>
                <a:spcPct val="50000"/>
              </a:spcBef>
              <a:buNone/>
            </a:pPr>
            <a:r>
              <a:rPr lang="en-US" altLang="en-US" dirty="0"/>
              <a:t>C++ provides quite a few exception classes. Use them whenever possible instead of defining your own exception classes. </a:t>
            </a:r>
            <a:endParaRPr lang="en-US" altLang="en-US" dirty="0"/>
          </a:p>
          <a:p>
            <a:pPr marL="0" indent="0">
              <a:lnSpc>
                <a:spcPct val="90000"/>
              </a:lnSpc>
              <a:spcBef>
                <a:spcPct val="50000"/>
              </a:spcBef>
              <a:buNone/>
            </a:pPr>
            <a:r>
              <a:rPr lang="en-US" altLang="en-US" dirty="0"/>
              <a:t>However, if you run into a problem that cannot be adequately described by the predefined exception classes, you can create your own exception class. </a:t>
            </a:r>
            <a:endParaRPr lang="en-US" altLang="en-US" dirty="0"/>
          </a:p>
          <a:p>
            <a:pPr marL="0" indent="0">
              <a:lnSpc>
                <a:spcPct val="90000"/>
              </a:lnSpc>
              <a:spcBef>
                <a:spcPct val="50000"/>
              </a:spcBef>
              <a:buNone/>
            </a:pPr>
            <a:r>
              <a:rPr lang="en-US" altLang="en-US" dirty="0"/>
              <a:t>This class is just like any C++ class, but often it is desirable to derive it from </a:t>
            </a:r>
            <a:r>
              <a:rPr lang="en-US" altLang="en-US" u="sng" dirty="0"/>
              <a:t>exception</a:t>
            </a:r>
            <a:r>
              <a:rPr lang="en-US" altLang="en-US" dirty="0"/>
              <a:t> or a derived class of </a:t>
            </a:r>
            <a:r>
              <a:rPr lang="en-US" altLang="en-US" u="sng" dirty="0"/>
              <a:t>exception</a:t>
            </a:r>
            <a:r>
              <a:rPr lang="en-US" altLang="en-US" dirty="0"/>
              <a:t> so you can utilize the common operations (e.g., the </a:t>
            </a:r>
            <a:r>
              <a:rPr lang="en-US" altLang="en-US" u="sng" dirty="0"/>
              <a:t>what()</a:t>
            </a:r>
            <a:r>
              <a:rPr lang="en-US" altLang="en-US" dirty="0"/>
              <a:t> function) in the </a:t>
            </a:r>
            <a:r>
              <a:rPr lang="en-US" altLang="en-US" u="sng" dirty="0"/>
              <a:t>exception</a:t>
            </a:r>
            <a:r>
              <a:rPr lang="en-US" altLang="en-US" dirty="0"/>
              <a:t> class.</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ctrTitle"/>
          </p:nvPr>
        </p:nvSpPr>
        <p:spPr>
          <a:xfrm>
            <a:off x="685800" y="733779"/>
            <a:ext cx="7772400" cy="2337442"/>
          </a:xfrm>
        </p:spPr>
        <p:txBody>
          <a:bodyPr>
            <a:noAutofit/>
          </a:bodyPr>
          <a:lstStyle/>
          <a:p>
            <a:r>
              <a:rPr lang="en-US" altLang="zh-CN" sz="6000" b="1" cap="all" dirty="0">
                <a:solidFill>
                  <a:srgbClr val="000044"/>
                </a:solidFill>
                <a:latin typeface="+mn-lt"/>
                <a:cs typeface="DIN-Bold"/>
              </a:rPr>
              <a:t>Chapter</a:t>
            </a:r>
            <a:r>
              <a:rPr lang="zh-CN" altLang="en-US" sz="6000" b="1" cap="all" dirty="0">
                <a:solidFill>
                  <a:srgbClr val="000044"/>
                </a:solidFill>
                <a:latin typeface="+mn-lt"/>
                <a:cs typeface="DIN-Bold"/>
              </a:rPr>
              <a:t> </a:t>
            </a:r>
            <a:r>
              <a:rPr lang="en-US" altLang="zh-CN" sz="6000" b="1" cap="all" dirty="0">
                <a:solidFill>
                  <a:srgbClr val="000044"/>
                </a:solidFill>
                <a:latin typeface="+mn-lt"/>
                <a:cs typeface="DIN-Bold"/>
              </a:rPr>
              <a:t>16</a:t>
            </a:r>
            <a:endParaRPr lang="en-US" altLang="zh-CN" sz="6000" b="1" cap="all" spc="300" dirty="0">
              <a:solidFill>
                <a:srgbClr val="000044"/>
              </a:solidFill>
              <a:latin typeface="+mn-lt"/>
              <a:cs typeface="DIN-Bold"/>
            </a:endParaRPr>
          </a:p>
        </p:txBody>
      </p:sp>
      <p:sp>
        <p:nvSpPr>
          <p:cNvPr id="14" name="Subtitle 2"/>
          <p:cNvSpPr>
            <a:spLocks noGrp="1"/>
          </p:cNvSpPr>
          <p:nvPr>
            <p:ph type="subTitle" idx="1"/>
          </p:nvPr>
        </p:nvSpPr>
        <p:spPr>
          <a:xfrm>
            <a:off x="1371600" y="3356970"/>
            <a:ext cx="6400800" cy="1441425"/>
          </a:xfrm>
        </p:spPr>
        <p:txBody>
          <a:bodyPr>
            <a:noAutofit/>
          </a:bodyPr>
          <a:lstStyle/>
          <a:p>
            <a:r>
              <a:rPr lang="en-US" sz="3600" cap="all" dirty="0">
                <a:solidFill>
                  <a:srgbClr val="000044"/>
                </a:solidFill>
                <a:cs typeface="DIN-Regular"/>
                <a:sym typeface="+mn-ea"/>
              </a:rPr>
              <a:t>Exception Handling</a:t>
            </a:r>
            <a:endParaRPr lang="en-US" sz="3600" cap="all" dirty="0">
              <a:solidFill>
                <a:srgbClr val="000044"/>
              </a:solidFill>
              <a:cs typeface="DIN-Regular"/>
              <a:sym typeface="+mn-ea"/>
            </a:endParaRPr>
          </a:p>
        </p:txBody>
      </p:sp>
      <p:pic>
        <p:nvPicPr>
          <p:cNvPr id="7" name="Picture 6"/>
          <p:cNvPicPr>
            <a:picLocks noChangeAspect="1"/>
          </p:cNvPicPr>
          <p:nvPr/>
        </p:nvPicPr>
        <p:blipFill>
          <a:blip r:embed="rId1"/>
          <a:stretch>
            <a:fillRect/>
          </a:stretch>
        </p:blipFill>
        <p:spPr>
          <a:xfrm>
            <a:off x="2895459" y="5279851"/>
            <a:ext cx="3356173" cy="7178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662"/>
    </mc:Choice>
    <mc:Fallback>
      <p:transition spd="slow" advTm="1066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4339" name="Rectangle 2"/>
          <p:cNvSpPr>
            <a:spLocks noGrp="1"/>
          </p:cNvSpPr>
          <p:nvPr>
            <p:ph type="title"/>
          </p:nvPr>
        </p:nvSpPr>
        <p:spPr>
          <a:xfrm>
            <a:off x="685800" y="0"/>
            <a:ext cx="7772400" cy="1428750"/>
          </a:xfrm>
        </p:spPr>
        <p:txBody>
          <a:bodyPr vert="horz" wrap="square" lIns="92075" tIns="46038" rIns="92075" bIns="46038" anchor="ctr"/>
          <a:p>
            <a:r>
              <a:rPr lang="en-US" altLang="en-US" b="1" dirty="0"/>
              <a:t>The Triangle Class</a:t>
            </a:r>
            <a:endParaRPr lang="en-US" altLang="en-US" b="1" dirty="0"/>
          </a:p>
        </p:txBody>
      </p:sp>
      <p:sp>
        <p:nvSpPr>
          <p:cNvPr id="14340" name="Rectangle 6"/>
          <p:cNvSpPr/>
          <p:nvPr/>
        </p:nvSpPr>
        <p:spPr>
          <a:xfrm>
            <a:off x="0" y="0"/>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4341" name="Rectangle 12"/>
          <p:cNvSpPr/>
          <p:nvPr/>
        </p:nvSpPr>
        <p:spPr>
          <a:xfrm>
            <a:off x="0" y="2128838"/>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4342" name="Object 11"/>
          <p:cNvGraphicFramePr>
            <a:graphicFrameLocks noChangeAspect="1"/>
          </p:cNvGraphicFramePr>
          <p:nvPr/>
        </p:nvGraphicFramePr>
        <p:xfrm>
          <a:off x="685800" y="1428750"/>
          <a:ext cx="6096000" cy="4311650"/>
        </p:xfrm>
        <a:graphic>
          <a:graphicData uri="http://schemas.openxmlformats.org/presentationml/2006/ole">
            <mc:AlternateContent xmlns:mc="http://schemas.openxmlformats.org/markup-compatibility/2006">
              <mc:Choice xmlns:v="urn:schemas-microsoft-com:vml" Requires="v">
                <p:oleObj spid="_x0000_s3080" name="" r:id="rId1" imgW="3670300" imgH="2603500" progId="Word.Picture.8">
                  <p:embed/>
                </p:oleObj>
              </mc:Choice>
              <mc:Fallback>
                <p:oleObj name="" r:id="rId1" imgW="3670300" imgH="2603500" progId="Word.Picture.8">
                  <p:embed/>
                  <p:pic>
                    <p:nvPicPr>
                      <p:cNvPr id="0" name="图片 3079"/>
                      <p:cNvPicPr/>
                      <p:nvPr/>
                    </p:nvPicPr>
                    <p:blipFill>
                      <a:blip r:embed="rId2"/>
                      <a:stretch>
                        <a:fillRect/>
                      </a:stretch>
                    </p:blipFill>
                    <p:spPr>
                      <a:xfrm>
                        <a:off x="685800" y="1428750"/>
                        <a:ext cx="6096000" cy="4311650"/>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5138420" y="4671060"/>
            <a:ext cx="3926205" cy="1906905"/>
          </a:xfrm>
          <a:prstGeom prst="rect">
            <a:avLst/>
          </a:prstGeom>
        </p:spPr>
      </p:pic>
      <p:sp>
        <p:nvSpPr>
          <p:cNvPr id="5" name="文本框 4"/>
          <p:cNvSpPr txBox="1"/>
          <p:nvPr/>
        </p:nvSpPr>
        <p:spPr>
          <a:xfrm>
            <a:off x="407670" y="271780"/>
            <a:ext cx="1892300" cy="368300"/>
          </a:xfrm>
          <a:prstGeom prst="rect">
            <a:avLst/>
          </a:prstGeom>
          <a:noFill/>
        </p:spPr>
        <p:txBody>
          <a:bodyPr wrap="none" rtlCol="0" anchor="t">
            <a:spAutoFit/>
          </a:bodyPr>
          <a:p>
            <a:r>
              <a:rPr lang="en-US" altLang="en-US" dirty="0">
                <a:sym typeface="+mn-ea"/>
              </a:rPr>
              <a:t>TestTriangle.cpp</a:t>
            </a:r>
            <a:endParaRPr lang="zh-CN" altLang="en-US"/>
          </a:p>
        </p:txBody>
      </p:sp>
      <p:sp>
        <p:nvSpPr>
          <p:cNvPr id="6" name="文本框 5"/>
          <p:cNvSpPr txBox="1"/>
          <p:nvPr/>
        </p:nvSpPr>
        <p:spPr>
          <a:xfrm>
            <a:off x="551180" y="808355"/>
            <a:ext cx="6905625" cy="5477510"/>
          </a:xfrm>
          <a:prstGeom prst="rect">
            <a:avLst/>
          </a:prstGeom>
          <a:noFill/>
        </p:spPr>
        <p:txBody>
          <a:bodyPr wrap="square" rtlCol="0" anchor="t">
            <a:spAutoFit/>
          </a:bodyPr>
          <a:p>
            <a:r>
              <a:rPr lang="zh-CN" altLang="en-US" sz="1400"/>
              <a:t>#include &lt;iostream&gt;</a:t>
            </a:r>
            <a:endParaRPr lang="zh-CN" altLang="en-US" sz="1400"/>
          </a:p>
          <a:p>
            <a:r>
              <a:rPr lang="zh-CN" altLang="en-US" sz="1400"/>
              <a:t>#include "Triangle.h"</a:t>
            </a:r>
            <a:endParaRPr lang="zh-CN" altLang="en-US" sz="1400"/>
          </a:p>
          <a:p>
            <a:r>
              <a:rPr lang="zh-CN" altLang="en-US" sz="1400"/>
              <a:t>using namespace std;</a:t>
            </a:r>
            <a:endParaRPr lang="zh-CN" altLang="en-US" sz="1400"/>
          </a:p>
          <a:p>
            <a:endParaRPr lang="zh-CN" altLang="en-US" sz="1400"/>
          </a:p>
          <a:p>
            <a:r>
              <a:rPr lang="zh-CN" altLang="en-US" sz="1400"/>
              <a:t>int main()</a:t>
            </a:r>
            <a:endParaRPr lang="zh-CN" altLang="en-US" sz="1400"/>
          </a:p>
          <a:p>
            <a:r>
              <a:rPr lang="zh-CN" altLang="en-US" sz="1400"/>
              <a:t>{</a:t>
            </a:r>
            <a:endParaRPr lang="zh-CN" altLang="en-US" sz="1400"/>
          </a:p>
          <a:p>
            <a:r>
              <a:rPr lang="zh-CN" altLang="en-US" sz="1400"/>
              <a:t>  try</a:t>
            </a:r>
            <a:endParaRPr lang="zh-CN" altLang="en-US" sz="1400"/>
          </a:p>
          <a:p>
            <a:r>
              <a:rPr lang="zh-CN" altLang="en-US" sz="1400"/>
              <a:t>  {</a:t>
            </a:r>
            <a:endParaRPr lang="zh-CN" altLang="en-US" sz="1400"/>
          </a:p>
          <a:p>
            <a:r>
              <a:rPr lang="zh-CN" altLang="en-US" sz="1400"/>
              <a:t>    Triangle triangle;</a:t>
            </a:r>
            <a:endParaRPr lang="zh-CN" altLang="en-US" sz="1400"/>
          </a:p>
          <a:p>
            <a:r>
              <a:rPr lang="zh-CN" altLang="en-US" sz="1400"/>
              <a:t>    cout &lt;&lt; "Perimeter is " &lt;&lt; triangle.getPerimeter() &lt;&lt; endl;</a:t>
            </a:r>
            <a:endParaRPr lang="zh-CN" altLang="en-US" sz="1400"/>
          </a:p>
          <a:p>
            <a:r>
              <a:rPr lang="zh-CN" altLang="en-US" sz="1400"/>
              <a:t>    cout &lt;&lt; "Area is " &lt;&lt; triangle.getArea() &lt;&lt; endl;</a:t>
            </a:r>
            <a:endParaRPr lang="zh-CN" altLang="en-US" sz="1400"/>
          </a:p>
          <a:p>
            <a:endParaRPr lang="zh-CN" altLang="en-US" sz="1400"/>
          </a:p>
          <a:p>
            <a:r>
              <a:rPr lang="zh-CN" altLang="en-US" sz="1400"/>
              <a:t>    triangle.setSide3(4);</a:t>
            </a:r>
            <a:endParaRPr lang="zh-CN" altLang="en-US" sz="1400"/>
          </a:p>
          <a:p>
            <a:r>
              <a:rPr lang="zh-CN" altLang="en-US" sz="1400"/>
              <a:t>    cout &lt;&lt; "Perimeter is " &lt;&lt; triangle.getPerimeter() &lt;&lt; endl;</a:t>
            </a:r>
            <a:endParaRPr lang="zh-CN" altLang="en-US" sz="1400"/>
          </a:p>
          <a:p>
            <a:r>
              <a:rPr lang="zh-CN" altLang="en-US" sz="1400"/>
              <a:t>    cout &lt;&lt; "Area is " &lt;&lt; triangle.getArea() &lt;&lt; endl;</a:t>
            </a:r>
            <a:endParaRPr lang="zh-CN" altLang="en-US" sz="1400"/>
          </a:p>
          <a:p>
            <a:r>
              <a:rPr lang="zh-CN" altLang="en-US" sz="1400"/>
              <a:t>  }</a:t>
            </a:r>
            <a:endParaRPr lang="zh-CN" altLang="en-US" sz="1400"/>
          </a:p>
          <a:p>
            <a:r>
              <a:rPr lang="zh-CN" altLang="en-US" sz="1400"/>
              <a:t>  catch (TriangleException&amp; ex)</a:t>
            </a:r>
            <a:endParaRPr lang="zh-CN" altLang="en-US" sz="1400"/>
          </a:p>
          <a:p>
            <a:r>
              <a:rPr lang="zh-CN" altLang="en-US" sz="1400"/>
              <a:t>  {</a:t>
            </a:r>
            <a:endParaRPr lang="zh-CN" altLang="en-US" sz="1400"/>
          </a:p>
          <a:p>
            <a:r>
              <a:rPr lang="zh-CN" altLang="en-US" sz="1400"/>
              <a:t>    cout &lt;&lt; ex.what();</a:t>
            </a:r>
            <a:endParaRPr lang="zh-CN" altLang="en-US" sz="1400"/>
          </a:p>
          <a:p>
            <a:r>
              <a:rPr lang="zh-CN" altLang="en-US" sz="1400"/>
              <a:t>    cout &lt;&lt; " three sides are " &lt;&lt; ex.getSide1() &lt;&lt; " "</a:t>
            </a:r>
            <a:endParaRPr lang="zh-CN" altLang="en-US" sz="1400"/>
          </a:p>
          <a:p>
            <a:r>
              <a:rPr lang="zh-CN" altLang="en-US" sz="1400"/>
              <a:t>      &lt;&lt; ex.getSide2() &lt;&lt; " " &lt;&lt; ex.getSide3() &lt;&lt; endl;</a:t>
            </a:r>
            <a:endParaRPr lang="zh-CN" altLang="en-US" sz="1400"/>
          </a:p>
          <a:p>
            <a:r>
              <a:rPr lang="zh-CN" altLang="en-US" sz="1400"/>
              <a:t>  }</a:t>
            </a:r>
            <a:endParaRPr lang="zh-CN" altLang="en-US" sz="1400"/>
          </a:p>
          <a:p>
            <a:endParaRPr lang="zh-CN" altLang="en-US" sz="1400"/>
          </a:p>
          <a:p>
            <a:r>
              <a:rPr lang="zh-CN" altLang="en-US" sz="1400"/>
              <a:t>  return 0;</a:t>
            </a:r>
            <a:endParaRPr lang="zh-CN" altLang="en-US" sz="1400"/>
          </a:p>
          <a:p>
            <a:r>
              <a:rPr lang="zh-CN" altLang="en-US" sz="1400"/>
              <a:t>}</a:t>
            </a:r>
            <a:endParaRPr lang="zh-CN"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5363" name="Rectangle 2"/>
          <p:cNvSpPr>
            <a:spLocks noGrp="1"/>
          </p:cNvSpPr>
          <p:nvPr>
            <p:ph type="title"/>
          </p:nvPr>
        </p:nvSpPr>
        <p:spPr>
          <a:xfrm>
            <a:off x="685800" y="304800"/>
            <a:ext cx="7772400" cy="609600"/>
          </a:xfrm>
        </p:spPr>
        <p:txBody>
          <a:bodyPr vert="horz" wrap="square" lIns="92075" tIns="46038" rIns="92075" bIns="46038" anchor="ctr"/>
          <a:p>
            <a:r>
              <a:rPr lang="en-US" altLang="en-US" sz="4000" b="1" dirty="0"/>
              <a:t>Multiple Catches</a:t>
            </a:r>
            <a:r>
              <a:rPr lang="en-US" altLang="en-US" sz="4000" dirty="0"/>
              <a:t> </a:t>
            </a:r>
            <a:endParaRPr lang="en-US" altLang="en-US" sz="4000" dirty="0"/>
          </a:p>
        </p:txBody>
      </p:sp>
      <p:sp>
        <p:nvSpPr>
          <p:cNvPr id="15364" name="Rectangle 3"/>
          <p:cNvSpPr>
            <a:spLocks noGrp="1"/>
          </p:cNvSpPr>
          <p:nvPr>
            <p:ph idx="1"/>
          </p:nvPr>
        </p:nvSpPr>
        <p:spPr>
          <a:xfrm>
            <a:off x="381000" y="1066800"/>
            <a:ext cx="8382000" cy="4191000"/>
          </a:xfrm>
        </p:spPr>
        <p:txBody>
          <a:bodyPr vert="horz" wrap="square" lIns="92075" tIns="46038" rIns="92075" bIns="46038" anchor="t">
            <a:normAutofit fontScale="90000" lnSpcReduction="20000"/>
          </a:bodyPr>
          <a:p>
            <a:pPr marL="0" indent="0">
              <a:lnSpc>
                <a:spcPct val="100000"/>
              </a:lnSpc>
              <a:spcBef>
                <a:spcPct val="50000"/>
              </a:spcBef>
              <a:buNone/>
            </a:pPr>
            <a:r>
              <a:rPr lang="en-US" altLang="en-US" sz="2800" dirty="0"/>
              <a:t>Most of time, a </a:t>
            </a:r>
            <a:r>
              <a:rPr lang="en-US" altLang="en-US" sz="2800" u="sng" dirty="0"/>
              <a:t>try</a:t>
            </a:r>
            <a:r>
              <a:rPr lang="en-US" altLang="en-US" sz="2800" dirty="0"/>
              <a:t> block should run without exceptions. But occasionally, it may throw an exception. The exception can be of differing types. </a:t>
            </a:r>
            <a:endParaRPr lang="en-US" altLang="en-US" sz="2800" dirty="0"/>
          </a:p>
          <a:p>
            <a:pPr marL="0" indent="0">
              <a:lnSpc>
                <a:spcPct val="100000"/>
              </a:lnSpc>
              <a:spcBef>
                <a:spcPct val="50000"/>
              </a:spcBef>
              <a:buNone/>
            </a:pPr>
            <a:r>
              <a:rPr lang="en-US" altLang="en-US" sz="2800" dirty="0"/>
              <a:t>For example, you may consider a non-positive value for a side in a triangle in the preceding example in Listing 16.10 is another type of exception different from a </a:t>
            </a:r>
            <a:r>
              <a:rPr lang="en-US" altLang="en-US" sz="2800" u="sng" dirty="0"/>
              <a:t>TriangleException</a:t>
            </a:r>
            <a:r>
              <a:rPr lang="en-US" altLang="en-US" sz="2800" dirty="0"/>
              <a:t>. </a:t>
            </a:r>
            <a:endParaRPr lang="en-US" altLang="en-US" sz="2800" dirty="0"/>
          </a:p>
          <a:p>
            <a:pPr marL="0" indent="0">
              <a:lnSpc>
                <a:spcPct val="100000"/>
              </a:lnSpc>
              <a:spcBef>
                <a:spcPct val="50000"/>
              </a:spcBef>
              <a:buNone/>
            </a:pPr>
            <a:r>
              <a:rPr lang="en-US" altLang="en-US" sz="2800" dirty="0"/>
              <a:t>So, the </a:t>
            </a:r>
            <a:r>
              <a:rPr lang="en-US" altLang="en-US" sz="2800" u="sng" dirty="0"/>
              <a:t>try</a:t>
            </a:r>
            <a:r>
              <a:rPr lang="en-US" altLang="en-US" sz="2800" dirty="0"/>
              <a:t> block may throw a non-positve side exception or a </a:t>
            </a:r>
            <a:r>
              <a:rPr lang="en-US" altLang="en-US" sz="2800" u="sng" dirty="0"/>
              <a:t>TriangleException</a:t>
            </a:r>
            <a:r>
              <a:rPr lang="en-US" altLang="en-US" sz="2800" dirty="0"/>
              <a:t> depending on the occasion. One </a:t>
            </a:r>
            <a:r>
              <a:rPr lang="en-US" altLang="en-US" sz="2800" u="sng" dirty="0"/>
              <a:t>catch</a:t>
            </a:r>
            <a:r>
              <a:rPr lang="en-US" altLang="en-US" sz="2800" dirty="0"/>
              <a:t> block can catch only one type of exception. </a:t>
            </a:r>
            <a:endParaRPr lang="en-US" altLang="en-US" sz="2800" dirty="0"/>
          </a:p>
          <a:p>
            <a:pPr marL="0" indent="0">
              <a:lnSpc>
                <a:spcPct val="100000"/>
              </a:lnSpc>
              <a:spcBef>
                <a:spcPct val="50000"/>
              </a:spcBef>
              <a:buNone/>
            </a:pPr>
            <a:r>
              <a:rPr lang="en-US" altLang="en-US" sz="2800" dirty="0"/>
              <a:t>C++ allows you to add multiple </a:t>
            </a:r>
            <a:r>
              <a:rPr lang="en-US" altLang="en-US" sz="2800" u="sng" dirty="0"/>
              <a:t>catch</a:t>
            </a:r>
            <a:r>
              <a:rPr lang="en-US" altLang="en-US" sz="2800" dirty="0"/>
              <a:t> blocks after a </a:t>
            </a:r>
            <a:r>
              <a:rPr lang="en-US" altLang="en-US" sz="2800" u="sng" dirty="0"/>
              <a:t>try</a:t>
            </a:r>
            <a:r>
              <a:rPr lang="en-US" altLang="en-US" sz="2800" dirty="0"/>
              <a:t> block in order to catch multiple types of exceptions.</a:t>
            </a:r>
            <a:endParaRPr lang="en-US"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448685" y="5815965"/>
            <a:ext cx="5619750" cy="1042035"/>
          </a:xfrm>
          <a:prstGeom prst="rect">
            <a:avLst/>
          </a:prstGeom>
        </p:spPr>
      </p:pic>
      <p:sp>
        <p:nvSpPr>
          <p:cNvPr id="5" name="文本框 4"/>
          <p:cNvSpPr txBox="1"/>
          <p:nvPr/>
        </p:nvSpPr>
        <p:spPr>
          <a:xfrm>
            <a:off x="565785" y="474980"/>
            <a:ext cx="5917565" cy="5908040"/>
          </a:xfrm>
          <a:prstGeom prst="rect">
            <a:avLst/>
          </a:prstGeom>
          <a:noFill/>
        </p:spPr>
        <p:txBody>
          <a:bodyPr wrap="square" rtlCol="0" anchor="t">
            <a:spAutoFit/>
          </a:bodyPr>
          <a:p>
            <a:r>
              <a:rPr lang="zh-CN" altLang="en-US" sz="1400"/>
              <a:t>#include &lt;iostream&gt;</a:t>
            </a:r>
            <a:endParaRPr lang="zh-CN" altLang="en-US" sz="1400"/>
          </a:p>
          <a:p>
            <a:r>
              <a:rPr lang="zh-CN" altLang="en-US" sz="1400"/>
              <a:t>#include "NewTriangle.h"</a:t>
            </a:r>
            <a:endParaRPr lang="zh-CN" altLang="en-US" sz="1400"/>
          </a:p>
          <a:p>
            <a:r>
              <a:rPr lang="zh-CN" altLang="en-US" sz="1400"/>
              <a:t>using namespace std;</a:t>
            </a:r>
            <a:endParaRPr lang="zh-CN" altLang="en-US" sz="1400"/>
          </a:p>
          <a:p>
            <a:r>
              <a:rPr lang="zh-CN" altLang="en-US" sz="1400"/>
              <a:t>int main()</a:t>
            </a:r>
            <a:endParaRPr lang="zh-CN" altLang="en-US" sz="1400"/>
          </a:p>
          <a:p>
            <a:r>
              <a:rPr lang="zh-CN" altLang="en-US" sz="1400"/>
              <a:t>{</a:t>
            </a:r>
            <a:endParaRPr lang="zh-CN" altLang="en-US" sz="1400"/>
          </a:p>
          <a:p>
            <a:r>
              <a:rPr lang="zh-CN" altLang="en-US" sz="1400"/>
              <a:t>  try</a:t>
            </a:r>
            <a:endParaRPr lang="zh-CN" altLang="en-US" sz="1400"/>
          </a:p>
          <a:p>
            <a:r>
              <a:rPr lang="zh-CN" altLang="en-US" sz="1400"/>
              <a:t>  {</a:t>
            </a:r>
            <a:endParaRPr lang="zh-CN" altLang="en-US" sz="1400"/>
          </a:p>
          <a:p>
            <a:r>
              <a:rPr lang="zh-CN" altLang="en-US" sz="1400"/>
              <a:t>    cout &lt;&lt; "Enter three sides: ";</a:t>
            </a:r>
            <a:endParaRPr lang="zh-CN" altLang="en-US" sz="1400"/>
          </a:p>
          <a:p>
            <a:r>
              <a:rPr lang="zh-CN" altLang="en-US" sz="1400"/>
              <a:t>    double side1, side2, side3;</a:t>
            </a:r>
            <a:endParaRPr lang="zh-CN" altLang="en-US" sz="1400"/>
          </a:p>
          <a:p>
            <a:r>
              <a:rPr lang="zh-CN" altLang="en-US" sz="1400"/>
              <a:t>    cin &gt;&gt; side1 &gt;&gt; side2 &gt;&gt; side3;</a:t>
            </a:r>
            <a:endParaRPr lang="zh-CN" altLang="en-US" sz="1400"/>
          </a:p>
          <a:p>
            <a:r>
              <a:rPr lang="zh-CN" altLang="en-US" sz="1400"/>
              <a:t>    Triangle triangle(side1, side2, side3);</a:t>
            </a:r>
            <a:endParaRPr lang="zh-CN" altLang="en-US" sz="1400"/>
          </a:p>
          <a:p>
            <a:r>
              <a:rPr lang="zh-CN" altLang="en-US" sz="1400"/>
              <a:t>    cout &lt;&lt; "Perimeter is " &lt;&lt; triangle.getPerimeter() &lt;&lt; endl;</a:t>
            </a:r>
            <a:endParaRPr lang="zh-CN" altLang="en-US" sz="1400"/>
          </a:p>
          <a:p>
            <a:r>
              <a:rPr lang="zh-CN" altLang="en-US" sz="1400"/>
              <a:t>    cout &lt;&lt; "Area is " &lt;&lt; triangle.getArea() &lt;&lt; endl;</a:t>
            </a:r>
            <a:endParaRPr lang="zh-CN" altLang="en-US" sz="1400"/>
          </a:p>
          <a:p>
            <a:r>
              <a:rPr lang="zh-CN" altLang="en-US" sz="1400"/>
              <a:t>  }</a:t>
            </a:r>
            <a:endParaRPr lang="zh-CN" altLang="en-US" sz="1400"/>
          </a:p>
          <a:p>
            <a:r>
              <a:rPr lang="zh-CN" altLang="en-US" sz="1400"/>
              <a:t>  catch (NonPositiveSideException&amp; ex)</a:t>
            </a:r>
            <a:endParaRPr lang="zh-CN" altLang="en-US" sz="1400"/>
          </a:p>
          <a:p>
            <a:r>
              <a:rPr lang="zh-CN" altLang="en-US" sz="1400"/>
              <a:t>  {</a:t>
            </a:r>
            <a:endParaRPr lang="zh-CN" altLang="en-US" sz="1400"/>
          </a:p>
          <a:p>
            <a:r>
              <a:rPr lang="zh-CN" altLang="en-US" sz="1400"/>
              <a:t>    cout &lt;&lt; ex.what();</a:t>
            </a:r>
            <a:endParaRPr lang="zh-CN" altLang="en-US" sz="1400"/>
          </a:p>
          <a:p>
            <a:r>
              <a:rPr lang="zh-CN" altLang="en-US" sz="1400"/>
              <a:t>    cout &lt;&lt; " the side is " &lt;&lt; ex.getSide() &lt;&lt; endl;</a:t>
            </a:r>
            <a:endParaRPr lang="zh-CN" altLang="en-US" sz="1400"/>
          </a:p>
          <a:p>
            <a:r>
              <a:rPr lang="zh-CN" altLang="en-US" sz="1400"/>
              <a:t>  }</a:t>
            </a:r>
            <a:endParaRPr lang="zh-CN" altLang="en-US" sz="1400"/>
          </a:p>
          <a:p>
            <a:r>
              <a:rPr lang="zh-CN" altLang="en-US" sz="1400"/>
              <a:t>  catch (TriangleException&amp; ex)</a:t>
            </a:r>
            <a:endParaRPr lang="zh-CN" altLang="en-US" sz="1400"/>
          </a:p>
          <a:p>
            <a:r>
              <a:rPr lang="zh-CN" altLang="en-US" sz="1400"/>
              <a:t>  {</a:t>
            </a:r>
            <a:endParaRPr lang="zh-CN" altLang="en-US" sz="1400"/>
          </a:p>
          <a:p>
            <a:r>
              <a:rPr lang="zh-CN" altLang="en-US" sz="1400"/>
              <a:t>    cout &lt;&lt; ex.what();</a:t>
            </a:r>
            <a:endParaRPr lang="zh-CN" altLang="en-US" sz="1400"/>
          </a:p>
          <a:p>
            <a:r>
              <a:rPr lang="zh-CN" altLang="en-US" sz="1400"/>
              <a:t>    cout &lt;&lt; " three sides are " &lt;&lt; ex.getSide1() &lt;&lt; " "</a:t>
            </a:r>
            <a:endParaRPr lang="zh-CN" altLang="en-US" sz="1400"/>
          </a:p>
          <a:p>
            <a:r>
              <a:rPr lang="zh-CN" altLang="en-US" sz="1400"/>
              <a:t>      &lt;&lt; ex.getSide2() &lt;&lt; " " &lt;&lt; ex.getSide3() &lt;&lt; endl;</a:t>
            </a:r>
            <a:endParaRPr lang="zh-CN" altLang="en-US" sz="1400"/>
          </a:p>
          <a:p>
            <a:r>
              <a:rPr lang="zh-CN" altLang="en-US" sz="1400"/>
              <a:t>  }</a:t>
            </a:r>
            <a:endParaRPr lang="zh-CN" altLang="en-US" sz="1400"/>
          </a:p>
          <a:p>
            <a:r>
              <a:rPr lang="zh-CN" altLang="en-US" sz="1400"/>
              <a:t>  return 0;</a:t>
            </a:r>
            <a:endParaRPr lang="zh-CN" altLang="en-US" sz="1400"/>
          </a:p>
          <a:p>
            <a:r>
              <a:rPr lang="zh-CN" altLang="en-US" sz="1400"/>
              <a:t>}</a:t>
            </a:r>
            <a:endParaRPr lang="zh-CN" altLang="en-US" sz="1400"/>
          </a:p>
        </p:txBody>
      </p:sp>
      <p:sp>
        <p:nvSpPr>
          <p:cNvPr id="6" name="文本框 5"/>
          <p:cNvSpPr txBox="1"/>
          <p:nvPr/>
        </p:nvSpPr>
        <p:spPr>
          <a:xfrm>
            <a:off x="249555" y="106680"/>
            <a:ext cx="2666365" cy="368300"/>
          </a:xfrm>
          <a:prstGeom prst="rect">
            <a:avLst/>
          </a:prstGeom>
          <a:noFill/>
        </p:spPr>
        <p:txBody>
          <a:bodyPr wrap="none" rtlCol="0" anchor="t">
            <a:spAutoFit/>
          </a:bodyPr>
          <a:p>
            <a:r>
              <a:rPr lang="en-US" altLang="en-US" dirty="0">
                <a:sym typeface="+mn-ea"/>
              </a:rPr>
              <a:t>MultipleCatchDemo.cpp</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6387" name="Rectangle 2"/>
          <p:cNvSpPr>
            <a:spLocks noGrp="1"/>
          </p:cNvSpPr>
          <p:nvPr>
            <p:ph type="title"/>
          </p:nvPr>
        </p:nvSpPr>
        <p:spPr>
          <a:xfrm>
            <a:off x="685800" y="0"/>
            <a:ext cx="7772400" cy="1428750"/>
          </a:xfrm>
        </p:spPr>
        <p:txBody>
          <a:bodyPr vert="horz" wrap="square" lIns="92075" tIns="46038" rIns="92075" bIns="46038" anchor="ctr"/>
          <a:p>
            <a:r>
              <a:rPr lang="en-US" altLang="en-US" dirty="0"/>
              <a:t>catch block </a:t>
            </a:r>
            <a:endParaRPr lang="en-US" altLang="en-US" dirty="0"/>
          </a:p>
        </p:txBody>
      </p:sp>
      <p:sp>
        <p:nvSpPr>
          <p:cNvPr id="16388" name="Rectangle 3"/>
          <p:cNvSpPr>
            <a:spLocks noGrp="1"/>
          </p:cNvSpPr>
          <p:nvPr>
            <p:ph idx="1"/>
          </p:nvPr>
        </p:nvSpPr>
        <p:spPr>
          <a:xfrm>
            <a:off x="381000" y="1219200"/>
            <a:ext cx="8382000" cy="1981200"/>
          </a:xfrm>
        </p:spPr>
        <p:txBody>
          <a:bodyPr vert="horz" wrap="square" lIns="92075" tIns="46038" rIns="92075" bIns="46038" anchor="t">
            <a:normAutofit fontScale="90000" lnSpcReduction="20000"/>
          </a:bodyPr>
          <a:p>
            <a:pPr marL="0" indent="0">
              <a:spcBef>
                <a:spcPct val="50000"/>
              </a:spcBef>
              <a:buNone/>
            </a:pPr>
            <a:r>
              <a:rPr lang="en-US" altLang="en-US" sz="2800" dirty="0"/>
              <a:t>Various exception classes can be derived from a common base class. </a:t>
            </a:r>
            <a:endParaRPr lang="en-US" altLang="en-US" sz="2800" dirty="0"/>
          </a:p>
          <a:p>
            <a:pPr marL="0" indent="0">
              <a:spcBef>
                <a:spcPct val="50000"/>
              </a:spcBef>
              <a:buNone/>
            </a:pPr>
            <a:r>
              <a:rPr lang="en-US" altLang="en-US" sz="2800" dirty="0"/>
              <a:t>If a </a:t>
            </a:r>
            <a:r>
              <a:rPr lang="en-US" altLang="en-US" sz="2800" u="sng" dirty="0"/>
              <a:t>catch</a:t>
            </a:r>
            <a:r>
              <a:rPr lang="en-US" altLang="en-US" sz="2800" dirty="0"/>
              <a:t> block catches exception objects of a base class, it can catch all the exception objects of the derived classes of that base class.</a:t>
            </a:r>
            <a:endParaRPr lang="en-US"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7411" name="Rectangle 2"/>
          <p:cNvSpPr>
            <a:spLocks noGrp="1"/>
          </p:cNvSpPr>
          <p:nvPr>
            <p:ph type="title"/>
          </p:nvPr>
        </p:nvSpPr>
        <p:spPr>
          <a:xfrm>
            <a:off x="685800" y="0"/>
            <a:ext cx="7772400" cy="838200"/>
          </a:xfrm>
        </p:spPr>
        <p:txBody>
          <a:bodyPr vert="horz" wrap="square" lIns="92075" tIns="46038" rIns="92075" bIns="46038" anchor="ctr"/>
          <a:p>
            <a:r>
              <a:rPr lang="en-US" altLang="en-US" dirty="0"/>
              <a:t>order of exception handlers </a:t>
            </a:r>
            <a:endParaRPr lang="en-US" altLang="en-US" dirty="0"/>
          </a:p>
        </p:txBody>
      </p:sp>
      <p:sp>
        <p:nvSpPr>
          <p:cNvPr id="17412" name="Rectangle 3"/>
          <p:cNvSpPr>
            <a:spLocks noGrp="1"/>
          </p:cNvSpPr>
          <p:nvPr>
            <p:ph idx="1"/>
          </p:nvPr>
        </p:nvSpPr>
        <p:spPr>
          <a:xfrm>
            <a:off x="381000" y="914400"/>
            <a:ext cx="8458200" cy="4114800"/>
          </a:xfrm>
        </p:spPr>
        <p:txBody>
          <a:bodyPr vert="horz" wrap="square" lIns="92075" tIns="46038" rIns="92075" bIns="46038" anchor="t">
            <a:normAutofit lnSpcReduction="10000"/>
          </a:bodyPr>
          <a:p>
            <a:pPr marL="0" indent="0">
              <a:lnSpc>
                <a:spcPct val="100000"/>
              </a:lnSpc>
              <a:spcBef>
                <a:spcPct val="50000"/>
              </a:spcBef>
              <a:buNone/>
            </a:pPr>
            <a:r>
              <a:rPr lang="en-US" altLang="en-US" sz="2400" dirty="0"/>
              <a:t>The order in which exceptions are specified in </a:t>
            </a:r>
            <a:r>
              <a:rPr lang="en-US" altLang="en-US" sz="2400" u="sng" dirty="0"/>
              <a:t>catch</a:t>
            </a:r>
            <a:r>
              <a:rPr lang="en-US" altLang="en-US" sz="2400" dirty="0"/>
              <a:t> blocks is important. A </a:t>
            </a:r>
            <a:r>
              <a:rPr lang="en-US" altLang="en-US" sz="2400" u="sng" dirty="0"/>
              <a:t>catch</a:t>
            </a:r>
            <a:r>
              <a:rPr lang="en-US" altLang="en-US" sz="2400" dirty="0"/>
              <a:t> block for a base class type should appear after a </a:t>
            </a:r>
            <a:r>
              <a:rPr lang="en-US" altLang="en-US" sz="2400" u="sng" dirty="0"/>
              <a:t>catch</a:t>
            </a:r>
            <a:r>
              <a:rPr lang="en-US" altLang="en-US" sz="2400" dirty="0"/>
              <a:t> block for a derived class type. </a:t>
            </a:r>
            <a:endParaRPr lang="en-US" altLang="en-US" sz="2400" dirty="0"/>
          </a:p>
          <a:p>
            <a:pPr marL="0" indent="0">
              <a:lnSpc>
                <a:spcPct val="100000"/>
              </a:lnSpc>
              <a:spcBef>
                <a:spcPct val="50000"/>
              </a:spcBef>
              <a:buNone/>
            </a:pPr>
            <a:r>
              <a:rPr lang="en-US" altLang="en-US" sz="2400" dirty="0"/>
              <a:t>Otherwise, the exception of a derived class is always caught by the catch block for the base class. </a:t>
            </a:r>
            <a:endParaRPr lang="en-US" altLang="en-US" sz="2400" dirty="0"/>
          </a:p>
          <a:p>
            <a:pPr marL="0" indent="0">
              <a:lnSpc>
                <a:spcPct val="100000"/>
              </a:lnSpc>
              <a:spcBef>
                <a:spcPct val="50000"/>
              </a:spcBef>
              <a:buNone/>
            </a:pPr>
            <a:r>
              <a:rPr lang="en-US" altLang="en-US" sz="2400" dirty="0"/>
              <a:t>For example, the ordering in (a) is erroneous, because </a:t>
            </a:r>
            <a:r>
              <a:rPr lang="en-US" altLang="en-US" sz="2400" u="sng" dirty="0"/>
              <a:t>TriangleException</a:t>
            </a:r>
            <a:r>
              <a:rPr lang="en-US" altLang="en-US" sz="2400" dirty="0"/>
              <a:t> is a derived class of </a:t>
            </a:r>
            <a:r>
              <a:rPr lang="en-US" altLang="en-US" sz="2400" u="sng" dirty="0"/>
              <a:t>logic_error</a:t>
            </a:r>
            <a:r>
              <a:rPr lang="en-US" altLang="en-US" sz="2400" dirty="0"/>
              <a:t>. The correct ordering should be as shown in (b). In (a), a </a:t>
            </a:r>
            <a:r>
              <a:rPr lang="en-US" altLang="en-US" sz="2400" u="sng" dirty="0"/>
              <a:t>TriangleException</a:t>
            </a:r>
            <a:r>
              <a:rPr lang="en-US" altLang="en-US" sz="2400" dirty="0"/>
              <a:t> occurred in the </a:t>
            </a:r>
            <a:r>
              <a:rPr lang="en-US" altLang="en-US" sz="2400" u="sng" dirty="0"/>
              <a:t>try</a:t>
            </a:r>
            <a:r>
              <a:rPr lang="en-US" altLang="en-US" sz="2400" dirty="0"/>
              <a:t> block is caught by the </a:t>
            </a:r>
            <a:r>
              <a:rPr lang="en-US" altLang="en-US" sz="2400" u="sng" dirty="0"/>
              <a:t>catch</a:t>
            </a:r>
            <a:r>
              <a:rPr lang="en-US" altLang="en-US" sz="2400" dirty="0"/>
              <a:t> block for </a:t>
            </a:r>
            <a:r>
              <a:rPr lang="en-US" altLang="en-US" sz="2400" u="sng" dirty="0"/>
              <a:t>logic_error</a:t>
            </a:r>
            <a:r>
              <a:rPr lang="en-US" altLang="en-US" sz="2400" dirty="0"/>
              <a:t>.</a:t>
            </a:r>
            <a:endParaRPr lang="en-US" altLang="en-US" sz="2400" dirty="0"/>
          </a:p>
        </p:txBody>
      </p:sp>
      <p:graphicFrame>
        <p:nvGraphicFramePr>
          <p:cNvPr id="17413" name="Object 4"/>
          <p:cNvGraphicFramePr>
            <a:graphicFrameLocks noChangeAspect="1"/>
          </p:cNvGraphicFramePr>
          <p:nvPr/>
        </p:nvGraphicFramePr>
        <p:xfrm>
          <a:off x="3114040" y="4396740"/>
          <a:ext cx="5183188" cy="2206625"/>
        </p:xfrm>
        <a:graphic>
          <a:graphicData uri="http://schemas.openxmlformats.org/presentationml/2006/ole">
            <mc:AlternateContent xmlns:mc="http://schemas.openxmlformats.org/markup-compatibility/2006">
              <mc:Choice xmlns:v="urn:schemas-microsoft-com:vml" Requires="v">
                <p:oleObj spid="_x0000_s3078" name="" r:id="rId1" imgW="4267200" imgH="1816100" progId="Word.Picture.8">
                  <p:embed/>
                </p:oleObj>
              </mc:Choice>
              <mc:Fallback>
                <p:oleObj name="" r:id="rId1" imgW="4267200" imgH="1816100" progId="Word.Picture.8">
                  <p:embed/>
                  <p:pic>
                    <p:nvPicPr>
                      <p:cNvPr id="0" name="图片 3077"/>
                      <p:cNvPicPr/>
                      <p:nvPr/>
                    </p:nvPicPr>
                    <p:blipFill>
                      <a:blip r:embed="rId2"/>
                      <a:stretch>
                        <a:fillRect/>
                      </a:stretch>
                    </p:blipFill>
                    <p:spPr>
                      <a:xfrm>
                        <a:off x="3114040" y="4396740"/>
                        <a:ext cx="5183188" cy="2206625"/>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8435" name="Rectangle 2"/>
          <p:cNvSpPr>
            <a:spLocks noGrp="1"/>
          </p:cNvSpPr>
          <p:nvPr>
            <p:ph type="title"/>
          </p:nvPr>
        </p:nvSpPr>
        <p:spPr>
          <a:xfrm>
            <a:off x="685800" y="0"/>
            <a:ext cx="7772400" cy="838200"/>
          </a:xfrm>
        </p:spPr>
        <p:txBody>
          <a:bodyPr vert="horz" wrap="square" lIns="92075" tIns="46038" rIns="92075" bIns="46038" anchor="ctr"/>
          <a:p>
            <a:r>
              <a:rPr lang="en-US" altLang="en-US" b="1" dirty="0"/>
              <a:t>Exception Propagation</a:t>
            </a:r>
            <a:r>
              <a:rPr lang="en-US" altLang="en-US" dirty="0"/>
              <a:t> </a:t>
            </a:r>
            <a:endParaRPr lang="en-US" altLang="en-US" dirty="0"/>
          </a:p>
        </p:txBody>
      </p:sp>
      <p:sp>
        <p:nvSpPr>
          <p:cNvPr id="18436" name="Rectangle 3"/>
          <p:cNvSpPr>
            <a:spLocks noGrp="1"/>
          </p:cNvSpPr>
          <p:nvPr>
            <p:ph idx="1"/>
          </p:nvPr>
        </p:nvSpPr>
        <p:spPr>
          <a:xfrm>
            <a:off x="381000" y="914400"/>
            <a:ext cx="8458200" cy="1219200"/>
          </a:xfrm>
        </p:spPr>
        <p:txBody>
          <a:bodyPr vert="horz" wrap="square" lIns="92075" tIns="46038" rIns="92075" bIns="46038" anchor="t">
            <a:normAutofit fontScale="80000"/>
          </a:bodyPr>
          <a:p>
            <a:pPr marL="0" indent="0">
              <a:lnSpc>
                <a:spcPct val="90000"/>
              </a:lnSpc>
              <a:spcBef>
                <a:spcPct val="50000"/>
              </a:spcBef>
              <a:buNone/>
            </a:pPr>
            <a:r>
              <a:rPr lang="en-US" altLang="en-US" sz="2400" dirty="0"/>
              <a:t>You now know how to declare an exception and how to throw an exception. </a:t>
            </a:r>
            <a:endParaRPr lang="en-US" altLang="en-US" sz="2400" dirty="0"/>
          </a:p>
          <a:p>
            <a:pPr marL="0" indent="0">
              <a:lnSpc>
                <a:spcPct val="90000"/>
              </a:lnSpc>
              <a:spcBef>
                <a:spcPct val="50000"/>
              </a:spcBef>
              <a:buNone/>
            </a:pPr>
            <a:r>
              <a:rPr lang="en-US" altLang="en-US" sz="2400" dirty="0"/>
              <a:t>When an exception is thrown, it can be caught and handled in a </a:t>
            </a:r>
            <a:r>
              <a:rPr lang="en-US" altLang="en-US" sz="2400" u="sng" dirty="0"/>
              <a:t>try</a:t>
            </a:r>
            <a:r>
              <a:rPr lang="en-US" altLang="en-US" sz="2400" dirty="0"/>
              <a:t>-</a:t>
            </a:r>
            <a:r>
              <a:rPr lang="en-US" altLang="en-US" sz="2400" u="sng" dirty="0"/>
              <a:t>catch</a:t>
            </a:r>
            <a:r>
              <a:rPr lang="en-US" altLang="en-US" sz="2400" dirty="0"/>
              <a:t> block, as follows:</a:t>
            </a:r>
            <a:endParaRPr lang="en-US" altLang="en-US" sz="2400" dirty="0"/>
          </a:p>
        </p:txBody>
      </p:sp>
      <p:sp>
        <p:nvSpPr>
          <p:cNvPr id="18437" name="Rectangle 6"/>
          <p:cNvSpPr/>
          <p:nvPr/>
        </p:nvSpPr>
        <p:spPr>
          <a:xfrm>
            <a:off x="0" y="22558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8438" name="Object 5"/>
          <p:cNvGraphicFramePr>
            <a:graphicFrameLocks noChangeAspect="1"/>
          </p:cNvGraphicFramePr>
          <p:nvPr/>
        </p:nvGraphicFramePr>
        <p:xfrm>
          <a:off x="153988" y="2360613"/>
          <a:ext cx="8758237" cy="3830637"/>
        </p:xfrm>
        <a:graphic>
          <a:graphicData uri="http://schemas.openxmlformats.org/presentationml/2006/ole">
            <mc:AlternateContent xmlns:mc="http://schemas.openxmlformats.org/markup-compatibility/2006">
              <mc:Choice xmlns:v="urn:schemas-microsoft-com:vml" Requires="v">
                <p:oleObj spid="_x0000_s3077" name="" r:id="rId1" imgW="5372100" imgH="2336800" progId="Word.Picture.8">
                  <p:embed/>
                </p:oleObj>
              </mc:Choice>
              <mc:Fallback>
                <p:oleObj name="" r:id="rId1" imgW="5372100" imgH="2336800" progId="Word.Picture.8">
                  <p:embed/>
                  <p:pic>
                    <p:nvPicPr>
                      <p:cNvPr id="0" name="图片 3076"/>
                      <p:cNvPicPr/>
                      <p:nvPr/>
                    </p:nvPicPr>
                    <p:blipFill>
                      <a:blip r:embed="rId2"/>
                      <a:stretch>
                        <a:fillRect/>
                      </a:stretch>
                    </p:blipFill>
                    <p:spPr>
                      <a:xfrm>
                        <a:off x="153988" y="2360613"/>
                        <a:ext cx="8758237" cy="3830637"/>
                      </a:xfrm>
                      <a:prstGeom prst="rect">
                        <a:avLst/>
                      </a:prstGeom>
                      <a:noFill/>
                      <a:ln w="38100">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9459" name="Rectangle 2"/>
          <p:cNvSpPr>
            <a:spLocks noGrp="1"/>
          </p:cNvSpPr>
          <p:nvPr>
            <p:ph type="title"/>
          </p:nvPr>
        </p:nvSpPr>
        <p:spPr>
          <a:xfrm>
            <a:off x="685800" y="0"/>
            <a:ext cx="7772400" cy="838200"/>
          </a:xfrm>
        </p:spPr>
        <p:txBody>
          <a:bodyPr vert="horz" wrap="square" lIns="92075" tIns="46038" rIns="92075" bIns="46038" anchor="ctr"/>
          <a:p>
            <a:r>
              <a:rPr lang="en-US" altLang="en-US" b="1" dirty="0"/>
              <a:t>Rethrowing Exceptions</a:t>
            </a:r>
            <a:r>
              <a:rPr lang="en-US" altLang="en-US" dirty="0"/>
              <a:t> </a:t>
            </a:r>
            <a:endParaRPr lang="en-US" altLang="en-US" dirty="0"/>
          </a:p>
        </p:txBody>
      </p:sp>
      <p:sp>
        <p:nvSpPr>
          <p:cNvPr id="19460" name="Rectangle 3"/>
          <p:cNvSpPr>
            <a:spLocks noGrp="1"/>
          </p:cNvSpPr>
          <p:nvPr>
            <p:ph idx="1"/>
          </p:nvPr>
        </p:nvSpPr>
        <p:spPr>
          <a:xfrm>
            <a:off x="381000" y="914400"/>
            <a:ext cx="8458200" cy="2133600"/>
          </a:xfrm>
        </p:spPr>
        <p:txBody>
          <a:bodyPr vert="horz" wrap="square" lIns="92075" tIns="46038" rIns="92075" bIns="46038" anchor="t"/>
          <a:p>
            <a:pPr marL="0" indent="0">
              <a:lnSpc>
                <a:spcPct val="90000"/>
              </a:lnSpc>
              <a:spcBef>
                <a:spcPct val="50000"/>
              </a:spcBef>
              <a:buNone/>
            </a:pPr>
            <a:r>
              <a:rPr lang="en-US" altLang="en-US" sz="2400" dirty="0"/>
              <a:t>C++ allows an exception handler to rethrow the exception if the handler cannot process the exception or the handler simply wants to let its caller be notified of the exception. The syntax may look like this:</a:t>
            </a:r>
            <a:endParaRPr lang="en-US" altLang="en-US" sz="2400" dirty="0"/>
          </a:p>
        </p:txBody>
      </p:sp>
      <p:sp>
        <p:nvSpPr>
          <p:cNvPr id="19461" name="Rectangle 4"/>
          <p:cNvSpPr/>
          <p:nvPr/>
        </p:nvSpPr>
        <p:spPr>
          <a:xfrm>
            <a:off x="0" y="22558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9462" name="Rectangle 6"/>
          <p:cNvSpPr/>
          <p:nvPr/>
        </p:nvSpPr>
        <p:spPr>
          <a:xfrm>
            <a:off x="228600" y="2438400"/>
            <a:ext cx="4876800" cy="3124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1800" b="1" dirty="0">
                <a:solidFill>
                  <a:schemeClr val="tx2"/>
                </a:solidFill>
                <a:latin typeface="Courier New" panose="02070609020205090404" pitchFamily="49" charset="0"/>
              </a:rPr>
              <a:t>try </a:t>
            </a:r>
            <a:endParaRPr lang="en-US" altLang="en-US" sz="1800" dirty="0">
              <a:solidFill>
                <a:schemeClr val="tx2"/>
              </a:solidFill>
              <a:latin typeface="Courier New" panose="02070609020205090404" pitchFamily="49" charset="0"/>
            </a:endParaRPr>
          </a:p>
          <a:p>
            <a:pPr marL="0" lvl="0" indent="0">
              <a:buNone/>
            </a:pPr>
            <a:r>
              <a:rPr lang="en-US" altLang="en-US" sz="1800" dirty="0">
                <a:solidFill>
                  <a:schemeClr val="tx2"/>
                </a:solidFill>
                <a:latin typeface="Courier New" panose="02070609020205090404" pitchFamily="49" charset="0"/>
              </a:rPr>
              <a:t>{</a:t>
            </a:r>
            <a:endParaRPr lang="en-US" altLang="en-US" sz="1800" dirty="0">
              <a:solidFill>
                <a:schemeClr val="tx2"/>
              </a:solidFill>
              <a:latin typeface="Courier New" panose="02070609020205090404" pitchFamily="49" charset="0"/>
            </a:endParaRPr>
          </a:p>
          <a:p>
            <a:pPr marL="0" lvl="0" indent="0">
              <a:buNone/>
            </a:pPr>
            <a:r>
              <a:rPr lang="en-US" altLang="en-US" sz="1800" dirty="0">
                <a:solidFill>
                  <a:schemeClr val="tx2"/>
                </a:solidFill>
                <a:latin typeface="Courier New" panose="02070609020205090404" pitchFamily="49" charset="0"/>
              </a:rPr>
              <a:t>  statements;</a:t>
            </a:r>
            <a:endParaRPr lang="en-US" altLang="en-US" sz="1800" dirty="0">
              <a:solidFill>
                <a:schemeClr val="tx2"/>
              </a:solidFill>
              <a:latin typeface="Courier New" panose="02070609020205090404" pitchFamily="49" charset="0"/>
            </a:endParaRPr>
          </a:p>
          <a:p>
            <a:pPr marL="0" lvl="0" indent="0">
              <a:buNone/>
            </a:pPr>
            <a:r>
              <a:rPr lang="en-US" altLang="en-US" sz="1800" dirty="0">
                <a:solidFill>
                  <a:schemeClr val="tx2"/>
                </a:solidFill>
                <a:latin typeface="Courier New" panose="02070609020205090404" pitchFamily="49" charset="0"/>
              </a:rPr>
              <a:t>}</a:t>
            </a:r>
            <a:endParaRPr lang="en-US" altLang="en-US" sz="1800" b="1" dirty="0">
              <a:solidFill>
                <a:schemeClr val="tx2"/>
              </a:solidFill>
              <a:latin typeface="Courier New" panose="02070609020205090404" pitchFamily="49" charset="0"/>
            </a:endParaRPr>
          </a:p>
          <a:p>
            <a:pPr marL="0" lvl="0" indent="0">
              <a:buNone/>
            </a:pPr>
            <a:r>
              <a:rPr lang="en-US" altLang="en-US" sz="1800" b="1" dirty="0">
                <a:solidFill>
                  <a:schemeClr val="tx2"/>
                </a:solidFill>
                <a:latin typeface="Courier New" panose="02070609020205090404" pitchFamily="49" charset="0"/>
              </a:rPr>
              <a:t>catch</a:t>
            </a:r>
            <a:r>
              <a:rPr lang="en-US" altLang="en-US" sz="1800" dirty="0">
                <a:solidFill>
                  <a:schemeClr val="tx2"/>
                </a:solidFill>
                <a:latin typeface="Courier New" panose="02070609020205090404" pitchFamily="49" charset="0"/>
              </a:rPr>
              <a:t> (TheException &amp;ex) </a:t>
            </a:r>
            <a:endParaRPr lang="en-US" altLang="en-US" sz="1800" dirty="0">
              <a:solidFill>
                <a:schemeClr val="tx2"/>
              </a:solidFill>
              <a:latin typeface="Courier New" panose="02070609020205090404" pitchFamily="49" charset="0"/>
            </a:endParaRPr>
          </a:p>
          <a:p>
            <a:pPr marL="0" lvl="0" indent="0">
              <a:buNone/>
            </a:pPr>
            <a:r>
              <a:rPr lang="en-US" altLang="en-US" sz="1800" dirty="0">
                <a:solidFill>
                  <a:schemeClr val="tx2"/>
                </a:solidFill>
                <a:latin typeface="Courier New" panose="02070609020205090404" pitchFamily="49" charset="0"/>
              </a:rPr>
              <a:t>{</a:t>
            </a:r>
            <a:endParaRPr lang="en-US" altLang="en-US" sz="1800" dirty="0">
              <a:solidFill>
                <a:schemeClr val="tx2"/>
              </a:solidFill>
              <a:latin typeface="Courier New" panose="02070609020205090404" pitchFamily="49" charset="0"/>
            </a:endParaRPr>
          </a:p>
          <a:p>
            <a:pPr marL="0" lvl="0" indent="0">
              <a:buNone/>
            </a:pPr>
            <a:r>
              <a:rPr lang="en-US" altLang="en-US" sz="1800" dirty="0">
                <a:solidFill>
                  <a:schemeClr val="tx2"/>
                </a:solidFill>
                <a:latin typeface="Courier New" panose="02070609020205090404" pitchFamily="49" charset="0"/>
              </a:rPr>
              <a:t>  perform operations before exits;</a:t>
            </a:r>
            <a:endParaRPr lang="en-US" altLang="en-US" sz="1800" dirty="0">
              <a:solidFill>
                <a:schemeClr val="tx2"/>
              </a:solidFill>
              <a:latin typeface="Courier New" panose="02070609020205090404" pitchFamily="49" charset="0"/>
            </a:endParaRPr>
          </a:p>
          <a:p>
            <a:pPr marL="0" lvl="0" indent="0">
              <a:buNone/>
            </a:pPr>
            <a:r>
              <a:rPr lang="en-US" altLang="en-US" sz="1800" dirty="0">
                <a:solidFill>
                  <a:schemeClr val="tx2"/>
                </a:solidFill>
                <a:latin typeface="Courier New" panose="02070609020205090404" pitchFamily="49" charset="0"/>
              </a:rPr>
              <a:t>  </a:t>
            </a:r>
            <a:r>
              <a:rPr lang="en-US" altLang="en-US" sz="1800" b="1" dirty="0">
                <a:solidFill>
                  <a:schemeClr val="tx2"/>
                </a:solidFill>
                <a:latin typeface="Courier New" panose="02070609020205090404" pitchFamily="49" charset="0"/>
              </a:rPr>
              <a:t>throw</a:t>
            </a:r>
            <a:r>
              <a:rPr lang="en-US" altLang="en-US" sz="1800" dirty="0">
                <a:solidFill>
                  <a:schemeClr val="tx2"/>
                </a:solidFill>
                <a:latin typeface="Courier New" panose="02070609020205090404" pitchFamily="49" charset="0"/>
              </a:rPr>
              <a:t>;</a:t>
            </a:r>
            <a:endParaRPr lang="en-US" altLang="en-US" sz="1800" dirty="0">
              <a:solidFill>
                <a:schemeClr val="tx2"/>
              </a:solidFill>
              <a:latin typeface="Courier New" panose="02070609020205090404" pitchFamily="49" charset="0"/>
            </a:endParaRPr>
          </a:p>
          <a:p>
            <a:pPr marL="0" lvl="0" indent="0">
              <a:buNone/>
            </a:pPr>
            <a:r>
              <a:rPr lang="en-US" altLang="en-US" sz="1800" dirty="0">
                <a:solidFill>
                  <a:schemeClr val="tx2"/>
                </a:solidFill>
                <a:latin typeface="Courier New" panose="02070609020205090404" pitchFamily="49" charset="0"/>
              </a:rPr>
              <a:t>}</a:t>
            </a:r>
            <a:endParaRPr lang="en-US" altLang="en-US" sz="1800" dirty="0">
              <a:solidFill>
                <a:schemeClr val="tx2"/>
              </a:solidFill>
              <a:latin typeface="Courier New" panose="0207060902020509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878455" y="5106035"/>
            <a:ext cx="6078855" cy="1456690"/>
          </a:xfrm>
          <a:prstGeom prst="rect">
            <a:avLst/>
          </a:prstGeom>
        </p:spPr>
      </p:pic>
      <p:sp>
        <p:nvSpPr>
          <p:cNvPr id="5" name="文本框 4"/>
          <p:cNvSpPr txBox="1"/>
          <p:nvPr/>
        </p:nvSpPr>
        <p:spPr>
          <a:xfrm>
            <a:off x="307340" y="1136650"/>
            <a:ext cx="4100195" cy="3969385"/>
          </a:xfrm>
          <a:prstGeom prst="rect">
            <a:avLst/>
          </a:prstGeom>
          <a:noFill/>
        </p:spPr>
        <p:txBody>
          <a:bodyPr wrap="square" rtlCol="0" anchor="t">
            <a:spAutoFit/>
          </a:bodyPr>
          <a:p>
            <a:r>
              <a:rPr lang="zh-CN" altLang="en-US" sz="1400"/>
              <a:t>#include &lt;iostream&gt;</a:t>
            </a:r>
            <a:endParaRPr lang="zh-CN" altLang="en-US" sz="1400"/>
          </a:p>
          <a:p>
            <a:r>
              <a:rPr lang="zh-CN" altLang="en-US" sz="1400"/>
              <a:t>#include &lt;stdexcept&gt;</a:t>
            </a:r>
            <a:endParaRPr lang="zh-CN" altLang="en-US" sz="1400"/>
          </a:p>
          <a:p>
            <a:r>
              <a:rPr lang="zh-CN" altLang="en-US" sz="1400"/>
              <a:t>using namespace std;</a:t>
            </a:r>
            <a:endParaRPr lang="zh-CN" altLang="en-US" sz="1400"/>
          </a:p>
          <a:p>
            <a:endParaRPr lang="zh-CN" altLang="en-US" sz="1400"/>
          </a:p>
          <a:p>
            <a:r>
              <a:rPr lang="zh-CN" altLang="en-US" sz="1400"/>
              <a:t>int f1()</a:t>
            </a:r>
            <a:endParaRPr lang="zh-CN" altLang="en-US" sz="1400"/>
          </a:p>
          <a:p>
            <a:r>
              <a:rPr lang="zh-CN" altLang="en-US" sz="1400"/>
              <a:t>{</a:t>
            </a:r>
            <a:endParaRPr lang="zh-CN" altLang="en-US" sz="1400"/>
          </a:p>
          <a:p>
            <a:r>
              <a:rPr lang="zh-CN" altLang="en-US" sz="1400"/>
              <a:t>  try</a:t>
            </a:r>
            <a:endParaRPr lang="zh-CN" altLang="en-US" sz="1400"/>
          </a:p>
          <a:p>
            <a:r>
              <a:rPr lang="zh-CN" altLang="en-US" sz="1400"/>
              <a:t>  {</a:t>
            </a:r>
            <a:endParaRPr lang="zh-CN" altLang="en-US" sz="1400"/>
          </a:p>
          <a:p>
            <a:r>
              <a:rPr lang="zh-CN" altLang="en-US" sz="1400"/>
              <a:t>    throw runtime_error("Exception in f1");</a:t>
            </a:r>
            <a:endParaRPr lang="zh-CN" altLang="en-US" sz="1400"/>
          </a:p>
          <a:p>
            <a:r>
              <a:rPr lang="zh-CN" altLang="en-US" sz="1400"/>
              <a:t>  }</a:t>
            </a:r>
            <a:endParaRPr lang="zh-CN" altLang="en-US" sz="1400"/>
          </a:p>
          <a:p>
            <a:r>
              <a:rPr lang="zh-CN" altLang="en-US" sz="1400"/>
              <a:t>  catch (exception&amp; ex)</a:t>
            </a:r>
            <a:endParaRPr lang="zh-CN" altLang="en-US" sz="1400"/>
          </a:p>
          <a:p>
            <a:r>
              <a:rPr lang="zh-CN" altLang="en-US" sz="1400"/>
              <a:t>  {</a:t>
            </a:r>
            <a:endParaRPr lang="zh-CN" altLang="en-US" sz="1400"/>
          </a:p>
          <a:p>
            <a:r>
              <a:rPr lang="zh-CN" altLang="en-US" sz="1400"/>
              <a:t>    cout &lt;&lt; "Exception caught in function f1" &lt;&lt; endl;</a:t>
            </a:r>
            <a:endParaRPr lang="zh-CN" altLang="en-US" sz="1400"/>
          </a:p>
          <a:p>
            <a:r>
              <a:rPr lang="zh-CN" altLang="en-US" sz="1400"/>
              <a:t>    cout &lt;&lt; ex.what() &lt;&lt; endl;</a:t>
            </a:r>
            <a:endParaRPr lang="zh-CN" altLang="en-US" sz="1400"/>
          </a:p>
          <a:p>
            <a:r>
              <a:rPr lang="zh-CN" altLang="en-US" sz="1400"/>
              <a:t>    throw; // Rethrow the exception</a:t>
            </a:r>
            <a:endParaRPr lang="zh-CN" altLang="en-US" sz="1400"/>
          </a:p>
          <a:p>
            <a:r>
              <a:rPr lang="zh-CN" altLang="en-US" sz="1400"/>
              <a:t>  }</a:t>
            </a:r>
            <a:endParaRPr lang="zh-CN" altLang="en-US" sz="1400"/>
          </a:p>
          <a:p>
            <a:r>
              <a:rPr lang="zh-CN" altLang="en-US" sz="1400"/>
              <a:t>}</a:t>
            </a:r>
            <a:endParaRPr lang="zh-CN" altLang="en-US" sz="1400"/>
          </a:p>
        </p:txBody>
      </p:sp>
      <p:sp>
        <p:nvSpPr>
          <p:cNvPr id="6" name="文本框 5"/>
          <p:cNvSpPr txBox="1"/>
          <p:nvPr/>
        </p:nvSpPr>
        <p:spPr>
          <a:xfrm>
            <a:off x="4648200" y="1054100"/>
            <a:ext cx="2540000" cy="3322955"/>
          </a:xfrm>
          <a:prstGeom prst="rect">
            <a:avLst/>
          </a:prstGeom>
          <a:noFill/>
        </p:spPr>
        <p:txBody>
          <a:bodyPr wrap="square" rtlCol="0" anchor="t">
            <a:spAutoFit/>
          </a:bodyPr>
          <a:p>
            <a:r>
              <a:rPr lang="zh-CN" altLang="en-US" sz="1400"/>
              <a:t>int main()</a:t>
            </a:r>
            <a:endParaRPr lang="zh-CN" altLang="en-US" sz="1400"/>
          </a:p>
          <a:p>
            <a:r>
              <a:rPr lang="zh-CN" altLang="en-US" sz="1400"/>
              <a:t>{</a:t>
            </a:r>
            <a:endParaRPr lang="zh-CN" altLang="en-US" sz="1400"/>
          </a:p>
          <a:p>
            <a:r>
              <a:rPr lang="zh-CN" altLang="en-US" sz="1400"/>
              <a:t>  try</a:t>
            </a:r>
            <a:endParaRPr lang="zh-CN" altLang="en-US" sz="1400"/>
          </a:p>
          <a:p>
            <a:r>
              <a:rPr lang="zh-CN" altLang="en-US" sz="1400"/>
              <a:t>  {</a:t>
            </a:r>
            <a:endParaRPr lang="zh-CN" altLang="en-US" sz="1400"/>
          </a:p>
          <a:p>
            <a:r>
              <a:rPr lang="zh-CN" altLang="en-US" sz="1400"/>
              <a:t>    f1();</a:t>
            </a:r>
            <a:endParaRPr lang="zh-CN" altLang="en-US" sz="1400"/>
          </a:p>
          <a:p>
            <a:r>
              <a:rPr lang="zh-CN" altLang="en-US" sz="1400"/>
              <a:t>  }</a:t>
            </a:r>
            <a:endParaRPr lang="zh-CN" altLang="en-US" sz="1400"/>
          </a:p>
          <a:p>
            <a:r>
              <a:rPr lang="zh-CN" altLang="en-US" sz="1400"/>
              <a:t>  catch (exception&amp; ex)</a:t>
            </a:r>
            <a:endParaRPr lang="zh-CN" altLang="en-US" sz="1400"/>
          </a:p>
          <a:p>
            <a:r>
              <a:rPr lang="zh-CN" altLang="en-US" sz="1400"/>
              <a:t>  {</a:t>
            </a:r>
            <a:endParaRPr lang="zh-CN" altLang="en-US" sz="1400"/>
          </a:p>
          <a:p>
            <a:r>
              <a:rPr lang="zh-CN" altLang="en-US" sz="1400"/>
              <a:t>    cout &lt;&lt; "Exception caught in function main" &lt;&lt; endl;</a:t>
            </a:r>
            <a:endParaRPr lang="zh-CN" altLang="en-US" sz="1400"/>
          </a:p>
          <a:p>
            <a:r>
              <a:rPr lang="zh-CN" altLang="en-US" sz="1400"/>
              <a:t>    cout &lt;&lt; ex.what() &lt;&lt; endl;</a:t>
            </a:r>
            <a:endParaRPr lang="zh-CN" altLang="en-US" sz="1400"/>
          </a:p>
          <a:p>
            <a:r>
              <a:rPr lang="zh-CN" altLang="en-US" sz="1400"/>
              <a:t>  }</a:t>
            </a:r>
            <a:endParaRPr lang="zh-CN" altLang="en-US" sz="1400"/>
          </a:p>
          <a:p>
            <a:endParaRPr lang="zh-CN" altLang="en-US" sz="1400"/>
          </a:p>
          <a:p>
            <a:r>
              <a:rPr lang="zh-CN" altLang="en-US" sz="1400"/>
              <a:t>  return 0;</a:t>
            </a:r>
            <a:endParaRPr lang="zh-CN" altLang="en-US" sz="1400"/>
          </a:p>
          <a:p>
            <a:r>
              <a:rPr lang="zh-CN" altLang="en-US" sz="1400"/>
              <a:t>}</a:t>
            </a:r>
            <a:endParaRPr lang="zh-CN" altLang="en-US" sz="1400"/>
          </a:p>
        </p:txBody>
      </p:sp>
      <p:sp>
        <p:nvSpPr>
          <p:cNvPr id="7" name="文本框 6"/>
          <p:cNvSpPr txBox="1"/>
          <p:nvPr/>
        </p:nvSpPr>
        <p:spPr>
          <a:xfrm>
            <a:off x="307340" y="401320"/>
            <a:ext cx="3127375" cy="368300"/>
          </a:xfrm>
          <a:prstGeom prst="rect">
            <a:avLst/>
          </a:prstGeom>
          <a:noFill/>
        </p:spPr>
        <p:txBody>
          <a:bodyPr wrap="none" rtlCol="0" anchor="t">
            <a:spAutoFit/>
          </a:bodyPr>
          <a:p>
            <a:r>
              <a:rPr lang="en-US" altLang="en-US" dirty="0">
                <a:sym typeface="+mn-ea"/>
              </a:rPr>
              <a:t>RethrowExceptionDemo.cpp</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0483" name="Rectangle 2"/>
          <p:cNvSpPr>
            <a:spLocks noGrp="1"/>
          </p:cNvSpPr>
          <p:nvPr>
            <p:ph type="title"/>
          </p:nvPr>
        </p:nvSpPr>
        <p:spPr>
          <a:xfrm>
            <a:off x="685800" y="0"/>
            <a:ext cx="7772400" cy="838200"/>
          </a:xfrm>
        </p:spPr>
        <p:txBody>
          <a:bodyPr vert="horz" wrap="square" lIns="92075" tIns="46038" rIns="92075" bIns="46038" anchor="ctr"/>
          <a:p>
            <a:r>
              <a:rPr lang="en-US" altLang="en-US" b="1" dirty="0"/>
              <a:t>Exception Specification</a:t>
            </a:r>
            <a:r>
              <a:rPr lang="en-US" altLang="en-US" dirty="0"/>
              <a:t> </a:t>
            </a:r>
            <a:endParaRPr lang="en-US" altLang="en-US" dirty="0"/>
          </a:p>
        </p:txBody>
      </p:sp>
      <p:sp>
        <p:nvSpPr>
          <p:cNvPr id="20484" name="Rectangle 3"/>
          <p:cNvSpPr>
            <a:spLocks noGrp="1"/>
          </p:cNvSpPr>
          <p:nvPr>
            <p:ph idx="1"/>
          </p:nvPr>
        </p:nvSpPr>
        <p:spPr>
          <a:xfrm>
            <a:off x="381000" y="990600"/>
            <a:ext cx="8534400" cy="3429000"/>
          </a:xfrm>
        </p:spPr>
        <p:txBody>
          <a:bodyPr vert="horz" wrap="square" lIns="92075" tIns="46038" rIns="92075" bIns="46038" anchor="t">
            <a:normAutofit fontScale="90000" lnSpcReduction="20000"/>
          </a:bodyPr>
          <a:p>
            <a:pPr marL="0" indent="0">
              <a:spcBef>
                <a:spcPct val="50000"/>
              </a:spcBef>
              <a:buNone/>
            </a:pPr>
            <a:r>
              <a:rPr lang="en-US" altLang="en-US" sz="2600" dirty="0"/>
              <a:t>An </a:t>
            </a:r>
            <a:r>
              <a:rPr lang="en-US" altLang="en-US" sz="2600" i="1" dirty="0"/>
              <a:t>exception specification</a:t>
            </a:r>
            <a:r>
              <a:rPr lang="en-US" altLang="en-US" sz="2600" dirty="0"/>
              <a:t>, also known as </a:t>
            </a:r>
            <a:r>
              <a:rPr lang="en-US" altLang="en-US" sz="2600" i="1" dirty="0"/>
              <a:t>throw list</a:t>
            </a:r>
            <a:r>
              <a:rPr lang="en-US" altLang="en-US" sz="2600" dirty="0"/>
              <a:t>, lists exceptions that a function can throw. </a:t>
            </a:r>
            <a:endParaRPr lang="en-US" altLang="en-US" sz="2600" dirty="0"/>
          </a:p>
          <a:p>
            <a:pPr marL="0" indent="0">
              <a:spcBef>
                <a:spcPct val="50000"/>
              </a:spcBef>
              <a:buNone/>
            </a:pPr>
            <a:r>
              <a:rPr lang="en-US" altLang="en-US" sz="2600" dirty="0"/>
              <a:t>So far, you have seen the function defined without a throw list. In this case, the function can throw any exception. </a:t>
            </a:r>
            <a:endParaRPr lang="en-US" altLang="en-US" sz="2600" dirty="0"/>
          </a:p>
          <a:p>
            <a:pPr marL="0" indent="0">
              <a:spcBef>
                <a:spcPct val="50000"/>
              </a:spcBef>
              <a:buNone/>
            </a:pPr>
            <a:r>
              <a:rPr lang="en-US" altLang="en-US" sz="2600" dirty="0"/>
              <a:t>So, it is attempting to omit exception specification. However, this is not a good practice. </a:t>
            </a:r>
            <a:endParaRPr lang="en-US" altLang="en-US" sz="2600" dirty="0"/>
          </a:p>
          <a:p>
            <a:pPr marL="0" indent="0">
              <a:spcBef>
                <a:spcPct val="50000"/>
              </a:spcBef>
              <a:buNone/>
            </a:pPr>
            <a:r>
              <a:rPr lang="en-US" altLang="en-US" sz="2600" dirty="0"/>
              <a:t>A function should warn the programmers that any exceptions it might throw, so the programmers can write robust program to deal with these potential exceptions in a </a:t>
            </a:r>
            <a:r>
              <a:rPr lang="en-US" altLang="en-US" sz="2600" u="sng" dirty="0"/>
              <a:t>try</a:t>
            </a:r>
            <a:r>
              <a:rPr lang="en-US" altLang="en-US" sz="2600" dirty="0"/>
              <a:t>-</a:t>
            </a:r>
            <a:r>
              <a:rPr lang="en-US" altLang="en-US" sz="2600" u="sng" dirty="0"/>
              <a:t>catch</a:t>
            </a:r>
            <a:r>
              <a:rPr lang="en-US" altLang="en-US" sz="2600" dirty="0"/>
              <a:t> block.</a:t>
            </a:r>
            <a:r>
              <a:rPr lang="en-US" altLang="en-US" sz="2400" dirty="0"/>
              <a:t> </a:t>
            </a:r>
            <a:endParaRPr lang="en-US" altLang="en-US" sz="2400" dirty="0"/>
          </a:p>
        </p:txBody>
      </p:sp>
      <p:sp>
        <p:nvSpPr>
          <p:cNvPr id="20485" name="Rectangle 4"/>
          <p:cNvSpPr/>
          <p:nvPr/>
        </p:nvSpPr>
        <p:spPr>
          <a:xfrm>
            <a:off x="0" y="22558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86" name="Rectangle 8"/>
          <p:cNvSpPr/>
          <p:nvPr/>
        </p:nvSpPr>
        <p:spPr>
          <a:xfrm>
            <a:off x="457200" y="4876800"/>
            <a:ext cx="8534400" cy="457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spcBef>
                <a:spcPct val="50000"/>
              </a:spcBef>
              <a:buNone/>
            </a:pPr>
            <a:r>
              <a:rPr lang="en-US" altLang="en-US" sz="2400" u="sng" dirty="0">
                <a:solidFill>
                  <a:schemeClr val="tx2"/>
                </a:solidFill>
              </a:rPr>
              <a:t>returnType functionName(parameterList) </a:t>
            </a:r>
            <a:r>
              <a:rPr lang="en-US" altLang="en-US" sz="2400" b="1" u="sng" dirty="0">
                <a:solidFill>
                  <a:schemeClr val="tx2"/>
                </a:solidFill>
              </a:rPr>
              <a:t>throw</a:t>
            </a:r>
            <a:r>
              <a:rPr lang="en-US" altLang="en-US" sz="2400" u="sng" dirty="0">
                <a:solidFill>
                  <a:schemeClr val="tx2"/>
                </a:solidFill>
              </a:rPr>
              <a:t> (exceptionList)</a:t>
            </a:r>
            <a:endParaRPr lang="en-US" altLang="en-US" sz="2400" u="sng"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9" name="Rectangle 2"/>
          <p:cNvSpPr>
            <a:spLocks noGrp="1"/>
          </p:cNvSpPr>
          <p:nvPr>
            <p:ph type="title"/>
          </p:nvPr>
        </p:nvSpPr>
        <p:spPr>
          <a:xfrm>
            <a:off x="304800" y="228600"/>
            <a:ext cx="8839200" cy="457200"/>
          </a:xfrm>
        </p:spPr>
        <p:txBody>
          <a:bodyPr vert="horz" wrap="square" lIns="92075" tIns="46038" rIns="92075" bIns="46038" anchor="ctr"/>
          <a:p>
            <a:r>
              <a:rPr lang="en-US" altLang="en-US" sz="4000" dirty="0"/>
              <a:t>Objectives</a:t>
            </a:r>
            <a:endParaRPr lang="en-US" altLang="en-US" sz="4000" dirty="0"/>
          </a:p>
        </p:txBody>
      </p:sp>
      <p:sp>
        <p:nvSpPr>
          <p:cNvPr id="4100" name="Rectangle 3"/>
          <p:cNvSpPr>
            <a:spLocks noGrp="1"/>
          </p:cNvSpPr>
          <p:nvPr>
            <p:ph idx="1"/>
          </p:nvPr>
        </p:nvSpPr>
        <p:spPr>
          <a:xfrm>
            <a:off x="152400" y="990600"/>
            <a:ext cx="8763000" cy="5257800"/>
          </a:xfrm>
        </p:spPr>
        <p:txBody>
          <a:bodyPr vert="horz" wrap="square" lIns="92075" tIns="46038" rIns="92075" bIns="46038" anchor="t"/>
          <a:p>
            <a:pPr marL="400050" indent="-400050">
              <a:lnSpc>
                <a:spcPct val="80000"/>
              </a:lnSpc>
            </a:pPr>
            <a:r>
              <a:rPr lang="en-US" altLang="en-US" sz="2500" dirty="0"/>
              <a:t>To get an overview of exceptions and exception handling (§16.2).</a:t>
            </a:r>
            <a:endParaRPr lang="en-US" altLang="en-US" sz="2500" dirty="0"/>
          </a:p>
          <a:p>
            <a:pPr marL="400050" indent="-400050">
              <a:lnSpc>
                <a:spcPct val="80000"/>
              </a:lnSpc>
            </a:pPr>
            <a:r>
              <a:rPr lang="en-US" altLang="en-US" sz="2500" dirty="0"/>
              <a:t>To know how to throw an exception and how to catch it (§16.2).</a:t>
            </a:r>
            <a:endParaRPr lang="en-US" altLang="en-US" sz="2500" dirty="0"/>
          </a:p>
          <a:p>
            <a:pPr marL="400050" indent="-400050">
              <a:lnSpc>
                <a:spcPct val="80000"/>
              </a:lnSpc>
            </a:pPr>
            <a:r>
              <a:rPr lang="en-US" altLang="en-US" sz="2500" dirty="0"/>
              <a:t>To explore the advantages of using exception handling (§16.3).</a:t>
            </a:r>
            <a:endParaRPr lang="en-US" altLang="en-US" sz="2500" dirty="0"/>
          </a:p>
          <a:p>
            <a:pPr marL="400050" indent="-400050">
              <a:lnSpc>
                <a:spcPct val="80000"/>
              </a:lnSpc>
            </a:pPr>
            <a:r>
              <a:rPr lang="en-US" altLang="en-US" sz="2500" dirty="0"/>
              <a:t>To create exceptions using C++ standard exception classes (§16.4).  </a:t>
            </a:r>
            <a:endParaRPr lang="en-US" altLang="en-US" sz="2500" dirty="0"/>
          </a:p>
          <a:p>
            <a:pPr marL="400050" indent="-400050">
              <a:lnSpc>
                <a:spcPct val="80000"/>
              </a:lnSpc>
            </a:pPr>
            <a:r>
              <a:rPr lang="en-US" altLang="en-US" sz="2500" dirty="0"/>
              <a:t>To define custom exception classes (§16.5).  </a:t>
            </a:r>
            <a:endParaRPr lang="en-US" altLang="en-US" sz="2500" dirty="0"/>
          </a:p>
          <a:p>
            <a:pPr marL="400050" indent="-400050">
              <a:lnSpc>
                <a:spcPct val="80000"/>
              </a:lnSpc>
            </a:pPr>
            <a:r>
              <a:rPr lang="en-US" altLang="en-US" sz="2500" dirty="0"/>
              <a:t>To catch multiple exceptions (§16.6).  </a:t>
            </a:r>
            <a:endParaRPr lang="en-US" altLang="en-US" sz="2500" dirty="0"/>
          </a:p>
          <a:p>
            <a:pPr marL="400050" indent="-400050">
              <a:lnSpc>
                <a:spcPct val="80000"/>
              </a:lnSpc>
            </a:pPr>
            <a:r>
              <a:rPr lang="en-US" altLang="en-US" sz="2500" dirty="0"/>
              <a:t>To explain how an exception is propagated (§16.7).</a:t>
            </a:r>
            <a:endParaRPr lang="en-US" altLang="en-US" sz="2500" dirty="0"/>
          </a:p>
          <a:p>
            <a:pPr marL="400050" indent="-400050">
              <a:lnSpc>
                <a:spcPct val="80000"/>
              </a:lnSpc>
            </a:pPr>
            <a:r>
              <a:rPr lang="en-US" altLang="en-US" sz="2500" dirty="0"/>
              <a:t>To rethrow exceptions in a </a:t>
            </a:r>
            <a:r>
              <a:rPr lang="en-US" altLang="en-US" sz="2500" u="sng" dirty="0"/>
              <a:t>catch</a:t>
            </a:r>
            <a:r>
              <a:rPr lang="en-US" altLang="en-US" sz="2500" dirty="0"/>
              <a:t> block (§16.8).</a:t>
            </a:r>
            <a:endParaRPr lang="en-US" altLang="en-US" sz="2500" dirty="0"/>
          </a:p>
          <a:p>
            <a:pPr marL="400050" indent="-400050">
              <a:lnSpc>
                <a:spcPct val="80000"/>
              </a:lnSpc>
            </a:pPr>
            <a:r>
              <a:rPr lang="en-US" altLang="en-US" sz="2500" dirty="0"/>
              <a:t>To define functions with an exception throw list (§16.9).</a:t>
            </a:r>
            <a:endParaRPr lang="en-US" altLang="en-US" sz="2500" dirty="0"/>
          </a:p>
          <a:p>
            <a:pPr marL="400050" indent="-400050">
              <a:lnSpc>
                <a:spcPct val="80000"/>
              </a:lnSpc>
            </a:pPr>
            <a:r>
              <a:rPr lang="en-US" altLang="en-US" sz="2500" dirty="0"/>
              <a:t>To use exception handling appropriately (§16.10).</a:t>
            </a:r>
            <a:endParaRPr lang="en-US" altLang="en-US" sz="2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1507" name="Rectangle 2"/>
          <p:cNvSpPr>
            <a:spLocks noGrp="1"/>
          </p:cNvSpPr>
          <p:nvPr>
            <p:ph type="title"/>
          </p:nvPr>
        </p:nvSpPr>
        <p:spPr>
          <a:xfrm>
            <a:off x="381000" y="111125"/>
            <a:ext cx="8077200" cy="838200"/>
          </a:xfrm>
        </p:spPr>
        <p:txBody>
          <a:bodyPr vert="horz" wrap="square" lIns="92075" tIns="46038" rIns="92075" bIns="46038" anchor="ctr"/>
          <a:p>
            <a:r>
              <a:rPr lang="en-US" altLang="en-US" sz="3200" b="1" dirty="0"/>
              <a:t>empty exception specification</a:t>
            </a:r>
            <a:r>
              <a:rPr lang="en-US" altLang="en-US" sz="3200" dirty="0"/>
              <a:t> </a:t>
            </a:r>
            <a:endParaRPr lang="en-US" altLang="en-US" sz="3200" dirty="0"/>
          </a:p>
        </p:txBody>
      </p:sp>
      <p:sp>
        <p:nvSpPr>
          <p:cNvPr id="21508" name="Rectangle 3"/>
          <p:cNvSpPr>
            <a:spLocks noGrp="1"/>
          </p:cNvSpPr>
          <p:nvPr>
            <p:ph idx="1"/>
          </p:nvPr>
        </p:nvSpPr>
        <p:spPr>
          <a:xfrm>
            <a:off x="381000" y="1143000"/>
            <a:ext cx="8534400" cy="4572000"/>
          </a:xfrm>
        </p:spPr>
        <p:txBody>
          <a:bodyPr vert="horz" wrap="square" lIns="92075" tIns="46038" rIns="92075" bIns="46038" anchor="t"/>
          <a:p>
            <a:pPr marL="0" indent="0">
              <a:lnSpc>
                <a:spcPct val="90000"/>
              </a:lnSpc>
              <a:spcBef>
                <a:spcPct val="50000"/>
              </a:spcBef>
              <a:buNone/>
            </a:pPr>
            <a:r>
              <a:rPr lang="en-US" altLang="en-US" dirty="0"/>
              <a:t>Placing </a:t>
            </a:r>
            <a:r>
              <a:rPr lang="en-US" altLang="en-US" u="sng" dirty="0"/>
              <a:t>throw()</a:t>
            </a:r>
            <a:r>
              <a:rPr lang="en-US" altLang="en-US" dirty="0"/>
              <a:t> after a function header, known as an </a:t>
            </a:r>
            <a:r>
              <a:rPr lang="en-US" altLang="en-US" i="1" dirty="0"/>
              <a:t>empty exception specification</a:t>
            </a:r>
            <a:r>
              <a:rPr lang="en-US" altLang="en-US" dirty="0"/>
              <a:t>, declares that the function does not throw any exceptions. </a:t>
            </a:r>
            <a:endParaRPr lang="en-US" altLang="en-US" dirty="0"/>
          </a:p>
          <a:p>
            <a:pPr marL="0" indent="0">
              <a:lnSpc>
                <a:spcPct val="90000"/>
              </a:lnSpc>
              <a:spcBef>
                <a:spcPct val="50000"/>
              </a:spcBef>
              <a:buNone/>
            </a:pPr>
            <a:r>
              <a:rPr lang="en-US" altLang="en-US" dirty="0"/>
              <a:t>If a function attempts to throw an exception, a standard C++ function </a:t>
            </a:r>
            <a:r>
              <a:rPr lang="en-US" altLang="en-US" u="sng" dirty="0"/>
              <a:t>unexpected</a:t>
            </a:r>
            <a:r>
              <a:rPr lang="en-US" altLang="en-US" dirty="0"/>
              <a:t> is invoked, which normally terminates the program.</a:t>
            </a:r>
            <a:endParaRPr lang="en-US" altLang="en-US" dirty="0"/>
          </a:p>
        </p:txBody>
      </p:sp>
      <p:sp>
        <p:nvSpPr>
          <p:cNvPr id="21509" name="Rectangle 4"/>
          <p:cNvSpPr/>
          <p:nvPr/>
        </p:nvSpPr>
        <p:spPr>
          <a:xfrm>
            <a:off x="0" y="22558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2531" name="Rectangle 2"/>
          <p:cNvSpPr>
            <a:spLocks noGrp="1"/>
          </p:cNvSpPr>
          <p:nvPr>
            <p:ph type="title"/>
          </p:nvPr>
        </p:nvSpPr>
        <p:spPr>
          <a:xfrm>
            <a:off x="685800" y="0"/>
            <a:ext cx="7772400" cy="838200"/>
          </a:xfrm>
        </p:spPr>
        <p:txBody>
          <a:bodyPr vert="horz" wrap="square" lIns="92075" tIns="46038" rIns="92075" bIns="46038" anchor="ctr"/>
          <a:p>
            <a:r>
              <a:rPr lang="en-US" altLang="en-US" b="1" dirty="0"/>
              <a:t>undeclared exception</a:t>
            </a:r>
            <a:r>
              <a:rPr lang="en-US" altLang="en-US" dirty="0"/>
              <a:t> </a:t>
            </a:r>
            <a:endParaRPr lang="en-US" altLang="en-US" dirty="0"/>
          </a:p>
        </p:txBody>
      </p:sp>
      <p:sp>
        <p:nvSpPr>
          <p:cNvPr id="22532" name="Rectangle 3"/>
          <p:cNvSpPr>
            <a:spLocks noGrp="1"/>
          </p:cNvSpPr>
          <p:nvPr>
            <p:ph idx="1"/>
          </p:nvPr>
        </p:nvSpPr>
        <p:spPr>
          <a:xfrm>
            <a:off x="381000" y="1143000"/>
            <a:ext cx="8534400" cy="4572000"/>
          </a:xfrm>
        </p:spPr>
        <p:txBody>
          <a:bodyPr vert="horz" wrap="square" lIns="92075" tIns="46038" rIns="92075" bIns="46038" anchor="t"/>
          <a:p>
            <a:pPr marL="0" indent="0">
              <a:lnSpc>
                <a:spcPct val="90000"/>
              </a:lnSpc>
              <a:spcBef>
                <a:spcPct val="50000"/>
              </a:spcBef>
              <a:buNone/>
            </a:pPr>
            <a:r>
              <a:rPr lang="en-US" altLang="en-US" dirty="0"/>
              <a:t>Throwing an exception that is not declared in the throw list will cause function </a:t>
            </a:r>
            <a:r>
              <a:rPr lang="en-US" altLang="en-US" u="sng" dirty="0"/>
              <a:t>unexpected</a:t>
            </a:r>
            <a:r>
              <a:rPr lang="en-US" altLang="en-US" dirty="0"/>
              <a:t> to be invoked. </a:t>
            </a:r>
            <a:endParaRPr lang="en-US" altLang="en-US" dirty="0"/>
          </a:p>
          <a:p>
            <a:pPr marL="0" indent="0">
              <a:lnSpc>
                <a:spcPct val="90000"/>
              </a:lnSpc>
              <a:spcBef>
                <a:spcPct val="50000"/>
              </a:spcBef>
              <a:buNone/>
            </a:pPr>
            <a:r>
              <a:rPr lang="en-US" altLang="en-US" dirty="0"/>
              <a:t>However, a function without exception specification can throw any exception and will not cause </a:t>
            </a:r>
            <a:r>
              <a:rPr lang="en-US" altLang="en-US" u="sng" dirty="0"/>
              <a:t>unexpected</a:t>
            </a:r>
            <a:r>
              <a:rPr lang="en-US" altLang="en-US" dirty="0"/>
              <a:t> to be invoked.</a:t>
            </a:r>
            <a:endParaRPr lang="en-US" altLang="en-US" dirty="0"/>
          </a:p>
        </p:txBody>
      </p:sp>
      <p:sp>
        <p:nvSpPr>
          <p:cNvPr id="22533" name="Rectangle 4"/>
          <p:cNvSpPr/>
          <p:nvPr/>
        </p:nvSpPr>
        <p:spPr>
          <a:xfrm>
            <a:off x="0" y="22558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3555" name="Rectangle 2"/>
          <p:cNvSpPr>
            <a:spLocks noGrp="1"/>
          </p:cNvSpPr>
          <p:nvPr>
            <p:ph type="title"/>
          </p:nvPr>
        </p:nvSpPr>
        <p:spPr>
          <a:xfrm>
            <a:off x="685800" y="381000"/>
            <a:ext cx="7772400" cy="838200"/>
          </a:xfrm>
        </p:spPr>
        <p:txBody>
          <a:bodyPr vert="horz" wrap="square" lIns="92075" tIns="46038" rIns="92075" bIns="46038" anchor="ctr"/>
          <a:p>
            <a:r>
              <a:rPr lang="en-US" altLang="en-US" b="1" dirty="0"/>
              <a:t>When to Use Exceptions</a:t>
            </a:r>
            <a:endParaRPr lang="en-US" altLang="en-US" b="1" dirty="0"/>
          </a:p>
        </p:txBody>
      </p:sp>
      <p:sp>
        <p:nvSpPr>
          <p:cNvPr id="23556" name="Rectangle 3"/>
          <p:cNvSpPr>
            <a:spLocks noGrp="1"/>
          </p:cNvSpPr>
          <p:nvPr>
            <p:ph idx="1"/>
          </p:nvPr>
        </p:nvSpPr>
        <p:spPr>
          <a:xfrm>
            <a:off x="381000" y="1295400"/>
            <a:ext cx="8534400" cy="4419600"/>
          </a:xfrm>
        </p:spPr>
        <p:txBody>
          <a:bodyPr vert="horz" wrap="square" lIns="92075" tIns="46038" rIns="92075" bIns="46038" anchor="t"/>
          <a:p>
            <a:pPr marL="0" indent="0">
              <a:spcBef>
                <a:spcPct val="50000"/>
              </a:spcBef>
              <a:buNone/>
            </a:pPr>
            <a:r>
              <a:rPr lang="en-US" altLang="en-US" sz="2400" dirty="0"/>
              <a:t>In general, common exceptions that may occur in multiple classes in a project are candidates for exception classes. </a:t>
            </a:r>
            <a:endParaRPr lang="en-US" altLang="en-US" sz="2400" dirty="0"/>
          </a:p>
          <a:p>
            <a:pPr marL="0" indent="0">
              <a:spcBef>
                <a:spcPct val="50000"/>
              </a:spcBef>
              <a:buNone/>
            </a:pPr>
            <a:r>
              <a:rPr lang="en-US" altLang="en-US" sz="2400" dirty="0"/>
              <a:t>Simple errors that may occur in individual functions are best handled locally without throwing exceptions.</a:t>
            </a:r>
            <a:endParaRPr lang="en-US" altLang="en-US" sz="2400" dirty="0"/>
          </a:p>
          <a:p>
            <a:pPr marL="0" indent="0">
              <a:spcBef>
                <a:spcPct val="50000"/>
              </a:spcBef>
              <a:buNone/>
            </a:pPr>
            <a:r>
              <a:rPr lang="en-US" altLang="en-US" sz="2400" dirty="0"/>
              <a:t>Exception handling is for dealing with unexpected error conditions. Do not use a </a:t>
            </a:r>
            <a:r>
              <a:rPr lang="en-US" altLang="en-US" sz="2400" u="sng" dirty="0"/>
              <a:t>try</a:t>
            </a:r>
            <a:r>
              <a:rPr lang="en-US" altLang="en-US" sz="2400" dirty="0"/>
              <a:t>-</a:t>
            </a:r>
            <a:r>
              <a:rPr lang="en-US" altLang="en-US" sz="2400" u="sng" dirty="0"/>
              <a:t>catch</a:t>
            </a:r>
            <a:r>
              <a:rPr lang="en-US" altLang="en-US" sz="2400" dirty="0"/>
              <a:t> block to deal with simple, expected situations. </a:t>
            </a:r>
            <a:endParaRPr lang="en-US" altLang="en-US" sz="2400" dirty="0"/>
          </a:p>
          <a:p>
            <a:pPr marL="0" indent="0">
              <a:spcBef>
                <a:spcPct val="50000"/>
              </a:spcBef>
              <a:buNone/>
            </a:pPr>
            <a:r>
              <a:rPr lang="en-US" altLang="en-US" sz="2400" dirty="0"/>
              <a:t>Which situations are exceptional and which are expected is sometimes difficult to decide. The point is not to abuse exception handling as a way to deal with a simple logic test.</a:t>
            </a:r>
            <a:endParaRPr lang="en-US" altLang="en-US" sz="2400" dirty="0"/>
          </a:p>
        </p:txBody>
      </p:sp>
      <p:sp>
        <p:nvSpPr>
          <p:cNvPr id="23557" name="Rectangle 4"/>
          <p:cNvSpPr/>
          <p:nvPr/>
        </p:nvSpPr>
        <p:spPr>
          <a:xfrm>
            <a:off x="0" y="22558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4579" name="Rectangle 2"/>
          <p:cNvSpPr>
            <a:spLocks noGrp="1"/>
          </p:cNvSpPr>
          <p:nvPr>
            <p:ph type="title"/>
          </p:nvPr>
        </p:nvSpPr>
        <p:spPr>
          <a:xfrm>
            <a:off x="412750" y="229870"/>
            <a:ext cx="8318500" cy="609600"/>
          </a:xfrm>
        </p:spPr>
        <p:txBody>
          <a:bodyPr vert="horz" wrap="square" lIns="92075" tIns="46038" rIns="92075" bIns="46038" anchor="ctr"/>
          <a:p>
            <a:r>
              <a:rPr lang="en-US" altLang="en-US" sz="3200" b="1" dirty="0"/>
              <a:t>General Paradigm for Exception</a:t>
            </a:r>
            <a:endParaRPr lang="en-US" altLang="en-US" sz="3200" b="1" dirty="0"/>
          </a:p>
        </p:txBody>
      </p:sp>
      <p:sp>
        <p:nvSpPr>
          <p:cNvPr id="24580" name="Rectangle 3"/>
          <p:cNvSpPr>
            <a:spLocks noGrp="1"/>
          </p:cNvSpPr>
          <p:nvPr>
            <p:ph idx="1"/>
          </p:nvPr>
        </p:nvSpPr>
        <p:spPr>
          <a:xfrm>
            <a:off x="381000" y="990600"/>
            <a:ext cx="8534400" cy="1295400"/>
          </a:xfrm>
        </p:spPr>
        <p:txBody>
          <a:bodyPr vert="horz" wrap="square" lIns="92075" tIns="46038" rIns="92075" bIns="46038" anchor="t"/>
          <a:p>
            <a:pPr marL="0" indent="0">
              <a:lnSpc>
                <a:spcPct val="90000"/>
              </a:lnSpc>
              <a:spcBef>
                <a:spcPct val="50000"/>
              </a:spcBef>
              <a:buNone/>
            </a:pPr>
            <a:r>
              <a:rPr lang="en-US" altLang="en-US" sz="2400" dirty="0"/>
              <a:t>A general paradigm for exception handling is that you declare to throw an exception in a function as shown in (a), and use the function in a </a:t>
            </a:r>
            <a:r>
              <a:rPr lang="en-US" altLang="en-US" sz="2400" u="sng" dirty="0"/>
              <a:t>try</a:t>
            </a:r>
            <a:r>
              <a:rPr lang="en-US" altLang="en-US" sz="2400" dirty="0"/>
              <a:t>-</a:t>
            </a:r>
            <a:r>
              <a:rPr lang="en-US" altLang="en-US" sz="2400" u="sng" dirty="0"/>
              <a:t>catch</a:t>
            </a:r>
            <a:r>
              <a:rPr lang="en-US" altLang="en-US" sz="2400" dirty="0"/>
              <a:t> block as shown in (b).</a:t>
            </a:r>
            <a:endParaRPr lang="en-US" altLang="en-US" sz="2400" dirty="0"/>
          </a:p>
        </p:txBody>
      </p:sp>
      <p:sp>
        <p:nvSpPr>
          <p:cNvPr id="24581" name="Rectangle 4"/>
          <p:cNvSpPr/>
          <p:nvPr/>
        </p:nvSpPr>
        <p:spPr>
          <a:xfrm>
            <a:off x="0" y="22558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4582" name="Rectangle 6"/>
          <p:cNvSpPr/>
          <p:nvPr/>
        </p:nvSpPr>
        <p:spPr>
          <a:xfrm>
            <a:off x="0" y="22336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4583" name="Object 5"/>
          <p:cNvGraphicFramePr>
            <a:graphicFrameLocks noChangeAspect="1"/>
          </p:cNvGraphicFramePr>
          <p:nvPr/>
        </p:nvGraphicFramePr>
        <p:xfrm>
          <a:off x="763588" y="2436813"/>
          <a:ext cx="7388225" cy="3886200"/>
        </p:xfrm>
        <a:graphic>
          <a:graphicData uri="http://schemas.openxmlformats.org/presentationml/2006/ole">
            <mc:AlternateContent xmlns:mc="http://schemas.openxmlformats.org/markup-compatibility/2006">
              <mc:Choice xmlns:v="urn:schemas-microsoft-com:vml" Requires="v">
                <p:oleObj spid="_x0000_s3076" name="" r:id="rId1" imgW="4711700" imgH="2476500" progId="Word.Picture.8">
                  <p:embed/>
                </p:oleObj>
              </mc:Choice>
              <mc:Fallback>
                <p:oleObj name="" r:id="rId1" imgW="4711700" imgH="2476500" progId="Word.Picture.8">
                  <p:embed/>
                  <p:pic>
                    <p:nvPicPr>
                      <p:cNvPr id="0" name="图片 3075"/>
                      <p:cNvPicPr/>
                      <p:nvPr/>
                    </p:nvPicPr>
                    <p:blipFill>
                      <a:blip r:embed="rId2"/>
                      <a:stretch>
                        <a:fillRect/>
                      </a:stretch>
                    </p:blipFill>
                    <p:spPr>
                      <a:xfrm>
                        <a:off x="763588" y="2436813"/>
                        <a:ext cx="7388225" cy="3886200"/>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3491" name="Rectangle 2"/>
          <p:cNvSpPr>
            <a:spLocks noGrp="1"/>
          </p:cNvSpPr>
          <p:nvPr>
            <p:ph type="title"/>
          </p:nvPr>
        </p:nvSpPr>
        <p:spPr>
          <a:xfrm>
            <a:off x="685800" y="0"/>
            <a:ext cx="7772400" cy="1428750"/>
          </a:xfrm>
        </p:spPr>
        <p:txBody>
          <a:bodyPr vert="horz" wrap="square" lIns="92075" tIns="46038" rIns="92075" bIns="46038" anchor="ctr"/>
          <a:p>
            <a:r>
              <a:rPr lang="en-US" altLang="en-US" dirty="0"/>
              <a:t>summarization</a:t>
            </a:r>
            <a:endParaRPr lang="en-US" altLang="en-US" dirty="0"/>
          </a:p>
        </p:txBody>
      </p:sp>
      <p:sp>
        <p:nvSpPr>
          <p:cNvPr id="63492" name="Rectangle 3"/>
          <p:cNvSpPr>
            <a:spLocks noGrp="1"/>
          </p:cNvSpPr>
          <p:nvPr>
            <p:ph idx="1"/>
          </p:nvPr>
        </p:nvSpPr>
        <p:spPr>
          <a:xfrm>
            <a:off x="269875" y="1393825"/>
            <a:ext cx="8680450" cy="4762500"/>
          </a:xfrm>
        </p:spPr>
        <p:txBody>
          <a:bodyPr vert="horz" wrap="square" lIns="92075" tIns="46038" rIns="92075" bIns="46038" anchor="t">
            <a:normAutofit lnSpcReduction="10000"/>
          </a:bodyPr>
          <a:p>
            <a:pPr>
              <a:lnSpc>
                <a:spcPct val="160000"/>
              </a:lnSpc>
              <a:spcBef>
                <a:spcPct val="0"/>
              </a:spcBef>
            </a:pPr>
            <a:r>
              <a:rPr lang="en-US" altLang="en-US" sz="2800" dirty="0">
                <a:solidFill>
                  <a:schemeClr val="tx1"/>
                </a:solidFill>
              </a:rPr>
              <a:t>Exception Overview</a:t>
            </a:r>
            <a:endParaRPr lang="en-US" altLang="en-US" sz="2800" dirty="0">
              <a:solidFill>
                <a:schemeClr val="tx1"/>
              </a:solidFill>
            </a:endParaRPr>
          </a:p>
          <a:p>
            <a:pPr>
              <a:lnSpc>
                <a:spcPct val="160000"/>
              </a:lnSpc>
              <a:spcBef>
                <a:spcPct val="0"/>
              </a:spcBef>
            </a:pPr>
            <a:r>
              <a:rPr lang="en-US" altLang="en-US" sz="2800" dirty="0">
                <a:solidFill>
                  <a:schemeClr val="tx1"/>
                </a:solidFill>
              </a:rPr>
              <a:t>Throw-Catch</a:t>
            </a:r>
            <a:endParaRPr lang="en-US" altLang="en-US" sz="2800" dirty="0">
              <a:solidFill>
                <a:schemeClr val="tx1"/>
              </a:solidFill>
            </a:endParaRPr>
          </a:p>
          <a:p>
            <a:pPr>
              <a:lnSpc>
                <a:spcPct val="160000"/>
              </a:lnSpc>
              <a:spcBef>
                <a:spcPct val="0"/>
              </a:spcBef>
            </a:pPr>
            <a:r>
              <a:rPr lang="en-US" altLang="en-US" sz="2800" dirty="0">
                <a:solidFill>
                  <a:schemeClr val="tx1"/>
                </a:solidFill>
              </a:rPr>
              <a:t>Exception Classes</a:t>
            </a:r>
            <a:endParaRPr lang="en-US" altLang="en-US" sz="2800" dirty="0">
              <a:solidFill>
                <a:schemeClr val="tx1"/>
              </a:solidFill>
            </a:endParaRPr>
          </a:p>
          <a:p>
            <a:pPr>
              <a:lnSpc>
                <a:spcPct val="160000"/>
              </a:lnSpc>
              <a:spcBef>
                <a:spcPct val="0"/>
              </a:spcBef>
            </a:pPr>
            <a:r>
              <a:rPr lang="en-US" altLang="en-US" sz="2800" dirty="0">
                <a:solidFill>
                  <a:schemeClr val="tx1"/>
                </a:solidFill>
              </a:rPr>
              <a:t>Multiple Catches</a:t>
            </a:r>
            <a:endParaRPr lang="en-US" altLang="en-US" sz="2800" dirty="0">
              <a:solidFill>
                <a:schemeClr val="tx1"/>
              </a:solidFill>
            </a:endParaRPr>
          </a:p>
          <a:p>
            <a:pPr>
              <a:lnSpc>
                <a:spcPct val="160000"/>
              </a:lnSpc>
              <a:spcBef>
                <a:spcPct val="0"/>
              </a:spcBef>
            </a:pPr>
            <a:r>
              <a:rPr lang="en-US" altLang="en-US" sz="2800" dirty="0">
                <a:solidFill>
                  <a:schemeClr val="tx1"/>
                </a:solidFill>
              </a:rPr>
              <a:t>Exception Specification</a:t>
            </a:r>
            <a:endParaRPr lang="en-US" altLang="en-US" sz="2800" dirty="0">
              <a:solidFill>
                <a:schemeClr val="tx1"/>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1">
            <a:extLst>
              <a:ext uri="{28A0092B-C50C-407E-A947-70E740481C1C}">
                <a14:useLocalDpi xmlns:a14="http://schemas.microsoft.com/office/drawing/2010/main" val="0"/>
              </a:ext>
            </a:extLst>
          </a:blip>
          <a:srcRect b="24119"/>
          <a:stretch>
            <a:fillRect/>
          </a:stretch>
        </p:blipFill>
        <p:spPr>
          <a:xfrm>
            <a:off x="-8255" y="-1328420"/>
            <a:ext cx="9131300" cy="4621530"/>
          </a:xfrm>
          <a:prstGeom prst="rect">
            <a:avLst/>
          </a:prstGeom>
        </p:spPr>
      </p:pic>
      <p:pic>
        <p:nvPicPr>
          <p:cNvPr id="22" name="Picture 21"/>
          <p:cNvPicPr>
            <a:picLocks noChangeAspect="1"/>
          </p:cNvPicPr>
          <p:nvPr/>
        </p:nvPicPr>
        <p:blipFill>
          <a:blip r:embed="rId2"/>
          <a:stretch>
            <a:fillRect/>
          </a:stretch>
        </p:blipFill>
        <p:spPr>
          <a:xfrm>
            <a:off x="3904980" y="5916511"/>
            <a:ext cx="2342070" cy="500977"/>
          </a:xfrm>
          <a:prstGeom prst="rect">
            <a:avLst/>
          </a:prstGeom>
        </p:spPr>
      </p:pic>
      <p:sp>
        <p:nvSpPr>
          <p:cNvPr id="34" name="Rectangle 33"/>
          <p:cNvSpPr/>
          <p:nvPr/>
        </p:nvSpPr>
        <p:spPr>
          <a:xfrm>
            <a:off x="2198074" y="2828773"/>
            <a:ext cx="4732741" cy="1146627"/>
          </a:xfrm>
          <a:prstGeom prst="rect">
            <a:avLst/>
          </a:prstGeom>
          <a:solidFill>
            <a:srgbClr val="00054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itle 1"/>
          <p:cNvSpPr txBox="1"/>
          <p:nvPr/>
        </p:nvSpPr>
        <p:spPr>
          <a:xfrm>
            <a:off x="685800" y="2632672"/>
            <a:ext cx="77724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b="1" cap="all" dirty="0">
                <a:solidFill>
                  <a:schemeClr val="bg1"/>
                </a:solidFill>
                <a:latin typeface="Calibri"/>
                <a:cs typeface="Calibri"/>
              </a:rPr>
              <a:t>THANK YOU</a:t>
            </a:r>
            <a:endParaRPr lang="en-US" sz="6000" b="1" cap="all" spc="300" dirty="0">
              <a:solidFill>
                <a:schemeClr val="bg1"/>
              </a:solidFill>
              <a:latin typeface="Calibri"/>
              <a:cs typeface="Calibri"/>
            </a:endParaRPr>
          </a:p>
        </p:txBody>
      </p:sp>
      <p:sp>
        <p:nvSpPr>
          <p:cNvPr id="25" name="Subtitle 2"/>
          <p:cNvSpPr txBox="1"/>
          <p:nvPr/>
        </p:nvSpPr>
        <p:spPr>
          <a:xfrm>
            <a:off x="2456823" y="4837602"/>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Visit us</a:t>
            </a:r>
            <a:endParaRPr lang="en-US" sz="2400" b="1" cap="all" dirty="0">
              <a:solidFill>
                <a:srgbClr val="000044"/>
              </a:solidFill>
              <a:cs typeface="DIN-Regular"/>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941" y="4571019"/>
            <a:ext cx="984882" cy="984882"/>
          </a:xfrm>
          <a:prstGeom prst="rect">
            <a:avLst/>
          </a:prstGeom>
        </p:spPr>
      </p:pic>
      <p:sp>
        <p:nvSpPr>
          <p:cNvPr id="29" name="Rectangle 28"/>
          <p:cNvSpPr/>
          <p:nvPr/>
        </p:nvSpPr>
        <p:spPr>
          <a:xfrm>
            <a:off x="2559433"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Subtitle 2"/>
          <p:cNvSpPr txBox="1"/>
          <p:nvPr/>
        </p:nvSpPr>
        <p:spPr>
          <a:xfrm>
            <a:off x="6649477" y="4830345"/>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FOLLOW us</a:t>
            </a:r>
            <a:endParaRPr lang="en-US" sz="2400" b="1" cap="all" dirty="0">
              <a:solidFill>
                <a:srgbClr val="000044"/>
              </a:solidFill>
              <a:cs typeface="DIN-Regular"/>
            </a:endParaRPr>
          </a:p>
        </p:txBody>
      </p:sp>
      <p:sp>
        <p:nvSpPr>
          <p:cNvPr id="35" name="Rectangle 34"/>
          <p:cNvSpPr/>
          <p:nvPr/>
        </p:nvSpPr>
        <p:spPr>
          <a:xfrm>
            <a:off x="6752087"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6" name="Group 35"/>
          <p:cNvGrpSpPr/>
          <p:nvPr/>
        </p:nvGrpSpPr>
        <p:grpSpPr>
          <a:xfrm>
            <a:off x="5621188" y="4571019"/>
            <a:ext cx="1037081" cy="974527"/>
            <a:chOff x="7496912" y="3906329"/>
            <a:chExt cx="1093174" cy="1027237"/>
          </a:xfrm>
        </p:grpSpPr>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r="51558" b="75832"/>
            <a:stretch>
              <a:fillRect/>
            </a:stretch>
          </p:blipFill>
          <p:spPr>
            <a:xfrm>
              <a:off x="7496912" y="3906329"/>
              <a:ext cx="1093174" cy="531499"/>
            </a:xfrm>
            <a:prstGeom prst="rect">
              <a:avLst/>
            </a:prstGeom>
          </p:spPr>
        </p:pic>
        <p:pic>
          <p:nvPicPr>
            <p:cNvPr id="38" name="Picture 37"/>
            <p:cNvPicPr>
              <a:picLocks noChangeAspect="1"/>
            </p:cNvPicPr>
            <p:nvPr/>
          </p:nvPicPr>
          <p:blipFill rotWithShape="1">
            <a:blip r:embed="rId4">
              <a:extLst>
                <a:ext uri="{28A0092B-C50C-407E-A947-70E740481C1C}">
                  <a14:useLocalDpi xmlns:a14="http://schemas.microsoft.com/office/drawing/2010/main" val="0"/>
                </a:ext>
              </a:extLst>
            </a:blip>
            <a:srcRect l="48522" t="-22" r="27371" b="76543"/>
            <a:stretch>
              <a:fillRect/>
            </a:stretch>
          </p:blipFill>
          <p:spPr>
            <a:xfrm>
              <a:off x="7505704" y="4441198"/>
              <a:ext cx="518747" cy="492368"/>
            </a:xfrm>
            <a:prstGeom prst="rect">
              <a:avLst/>
            </a:prstGeom>
          </p:spPr>
        </p:pic>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25036" t="23779" r="51266" b="51483"/>
            <a:stretch>
              <a:fillRect/>
            </a:stretch>
          </p:blipFill>
          <p:spPr>
            <a:xfrm>
              <a:off x="8078919" y="4414820"/>
              <a:ext cx="509954" cy="518746"/>
            </a:xfrm>
            <a:prstGeom prst="rect">
              <a:avLst/>
            </a:prstGeom>
          </p:spPr>
        </p:pic>
      </p:grpSp>
      <p:sp>
        <p:nvSpPr>
          <p:cNvPr id="41" name="Subtitle 2"/>
          <p:cNvSpPr txBox="1"/>
          <p:nvPr/>
        </p:nvSpPr>
        <p:spPr>
          <a:xfrm>
            <a:off x="2462221" y="5165264"/>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1200" b="1" cap="all" dirty="0">
                <a:solidFill>
                  <a:srgbClr val="FFFF00"/>
                </a:solidFill>
                <a:cs typeface="DIN-Regular"/>
                <a:hlinkClick r:id="rId5"/>
              </a:rPr>
              <a:t>www.xjtlu.edu.cn</a:t>
            </a:r>
            <a:endParaRPr lang="en-US" sz="1100" b="1" cap="all" dirty="0">
              <a:solidFill>
                <a:srgbClr val="FFFF00"/>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16009"/>
    </mc:Choice>
    <mc:Fallback>
      <p:transition spd="slow" advTm="1600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3" name="Rectangle 2"/>
          <p:cNvSpPr>
            <a:spLocks noGrp="1"/>
          </p:cNvSpPr>
          <p:nvPr>
            <p:ph type="title"/>
          </p:nvPr>
        </p:nvSpPr>
        <p:spPr>
          <a:xfrm>
            <a:off x="359410" y="296545"/>
            <a:ext cx="8327390" cy="914400"/>
          </a:xfrm>
        </p:spPr>
        <p:txBody>
          <a:bodyPr vert="horz" wrap="square" lIns="92075" tIns="46038" rIns="92075" bIns="46038" anchor="ctr"/>
          <a:p>
            <a:r>
              <a:rPr lang="en-US" altLang="en-US" sz="3200" b="1" dirty="0"/>
              <a:t>Exception-Handling Overview</a:t>
            </a:r>
            <a:r>
              <a:rPr lang="en-US" altLang="en-US" sz="3200" dirty="0"/>
              <a:t> </a:t>
            </a:r>
            <a:endParaRPr lang="en-US" altLang="en-US" sz="3200" dirty="0"/>
          </a:p>
        </p:txBody>
      </p:sp>
      <p:sp>
        <p:nvSpPr>
          <p:cNvPr id="5124" name="Rectangle 3"/>
          <p:cNvSpPr>
            <a:spLocks noGrp="1"/>
          </p:cNvSpPr>
          <p:nvPr>
            <p:ph idx="1"/>
          </p:nvPr>
        </p:nvSpPr>
        <p:spPr>
          <a:xfrm>
            <a:off x="381000" y="1371600"/>
            <a:ext cx="8382000" cy="1676400"/>
          </a:xfrm>
        </p:spPr>
        <p:txBody>
          <a:bodyPr vert="horz" wrap="square" lIns="92075" tIns="46038" rIns="92075" bIns="46038" anchor="t"/>
          <a:p>
            <a:pPr>
              <a:spcBef>
                <a:spcPct val="0"/>
              </a:spcBef>
              <a:buNone/>
            </a:pPr>
            <a:r>
              <a:rPr lang="en-US" altLang="en-US" dirty="0"/>
              <a:t>To demonstrate exception-handling, let us begin with an example in Listing 16.1 that reads in two integers and displays their quotient.</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61315" y="238760"/>
            <a:ext cx="1515745" cy="368300"/>
          </a:xfrm>
          <a:prstGeom prst="rect">
            <a:avLst/>
          </a:prstGeom>
          <a:noFill/>
        </p:spPr>
        <p:txBody>
          <a:bodyPr wrap="none" rtlCol="0" anchor="t">
            <a:spAutoFit/>
          </a:bodyPr>
          <a:p>
            <a:r>
              <a:rPr lang="en-US" altLang="en-US" dirty="0">
                <a:sym typeface="+mn-ea"/>
              </a:rPr>
              <a:t>Quotient.cpp</a:t>
            </a:r>
            <a:endParaRPr lang="zh-CN" altLang="en-US"/>
          </a:p>
        </p:txBody>
      </p:sp>
      <p:sp>
        <p:nvSpPr>
          <p:cNvPr id="6" name="文本框 5"/>
          <p:cNvSpPr txBox="1"/>
          <p:nvPr/>
        </p:nvSpPr>
        <p:spPr>
          <a:xfrm>
            <a:off x="361315" y="901700"/>
            <a:ext cx="3684270" cy="3538220"/>
          </a:xfrm>
          <a:prstGeom prst="rect">
            <a:avLst/>
          </a:prstGeom>
          <a:noFill/>
        </p:spPr>
        <p:txBody>
          <a:bodyPr wrap="square" rtlCol="0" anchor="t">
            <a:spAutoFit/>
          </a:bodyPr>
          <a:p>
            <a:r>
              <a:rPr lang="zh-CN" altLang="en-US" sz="1400"/>
              <a:t>#include &lt;iostream&gt;</a:t>
            </a:r>
            <a:endParaRPr lang="zh-CN" altLang="en-US" sz="1400"/>
          </a:p>
          <a:p>
            <a:r>
              <a:rPr lang="zh-CN" altLang="en-US" sz="1400"/>
              <a:t>using namespace std;</a:t>
            </a:r>
            <a:endParaRPr lang="zh-CN" altLang="en-US" sz="1400"/>
          </a:p>
          <a:p>
            <a:endParaRPr lang="zh-CN" altLang="en-US" sz="1400"/>
          </a:p>
          <a:p>
            <a:r>
              <a:rPr lang="zh-CN" altLang="en-US" sz="1400"/>
              <a:t>int main()</a:t>
            </a:r>
            <a:endParaRPr lang="zh-CN" altLang="en-US" sz="1400"/>
          </a:p>
          <a:p>
            <a:r>
              <a:rPr lang="zh-CN" altLang="en-US" sz="1400"/>
              <a:t>{</a:t>
            </a:r>
            <a:endParaRPr lang="zh-CN" altLang="en-US" sz="1400"/>
          </a:p>
          <a:p>
            <a:r>
              <a:rPr lang="zh-CN" altLang="en-US" sz="1400"/>
              <a:t>  // Read two intergers</a:t>
            </a:r>
            <a:endParaRPr lang="zh-CN" altLang="en-US" sz="1400"/>
          </a:p>
          <a:p>
            <a:r>
              <a:rPr lang="zh-CN" altLang="en-US" sz="1400"/>
              <a:t>  cout &lt;&lt; "Enter two integers: ";</a:t>
            </a:r>
            <a:endParaRPr lang="zh-CN" altLang="en-US" sz="1400"/>
          </a:p>
          <a:p>
            <a:r>
              <a:rPr lang="zh-CN" altLang="en-US" sz="1400"/>
              <a:t>  int number1, number2;</a:t>
            </a:r>
            <a:endParaRPr lang="zh-CN" altLang="en-US" sz="1400"/>
          </a:p>
          <a:p>
            <a:r>
              <a:rPr lang="zh-CN" altLang="en-US" sz="1400"/>
              <a:t>  cin &gt;&gt; number1 &gt;&gt; number2;</a:t>
            </a:r>
            <a:endParaRPr lang="zh-CN" altLang="en-US" sz="1400"/>
          </a:p>
          <a:p>
            <a:endParaRPr lang="zh-CN" altLang="en-US" sz="1400"/>
          </a:p>
          <a:p>
            <a:r>
              <a:rPr lang="zh-CN" altLang="en-US" sz="1400"/>
              <a:t>  cout &lt;&lt; number1 &lt;&lt; " / " &lt;&lt; number2 &lt;&lt; " is "</a:t>
            </a:r>
            <a:endParaRPr lang="zh-CN" altLang="en-US" sz="1400"/>
          </a:p>
          <a:p>
            <a:r>
              <a:rPr lang="zh-CN" altLang="en-US" sz="1400"/>
              <a:t>    &lt;&lt; (number1 / number2) &lt;&lt; endl;</a:t>
            </a:r>
            <a:endParaRPr lang="zh-CN" altLang="en-US" sz="1400"/>
          </a:p>
          <a:p>
            <a:endParaRPr lang="zh-CN" altLang="en-US" sz="1400"/>
          </a:p>
          <a:p>
            <a:r>
              <a:rPr lang="zh-CN" altLang="en-US" sz="1400"/>
              <a:t>  return 0;</a:t>
            </a:r>
            <a:endParaRPr lang="zh-CN" altLang="en-US" sz="1400"/>
          </a:p>
          <a:p>
            <a:r>
              <a:rPr lang="zh-CN" altLang="en-US" sz="1400"/>
              <a:t>}</a:t>
            </a:r>
            <a:endParaRPr lang="zh-CN" altLang="en-US" sz="1400"/>
          </a:p>
        </p:txBody>
      </p:sp>
      <p:pic>
        <p:nvPicPr>
          <p:cNvPr id="7" name="图片 6"/>
          <p:cNvPicPr>
            <a:picLocks noChangeAspect="1"/>
          </p:cNvPicPr>
          <p:nvPr/>
        </p:nvPicPr>
        <p:blipFill>
          <a:blip r:embed="rId1"/>
          <a:stretch>
            <a:fillRect/>
          </a:stretch>
        </p:blipFill>
        <p:spPr>
          <a:xfrm>
            <a:off x="480695" y="4807585"/>
            <a:ext cx="6168390" cy="13176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147" name="Rectangle 2"/>
          <p:cNvSpPr>
            <a:spLocks noGrp="1"/>
          </p:cNvSpPr>
          <p:nvPr>
            <p:ph type="title"/>
          </p:nvPr>
        </p:nvSpPr>
        <p:spPr>
          <a:xfrm>
            <a:off x="455295" y="304800"/>
            <a:ext cx="8002905" cy="914400"/>
          </a:xfrm>
        </p:spPr>
        <p:txBody>
          <a:bodyPr vert="horz" wrap="square" lIns="92075" tIns="46038" rIns="92075" bIns="46038" anchor="ctr"/>
          <a:p>
            <a:r>
              <a:rPr lang="en-US" altLang="en-US" sz="3200" b="1" dirty="0"/>
              <a:t>Exception-Handling Overview</a:t>
            </a:r>
            <a:r>
              <a:rPr lang="en-US" altLang="en-US" sz="3200" dirty="0"/>
              <a:t> </a:t>
            </a:r>
            <a:endParaRPr lang="en-US" altLang="en-US" sz="3200" dirty="0"/>
          </a:p>
        </p:txBody>
      </p:sp>
      <p:sp>
        <p:nvSpPr>
          <p:cNvPr id="6148" name="Rectangle 3"/>
          <p:cNvSpPr>
            <a:spLocks noGrp="1"/>
          </p:cNvSpPr>
          <p:nvPr>
            <p:ph idx="1"/>
          </p:nvPr>
        </p:nvSpPr>
        <p:spPr>
          <a:xfrm>
            <a:off x="381000" y="1371600"/>
            <a:ext cx="8382000" cy="3048000"/>
          </a:xfrm>
        </p:spPr>
        <p:txBody>
          <a:bodyPr vert="horz" wrap="square" lIns="92075" tIns="46038" rIns="92075" bIns="46038" anchor="t"/>
          <a:p>
            <a:pPr marL="0" indent="0">
              <a:spcBef>
                <a:spcPct val="0"/>
              </a:spcBef>
              <a:buNone/>
            </a:pPr>
            <a:r>
              <a:rPr lang="en-US" altLang="en-US" dirty="0"/>
              <a:t>If you enter </a:t>
            </a:r>
            <a:r>
              <a:rPr lang="en-US" altLang="en-US" u="sng" dirty="0"/>
              <a:t>0</a:t>
            </a:r>
            <a:r>
              <a:rPr lang="en-US" altLang="en-US" dirty="0"/>
              <a:t> for the second number, a runtime error would occur, because you cannot divide an integer by </a:t>
            </a:r>
            <a:r>
              <a:rPr lang="en-US" altLang="en-US" u="sng" dirty="0"/>
              <a:t>0</a:t>
            </a:r>
            <a:r>
              <a:rPr lang="en-US" altLang="en-US" dirty="0"/>
              <a:t>. </a:t>
            </a:r>
            <a:endParaRPr lang="en-US" altLang="en-US" dirty="0"/>
          </a:p>
          <a:p>
            <a:pPr marL="0" indent="0">
              <a:spcBef>
                <a:spcPct val="0"/>
              </a:spcBef>
              <a:buNone/>
            </a:pPr>
            <a:r>
              <a:rPr lang="en-US" altLang="en-US" dirty="0"/>
              <a:t>A simple way to fix the error is to add an </a:t>
            </a:r>
            <a:r>
              <a:rPr lang="en-US" altLang="en-US" u="sng" dirty="0"/>
              <a:t>if</a:t>
            </a:r>
            <a:r>
              <a:rPr lang="en-US" altLang="en-US" dirty="0"/>
              <a:t> statement to test the second number as shown in Listing 16.2.</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006090" y="5123180"/>
            <a:ext cx="5818505" cy="915670"/>
          </a:xfrm>
          <a:prstGeom prst="rect">
            <a:avLst/>
          </a:prstGeom>
        </p:spPr>
      </p:pic>
      <p:sp>
        <p:nvSpPr>
          <p:cNvPr id="5" name="文本框 4"/>
          <p:cNvSpPr txBox="1"/>
          <p:nvPr/>
        </p:nvSpPr>
        <p:spPr>
          <a:xfrm>
            <a:off x="451485" y="349250"/>
            <a:ext cx="2103755" cy="368300"/>
          </a:xfrm>
          <a:prstGeom prst="rect">
            <a:avLst/>
          </a:prstGeom>
          <a:noFill/>
        </p:spPr>
        <p:txBody>
          <a:bodyPr wrap="none" rtlCol="0" anchor="t">
            <a:spAutoFit/>
          </a:bodyPr>
          <a:p>
            <a:r>
              <a:rPr lang="en-US" altLang="en-US" dirty="0">
                <a:sym typeface="+mn-ea"/>
              </a:rPr>
              <a:t>QuotientWithIf.cpp</a:t>
            </a:r>
            <a:endParaRPr lang="zh-CN" altLang="en-US"/>
          </a:p>
        </p:txBody>
      </p:sp>
      <p:sp>
        <p:nvSpPr>
          <p:cNvPr id="6" name="文本框 5"/>
          <p:cNvSpPr txBox="1"/>
          <p:nvPr/>
        </p:nvSpPr>
        <p:spPr>
          <a:xfrm>
            <a:off x="620395" y="868045"/>
            <a:ext cx="5238750" cy="4831080"/>
          </a:xfrm>
          <a:prstGeom prst="rect">
            <a:avLst/>
          </a:prstGeom>
          <a:noFill/>
        </p:spPr>
        <p:txBody>
          <a:bodyPr wrap="square" rtlCol="0" anchor="t">
            <a:spAutoFit/>
          </a:bodyPr>
          <a:p>
            <a:r>
              <a:rPr lang="zh-CN" altLang="en-US" sz="1400"/>
              <a:t>#include &lt;iostream&gt;</a:t>
            </a:r>
            <a:endParaRPr lang="zh-CN" altLang="en-US" sz="1400"/>
          </a:p>
          <a:p>
            <a:r>
              <a:rPr lang="zh-CN" altLang="en-US" sz="1400"/>
              <a:t>using namespace std;</a:t>
            </a:r>
            <a:endParaRPr lang="zh-CN" altLang="en-US" sz="1400"/>
          </a:p>
          <a:p>
            <a:endParaRPr lang="zh-CN" altLang="en-US" sz="1400"/>
          </a:p>
          <a:p>
            <a:r>
              <a:rPr lang="zh-CN" altLang="en-US" sz="1400"/>
              <a:t>int main()</a:t>
            </a:r>
            <a:endParaRPr lang="zh-CN" altLang="en-US" sz="1400"/>
          </a:p>
          <a:p>
            <a:r>
              <a:rPr lang="zh-CN" altLang="en-US" sz="1400"/>
              <a:t>{</a:t>
            </a:r>
            <a:endParaRPr lang="zh-CN" altLang="en-US" sz="1400"/>
          </a:p>
          <a:p>
            <a:r>
              <a:rPr lang="zh-CN" altLang="en-US" sz="1400"/>
              <a:t>  // Read two integers</a:t>
            </a:r>
            <a:endParaRPr lang="zh-CN" altLang="en-US" sz="1400"/>
          </a:p>
          <a:p>
            <a:r>
              <a:rPr lang="zh-CN" altLang="en-US" sz="1400"/>
              <a:t>  cout &lt;&lt; "Enter two integers: ";</a:t>
            </a:r>
            <a:endParaRPr lang="zh-CN" altLang="en-US" sz="1400"/>
          </a:p>
          <a:p>
            <a:r>
              <a:rPr lang="zh-CN" altLang="en-US" sz="1400"/>
              <a:t>  int number1, number2;</a:t>
            </a:r>
            <a:endParaRPr lang="zh-CN" altLang="en-US" sz="1400"/>
          </a:p>
          <a:p>
            <a:r>
              <a:rPr lang="zh-CN" altLang="en-US" sz="1400"/>
              <a:t>  cin &gt;&gt; number1 &gt;&gt; number2;</a:t>
            </a:r>
            <a:endParaRPr lang="zh-CN" altLang="en-US" sz="1400"/>
          </a:p>
          <a:p>
            <a:endParaRPr lang="zh-CN" altLang="en-US" sz="1400"/>
          </a:p>
          <a:p>
            <a:r>
              <a:rPr lang="zh-CN" altLang="en-US" sz="1400"/>
              <a:t>  if (number2 != 0)</a:t>
            </a:r>
            <a:endParaRPr lang="zh-CN" altLang="en-US" sz="1400"/>
          </a:p>
          <a:p>
            <a:r>
              <a:rPr lang="zh-CN" altLang="en-US" sz="1400"/>
              <a:t>  {</a:t>
            </a:r>
            <a:endParaRPr lang="zh-CN" altLang="en-US" sz="1400"/>
          </a:p>
          <a:p>
            <a:r>
              <a:rPr lang="zh-CN" altLang="en-US" sz="1400"/>
              <a:t>    cout &lt;&lt; number1 &lt;&lt; " / " &lt;&lt; number2 &lt;&lt; " is "</a:t>
            </a:r>
            <a:endParaRPr lang="zh-CN" altLang="en-US" sz="1400"/>
          </a:p>
          <a:p>
            <a:r>
              <a:rPr lang="zh-CN" altLang="en-US" sz="1400"/>
              <a:t>      &lt;&lt; (number1 / number2) &lt;&lt; endl;</a:t>
            </a:r>
            <a:endParaRPr lang="zh-CN" altLang="en-US" sz="1400"/>
          </a:p>
          <a:p>
            <a:r>
              <a:rPr lang="zh-CN" altLang="en-US" sz="1400"/>
              <a:t>  }</a:t>
            </a:r>
            <a:endParaRPr lang="zh-CN" altLang="en-US" sz="1400"/>
          </a:p>
          <a:p>
            <a:r>
              <a:rPr lang="zh-CN" altLang="en-US" sz="1400"/>
              <a:t>  else</a:t>
            </a:r>
            <a:endParaRPr lang="zh-CN" altLang="en-US" sz="1400"/>
          </a:p>
          <a:p>
            <a:r>
              <a:rPr lang="zh-CN" altLang="en-US" sz="1400"/>
              <a:t>  {</a:t>
            </a:r>
            <a:endParaRPr lang="zh-CN" altLang="en-US" sz="1400"/>
          </a:p>
          <a:p>
            <a:r>
              <a:rPr lang="zh-CN" altLang="en-US" sz="1400"/>
              <a:t>    cout &lt;&lt; "Divisor cannot be zero" &lt;&lt; endl;</a:t>
            </a:r>
            <a:endParaRPr lang="zh-CN" altLang="en-US" sz="1400"/>
          </a:p>
          <a:p>
            <a:r>
              <a:rPr lang="zh-CN" altLang="en-US" sz="1400"/>
              <a:t>  }</a:t>
            </a:r>
            <a:endParaRPr lang="zh-CN" altLang="en-US" sz="1400"/>
          </a:p>
          <a:p>
            <a:endParaRPr lang="zh-CN" altLang="en-US" sz="1400"/>
          </a:p>
          <a:p>
            <a:r>
              <a:rPr lang="zh-CN" altLang="en-US" sz="1400"/>
              <a:t>  return 0;</a:t>
            </a:r>
            <a:endParaRPr lang="zh-CN" altLang="en-US" sz="1400"/>
          </a:p>
          <a:p>
            <a:r>
              <a:rPr lang="zh-CN" altLang="en-US" sz="1400"/>
              <a:t>}</a:t>
            </a:r>
            <a:endParaRPr lang="zh-CN"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171" name="Rectangle 2"/>
          <p:cNvSpPr>
            <a:spLocks noGrp="1"/>
          </p:cNvSpPr>
          <p:nvPr>
            <p:ph type="title"/>
          </p:nvPr>
        </p:nvSpPr>
        <p:spPr>
          <a:xfrm>
            <a:off x="259080" y="304800"/>
            <a:ext cx="8199120" cy="914400"/>
          </a:xfrm>
        </p:spPr>
        <p:txBody>
          <a:bodyPr vert="horz" wrap="square" lIns="92075" tIns="46038" rIns="92075" bIns="46038" anchor="ctr"/>
          <a:p>
            <a:r>
              <a:rPr lang="en-US" altLang="en-US" sz="3200" b="1" dirty="0"/>
              <a:t>Exception-Handling Overview</a:t>
            </a:r>
            <a:r>
              <a:rPr lang="en-US" altLang="en-US" sz="3200" dirty="0"/>
              <a:t> </a:t>
            </a:r>
            <a:endParaRPr lang="en-US" altLang="en-US" sz="3200" dirty="0"/>
          </a:p>
        </p:txBody>
      </p:sp>
      <p:sp>
        <p:nvSpPr>
          <p:cNvPr id="7172" name="Rectangle 3"/>
          <p:cNvSpPr>
            <a:spLocks noGrp="1"/>
          </p:cNvSpPr>
          <p:nvPr>
            <p:ph idx="1"/>
          </p:nvPr>
        </p:nvSpPr>
        <p:spPr>
          <a:xfrm>
            <a:off x="381000" y="1371600"/>
            <a:ext cx="8382000" cy="3886200"/>
          </a:xfrm>
        </p:spPr>
        <p:txBody>
          <a:bodyPr vert="horz" wrap="square" lIns="92075" tIns="46038" rIns="92075" bIns="46038" anchor="t">
            <a:normAutofit lnSpcReduction="10000"/>
          </a:bodyPr>
          <a:p>
            <a:pPr algn="l">
              <a:lnSpc>
                <a:spcPct val="90000"/>
              </a:lnSpc>
              <a:spcBef>
                <a:spcPct val="0"/>
              </a:spcBef>
              <a:buNone/>
            </a:pPr>
            <a:r>
              <a:rPr lang="en-US" altLang="en-US" dirty="0"/>
              <a:t>Listing 16.2 can be rewritten using exception handling as shown in Listing 16.3. Listing 16.2 is simpler than Listing 16.3. You should not use exception handling in this case. </a:t>
            </a:r>
            <a:endParaRPr lang="en-US" altLang="en-US" dirty="0"/>
          </a:p>
          <a:p>
            <a:pPr algn="l">
              <a:lnSpc>
                <a:spcPct val="90000"/>
              </a:lnSpc>
              <a:spcBef>
                <a:spcPct val="0"/>
              </a:spcBef>
              <a:buNone/>
            </a:pPr>
            <a:r>
              <a:rPr lang="en-US" altLang="en-US" dirty="0"/>
              <a:t>However, the purpose of Listing 16.3 is to give a simple example to demonstrate the concept of exception handling. </a:t>
            </a:r>
            <a:endParaRPr lang="en-US" altLang="en-US" dirty="0"/>
          </a:p>
          <a:p>
            <a:pPr algn="l">
              <a:lnSpc>
                <a:spcPct val="90000"/>
              </a:lnSpc>
              <a:spcBef>
                <a:spcPct val="0"/>
              </a:spcBef>
              <a:buNone/>
            </a:pPr>
            <a:r>
              <a:rPr lang="en-US" altLang="en-US" dirty="0"/>
              <a:t>Later you will see the advantages of using exception handling.</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542665" y="3067685"/>
            <a:ext cx="5454650" cy="1148715"/>
          </a:xfrm>
          <a:prstGeom prst="rect">
            <a:avLst/>
          </a:prstGeom>
        </p:spPr>
      </p:pic>
      <p:sp>
        <p:nvSpPr>
          <p:cNvPr id="5" name="文本框 4"/>
          <p:cNvSpPr txBox="1"/>
          <p:nvPr/>
        </p:nvSpPr>
        <p:spPr>
          <a:xfrm>
            <a:off x="121920" y="135890"/>
            <a:ext cx="2865755" cy="368300"/>
          </a:xfrm>
          <a:prstGeom prst="rect">
            <a:avLst/>
          </a:prstGeom>
          <a:noFill/>
        </p:spPr>
        <p:txBody>
          <a:bodyPr wrap="none" rtlCol="0" anchor="t">
            <a:spAutoFit/>
          </a:bodyPr>
          <a:p>
            <a:r>
              <a:rPr lang="en-US" altLang="en-US" dirty="0">
                <a:sym typeface="+mn-ea"/>
              </a:rPr>
              <a:t>QuotientWithFunction.cpp</a:t>
            </a:r>
            <a:endParaRPr lang="zh-CN" altLang="en-US"/>
          </a:p>
        </p:txBody>
      </p:sp>
      <p:sp>
        <p:nvSpPr>
          <p:cNvPr id="6" name="文本框 5"/>
          <p:cNvSpPr txBox="1"/>
          <p:nvPr/>
        </p:nvSpPr>
        <p:spPr>
          <a:xfrm>
            <a:off x="338455" y="594360"/>
            <a:ext cx="5460365" cy="5908040"/>
          </a:xfrm>
          <a:prstGeom prst="rect">
            <a:avLst/>
          </a:prstGeom>
          <a:noFill/>
        </p:spPr>
        <p:txBody>
          <a:bodyPr wrap="square" rtlCol="0" anchor="t">
            <a:spAutoFit/>
          </a:bodyPr>
          <a:p>
            <a:r>
              <a:rPr lang="zh-CN" altLang="en-US" sz="1400"/>
              <a:t>#include &lt;iostream&gt;</a:t>
            </a:r>
            <a:endParaRPr lang="zh-CN" altLang="en-US" sz="1400"/>
          </a:p>
          <a:p>
            <a:r>
              <a:rPr lang="zh-CN" altLang="en-US" sz="1400"/>
              <a:t>using namespace std;</a:t>
            </a:r>
            <a:endParaRPr lang="zh-CN" altLang="en-US" sz="1400"/>
          </a:p>
          <a:p>
            <a:endParaRPr lang="zh-CN" altLang="en-US" sz="1400"/>
          </a:p>
          <a:p>
            <a:r>
              <a:rPr lang="zh-CN" altLang="en-US" sz="1400"/>
              <a:t>int quotient(int number1, int number2)</a:t>
            </a:r>
            <a:endParaRPr lang="zh-CN" altLang="en-US" sz="1400"/>
          </a:p>
          <a:p>
            <a:r>
              <a:rPr lang="zh-CN" altLang="en-US" sz="1400"/>
              <a:t>{</a:t>
            </a:r>
            <a:endParaRPr lang="zh-CN" altLang="en-US" sz="1400"/>
          </a:p>
          <a:p>
            <a:r>
              <a:rPr lang="zh-CN" altLang="en-US" sz="1400"/>
              <a:t>  </a:t>
            </a:r>
            <a:r>
              <a:rPr lang="zh-CN" altLang="en-US" sz="1400">
                <a:solidFill>
                  <a:srgbClr val="FF0000"/>
                </a:solidFill>
              </a:rPr>
              <a:t>if (number2 == 0)</a:t>
            </a:r>
            <a:endParaRPr lang="zh-CN" altLang="en-US" sz="1400">
              <a:solidFill>
                <a:srgbClr val="FF0000"/>
              </a:solidFill>
            </a:endParaRPr>
          </a:p>
          <a:p>
            <a:r>
              <a:rPr lang="zh-CN" altLang="en-US" sz="1400"/>
              <a:t>  {</a:t>
            </a:r>
            <a:endParaRPr lang="zh-CN" altLang="en-US" sz="1400"/>
          </a:p>
          <a:p>
            <a:r>
              <a:rPr lang="zh-CN" altLang="en-US" sz="1400"/>
              <a:t>    cout &lt;&lt; "Divisor cannot be zero" &lt;&lt; endl;</a:t>
            </a:r>
            <a:endParaRPr lang="zh-CN" altLang="en-US" sz="1400"/>
          </a:p>
          <a:p>
            <a:r>
              <a:rPr lang="zh-CN" altLang="en-US" sz="1400"/>
              <a:t>    </a:t>
            </a:r>
            <a:r>
              <a:rPr lang="zh-CN" altLang="en-US" sz="1400">
                <a:solidFill>
                  <a:srgbClr val="FF0000"/>
                </a:solidFill>
              </a:rPr>
              <a:t>exit(0);</a:t>
            </a:r>
            <a:r>
              <a:rPr lang="zh-CN" altLang="en-US" sz="1400"/>
              <a:t> // Terminate the program</a:t>
            </a:r>
            <a:endParaRPr lang="zh-CN" altLang="en-US" sz="1400"/>
          </a:p>
          <a:p>
            <a:r>
              <a:rPr lang="zh-CN" altLang="en-US" sz="1400"/>
              <a:t>  }</a:t>
            </a:r>
            <a:endParaRPr lang="zh-CN" altLang="en-US" sz="1400"/>
          </a:p>
          <a:p>
            <a:endParaRPr lang="zh-CN" altLang="en-US" sz="1400"/>
          </a:p>
          <a:p>
            <a:r>
              <a:rPr lang="zh-CN" altLang="en-US" sz="1400"/>
              <a:t>  return number1 / number2;</a:t>
            </a:r>
            <a:endParaRPr lang="zh-CN" altLang="en-US" sz="1400"/>
          </a:p>
          <a:p>
            <a:r>
              <a:rPr lang="zh-CN" altLang="en-US" sz="1400"/>
              <a:t>}</a:t>
            </a:r>
            <a:endParaRPr lang="zh-CN" altLang="en-US" sz="1400"/>
          </a:p>
          <a:p>
            <a:endParaRPr lang="zh-CN" altLang="en-US" sz="1400"/>
          </a:p>
          <a:p>
            <a:r>
              <a:rPr lang="zh-CN" altLang="en-US" sz="1400"/>
              <a:t>int main()</a:t>
            </a:r>
            <a:endParaRPr lang="zh-CN" altLang="en-US" sz="1400"/>
          </a:p>
          <a:p>
            <a:r>
              <a:rPr lang="zh-CN" altLang="en-US" sz="1400"/>
              <a:t>{</a:t>
            </a:r>
            <a:endParaRPr lang="zh-CN" altLang="en-US" sz="1400"/>
          </a:p>
          <a:p>
            <a:r>
              <a:rPr lang="zh-CN" altLang="en-US" sz="1400"/>
              <a:t>  // Read two integers</a:t>
            </a:r>
            <a:endParaRPr lang="zh-CN" altLang="en-US" sz="1400"/>
          </a:p>
          <a:p>
            <a:r>
              <a:rPr lang="zh-CN" altLang="en-US" sz="1400"/>
              <a:t>  cout &lt;&lt; "Enter two integers: ";</a:t>
            </a:r>
            <a:endParaRPr lang="zh-CN" altLang="en-US" sz="1400"/>
          </a:p>
          <a:p>
            <a:r>
              <a:rPr lang="zh-CN" altLang="en-US" sz="1400"/>
              <a:t>  int number1, number2;</a:t>
            </a:r>
            <a:endParaRPr lang="zh-CN" altLang="en-US" sz="1400"/>
          </a:p>
          <a:p>
            <a:r>
              <a:rPr lang="zh-CN" altLang="en-US" sz="1400"/>
              <a:t>  cin &gt;&gt; number1 &gt;&gt; number2;</a:t>
            </a:r>
            <a:endParaRPr lang="zh-CN" altLang="en-US" sz="1400"/>
          </a:p>
          <a:p>
            <a:endParaRPr lang="zh-CN" altLang="en-US" sz="1400"/>
          </a:p>
          <a:p>
            <a:r>
              <a:rPr lang="zh-CN" altLang="en-US" sz="1400"/>
              <a:t>  int result = quotient(number1, number2);</a:t>
            </a:r>
            <a:endParaRPr lang="zh-CN" altLang="en-US" sz="1400"/>
          </a:p>
          <a:p>
            <a:r>
              <a:rPr lang="zh-CN" altLang="en-US" sz="1400"/>
              <a:t>  cout &lt;&lt; number1 &lt;&lt; " / " &lt;&lt; number2 &lt;&lt; " is "</a:t>
            </a:r>
            <a:endParaRPr lang="zh-CN" altLang="en-US" sz="1400"/>
          </a:p>
          <a:p>
            <a:r>
              <a:rPr lang="zh-CN" altLang="en-US" sz="1400"/>
              <a:t>    &lt;&lt; result &lt;&lt; endl;</a:t>
            </a:r>
            <a:endParaRPr lang="zh-CN" altLang="en-US" sz="1400"/>
          </a:p>
          <a:p>
            <a:endParaRPr lang="zh-CN" altLang="en-US" sz="1400"/>
          </a:p>
          <a:p>
            <a:r>
              <a:rPr lang="zh-CN" altLang="en-US" sz="1400"/>
              <a:t>  return 0;</a:t>
            </a:r>
            <a:endParaRPr lang="zh-CN" altLang="en-US" sz="1400"/>
          </a:p>
          <a:p>
            <a:r>
              <a:rPr lang="zh-CN" altLang="en-US" sz="1400"/>
              <a:t>}</a:t>
            </a:r>
            <a:endParaRPr lang="zh-CN" altLang="en-US" sz="1400"/>
          </a:p>
        </p:txBody>
      </p:sp>
    </p:spTree>
  </p:cSld>
  <p:clrMapOvr>
    <a:masterClrMapping/>
  </p:clrMapOvr>
</p:sld>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11429</Words>
  <Application>WPS 演示</Application>
  <PresentationFormat>全屏显示(4:3)</PresentationFormat>
  <Paragraphs>501</Paragraphs>
  <Slides>35</Slides>
  <Notes>13</Notes>
  <HiddenSlides>0</HiddenSlides>
  <MMClips>13</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5</vt:i4>
      </vt:variant>
      <vt:variant>
        <vt:lpstr>幻灯片标题</vt:lpstr>
      </vt:variant>
      <vt:variant>
        <vt:i4>35</vt:i4>
      </vt:variant>
    </vt:vector>
  </HeadingPairs>
  <TitlesOfParts>
    <vt:vector size="63" baseType="lpstr">
      <vt:lpstr>Arial</vt:lpstr>
      <vt:lpstr>方正书宋_GBK</vt:lpstr>
      <vt:lpstr>Wingdings</vt:lpstr>
      <vt:lpstr>Times New Roman</vt:lpstr>
      <vt:lpstr>Arial</vt:lpstr>
      <vt:lpstr>Times New Roman Regular</vt:lpstr>
      <vt:lpstr>DIN-Bold</vt:lpstr>
      <vt:lpstr>Thonburi</vt:lpstr>
      <vt:lpstr>DIN-Regular</vt:lpstr>
      <vt:lpstr>Monotype Sorts</vt:lpstr>
      <vt:lpstr>Book Antiqua</vt:lpstr>
      <vt:lpstr>苹方-简</vt:lpstr>
      <vt:lpstr>Courier New</vt:lpstr>
      <vt:lpstr>Calibri</vt:lpstr>
      <vt:lpstr>Helvetica Neue</vt:lpstr>
      <vt:lpstr>微软雅黑</vt:lpstr>
      <vt:lpstr>汉仪旗黑</vt:lpstr>
      <vt:lpstr>宋体</vt:lpstr>
      <vt:lpstr>Arial Unicode MS</vt:lpstr>
      <vt:lpstr>汉仪书宋二KW</vt:lpstr>
      <vt:lpstr>Calibri</vt:lpstr>
      <vt:lpstr>Times Regular</vt:lpstr>
      <vt:lpstr>Default Theme</vt:lpstr>
      <vt:lpstr>Word.Picture.8</vt:lpstr>
      <vt:lpstr>Word.Picture.8</vt:lpstr>
      <vt:lpstr>Word.Picture.8</vt:lpstr>
      <vt:lpstr>Word.Picture.8</vt:lpstr>
      <vt:lpstr>Word.Picture.8</vt:lpstr>
      <vt:lpstr>Programming With C++/R</vt:lpstr>
      <vt:lpstr>Chapter 15</vt:lpstr>
      <vt:lpstr>Objectives</vt:lpstr>
      <vt:lpstr>Exception-Handling Overview </vt:lpstr>
      <vt:lpstr>PowerPoint 演示文稿</vt:lpstr>
      <vt:lpstr>Exception-Handling Overview </vt:lpstr>
      <vt:lpstr>PowerPoint 演示文稿</vt:lpstr>
      <vt:lpstr>Exception-Handling Overview </vt:lpstr>
      <vt:lpstr>PowerPoint 演示文稿</vt:lpstr>
      <vt:lpstr>Template for try-throw-catch</vt:lpstr>
      <vt:lpstr>omit catch block parameter </vt:lpstr>
      <vt:lpstr>Exception-Handling Advantages</vt:lpstr>
      <vt:lpstr>PowerPoint 演示文稿</vt:lpstr>
      <vt:lpstr>Exception Classes</vt:lpstr>
      <vt:lpstr>Using Standard Classes</vt:lpstr>
      <vt:lpstr>PowerPoint 演示文稿</vt:lpstr>
      <vt:lpstr>PowerPoint 演示文稿</vt:lpstr>
      <vt:lpstr>PowerPoint 演示文稿</vt:lpstr>
      <vt:lpstr>Custom Exception Classes</vt:lpstr>
      <vt:lpstr>The Triangle Class</vt:lpstr>
      <vt:lpstr>PowerPoint 演示文稿</vt:lpstr>
      <vt:lpstr>Multiple Catches </vt:lpstr>
      <vt:lpstr>PowerPoint 演示文稿</vt:lpstr>
      <vt:lpstr>catch block </vt:lpstr>
      <vt:lpstr>order of exception handlers </vt:lpstr>
      <vt:lpstr>Exception Propagation </vt:lpstr>
      <vt:lpstr>Rethrowing Exceptions </vt:lpstr>
      <vt:lpstr>PowerPoint 演示文稿</vt:lpstr>
      <vt:lpstr>Exception Specification </vt:lpstr>
      <vt:lpstr>empty exception specification </vt:lpstr>
      <vt:lpstr>undeclared exception </vt:lpstr>
      <vt:lpstr>When to Use Exceptions</vt:lpstr>
      <vt:lpstr>General Paradigm for Exception</vt:lpstr>
      <vt:lpstr>summarization</vt:lpstr>
      <vt:lpstr>PowerPoint 演示文稿</vt:lpstr>
    </vt:vector>
  </TitlesOfParts>
  <Company>Xi'an Jiaotong-Liverpool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XJTLU</dc:title>
  <dc:creator>Tom Ennis</dc:creator>
  <cp:lastModifiedBy>huakanglee</cp:lastModifiedBy>
  <cp:revision>660</cp:revision>
  <cp:lastPrinted>2021-03-23T08:42:37Z</cp:lastPrinted>
  <dcterms:created xsi:type="dcterms:W3CDTF">2021-03-23T08:42:37Z</dcterms:created>
  <dcterms:modified xsi:type="dcterms:W3CDTF">2021-03-23T08:42:37Z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0x0101000C92E395E8E08542BE84397FDFC4739E</vt:lpwstr>
  </property>
  <property fmtid="{D5CDD505-2E9C-101B-9397-08002B2CF9AE}" pid="3" name="Category">
    <vt:lpwstr/>
  </property>
  <property fmtid="{D5CDD505-2E9C-101B-9397-08002B2CF9AE}" pid="4" name="KSOProductBuildVer">
    <vt:lpwstr>2052-3.3.1.5149</vt:lpwstr>
  </property>
</Properties>
</file>