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478" r:id="rId6"/>
    <p:sldId id="479" r:id="rId7"/>
    <p:sldId id="480" r:id="rId8"/>
    <p:sldId id="481" r:id="rId9"/>
    <p:sldId id="482" r:id="rId10"/>
    <p:sldId id="483" r:id="rId11"/>
    <p:sldId id="484" r:id="rId12"/>
    <p:sldId id="485" r:id="rId13"/>
    <p:sldId id="486" r:id="rId14"/>
    <p:sldId id="487" r:id="rId15"/>
    <p:sldId id="488" r:id="rId16"/>
    <p:sldId id="489" r:id="rId17"/>
    <p:sldId id="490"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31" r:id="rId31"/>
    <p:sldId id="503" r:id="rId32"/>
    <p:sldId id="504" r:id="rId33"/>
    <p:sldId id="532" r:id="rId34"/>
    <p:sldId id="505" r:id="rId35"/>
    <p:sldId id="533" r:id="rId36"/>
    <p:sldId id="506" r:id="rId37"/>
    <p:sldId id="507" r:id="rId38"/>
    <p:sldId id="508" r:id="rId39"/>
    <p:sldId id="509" r:id="rId40"/>
    <p:sldId id="510" r:id="rId41"/>
    <p:sldId id="511" r:id="rId42"/>
    <p:sldId id="512" r:id="rId43"/>
    <p:sldId id="534" r:id="rId44"/>
    <p:sldId id="513" r:id="rId45"/>
    <p:sldId id="535" r:id="rId46"/>
    <p:sldId id="514" r:id="rId47"/>
    <p:sldId id="515" r:id="rId48"/>
    <p:sldId id="516" r:id="rId49"/>
    <p:sldId id="517" r:id="rId50"/>
    <p:sldId id="518" r:id="rId51"/>
    <p:sldId id="519" r:id="rId52"/>
    <p:sldId id="520" r:id="rId53"/>
    <p:sldId id="521" r:id="rId54"/>
    <p:sldId id="522" r:id="rId55"/>
    <p:sldId id="523" r:id="rId56"/>
    <p:sldId id="536" r:id="rId57"/>
    <p:sldId id="524" r:id="rId58"/>
    <p:sldId id="525" r:id="rId59"/>
    <p:sldId id="526" r:id="rId60"/>
    <p:sldId id="527" r:id="rId61"/>
    <p:sldId id="528" r:id="rId62"/>
    <p:sldId id="529" r:id="rId63"/>
    <p:sldId id="530" r:id="rId64"/>
    <p:sldId id="537" r:id="rId65"/>
    <p:sldId id="444" r:id="rId66"/>
    <p:sldId id="31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52"/>
        <p:guide pos="29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Rot="1"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5539" name="Rectangle 3"/>
          <p:cNvSpPr>
            <a:spLocks noGrp="1"/>
          </p:cNvSpPr>
          <p:nvPr>
            <p:ph type="body" idx="1"/>
          </p:nvPr>
        </p:nvSpPr>
        <p:spPr>
          <a:xfrm>
            <a:off x="685800" y="4343400"/>
            <a:ext cx="5486400" cy="4114800"/>
          </a:xfrm>
          <a:prstGeom prst="rect">
            <a:avLst/>
          </a:prstGeom>
          <a:noFill/>
          <a:ln w="9525">
            <a:noFill/>
          </a:ln>
        </p:spPr>
        <p:txBody>
          <a:bodyPr/>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Rot="1"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5539" name="Rectangle 3"/>
          <p:cNvSpPr>
            <a:spLocks noGrp="1"/>
          </p:cNvSpPr>
          <p:nvPr>
            <p:ph type="body" idx="1"/>
          </p:nvPr>
        </p:nvSpPr>
        <p:spPr>
          <a:xfrm>
            <a:off x="685800" y="4343400"/>
            <a:ext cx="5486400" cy="4114800"/>
          </a:xfrm>
          <a:prstGeom prst="rect">
            <a:avLst/>
          </a:prstGeom>
          <a:noFill/>
          <a:ln w="9525">
            <a:noFill/>
          </a:ln>
        </p:spPr>
        <p:txBody>
          <a:bodyPr/>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656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758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861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963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065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168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270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Rot="1"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3731" name="Rectangle 3"/>
          <p:cNvSpPr>
            <a:spLocks noGrp="1"/>
          </p:cNvSpPr>
          <p:nvPr>
            <p:ph type="body" idx="1"/>
          </p:nvPr>
        </p:nvSpPr>
        <p:spPr>
          <a:xfrm>
            <a:off x="685800" y="4343400"/>
            <a:ext cx="5486400" cy="4114800"/>
          </a:xfrm>
          <a:prstGeom prst="rect">
            <a:avLst/>
          </a:prstGeom>
          <a:noFill/>
          <a:ln w="9525">
            <a:noFill/>
          </a:ln>
        </p:spPr>
        <p:txBody>
          <a:bodyPr/>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Rot="1"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4755" name="Rectangle 3"/>
          <p:cNvSpPr>
            <a:spLocks noGrp="1"/>
          </p:cNvSpPr>
          <p:nvPr>
            <p:ph type="body" idx="1"/>
          </p:nvPr>
        </p:nvSpPr>
        <p:spPr>
          <a:xfrm>
            <a:off x="685800" y="4343400"/>
            <a:ext cx="5486400" cy="4114800"/>
          </a:xfrm>
          <a:prstGeom prst="rect">
            <a:avLst/>
          </a:prstGeom>
          <a:noFill/>
          <a:ln w="9525">
            <a:noFill/>
          </a:ln>
        </p:spPr>
        <p:txBody>
          <a:bodyPr/>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577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680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Rot="1"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58371" name="Rectangle 3"/>
          <p:cNvSpPr>
            <a:spLocks noGrp="1"/>
          </p:cNvSpPr>
          <p:nvPr>
            <p:ph type="body" idx="1"/>
          </p:nvPr>
        </p:nvSpPr>
        <p:spPr>
          <a:xfrm>
            <a:off x="685800" y="4343400"/>
            <a:ext cx="5486400" cy="4114800"/>
          </a:xfrm>
          <a:prstGeom prst="rect">
            <a:avLst/>
          </a:prstGeom>
          <a:noFill/>
          <a:ln w="9525">
            <a:noFill/>
          </a:ln>
        </p:spPr>
        <p:txBody>
          <a:bodyPr/>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5939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041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Rot="1"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1443" name="Rectangle 3"/>
          <p:cNvSpPr>
            <a:spLocks noGrp="1"/>
          </p:cNvSpPr>
          <p:nvPr>
            <p:ph type="body" idx="1"/>
          </p:nvPr>
        </p:nvSpPr>
        <p:spPr>
          <a:xfrm>
            <a:off x="685800" y="4343400"/>
            <a:ext cx="5486400" cy="4114800"/>
          </a:xfrm>
          <a:prstGeom prst="rect">
            <a:avLst/>
          </a:prstGeom>
          <a:noFill/>
          <a:ln w="9525">
            <a:noFill/>
          </a:ln>
        </p:spPr>
        <p:txBody>
          <a:bodyPr/>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Rot="1"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2467" name="Rectangle 3"/>
          <p:cNvSpPr>
            <a:spLocks noGrp="1"/>
          </p:cNvSpPr>
          <p:nvPr>
            <p:ph type="body" idx="1"/>
          </p:nvPr>
        </p:nvSpPr>
        <p:spPr>
          <a:xfrm>
            <a:off x="685800" y="4343400"/>
            <a:ext cx="5486400" cy="4114800"/>
          </a:xfrm>
          <a:prstGeom prst="rect">
            <a:avLst/>
          </a:prstGeom>
          <a:noFill/>
          <a:ln w="9525">
            <a:noFill/>
          </a:ln>
        </p:spPr>
        <p:txBody>
          <a:bodyPr/>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Rot="1"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3491" name="Rectangle 3"/>
          <p:cNvSpPr>
            <a:spLocks noGrp="1"/>
          </p:cNvSpPr>
          <p:nvPr>
            <p:ph type="body" idx="1"/>
          </p:nvPr>
        </p:nvSpPr>
        <p:spPr>
          <a:xfrm>
            <a:off x="685800" y="4343400"/>
            <a:ext cx="5486400" cy="4114800"/>
          </a:xfrm>
          <a:prstGeom prst="rect">
            <a:avLst/>
          </a:prstGeom>
          <a:noFill/>
          <a:ln w="9525">
            <a:noFill/>
          </a:ln>
        </p:spPr>
        <p:txBody>
          <a:bodyPr/>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Rot="1"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64515" name="Rectangle 3"/>
          <p:cNvSpPr>
            <a:spLocks noGrp="1"/>
          </p:cNvSpPr>
          <p:nvPr>
            <p:ph type="body" idx="1"/>
          </p:nvPr>
        </p:nvSpPr>
        <p:spPr>
          <a:xfrm>
            <a:off x="685800" y="4343400"/>
            <a:ext cx="5486400" cy="4114800"/>
          </a:xfrm>
          <a:prstGeom prst="rect">
            <a:avLst/>
          </a:prstGeom>
          <a:noFill/>
          <a:ln w="9525">
            <a:noFill/>
          </a:ln>
        </p:spPr>
        <p:txBody>
          <a:bodyPr/>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24.jpeg"/><Relationship Id="rId3" Type="http://schemas.openxmlformats.org/officeDocument/2006/relationships/image" Target="../media/image23.png"/><Relationship Id="rId2" Type="http://schemas.openxmlformats.org/officeDocument/2006/relationships/image" Target="../media/image3.emf"/><Relationship Id="rId1" Type="http://schemas.openxmlformats.org/officeDocument/2006/relationships/image" Target="../media/image22.jpe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685800" y="0"/>
            <a:ext cx="8001000" cy="914400"/>
          </a:xfrm>
        </p:spPr>
        <p:txBody>
          <a:bodyPr vert="horz" wrap="square" lIns="92075" tIns="46038" rIns="92075" bIns="46038" anchor="ctr"/>
          <a:p>
            <a:r>
              <a:rPr lang="en-US" altLang="en-US" dirty="0"/>
              <a:t>Caution</a:t>
            </a:r>
            <a:endParaRPr lang="en-US" altLang="en-US" dirty="0"/>
          </a:p>
        </p:txBody>
      </p:sp>
      <p:sp>
        <p:nvSpPr>
          <p:cNvPr id="11268" name="Rectangle 3"/>
          <p:cNvSpPr>
            <a:spLocks noGrp="1"/>
          </p:cNvSpPr>
          <p:nvPr>
            <p:ph idx="1"/>
          </p:nvPr>
        </p:nvSpPr>
        <p:spPr>
          <a:xfrm>
            <a:off x="457200" y="990600"/>
            <a:ext cx="8382000" cy="901700"/>
          </a:xfrm>
        </p:spPr>
        <p:txBody>
          <a:bodyPr vert="horz" wrap="square" lIns="92075" tIns="46038" rIns="92075" bIns="46038" anchor="t"/>
          <a:p>
            <a:pPr marL="0" indent="0">
              <a:lnSpc>
                <a:spcPct val="90000"/>
              </a:lnSpc>
              <a:buNone/>
            </a:pPr>
            <a:r>
              <a:rPr lang="en-US" altLang="en-US" sz="2800" dirty="0">
                <a:cs typeface="Times New Roman" panose="02020603050405020304" pitchFamily="18" charset="0"/>
              </a:rPr>
              <a:t>Adding a semicolon at the end of an </a:t>
            </a:r>
            <a:r>
              <a:rPr lang="en-US" altLang="en-US" sz="2800" u="sng" dirty="0">
                <a:cs typeface="Times New Roman" panose="02020603050405020304" pitchFamily="18" charset="0"/>
              </a:rPr>
              <a:t>if</a:t>
            </a:r>
            <a:r>
              <a:rPr lang="en-US" altLang="en-US" sz="2800" dirty="0">
                <a:cs typeface="Times New Roman" panose="02020603050405020304" pitchFamily="18" charset="0"/>
              </a:rPr>
              <a:t> clause is a common mistake.</a:t>
            </a:r>
            <a:endParaRPr lang="en-US" altLang="en-US" sz="2800" dirty="0">
              <a:cs typeface="Times New Roman" panose="02020603050405020304" pitchFamily="18" charset="0"/>
            </a:endParaRPr>
          </a:p>
          <a:p>
            <a:pPr marL="0" indent="0">
              <a:lnSpc>
                <a:spcPct val="90000"/>
              </a:lnSpc>
              <a:buNone/>
            </a:pPr>
            <a:endParaRPr lang="en-US" altLang="en-US" sz="2800" dirty="0">
              <a:ea typeface="Times New Roman" panose="02020603050405020304" pitchFamily="18" charset="0"/>
            </a:endParaRPr>
          </a:p>
        </p:txBody>
      </p:sp>
      <p:sp>
        <p:nvSpPr>
          <p:cNvPr id="11269" name="Rectangle 9"/>
          <p:cNvSpPr/>
          <p:nvPr/>
        </p:nvSpPr>
        <p:spPr>
          <a:xfrm>
            <a:off x="456883" y="3936683"/>
            <a:ext cx="8382000" cy="20351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cs typeface="Times New Roman" panose="02020603050405020304" pitchFamily="18" charset="0"/>
              </a:rPr>
              <a:t>This mistake is hard to find, because it is not a compilation error or a runtime error, it is a logic error. </a:t>
            </a:r>
            <a:endParaRPr lang="en-US" altLang="en-US" sz="2800" dirty="0">
              <a:cs typeface="Times New Roman" panose="02020603050405020304" pitchFamily="18" charset="0"/>
            </a:endParaRPr>
          </a:p>
          <a:p>
            <a:pPr marL="0" lvl="0" indent="0">
              <a:buNone/>
            </a:pPr>
            <a:r>
              <a:rPr lang="en-US" altLang="en-US" sz="2800" dirty="0">
                <a:cs typeface="Times New Roman" panose="02020603050405020304" pitchFamily="18" charset="0"/>
              </a:rPr>
              <a:t>This error often occurs when you use the next-line block style.</a:t>
            </a:r>
            <a:endParaRPr lang="en-US" altLang="en-US" dirty="0"/>
          </a:p>
        </p:txBody>
      </p:sp>
      <p:sp>
        <p:nvSpPr>
          <p:cNvPr id="11270" name="Rectangle 11"/>
          <p:cNvSpPr/>
          <p:nvPr/>
        </p:nvSpPr>
        <p:spPr>
          <a:xfrm>
            <a:off x="0" y="28495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1271" name="Object 10"/>
          <p:cNvGraphicFramePr>
            <a:graphicFrameLocks noChangeAspect="1"/>
          </p:cNvGraphicFramePr>
          <p:nvPr/>
        </p:nvGraphicFramePr>
        <p:xfrm>
          <a:off x="577850" y="2122488"/>
          <a:ext cx="7412038" cy="1814512"/>
        </p:xfrm>
        <a:graphic>
          <a:graphicData uri="http://schemas.openxmlformats.org/presentationml/2006/ole">
            <mc:AlternateContent xmlns:mc="http://schemas.openxmlformats.org/markup-compatibility/2006">
              <mc:Choice xmlns:v="urn:schemas-microsoft-com:vml" Requires="v">
                <p:oleObj spid="_x0000_s3079" name="" r:id="rId1" imgW="4899025" imgH="1200785" progId="Word.Picture.8">
                  <p:embed/>
                </p:oleObj>
              </mc:Choice>
              <mc:Fallback>
                <p:oleObj name="" r:id="rId1" imgW="4899025" imgH="1200785" progId="Word.Picture.8">
                  <p:embed/>
                  <p:pic>
                    <p:nvPicPr>
                      <p:cNvPr id="0" name="图片 3078"/>
                      <p:cNvPicPr/>
                      <p:nvPr/>
                    </p:nvPicPr>
                    <p:blipFill>
                      <a:blip r:embed="rId2"/>
                      <a:stretch>
                        <a:fillRect/>
                      </a:stretch>
                    </p:blipFill>
                    <p:spPr>
                      <a:xfrm>
                        <a:off x="577850" y="2122488"/>
                        <a:ext cx="7412038" cy="1814512"/>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685800" y="0"/>
            <a:ext cx="7772400" cy="1428750"/>
          </a:xfrm>
        </p:spPr>
        <p:txBody>
          <a:bodyPr vert="horz" wrap="square" lIns="92075" tIns="46038" rIns="92075" bIns="46038" anchor="ctr"/>
          <a:p>
            <a:r>
              <a:rPr lang="en-US" altLang="en-US" dirty="0"/>
              <a:t>The </a:t>
            </a:r>
            <a:r>
              <a:rPr lang="en-US" altLang="en-US" sz="4200" dirty="0">
                <a:latin typeface="Courier New" panose="02070609020205090404" pitchFamily="49" charset="0"/>
              </a:rPr>
              <a:t>if...else</a:t>
            </a:r>
            <a:r>
              <a:rPr lang="en-US" altLang="en-US" dirty="0"/>
              <a:t> Statement</a:t>
            </a:r>
            <a:endParaRPr lang="en-US" altLang="en-US" dirty="0">
              <a:solidFill>
                <a:schemeClr val="tx1"/>
              </a:solidFill>
            </a:endParaRPr>
          </a:p>
        </p:txBody>
      </p:sp>
      <p:sp>
        <p:nvSpPr>
          <p:cNvPr id="12292" name="Rectangle 3"/>
          <p:cNvSpPr>
            <a:spLocks noGrp="1"/>
          </p:cNvSpPr>
          <p:nvPr>
            <p:ph idx="1"/>
          </p:nvPr>
        </p:nvSpPr>
        <p:spPr>
          <a:xfrm>
            <a:off x="533400" y="1295400"/>
            <a:ext cx="8001000" cy="2057400"/>
          </a:xfrm>
        </p:spPr>
        <p:txBody>
          <a:bodyPr vert="horz" wrap="square" lIns="92075" tIns="46038" rIns="92075" bIns="46038" anchor="t"/>
          <a:p>
            <a:pPr>
              <a:lnSpc>
                <a:spcPct val="80000"/>
              </a:lnSpc>
              <a:buNone/>
            </a:pPr>
            <a:r>
              <a:rPr lang="en-US" altLang="en-US" sz="1600" b="1" dirty="0">
                <a:latin typeface="Courier New" panose="02070609020205090404" pitchFamily="49" charset="0"/>
              </a:rPr>
              <a:t>if (booleanExpression) </a:t>
            </a:r>
            <a:endParaRPr lang="en-US" altLang="en-US" sz="1600" b="1" dirty="0">
              <a:latin typeface="Courier New" panose="02070609020205090404" pitchFamily="49" charset="0"/>
            </a:endParaRPr>
          </a:p>
          <a:p>
            <a:pPr>
              <a:lnSpc>
                <a:spcPct val="80000"/>
              </a:lnSpc>
              <a:buNone/>
            </a:pPr>
            <a:r>
              <a:rPr lang="en-US" altLang="en-US" sz="1600" b="1" dirty="0">
                <a:latin typeface="Courier New" panose="02070609020205090404" pitchFamily="49" charset="0"/>
              </a:rPr>
              <a:t>{ </a:t>
            </a:r>
            <a:endParaRPr lang="en-US" altLang="en-US" sz="1600" b="1" dirty="0">
              <a:latin typeface="Courier New" panose="02070609020205090404" pitchFamily="49" charset="0"/>
            </a:endParaRPr>
          </a:p>
          <a:p>
            <a:pPr>
              <a:lnSpc>
                <a:spcPct val="80000"/>
              </a:lnSpc>
              <a:buNone/>
            </a:pPr>
            <a:r>
              <a:rPr lang="en-US" altLang="en-US" sz="1600" b="1" dirty="0">
                <a:latin typeface="Courier New" panose="02070609020205090404" pitchFamily="49" charset="0"/>
              </a:rPr>
              <a:t>  statement(s)-for-the-true-case;</a:t>
            </a:r>
            <a:endParaRPr lang="en-US" altLang="en-US" sz="1600" b="1" dirty="0">
              <a:latin typeface="Courier New" panose="02070609020205090404" pitchFamily="49" charset="0"/>
            </a:endParaRPr>
          </a:p>
          <a:p>
            <a:pPr>
              <a:lnSpc>
                <a:spcPct val="80000"/>
              </a:lnSpc>
              <a:buNone/>
            </a:pPr>
            <a:r>
              <a:rPr lang="en-US" altLang="en-US" sz="1600" b="1" dirty="0">
                <a:latin typeface="Courier New" panose="02070609020205090404" pitchFamily="49" charset="0"/>
              </a:rPr>
              <a:t>}</a:t>
            </a:r>
            <a:endParaRPr lang="en-US" altLang="en-US" sz="1600" b="1" dirty="0">
              <a:latin typeface="Courier New" panose="02070609020205090404" pitchFamily="49" charset="0"/>
            </a:endParaRPr>
          </a:p>
          <a:p>
            <a:pPr>
              <a:lnSpc>
                <a:spcPct val="80000"/>
              </a:lnSpc>
              <a:buNone/>
            </a:pPr>
            <a:r>
              <a:rPr lang="en-US" altLang="en-US" sz="1600" b="1" dirty="0">
                <a:latin typeface="Courier New" panose="02070609020205090404" pitchFamily="49" charset="0"/>
              </a:rPr>
              <a:t>else </a:t>
            </a:r>
            <a:endParaRPr lang="en-US" altLang="en-US" sz="1600" b="1" dirty="0">
              <a:latin typeface="Courier New" panose="02070609020205090404" pitchFamily="49" charset="0"/>
            </a:endParaRPr>
          </a:p>
          <a:p>
            <a:pPr>
              <a:lnSpc>
                <a:spcPct val="80000"/>
              </a:lnSpc>
              <a:buNone/>
            </a:pPr>
            <a:r>
              <a:rPr lang="en-US" altLang="en-US" sz="1600" b="1" dirty="0">
                <a:latin typeface="Courier New" panose="02070609020205090404" pitchFamily="49" charset="0"/>
              </a:rPr>
              <a:t>{</a:t>
            </a:r>
            <a:endParaRPr lang="en-US" altLang="en-US" sz="1600" b="1" dirty="0">
              <a:latin typeface="Courier New" panose="02070609020205090404" pitchFamily="49" charset="0"/>
            </a:endParaRPr>
          </a:p>
          <a:p>
            <a:pPr>
              <a:lnSpc>
                <a:spcPct val="80000"/>
              </a:lnSpc>
              <a:buNone/>
            </a:pPr>
            <a:r>
              <a:rPr lang="en-US" altLang="en-US" sz="1600" b="1" dirty="0">
                <a:latin typeface="Courier New" panose="02070609020205090404" pitchFamily="49" charset="0"/>
              </a:rPr>
              <a:t>  statement(s)-for-the-false-case;</a:t>
            </a:r>
            <a:endParaRPr lang="en-US" altLang="en-US" sz="1600" b="1" dirty="0">
              <a:latin typeface="Courier New" panose="02070609020205090404" pitchFamily="49" charset="0"/>
            </a:endParaRPr>
          </a:p>
          <a:p>
            <a:pPr>
              <a:lnSpc>
                <a:spcPct val="80000"/>
              </a:lnSpc>
              <a:buNone/>
            </a:pPr>
            <a:r>
              <a:rPr lang="en-US" altLang="en-US" sz="1600" b="1" dirty="0">
                <a:latin typeface="Courier New" panose="02070609020205090404" pitchFamily="49" charset="0"/>
              </a:rPr>
              <a:t>}</a:t>
            </a:r>
            <a:endParaRPr lang="en-US" altLang="en-US" sz="2000" b="1" dirty="0"/>
          </a:p>
        </p:txBody>
      </p:sp>
      <p:sp>
        <p:nvSpPr>
          <p:cNvPr id="12293" name="Rectangle 6"/>
          <p:cNvSpPr/>
          <p:nvPr/>
        </p:nvSpPr>
        <p:spPr>
          <a:xfrm>
            <a:off x="2162175" y="24288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2294" name="Object 5"/>
          <p:cNvGraphicFramePr>
            <a:graphicFrameLocks noChangeAspect="1"/>
          </p:cNvGraphicFramePr>
          <p:nvPr/>
        </p:nvGraphicFramePr>
        <p:xfrm>
          <a:off x="989013" y="3352800"/>
          <a:ext cx="7470775" cy="3098800"/>
        </p:xfrm>
        <a:graphic>
          <a:graphicData uri="http://schemas.openxmlformats.org/presentationml/2006/ole">
            <mc:AlternateContent xmlns:mc="http://schemas.openxmlformats.org/markup-compatibility/2006">
              <mc:Choice xmlns:v="urn:schemas-microsoft-com:vml" Requires="v">
                <p:oleObj spid="_x0000_s3078" name="" r:id="rId1" imgW="4820285" imgH="1999615" progId="Word.Picture.8">
                  <p:embed/>
                </p:oleObj>
              </mc:Choice>
              <mc:Fallback>
                <p:oleObj name="" r:id="rId1" imgW="4820285" imgH="1999615" progId="Word.Picture.8">
                  <p:embed/>
                  <p:pic>
                    <p:nvPicPr>
                      <p:cNvPr id="0" name="图片 3077"/>
                      <p:cNvPicPr/>
                      <p:nvPr/>
                    </p:nvPicPr>
                    <p:blipFill>
                      <a:blip r:embed="rId2"/>
                      <a:stretch>
                        <a:fillRect/>
                      </a:stretch>
                    </p:blipFill>
                    <p:spPr>
                      <a:xfrm>
                        <a:off x="989013" y="3352800"/>
                        <a:ext cx="7470775" cy="3098800"/>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685800" y="0"/>
            <a:ext cx="7772400" cy="1428750"/>
          </a:xfrm>
        </p:spPr>
        <p:txBody>
          <a:bodyPr vert="horz" wrap="square" lIns="92075" tIns="46038" rIns="92075" bIns="46038" anchor="ctr"/>
          <a:p>
            <a:r>
              <a:rPr lang="en-US" altLang="en-US" dirty="0"/>
              <a:t>Nested </a:t>
            </a:r>
            <a:r>
              <a:rPr lang="en-US" altLang="en-US" u="sng" dirty="0"/>
              <a:t>if</a:t>
            </a:r>
            <a:r>
              <a:rPr lang="en-US" altLang="en-US" dirty="0"/>
              <a:t> Statements</a:t>
            </a:r>
            <a:endParaRPr lang="en-US" altLang="en-US" dirty="0"/>
          </a:p>
        </p:txBody>
      </p:sp>
      <p:sp>
        <p:nvSpPr>
          <p:cNvPr id="13316" name="Rectangle 3"/>
          <p:cNvSpPr>
            <a:spLocks noGrp="1"/>
          </p:cNvSpPr>
          <p:nvPr>
            <p:ph idx="1"/>
          </p:nvPr>
        </p:nvSpPr>
        <p:spPr>
          <a:xfrm>
            <a:off x="533400" y="1295400"/>
            <a:ext cx="8001000" cy="2709863"/>
          </a:xfrm>
        </p:spPr>
        <p:txBody>
          <a:bodyPr vert="horz" wrap="square" lIns="92075" tIns="46038" rIns="92075" bIns="46038" anchor="t"/>
          <a:p>
            <a:pPr>
              <a:lnSpc>
                <a:spcPct val="80000"/>
              </a:lnSpc>
              <a:buNone/>
            </a:pPr>
            <a:r>
              <a:rPr lang="en-US" altLang="en-US" sz="2400" b="1" dirty="0">
                <a:latin typeface="Courier New" panose="02070609020205090404" pitchFamily="49" charset="0"/>
                <a:cs typeface="Courier New" panose="02070609020205090404" pitchFamily="49" charset="0"/>
              </a:rPr>
              <a:t>if (i &gt; k) </a:t>
            </a:r>
            <a:endParaRPr lang="en-US" altLang="en-US" sz="2400" b="1" dirty="0">
              <a:latin typeface="Courier New" panose="02070609020205090404" pitchFamily="49" charset="0"/>
              <a:cs typeface="Courier New" panose="02070609020205090404" pitchFamily="49" charset="0"/>
            </a:endParaRPr>
          </a:p>
          <a:p>
            <a:pPr>
              <a:lnSpc>
                <a:spcPct val="80000"/>
              </a:lnSpc>
              <a:buNone/>
            </a:pPr>
            <a:r>
              <a:rPr lang="en-US" altLang="en-US" sz="2400" b="1" dirty="0">
                <a:latin typeface="Courier New" panose="02070609020205090404" pitchFamily="49" charset="0"/>
                <a:cs typeface="Courier New" panose="02070609020205090404" pitchFamily="49" charset="0"/>
              </a:rPr>
              <a:t>{</a:t>
            </a:r>
            <a:endParaRPr lang="en-US" altLang="en-US" sz="2400" b="1" dirty="0">
              <a:latin typeface="Courier New" panose="02070609020205090404" pitchFamily="49" charset="0"/>
              <a:cs typeface="Courier New" panose="02070609020205090404" pitchFamily="49" charset="0"/>
            </a:endParaRPr>
          </a:p>
          <a:p>
            <a:pPr>
              <a:lnSpc>
                <a:spcPct val="80000"/>
              </a:lnSpc>
              <a:buNone/>
            </a:pPr>
            <a:r>
              <a:rPr lang="en-US" altLang="en-US" sz="2400" b="1" dirty="0">
                <a:latin typeface="Courier New" panose="02070609020205090404" pitchFamily="49" charset="0"/>
                <a:cs typeface="Courier New" panose="02070609020205090404" pitchFamily="49" charset="0"/>
              </a:rPr>
              <a:t>  if (j &gt; k)</a:t>
            </a:r>
            <a:endParaRPr lang="en-US" altLang="en-US" sz="2400" b="1" dirty="0">
              <a:latin typeface="Courier New" panose="02070609020205090404" pitchFamily="49" charset="0"/>
              <a:cs typeface="Courier New" panose="02070609020205090404" pitchFamily="49" charset="0"/>
            </a:endParaRPr>
          </a:p>
          <a:p>
            <a:pPr>
              <a:lnSpc>
                <a:spcPct val="80000"/>
              </a:lnSpc>
              <a:buNone/>
            </a:pPr>
            <a:r>
              <a:rPr lang="en-US" altLang="en-US" sz="2400" b="1" dirty="0">
                <a:latin typeface="Courier New" panose="02070609020205090404" pitchFamily="49" charset="0"/>
                <a:cs typeface="Courier New" panose="02070609020205090404" pitchFamily="49" charset="0"/>
              </a:rPr>
              <a:t>    cout &lt;&lt; "i and j are greater than k";</a:t>
            </a:r>
            <a:endParaRPr lang="en-US" altLang="en-US" sz="2400" b="1" dirty="0">
              <a:latin typeface="Courier New" panose="02070609020205090404" pitchFamily="49" charset="0"/>
              <a:cs typeface="Courier New" panose="02070609020205090404" pitchFamily="49" charset="0"/>
            </a:endParaRPr>
          </a:p>
          <a:p>
            <a:pPr>
              <a:lnSpc>
                <a:spcPct val="80000"/>
              </a:lnSpc>
              <a:buNone/>
            </a:pPr>
            <a:r>
              <a:rPr lang="en-US" altLang="en-US" sz="2400" b="1" dirty="0">
                <a:latin typeface="Courier New" panose="02070609020205090404" pitchFamily="49" charset="0"/>
                <a:cs typeface="Courier New" panose="02070609020205090404" pitchFamily="49" charset="0"/>
              </a:rPr>
              <a:t>}</a:t>
            </a:r>
            <a:endParaRPr lang="en-US" altLang="en-US" sz="2400" b="1" dirty="0">
              <a:latin typeface="Courier New" panose="02070609020205090404" pitchFamily="49" charset="0"/>
              <a:cs typeface="Courier New" panose="02070609020205090404" pitchFamily="49" charset="0"/>
            </a:endParaRPr>
          </a:p>
          <a:p>
            <a:pPr>
              <a:lnSpc>
                <a:spcPct val="80000"/>
              </a:lnSpc>
              <a:buNone/>
            </a:pPr>
            <a:r>
              <a:rPr lang="en-US" altLang="en-US" sz="2400" b="1" dirty="0">
                <a:latin typeface="Courier New" panose="02070609020205090404" pitchFamily="49" charset="0"/>
                <a:cs typeface="Courier New" panose="02070609020205090404" pitchFamily="49" charset="0"/>
              </a:rPr>
              <a:t>else</a:t>
            </a:r>
            <a:endParaRPr lang="en-US" altLang="en-US" sz="2400" b="1" dirty="0">
              <a:latin typeface="Courier New" panose="02070609020205090404" pitchFamily="49" charset="0"/>
              <a:cs typeface="Courier New" panose="02070609020205090404" pitchFamily="49" charset="0"/>
            </a:endParaRPr>
          </a:p>
          <a:p>
            <a:pPr>
              <a:lnSpc>
                <a:spcPct val="80000"/>
              </a:lnSpc>
              <a:buNone/>
            </a:pPr>
            <a:r>
              <a:rPr lang="en-US" altLang="en-US" sz="2400" b="1" dirty="0">
                <a:latin typeface="Courier New" panose="02070609020205090404" pitchFamily="49" charset="0"/>
                <a:cs typeface="Courier New" panose="02070609020205090404" pitchFamily="49" charset="0"/>
              </a:rPr>
              <a:t>  cout &lt;&lt; "i is less than or equal to k";</a:t>
            </a:r>
            <a:endParaRPr lang="en-US" altLang="en-US" sz="2400" b="1" dirty="0">
              <a:latin typeface="Courier New" panose="02070609020205090404" pitchFamily="49" charset="0"/>
              <a:ea typeface="Courier New" panose="02070609020205090404" pitchFamily="49" charset="0"/>
            </a:endParaRPr>
          </a:p>
        </p:txBody>
      </p:sp>
      <p:sp>
        <p:nvSpPr>
          <p:cNvPr id="13317" name="Rectangle 4"/>
          <p:cNvSpPr/>
          <p:nvPr/>
        </p:nvSpPr>
        <p:spPr>
          <a:xfrm>
            <a:off x="2162175" y="24288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287655" y="287655"/>
            <a:ext cx="8856345" cy="914400"/>
          </a:xfrm>
        </p:spPr>
        <p:txBody>
          <a:bodyPr vert="horz" wrap="square" lIns="92075" tIns="46038" rIns="92075" bIns="46038" anchor="ctr"/>
          <a:p>
            <a:r>
              <a:rPr lang="en-US" altLang="en-US" sz="3200" dirty="0"/>
              <a:t>Multiple Alternative if Statements</a:t>
            </a:r>
            <a:endParaRPr lang="en-US" altLang="en-US" sz="3200" dirty="0"/>
          </a:p>
        </p:txBody>
      </p:sp>
      <p:sp>
        <p:nvSpPr>
          <p:cNvPr id="14340" name="Rectangle 7"/>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4341" name="Rectangle 9"/>
          <p:cNvSpPr/>
          <p:nvPr/>
        </p:nvSpPr>
        <p:spPr>
          <a:xfrm>
            <a:off x="0" y="25384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4342" name="Object 8"/>
          <p:cNvGraphicFramePr>
            <a:graphicFrameLocks noChangeAspect="1"/>
          </p:cNvGraphicFramePr>
          <p:nvPr/>
        </p:nvGraphicFramePr>
        <p:xfrm>
          <a:off x="155575" y="1201738"/>
          <a:ext cx="8832850" cy="3716337"/>
        </p:xfrm>
        <a:graphic>
          <a:graphicData uri="http://schemas.openxmlformats.org/presentationml/2006/ole">
            <mc:AlternateContent xmlns:mc="http://schemas.openxmlformats.org/markup-compatibility/2006">
              <mc:Choice xmlns:v="urn:schemas-microsoft-com:vml" Requires="v">
                <p:oleObj spid="_x0000_s3083" name="" r:id="rId1" imgW="4381500" imgH="1854200" progId="Word.Picture.8">
                  <p:embed/>
                </p:oleObj>
              </mc:Choice>
              <mc:Fallback>
                <p:oleObj name="" r:id="rId1" imgW="4381500" imgH="1854200" progId="Word.Picture.8">
                  <p:embed/>
                  <p:pic>
                    <p:nvPicPr>
                      <p:cNvPr id="0" name="图片 3082"/>
                      <p:cNvPicPr/>
                      <p:nvPr/>
                    </p:nvPicPr>
                    <p:blipFill>
                      <a:blip r:embed="rId2"/>
                      <a:stretch>
                        <a:fillRect/>
                      </a:stretch>
                    </p:blipFill>
                    <p:spPr>
                      <a:xfrm>
                        <a:off x="155575" y="1201738"/>
                        <a:ext cx="8832850" cy="3716337"/>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685800" y="0"/>
            <a:ext cx="8001000" cy="914400"/>
          </a:xfrm>
        </p:spPr>
        <p:txBody>
          <a:bodyPr vert="horz" wrap="square" lIns="92075" tIns="46038" rIns="92075" bIns="46038" anchor="ctr"/>
          <a:p>
            <a:r>
              <a:rPr lang="en-US" altLang="en-US" dirty="0"/>
              <a:t>Trace if-else statement</a:t>
            </a:r>
            <a:endParaRPr lang="en-US" altLang="en-US" dirty="0"/>
          </a:p>
        </p:txBody>
      </p:sp>
      <p:sp>
        <p:nvSpPr>
          <p:cNvPr id="15364"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5365" name="Text Box 5"/>
          <p:cNvSpPr txBox="1"/>
          <p:nvPr/>
        </p:nvSpPr>
        <p:spPr>
          <a:xfrm>
            <a:off x="381000" y="1524000"/>
            <a:ext cx="3614738" cy="3786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if (score &gt;= 90.0)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A";</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80.0)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B";</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70.0)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C";</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60.0)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D";</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F";</a:t>
            </a:r>
            <a:endParaRPr lang="en-US" altLang="en-US" sz="2400" dirty="0">
              <a:solidFill>
                <a:schemeClr val="tx2"/>
              </a:solidFill>
            </a:endParaRPr>
          </a:p>
        </p:txBody>
      </p:sp>
      <p:sp>
        <p:nvSpPr>
          <p:cNvPr id="15366" name="AutoShape 6"/>
          <p:cNvSpPr/>
          <p:nvPr/>
        </p:nvSpPr>
        <p:spPr>
          <a:xfrm>
            <a:off x="533400" y="914400"/>
            <a:ext cx="2590800" cy="536575"/>
          </a:xfrm>
          <a:prstGeom prst="wedgeRoundRectCallout">
            <a:avLst>
              <a:gd name="adj1" fmla="val -16421"/>
              <a:gd name="adj2" fmla="val 884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score is 70.0</a:t>
            </a:r>
            <a:endParaRPr lang="en-US" altLang="en-US" sz="1800" dirty="0"/>
          </a:p>
        </p:txBody>
      </p:sp>
      <p:sp>
        <p:nvSpPr>
          <p:cNvPr id="15367" name="Rectangle 7"/>
          <p:cNvSpPr/>
          <p:nvPr/>
        </p:nvSpPr>
        <p:spPr>
          <a:xfrm>
            <a:off x="381000" y="1600200"/>
            <a:ext cx="3048000" cy="3810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5368" name="AutoShape 8"/>
          <p:cNvSpPr/>
          <p:nvPr/>
        </p:nvSpPr>
        <p:spPr>
          <a:xfrm>
            <a:off x="3810000" y="914400"/>
            <a:ext cx="2590800" cy="536575"/>
          </a:xfrm>
          <a:prstGeom prst="wedgeRoundRectCallout">
            <a:avLst>
              <a:gd name="adj1" fmla="val -99144"/>
              <a:gd name="adj2" fmla="val 90236"/>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The condition is false</a:t>
            </a:r>
            <a:endParaRPr lang="en-US" alt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685800" y="0"/>
            <a:ext cx="8001000" cy="914400"/>
          </a:xfrm>
        </p:spPr>
        <p:txBody>
          <a:bodyPr vert="horz" wrap="square" lIns="92075" tIns="46038" rIns="92075" bIns="46038" anchor="ctr"/>
          <a:p>
            <a:r>
              <a:rPr lang="en-US" altLang="en-US" dirty="0"/>
              <a:t>Trace if-else statement</a:t>
            </a:r>
            <a:endParaRPr lang="en-US" altLang="en-US" dirty="0"/>
          </a:p>
        </p:txBody>
      </p:sp>
      <p:sp>
        <p:nvSpPr>
          <p:cNvPr id="16388"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89" name="Text Box 4"/>
          <p:cNvSpPr txBox="1"/>
          <p:nvPr/>
        </p:nvSpPr>
        <p:spPr>
          <a:xfrm>
            <a:off x="381000" y="1524000"/>
            <a:ext cx="3346450" cy="3786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if (score &gt;= 90.0)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A";</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80.0)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B";</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70.0)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C";</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60.0)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D";</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F";</a:t>
            </a:r>
            <a:endParaRPr lang="en-US" altLang="en-US" sz="2400" dirty="0">
              <a:solidFill>
                <a:schemeClr val="tx2"/>
              </a:solidFill>
            </a:endParaRPr>
          </a:p>
        </p:txBody>
      </p:sp>
      <p:sp>
        <p:nvSpPr>
          <p:cNvPr id="16390" name="AutoShape 5"/>
          <p:cNvSpPr/>
          <p:nvPr/>
        </p:nvSpPr>
        <p:spPr>
          <a:xfrm>
            <a:off x="533400" y="914400"/>
            <a:ext cx="2590800" cy="536575"/>
          </a:xfrm>
          <a:prstGeom prst="wedgeRoundRectCallout">
            <a:avLst>
              <a:gd name="adj1" fmla="val -16421"/>
              <a:gd name="adj2" fmla="val 884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score is 70.0</a:t>
            </a:r>
            <a:endParaRPr lang="en-US" altLang="en-US" sz="1800" dirty="0"/>
          </a:p>
        </p:txBody>
      </p:sp>
      <p:sp>
        <p:nvSpPr>
          <p:cNvPr id="16391" name="AutoShape 7"/>
          <p:cNvSpPr/>
          <p:nvPr/>
        </p:nvSpPr>
        <p:spPr>
          <a:xfrm>
            <a:off x="3810000" y="914400"/>
            <a:ext cx="2590800" cy="536575"/>
          </a:xfrm>
          <a:prstGeom prst="wedgeRoundRectCallout">
            <a:avLst>
              <a:gd name="adj1" fmla="val -87745"/>
              <a:gd name="adj2" fmla="val 222782"/>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The condition is false</a:t>
            </a:r>
            <a:endParaRPr lang="en-US" altLang="en-US" sz="1800" dirty="0"/>
          </a:p>
        </p:txBody>
      </p:sp>
      <p:sp>
        <p:nvSpPr>
          <p:cNvPr id="16392" name="Rectangle 8"/>
          <p:cNvSpPr/>
          <p:nvPr/>
        </p:nvSpPr>
        <p:spPr>
          <a:xfrm>
            <a:off x="381000" y="2286000"/>
            <a:ext cx="3048000" cy="3810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685800" y="0"/>
            <a:ext cx="8001000" cy="914400"/>
          </a:xfrm>
        </p:spPr>
        <p:txBody>
          <a:bodyPr vert="horz" wrap="square" lIns="92075" tIns="46038" rIns="92075" bIns="46038" anchor="ctr"/>
          <a:p>
            <a:r>
              <a:rPr lang="en-US" altLang="en-US" dirty="0"/>
              <a:t>Trace if-else statement</a:t>
            </a:r>
            <a:endParaRPr lang="en-US" altLang="en-US" dirty="0"/>
          </a:p>
        </p:txBody>
      </p:sp>
      <p:sp>
        <p:nvSpPr>
          <p:cNvPr id="17412"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7413" name="Text Box 4"/>
          <p:cNvSpPr txBox="1"/>
          <p:nvPr/>
        </p:nvSpPr>
        <p:spPr>
          <a:xfrm>
            <a:off x="381000" y="1524000"/>
            <a:ext cx="3384550" cy="3786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if (score &gt;= 90.0)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A";</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80.0)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B";</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70.0)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C";</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60.0)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D";</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F";</a:t>
            </a:r>
            <a:endParaRPr lang="en-US" altLang="en-US" sz="2400" dirty="0">
              <a:solidFill>
                <a:schemeClr val="tx2"/>
              </a:solidFill>
            </a:endParaRPr>
          </a:p>
        </p:txBody>
      </p:sp>
      <p:sp>
        <p:nvSpPr>
          <p:cNvPr id="17414" name="AutoShape 5"/>
          <p:cNvSpPr/>
          <p:nvPr/>
        </p:nvSpPr>
        <p:spPr>
          <a:xfrm>
            <a:off x="533400" y="914400"/>
            <a:ext cx="2590800" cy="536575"/>
          </a:xfrm>
          <a:prstGeom prst="wedgeRoundRectCallout">
            <a:avLst>
              <a:gd name="adj1" fmla="val -16421"/>
              <a:gd name="adj2" fmla="val 884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score is 70.0</a:t>
            </a:r>
            <a:endParaRPr lang="en-US" altLang="en-US" sz="1800" dirty="0"/>
          </a:p>
        </p:txBody>
      </p:sp>
      <p:sp>
        <p:nvSpPr>
          <p:cNvPr id="17415" name="AutoShape 7"/>
          <p:cNvSpPr/>
          <p:nvPr/>
        </p:nvSpPr>
        <p:spPr>
          <a:xfrm>
            <a:off x="3810000" y="914400"/>
            <a:ext cx="2590800" cy="536575"/>
          </a:xfrm>
          <a:prstGeom prst="wedgeRoundRectCallout">
            <a:avLst>
              <a:gd name="adj1" fmla="val -79472"/>
              <a:gd name="adj2" fmla="val 357102"/>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The condition is true</a:t>
            </a:r>
            <a:endParaRPr lang="en-US" altLang="en-US" sz="1800" dirty="0"/>
          </a:p>
        </p:txBody>
      </p:sp>
      <p:sp>
        <p:nvSpPr>
          <p:cNvPr id="17416" name="Rectangle 8"/>
          <p:cNvSpPr/>
          <p:nvPr/>
        </p:nvSpPr>
        <p:spPr>
          <a:xfrm>
            <a:off x="381000" y="3048000"/>
            <a:ext cx="3048000" cy="3810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685800" y="0"/>
            <a:ext cx="8001000" cy="914400"/>
          </a:xfrm>
        </p:spPr>
        <p:txBody>
          <a:bodyPr vert="horz" wrap="square" lIns="92075" tIns="46038" rIns="92075" bIns="46038" anchor="ctr"/>
          <a:p>
            <a:r>
              <a:rPr lang="en-US" altLang="en-US" dirty="0"/>
              <a:t>Trace if-else statement</a:t>
            </a:r>
            <a:endParaRPr lang="en-US" altLang="en-US" dirty="0"/>
          </a:p>
        </p:txBody>
      </p:sp>
      <p:sp>
        <p:nvSpPr>
          <p:cNvPr id="18436"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8437" name="Text Box 4"/>
          <p:cNvSpPr txBox="1"/>
          <p:nvPr/>
        </p:nvSpPr>
        <p:spPr>
          <a:xfrm>
            <a:off x="381000" y="1524000"/>
            <a:ext cx="3346450" cy="3786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if (score &gt;= 90.0)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A";</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80.0)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B";</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70.0)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C";</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60.0)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D";</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F";</a:t>
            </a:r>
            <a:endParaRPr lang="en-US" altLang="en-US" sz="2400" dirty="0">
              <a:solidFill>
                <a:schemeClr val="tx2"/>
              </a:solidFill>
            </a:endParaRPr>
          </a:p>
        </p:txBody>
      </p:sp>
      <p:sp>
        <p:nvSpPr>
          <p:cNvPr id="18438" name="AutoShape 5"/>
          <p:cNvSpPr/>
          <p:nvPr/>
        </p:nvSpPr>
        <p:spPr>
          <a:xfrm>
            <a:off x="533400" y="914400"/>
            <a:ext cx="2590800" cy="536575"/>
          </a:xfrm>
          <a:prstGeom prst="wedgeRoundRectCallout">
            <a:avLst>
              <a:gd name="adj1" fmla="val -16421"/>
              <a:gd name="adj2" fmla="val 884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score is 70.0</a:t>
            </a:r>
            <a:endParaRPr lang="en-US" altLang="en-US" sz="1800" dirty="0"/>
          </a:p>
        </p:txBody>
      </p:sp>
      <p:sp>
        <p:nvSpPr>
          <p:cNvPr id="18439" name="AutoShape 6"/>
          <p:cNvSpPr/>
          <p:nvPr/>
        </p:nvSpPr>
        <p:spPr>
          <a:xfrm>
            <a:off x="3810000" y="914400"/>
            <a:ext cx="2590800" cy="536575"/>
          </a:xfrm>
          <a:prstGeom prst="wedgeRoundRectCallout">
            <a:avLst>
              <a:gd name="adj1" fmla="val -78676"/>
              <a:gd name="adj2" fmla="val 453551"/>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grade is C</a:t>
            </a:r>
            <a:endParaRPr lang="en-US" altLang="en-US" sz="1800" dirty="0"/>
          </a:p>
        </p:txBody>
      </p:sp>
      <p:sp>
        <p:nvSpPr>
          <p:cNvPr id="18440" name="Rectangle 7"/>
          <p:cNvSpPr/>
          <p:nvPr/>
        </p:nvSpPr>
        <p:spPr>
          <a:xfrm>
            <a:off x="381000" y="3429000"/>
            <a:ext cx="3048000" cy="3810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685800" y="0"/>
            <a:ext cx="8001000" cy="914400"/>
          </a:xfrm>
        </p:spPr>
        <p:txBody>
          <a:bodyPr vert="horz" wrap="square" lIns="92075" tIns="46038" rIns="92075" bIns="46038" anchor="ctr"/>
          <a:p>
            <a:r>
              <a:rPr lang="en-US" altLang="en-US" dirty="0"/>
              <a:t>Trace if-else statement</a:t>
            </a:r>
            <a:endParaRPr lang="en-US" altLang="en-US" dirty="0"/>
          </a:p>
        </p:txBody>
      </p:sp>
      <p:sp>
        <p:nvSpPr>
          <p:cNvPr id="19460"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1" name="Text Box 4"/>
          <p:cNvSpPr txBox="1"/>
          <p:nvPr/>
        </p:nvSpPr>
        <p:spPr>
          <a:xfrm>
            <a:off x="381000" y="1524000"/>
            <a:ext cx="3429000" cy="37846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if (score &gt;= 90.0)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A";</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80.0)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B";</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70.0)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C";</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 if (score &gt;= 60.0)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D";</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else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“Grade is F";</a:t>
            </a:r>
            <a:endParaRPr lang="en-US" altLang="en-US" sz="2400" dirty="0">
              <a:solidFill>
                <a:schemeClr val="tx2"/>
              </a:solidFill>
            </a:endParaRPr>
          </a:p>
        </p:txBody>
      </p:sp>
      <p:sp>
        <p:nvSpPr>
          <p:cNvPr id="19462" name="AutoShape 5"/>
          <p:cNvSpPr/>
          <p:nvPr/>
        </p:nvSpPr>
        <p:spPr>
          <a:xfrm>
            <a:off x="533400" y="914400"/>
            <a:ext cx="2590800" cy="536575"/>
          </a:xfrm>
          <a:prstGeom prst="wedgeRoundRectCallout">
            <a:avLst>
              <a:gd name="adj1" fmla="val -16421"/>
              <a:gd name="adj2" fmla="val 884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score is 70.0</a:t>
            </a:r>
            <a:endParaRPr lang="en-US" altLang="en-US" sz="1800" dirty="0"/>
          </a:p>
        </p:txBody>
      </p:sp>
      <p:sp>
        <p:nvSpPr>
          <p:cNvPr id="19463" name="Rectangle 8"/>
          <p:cNvSpPr/>
          <p:nvPr/>
        </p:nvSpPr>
        <p:spPr>
          <a:xfrm>
            <a:off x="381000" y="5360670"/>
            <a:ext cx="3048000" cy="3810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4" name="Text Box 9"/>
          <p:cNvSpPr txBox="1"/>
          <p:nvPr/>
        </p:nvSpPr>
        <p:spPr>
          <a:xfrm>
            <a:off x="381000" y="5284470"/>
            <a:ext cx="3048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solidFill>
                <a:schemeClr val="bg2"/>
              </a:solidFill>
            </a:endParaRPr>
          </a:p>
        </p:txBody>
      </p:sp>
      <p:sp>
        <p:nvSpPr>
          <p:cNvPr id="19465" name="Rectangle 10"/>
          <p:cNvSpPr/>
          <p:nvPr/>
        </p:nvSpPr>
        <p:spPr>
          <a:xfrm>
            <a:off x="381000" y="5360670"/>
            <a:ext cx="3048000" cy="3810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6" name="AutoShape 6"/>
          <p:cNvSpPr/>
          <p:nvPr/>
        </p:nvSpPr>
        <p:spPr>
          <a:xfrm>
            <a:off x="3810000" y="914400"/>
            <a:ext cx="2590800" cy="536575"/>
          </a:xfrm>
          <a:prstGeom prst="wedgeRoundRectCallout">
            <a:avLst>
              <a:gd name="adj1" fmla="val -88847"/>
              <a:gd name="adj2" fmla="val 817162"/>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Exit the if statement</a:t>
            </a:r>
            <a:endParaRPr lang="en-US"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685800" y="0"/>
            <a:ext cx="8001000" cy="914400"/>
          </a:xfrm>
        </p:spPr>
        <p:txBody>
          <a:bodyPr vert="horz" wrap="square" lIns="92075" tIns="46038" rIns="92075" bIns="46038" anchor="ctr"/>
          <a:p>
            <a:r>
              <a:rPr lang="en-US" altLang="en-US" dirty="0"/>
              <a:t>Note</a:t>
            </a:r>
            <a:endParaRPr lang="en-US" altLang="en-US" dirty="0"/>
          </a:p>
        </p:txBody>
      </p:sp>
      <p:sp>
        <p:nvSpPr>
          <p:cNvPr id="20484" name="Rectangle 3"/>
          <p:cNvSpPr>
            <a:spLocks noGrp="1"/>
          </p:cNvSpPr>
          <p:nvPr>
            <p:ph idx="1"/>
          </p:nvPr>
        </p:nvSpPr>
        <p:spPr>
          <a:xfrm>
            <a:off x="381000" y="914400"/>
            <a:ext cx="8534400" cy="838200"/>
          </a:xfrm>
        </p:spPr>
        <p:txBody>
          <a:bodyPr vert="horz" wrap="square" lIns="92075" tIns="46038" rIns="92075" bIns="46038" anchor="t"/>
          <a:p>
            <a:pPr marL="0" indent="0">
              <a:lnSpc>
                <a:spcPct val="90000"/>
              </a:lnSpc>
              <a:buNone/>
            </a:pPr>
            <a:r>
              <a:rPr lang="en-US" altLang="en-US" sz="2800" dirty="0">
                <a:cs typeface="Times New Roman" panose="02020603050405020304" pitchFamily="18" charset="0"/>
              </a:rPr>
              <a:t>The </a:t>
            </a:r>
            <a:r>
              <a:rPr lang="en-US" altLang="en-US" sz="2800" u="sng" dirty="0">
                <a:cs typeface="Times New Roman" panose="02020603050405020304" pitchFamily="18" charset="0"/>
              </a:rPr>
              <a:t>else</a:t>
            </a:r>
            <a:r>
              <a:rPr lang="en-US" altLang="en-US" sz="2800" dirty="0">
                <a:cs typeface="Times New Roman" panose="02020603050405020304" pitchFamily="18" charset="0"/>
              </a:rPr>
              <a:t> clause matches the most recent </a:t>
            </a:r>
            <a:r>
              <a:rPr lang="en-US" altLang="en-US" sz="2800" u="sng" dirty="0">
                <a:cs typeface="Times New Roman" panose="02020603050405020304" pitchFamily="18" charset="0"/>
              </a:rPr>
              <a:t>if</a:t>
            </a:r>
            <a:r>
              <a:rPr lang="en-US" altLang="en-US" sz="2800" dirty="0">
                <a:cs typeface="Times New Roman" panose="02020603050405020304" pitchFamily="18" charset="0"/>
              </a:rPr>
              <a:t> clause in the same block. </a:t>
            </a:r>
            <a:endParaRPr lang="en-US" altLang="en-US" sz="2800" dirty="0">
              <a:latin typeface="Courier" charset="0"/>
              <a:ea typeface="Times New Roman" panose="02020603050405020304" pitchFamily="18" charset="0"/>
            </a:endParaRPr>
          </a:p>
        </p:txBody>
      </p:sp>
      <p:sp>
        <p:nvSpPr>
          <p:cNvPr id="20485" name="Rectangle 5"/>
          <p:cNvSpPr/>
          <p:nvPr/>
        </p:nvSpPr>
        <p:spPr>
          <a:xfrm>
            <a:off x="2466975" y="282416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6" name="Rectangle 7"/>
          <p:cNvSpPr/>
          <p:nvPr/>
        </p:nvSpPr>
        <p:spPr>
          <a:xfrm>
            <a:off x="0" y="27733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0487" name="Object 6"/>
          <p:cNvGraphicFramePr>
            <a:graphicFrameLocks noChangeAspect="1"/>
          </p:cNvGraphicFramePr>
          <p:nvPr/>
        </p:nvGraphicFramePr>
        <p:xfrm>
          <a:off x="309563" y="2354263"/>
          <a:ext cx="8564562" cy="2665412"/>
        </p:xfrm>
        <a:graphic>
          <a:graphicData uri="http://schemas.openxmlformats.org/presentationml/2006/ole">
            <mc:AlternateContent xmlns:mc="http://schemas.openxmlformats.org/markup-compatibility/2006">
              <mc:Choice xmlns:v="urn:schemas-microsoft-com:vml" Requires="v">
                <p:oleObj spid="_x0000_s3084" name="" r:id="rId1" imgW="4361815" imgH="1357630" progId="Word.Picture.8">
                  <p:embed/>
                </p:oleObj>
              </mc:Choice>
              <mc:Fallback>
                <p:oleObj name="" r:id="rId1" imgW="4361815" imgH="1357630" progId="Word.Picture.8">
                  <p:embed/>
                  <p:pic>
                    <p:nvPicPr>
                      <p:cNvPr id="0" name="图片 3083"/>
                      <p:cNvPicPr/>
                      <p:nvPr/>
                    </p:nvPicPr>
                    <p:blipFill>
                      <a:blip r:embed="rId2"/>
                      <a:stretch>
                        <a:fillRect/>
                      </a:stretch>
                    </p:blipFill>
                    <p:spPr>
                      <a:xfrm>
                        <a:off x="309563" y="2354263"/>
                        <a:ext cx="8564562" cy="2665412"/>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3</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rPr>
              <a:t>Selection</a:t>
            </a:r>
            <a:endParaRPr lang="en-US" sz="3600" cap="all" dirty="0">
              <a:solidFill>
                <a:srgbClr val="000044"/>
              </a:solidFill>
              <a:cs typeface="DIN-Regular"/>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685800" y="0"/>
            <a:ext cx="8001000" cy="914400"/>
          </a:xfrm>
        </p:spPr>
        <p:txBody>
          <a:bodyPr vert="horz" wrap="square" lIns="92075" tIns="46038" rIns="92075" bIns="46038" anchor="ctr"/>
          <a:p>
            <a:r>
              <a:rPr lang="en-US" altLang="en-US" dirty="0"/>
              <a:t>Note, cont.</a:t>
            </a:r>
            <a:endParaRPr lang="en-US" altLang="en-US" dirty="0"/>
          </a:p>
        </p:txBody>
      </p:sp>
      <p:sp>
        <p:nvSpPr>
          <p:cNvPr id="21508" name="Rectangle 3"/>
          <p:cNvSpPr>
            <a:spLocks noGrp="1"/>
          </p:cNvSpPr>
          <p:nvPr>
            <p:ph idx="1"/>
          </p:nvPr>
        </p:nvSpPr>
        <p:spPr>
          <a:xfrm>
            <a:off x="347663" y="990600"/>
            <a:ext cx="8491537" cy="5181600"/>
          </a:xfrm>
        </p:spPr>
        <p:txBody>
          <a:bodyPr vert="horz" wrap="square" lIns="92075" tIns="46038" rIns="92075" bIns="46038" anchor="t"/>
          <a:p>
            <a:pPr marL="0" indent="0">
              <a:lnSpc>
                <a:spcPct val="80000"/>
              </a:lnSpc>
              <a:buNone/>
            </a:pPr>
            <a:r>
              <a:rPr lang="en-US" altLang="en-US" sz="2400" dirty="0">
                <a:cs typeface="Times New Roman" panose="02020603050405020304" pitchFamily="18" charset="0"/>
              </a:rPr>
              <a:t>Nothing is printed from the preceding statement. To force the </a:t>
            </a:r>
            <a:r>
              <a:rPr lang="en-US" altLang="en-US" sz="2400" u="sng" dirty="0">
                <a:cs typeface="Times New Roman" panose="02020603050405020304" pitchFamily="18" charset="0"/>
              </a:rPr>
              <a:t>else</a:t>
            </a:r>
            <a:r>
              <a:rPr lang="en-US" altLang="en-US" sz="2400" dirty="0">
                <a:cs typeface="Times New Roman" panose="02020603050405020304" pitchFamily="18" charset="0"/>
              </a:rPr>
              <a:t> clause to match the first </a:t>
            </a:r>
            <a:r>
              <a:rPr lang="en-US" altLang="en-US" sz="2400" u="sng" dirty="0">
                <a:cs typeface="Times New Roman" panose="02020603050405020304" pitchFamily="18" charset="0"/>
              </a:rPr>
              <a:t>if</a:t>
            </a:r>
            <a:r>
              <a:rPr lang="en-US" altLang="en-US" sz="2400" dirty="0">
                <a:cs typeface="Times New Roman" panose="02020603050405020304" pitchFamily="18" charset="0"/>
              </a:rPr>
              <a:t> clause, you must add a pair of braces:</a:t>
            </a:r>
            <a:endParaRPr lang="en-US" altLang="en-US" sz="2400" dirty="0">
              <a:cs typeface="Times New Roman" panose="02020603050405020304" pitchFamily="18" charset="0"/>
            </a:endParaRPr>
          </a:p>
          <a:p>
            <a:pPr marL="0" indent="0">
              <a:lnSpc>
                <a:spcPct val="80000"/>
              </a:lnSpc>
              <a:buNone/>
            </a:pPr>
            <a:r>
              <a:rPr lang="en-US" altLang="en-US" sz="2400" dirty="0">
                <a:cs typeface="Times New Roman" panose="02020603050405020304" pitchFamily="18" charset="0"/>
              </a:rPr>
              <a:t> </a:t>
            </a:r>
            <a:endParaRPr lang="en-US" altLang="en-US" sz="2400" dirty="0">
              <a:cs typeface="Times New Roman" panose="02020603050405020304" pitchFamily="18" charset="0"/>
            </a:endParaRPr>
          </a:p>
          <a:p>
            <a:pPr marL="1224280" lvl="1" indent="-533400">
              <a:lnSpc>
                <a:spcPct val="80000"/>
              </a:lnSpc>
              <a:buNone/>
            </a:pPr>
            <a:r>
              <a:rPr lang="en-US" altLang="en-US" sz="2400" dirty="0"/>
              <a:t>int i = 1; int j = 2; int k = 3;</a:t>
            </a:r>
            <a:endParaRPr lang="en-US" altLang="en-US" sz="2400" dirty="0"/>
          </a:p>
          <a:p>
            <a:pPr marL="1224280" lvl="1" indent="-533400">
              <a:lnSpc>
                <a:spcPct val="80000"/>
              </a:lnSpc>
              <a:buNone/>
            </a:pPr>
            <a:endParaRPr lang="en-US" altLang="en-US" sz="2400" dirty="0"/>
          </a:p>
          <a:p>
            <a:pPr marL="1224280" lvl="1" indent="-533400">
              <a:lnSpc>
                <a:spcPct val="80000"/>
              </a:lnSpc>
              <a:buNone/>
            </a:pPr>
            <a:r>
              <a:rPr lang="en-US" altLang="en-US" sz="2400" dirty="0"/>
              <a:t>if (i &gt; j) </a:t>
            </a:r>
            <a:endParaRPr lang="en-US" altLang="en-US" sz="2400" dirty="0"/>
          </a:p>
          <a:p>
            <a:pPr marL="1224280" lvl="1" indent="-533400">
              <a:lnSpc>
                <a:spcPct val="80000"/>
              </a:lnSpc>
              <a:buNone/>
            </a:pPr>
            <a:r>
              <a:rPr lang="en-US" altLang="en-US" sz="2400" dirty="0"/>
              <a:t>{</a:t>
            </a:r>
            <a:endParaRPr lang="en-US" altLang="en-US" sz="2400" dirty="0"/>
          </a:p>
          <a:p>
            <a:pPr marL="1224280" lvl="1" indent="-533400">
              <a:lnSpc>
                <a:spcPct val="80000"/>
              </a:lnSpc>
              <a:buNone/>
            </a:pPr>
            <a:r>
              <a:rPr lang="en-US" altLang="en-US" sz="2400" dirty="0"/>
              <a:t>  if (i &gt; k)</a:t>
            </a:r>
            <a:endParaRPr lang="en-US" altLang="en-US" sz="2400" dirty="0"/>
          </a:p>
          <a:p>
            <a:pPr marL="1224280" lvl="1" indent="-533400">
              <a:lnSpc>
                <a:spcPct val="80000"/>
              </a:lnSpc>
              <a:buNone/>
            </a:pPr>
            <a:r>
              <a:rPr lang="en-US" altLang="en-US" sz="2400" dirty="0"/>
              <a:t>    cout &lt;&lt; "A";</a:t>
            </a:r>
            <a:endParaRPr lang="en-US" altLang="en-US" sz="2400" dirty="0"/>
          </a:p>
          <a:p>
            <a:pPr marL="1224280" lvl="1" indent="-533400">
              <a:lnSpc>
                <a:spcPct val="80000"/>
              </a:lnSpc>
              <a:buNone/>
            </a:pPr>
            <a:r>
              <a:rPr lang="en-US" altLang="en-US" sz="2400" dirty="0"/>
              <a:t>}</a:t>
            </a:r>
            <a:endParaRPr lang="en-US" altLang="en-US" sz="2400" dirty="0"/>
          </a:p>
          <a:p>
            <a:pPr marL="1224280" lvl="1" indent="-533400">
              <a:lnSpc>
                <a:spcPct val="80000"/>
              </a:lnSpc>
              <a:buNone/>
            </a:pPr>
            <a:r>
              <a:rPr lang="en-US" altLang="en-US" sz="2400" dirty="0"/>
              <a:t>else </a:t>
            </a:r>
            <a:endParaRPr lang="en-US" altLang="en-US" sz="2400" dirty="0"/>
          </a:p>
          <a:p>
            <a:pPr marL="1224280" lvl="1" indent="-533400">
              <a:lnSpc>
                <a:spcPct val="80000"/>
              </a:lnSpc>
              <a:buNone/>
            </a:pPr>
            <a:r>
              <a:rPr lang="en-US" altLang="en-US" sz="2400" dirty="0"/>
              <a:t>  cout &lt;&lt; "B";</a:t>
            </a:r>
            <a:endParaRPr lang="en-US" altLang="en-US" sz="2400" dirty="0"/>
          </a:p>
          <a:p>
            <a:pPr marL="1224280" lvl="1" indent="-533400">
              <a:lnSpc>
                <a:spcPct val="80000"/>
              </a:lnSpc>
              <a:buNone/>
            </a:pPr>
            <a:endParaRPr lang="en-US" altLang="en-US" sz="2400" dirty="0"/>
          </a:p>
          <a:p>
            <a:pPr marL="0" indent="0">
              <a:lnSpc>
                <a:spcPct val="80000"/>
              </a:lnSpc>
              <a:buNone/>
            </a:pPr>
            <a:r>
              <a:rPr lang="en-US" altLang="en-US" sz="2400" dirty="0">
                <a:cs typeface="Times New Roman" panose="02020603050405020304" pitchFamily="18" charset="0"/>
              </a:rPr>
              <a:t>This statement prints B.</a:t>
            </a:r>
            <a:endParaRPr lang="en-US" altLang="en-US" sz="2400" dirty="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685800" y="0"/>
            <a:ext cx="8001000" cy="914400"/>
          </a:xfrm>
        </p:spPr>
        <p:txBody>
          <a:bodyPr vert="horz" wrap="square" lIns="92075" tIns="46038" rIns="92075" bIns="46038" anchor="ctr"/>
          <a:p>
            <a:r>
              <a:rPr lang="en-US" altLang="en-US" dirty="0"/>
              <a:t>TIP</a:t>
            </a:r>
            <a:endParaRPr lang="en-US" altLang="en-US" dirty="0"/>
          </a:p>
        </p:txBody>
      </p:sp>
      <p:sp>
        <p:nvSpPr>
          <p:cNvPr id="22532" name="Rectangle 6"/>
          <p:cNvSpPr/>
          <p:nvPr/>
        </p:nvSpPr>
        <p:spPr>
          <a:xfrm>
            <a:off x="2928938" y="30670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3" name="Rectangle 8"/>
          <p:cNvSpPr/>
          <p:nvPr/>
        </p:nvSpPr>
        <p:spPr>
          <a:xfrm>
            <a:off x="0" y="30670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2534" name="Object 7"/>
          <p:cNvGraphicFramePr>
            <a:graphicFrameLocks noChangeAspect="1"/>
          </p:cNvGraphicFramePr>
          <p:nvPr/>
        </p:nvGraphicFramePr>
        <p:xfrm>
          <a:off x="269875" y="1316038"/>
          <a:ext cx="8372475" cy="1833562"/>
        </p:xfrm>
        <a:graphic>
          <a:graphicData uri="http://schemas.openxmlformats.org/presentationml/2006/ole">
            <mc:AlternateContent xmlns:mc="http://schemas.openxmlformats.org/markup-compatibility/2006">
              <mc:Choice xmlns:v="urn:schemas-microsoft-com:vml" Requires="v">
                <p:oleObj spid="_x0000_s3085" name="" r:id="rId1" imgW="3420745" imgH="744220" progId="Word.Picture.8">
                  <p:embed/>
                </p:oleObj>
              </mc:Choice>
              <mc:Fallback>
                <p:oleObj name="" r:id="rId1" imgW="3420745" imgH="744220" progId="Word.Picture.8">
                  <p:embed/>
                  <p:pic>
                    <p:nvPicPr>
                      <p:cNvPr id="0" name="图片 3084"/>
                      <p:cNvPicPr/>
                      <p:nvPr/>
                    </p:nvPicPr>
                    <p:blipFill>
                      <a:blip r:embed="rId2"/>
                      <a:stretch>
                        <a:fillRect/>
                      </a:stretch>
                    </p:blipFill>
                    <p:spPr>
                      <a:xfrm>
                        <a:off x="269875" y="1316038"/>
                        <a:ext cx="8372475" cy="1833562"/>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685800" y="0"/>
            <a:ext cx="8001000" cy="914400"/>
          </a:xfrm>
        </p:spPr>
        <p:txBody>
          <a:bodyPr vert="horz" wrap="square" lIns="92075" tIns="46038" rIns="92075" bIns="46038" anchor="ctr"/>
          <a:p>
            <a:r>
              <a:rPr lang="en-US" altLang="en-US" dirty="0"/>
              <a:t>CAUTION</a:t>
            </a:r>
            <a:endParaRPr lang="en-US" altLang="en-US" dirty="0"/>
          </a:p>
        </p:txBody>
      </p:sp>
      <p:sp>
        <p:nvSpPr>
          <p:cNvPr id="23556" name="Rectangle 3"/>
          <p:cNvSpPr/>
          <p:nvPr/>
        </p:nvSpPr>
        <p:spPr>
          <a:xfrm>
            <a:off x="2928938" y="30670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557" name="Rectangle 6"/>
          <p:cNvSpPr/>
          <p:nvPr/>
        </p:nvSpPr>
        <p:spPr>
          <a:xfrm>
            <a:off x="2771775" y="31194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558" name="Rectangle 8"/>
          <p:cNvSpPr/>
          <p:nvPr/>
        </p:nvSpPr>
        <p:spPr>
          <a:xfrm>
            <a:off x="0" y="315118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3559" name="Object 7"/>
          <p:cNvGraphicFramePr>
            <a:graphicFrameLocks noChangeAspect="1"/>
          </p:cNvGraphicFramePr>
          <p:nvPr/>
        </p:nvGraphicFramePr>
        <p:xfrm>
          <a:off x="385763" y="1201738"/>
          <a:ext cx="8410575" cy="1296987"/>
        </p:xfrm>
        <a:graphic>
          <a:graphicData uri="http://schemas.openxmlformats.org/presentationml/2006/ole">
            <mc:AlternateContent xmlns:mc="http://schemas.openxmlformats.org/markup-compatibility/2006">
              <mc:Choice xmlns:v="urn:schemas-microsoft-com:vml" Requires="v">
                <p:oleObj spid="_x0000_s3086" name="" r:id="rId1" imgW="3721100" imgH="577215" progId="Word.Picture.8">
                  <p:embed/>
                </p:oleObj>
              </mc:Choice>
              <mc:Fallback>
                <p:oleObj name="" r:id="rId1" imgW="3721100" imgH="577215" progId="Word.Picture.8">
                  <p:embed/>
                  <p:pic>
                    <p:nvPicPr>
                      <p:cNvPr id="0" name="图片 3085"/>
                      <p:cNvPicPr/>
                      <p:nvPr/>
                    </p:nvPicPr>
                    <p:blipFill>
                      <a:blip r:embed="rId2"/>
                      <a:stretch>
                        <a:fillRect/>
                      </a:stretch>
                    </p:blipFill>
                    <p:spPr>
                      <a:xfrm>
                        <a:off x="385763" y="1201738"/>
                        <a:ext cx="8410575" cy="1296987"/>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193675" y="506095"/>
            <a:ext cx="8950325" cy="460375"/>
          </a:xfrm>
        </p:spPr>
        <p:txBody>
          <a:bodyPr vert="horz" wrap="square" lIns="92075" tIns="46038" rIns="92075" bIns="46038" anchor="ctr"/>
          <a:p>
            <a:r>
              <a:rPr lang="en-US" altLang="en-US" sz="3200" dirty="0"/>
              <a:t>Common Errors in Selection Statements </a:t>
            </a:r>
            <a:endParaRPr lang="en-US" altLang="en-US" sz="3200" dirty="0"/>
          </a:p>
        </p:txBody>
      </p:sp>
      <p:sp>
        <p:nvSpPr>
          <p:cNvPr id="24580" name="Rectangle 3"/>
          <p:cNvSpPr>
            <a:spLocks noGrp="1"/>
          </p:cNvSpPr>
          <p:nvPr>
            <p:ph idx="1"/>
          </p:nvPr>
        </p:nvSpPr>
        <p:spPr>
          <a:xfrm>
            <a:off x="193675" y="1359218"/>
            <a:ext cx="8718550" cy="615950"/>
          </a:xfrm>
        </p:spPr>
        <p:txBody>
          <a:bodyPr vert="horz" wrap="square" lIns="92075" tIns="46038" rIns="92075" bIns="46038" anchor="t"/>
          <a:p>
            <a:pPr marL="0" indent="0">
              <a:buNone/>
            </a:pPr>
            <a:r>
              <a:rPr lang="en-US" altLang="en-US" b="1" dirty="0"/>
              <a:t>Common Error 1: Forgetting Necessary Braces</a:t>
            </a:r>
            <a:r>
              <a:rPr lang="en-US" altLang="en-US" dirty="0"/>
              <a:t> </a:t>
            </a:r>
            <a:endParaRPr lang="en-US" altLang="en-US" dirty="0"/>
          </a:p>
        </p:txBody>
      </p:sp>
      <p:sp>
        <p:nvSpPr>
          <p:cNvPr id="24581" name="Rectangle 6"/>
          <p:cNvSpPr/>
          <p:nvPr/>
        </p:nvSpPr>
        <p:spPr>
          <a:xfrm>
            <a:off x="0" y="331501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2" name="Rectangle 7"/>
          <p:cNvSpPr/>
          <p:nvPr/>
        </p:nvSpPr>
        <p:spPr>
          <a:xfrm>
            <a:off x="0" y="331501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3" name="Rectangle 10"/>
          <p:cNvSpPr/>
          <p:nvPr/>
        </p:nvSpPr>
        <p:spPr>
          <a:xfrm>
            <a:off x="0" y="339121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4584" name="Object 9"/>
          <p:cNvGraphicFramePr>
            <a:graphicFrameLocks noChangeAspect="1"/>
          </p:cNvGraphicFramePr>
          <p:nvPr/>
        </p:nvGraphicFramePr>
        <p:xfrm>
          <a:off x="193675" y="2119630"/>
          <a:ext cx="8756650" cy="1722438"/>
        </p:xfrm>
        <a:graphic>
          <a:graphicData uri="http://schemas.openxmlformats.org/presentationml/2006/ole">
            <mc:AlternateContent xmlns:mc="http://schemas.openxmlformats.org/markup-compatibility/2006">
              <mc:Choice xmlns:v="urn:schemas-microsoft-com:vml" Requires="v">
                <p:oleObj spid="_x0000_s3081" name="" r:id="rId1" imgW="4900930" imgH="956945" progId="Word.Picture.8">
                  <p:embed/>
                </p:oleObj>
              </mc:Choice>
              <mc:Fallback>
                <p:oleObj name="" r:id="rId1" imgW="4900930" imgH="956945" progId="Word.Picture.8">
                  <p:embed/>
                  <p:pic>
                    <p:nvPicPr>
                      <p:cNvPr id="0" name="图片 3080"/>
                      <p:cNvPicPr/>
                      <p:nvPr/>
                    </p:nvPicPr>
                    <p:blipFill>
                      <a:blip r:embed="rId2"/>
                      <a:stretch>
                        <a:fillRect/>
                      </a:stretch>
                    </p:blipFill>
                    <p:spPr>
                      <a:xfrm>
                        <a:off x="193675" y="2119630"/>
                        <a:ext cx="8756650" cy="1722438"/>
                      </a:xfrm>
                      <a:prstGeom prst="rect">
                        <a:avLst/>
                      </a:prstGeom>
                      <a:noFill/>
                      <a:ln w="38100">
                        <a:noFill/>
                        <a:miter/>
                      </a:ln>
                    </p:spPr>
                  </p:pic>
                </p:oleObj>
              </mc:Fallback>
            </mc:AlternateContent>
          </a:graphicData>
        </a:graphic>
      </p:graphicFrame>
      <p:sp>
        <p:nvSpPr>
          <p:cNvPr id="24585" name="Rectangle 13"/>
          <p:cNvSpPr/>
          <p:nvPr/>
        </p:nvSpPr>
        <p:spPr>
          <a:xfrm>
            <a:off x="0" y="327691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212725" y="593725"/>
            <a:ext cx="8640763" cy="460375"/>
          </a:xfrm>
        </p:spPr>
        <p:txBody>
          <a:bodyPr vert="horz" wrap="square" lIns="92075" tIns="46038" rIns="92075" bIns="46038" anchor="ctr"/>
          <a:p>
            <a:r>
              <a:rPr lang="en-US" altLang="en-US" dirty="0"/>
              <a:t>Common Errors in Selection Statements </a:t>
            </a:r>
            <a:endParaRPr lang="en-US" altLang="en-US" dirty="0"/>
          </a:p>
        </p:txBody>
      </p:sp>
      <p:sp>
        <p:nvSpPr>
          <p:cNvPr id="25604" name="Rectangle 4"/>
          <p:cNvSpPr/>
          <p:nvPr/>
        </p:nvSpPr>
        <p:spPr>
          <a:xfrm>
            <a:off x="19050" y="335311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5" name="Rectangle 5"/>
          <p:cNvSpPr/>
          <p:nvPr/>
        </p:nvSpPr>
        <p:spPr>
          <a:xfrm>
            <a:off x="19050" y="335311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6" name="Rectangle 6"/>
          <p:cNvSpPr/>
          <p:nvPr/>
        </p:nvSpPr>
        <p:spPr>
          <a:xfrm>
            <a:off x="19050" y="342931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7" name="Rectangle 8"/>
          <p:cNvSpPr/>
          <p:nvPr/>
        </p:nvSpPr>
        <p:spPr>
          <a:xfrm>
            <a:off x="212725" y="1629093"/>
            <a:ext cx="8718550" cy="6159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b="1" dirty="0"/>
              <a:t>Common Error 2: Wrong Semicolon at the </a:t>
            </a:r>
            <a:r>
              <a:rPr lang="en-US" altLang="en-US" sz="2800" b="1" u="sng" dirty="0"/>
              <a:t>if</a:t>
            </a:r>
            <a:r>
              <a:rPr lang="en-US" altLang="en-US" sz="2800" b="1" dirty="0"/>
              <a:t> Line</a:t>
            </a:r>
            <a:endParaRPr lang="en-US" altLang="en-US" sz="2800" b="1" dirty="0"/>
          </a:p>
        </p:txBody>
      </p:sp>
      <p:sp>
        <p:nvSpPr>
          <p:cNvPr id="25608" name="Rectangle 9"/>
          <p:cNvSpPr/>
          <p:nvPr/>
        </p:nvSpPr>
        <p:spPr>
          <a:xfrm>
            <a:off x="19050" y="331501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5609" name="Object 10"/>
          <p:cNvGraphicFramePr>
            <a:graphicFrameLocks noChangeAspect="1"/>
          </p:cNvGraphicFramePr>
          <p:nvPr/>
        </p:nvGraphicFramePr>
        <p:xfrm>
          <a:off x="250825" y="2262505"/>
          <a:ext cx="8718550" cy="2135188"/>
        </p:xfrm>
        <a:graphic>
          <a:graphicData uri="http://schemas.openxmlformats.org/presentationml/2006/ole">
            <mc:AlternateContent xmlns:mc="http://schemas.openxmlformats.org/markup-compatibility/2006">
              <mc:Choice xmlns:v="urn:schemas-microsoft-com:vml" Requires="v">
                <p:oleObj spid="_x0000_s3093" name="" r:id="rId1" imgW="4899025" imgH="1200785" progId="Word.Picture.8">
                  <p:embed/>
                </p:oleObj>
              </mc:Choice>
              <mc:Fallback>
                <p:oleObj name="" r:id="rId1" imgW="4899025" imgH="1200785" progId="Word.Picture.8">
                  <p:embed/>
                  <p:pic>
                    <p:nvPicPr>
                      <p:cNvPr id="0" name="图片 3092"/>
                      <p:cNvPicPr/>
                      <p:nvPr/>
                    </p:nvPicPr>
                    <p:blipFill>
                      <a:blip r:embed="rId2"/>
                      <a:stretch>
                        <a:fillRect/>
                      </a:stretch>
                    </p:blipFill>
                    <p:spPr>
                      <a:xfrm>
                        <a:off x="250825" y="2262505"/>
                        <a:ext cx="8718550" cy="2135188"/>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a:xfrm>
            <a:off x="193675" y="606425"/>
            <a:ext cx="8640763" cy="460375"/>
          </a:xfrm>
        </p:spPr>
        <p:txBody>
          <a:bodyPr vert="horz" wrap="square" lIns="92075" tIns="46038" rIns="92075" bIns="46038" anchor="ctr"/>
          <a:p>
            <a:r>
              <a:rPr lang="en-US" altLang="en-US" dirty="0"/>
              <a:t>Common Errors in Selection Statements </a:t>
            </a:r>
            <a:endParaRPr lang="en-US" altLang="en-US" dirty="0"/>
          </a:p>
        </p:txBody>
      </p:sp>
      <p:sp>
        <p:nvSpPr>
          <p:cNvPr id="26628" name="Rectangle 3"/>
          <p:cNvSpPr>
            <a:spLocks noGrp="1"/>
          </p:cNvSpPr>
          <p:nvPr>
            <p:ph idx="1"/>
          </p:nvPr>
        </p:nvSpPr>
        <p:spPr>
          <a:xfrm>
            <a:off x="193675" y="1585913"/>
            <a:ext cx="8718550" cy="615950"/>
          </a:xfrm>
        </p:spPr>
        <p:txBody>
          <a:bodyPr vert="horz" wrap="square" lIns="92075" tIns="46038" rIns="92075" bIns="46038" anchor="t"/>
          <a:p>
            <a:pPr marL="0" indent="0">
              <a:buNone/>
            </a:pPr>
            <a:r>
              <a:rPr lang="en-US" altLang="en-US" b="1" dirty="0"/>
              <a:t>Common Error 3: Mistakenly Using = for ==</a:t>
            </a:r>
            <a:endParaRPr lang="en-US" altLang="en-US" b="1" dirty="0"/>
          </a:p>
        </p:txBody>
      </p:sp>
      <p:sp>
        <p:nvSpPr>
          <p:cNvPr id="26629" name="Rectangle 4"/>
          <p:cNvSpPr/>
          <p:nvPr/>
        </p:nvSpPr>
        <p:spPr>
          <a:xfrm>
            <a:off x="0" y="35417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0" name="Rectangle 5"/>
          <p:cNvSpPr/>
          <p:nvPr/>
        </p:nvSpPr>
        <p:spPr>
          <a:xfrm>
            <a:off x="0" y="35417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1" name="Rectangle 6"/>
          <p:cNvSpPr/>
          <p:nvPr/>
        </p:nvSpPr>
        <p:spPr>
          <a:xfrm>
            <a:off x="0" y="36179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2" name="Rectangle 9"/>
          <p:cNvSpPr/>
          <p:nvPr/>
        </p:nvSpPr>
        <p:spPr>
          <a:xfrm>
            <a:off x="0" y="35036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3" name="Rectangle 11"/>
          <p:cNvSpPr/>
          <p:nvPr/>
        </p:nvSpPr>
        <p:spPr>
          <a:xfrm>
            <a:off x="269875" y="2201863"/>
            <a:ext cx="8718550" cy="6159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t>if (count = 1) </a:t>
            </a:r>
            <a:endParaRPr lang="en-US" altLang="en-US" sz="2800" dirty="0"/>
          </a:p>
          <a:p>
            <a:pPr marL="0" lvl="0" indent="0">
              <a:buNone/>
            </a:pPr>
            <a:r>
              <a:rPr lang="en-US" altLang="en-US" sz="2800" dirty="0"/>
              <a:t>  cout &lt;&lt; "count is zero" &lt;&lt; endl;</a:t>
            </a:r>
            <a:endParaRPr lang="en-US" altLang="en-US" sz="2800" dirty="0"/>
          </a:p>
          <a:p>
            <a:pPr marL="0" lvl="0" indent="0">
              <a:buNone/>
            </a:pPr>
            <a:r>
              <a:rPr lang="en-US" altLang="en-US" sz="2800" dirty="0"/>
              <a:t>else </a:t>
            </a:r>
            <a:endParaRPr lang="en-US" altLang="en-US" sz="2800" dirty="0"/>
          </a:p>
          <a:p>
            <a:pPr marL="0" lvl="0" indent="0">
              <a:buNone/>
            </a:pPr>
            <a:r>
              <a:rPr lang="en-US" altLang="en-US" sz="2800" dirty="0"/>
              <a:t>  cout &lt;&lt; "count is not zero" &lt;&lt; endl;</a:t>
            </a:r>
            <a:endParaRPr lang="en-US" altLang="en-US" sz="2800" dirty="0"/>
          </a:p>
        </p:txBody>
      </p:sp>
      <p:sp>
        <p:nvSpPr>
          <p:cNvPr id="26634" name="Rectangle 13"/>
          <p:cNvSpPr/>
          <p:nvPr/>
        </p:nvSpPr>
        <p:spPr>
          <a:xfrm>
            <a:off x="0" y="38052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a:xfrm>
            <a:off x="193040" y="606425"/>
            <a:ext cx="8640763" cy="460375"/>
          </a:xfrm>
        </p:spPr>
        <p:txBody>
          <a:bodyPr vert="horz" wrap="square" lIns="92075" tIns="46038" rIns="92075" bIns="46038" anchor="ctr"/>
          <a:p>
            <a:r>
              <a:rPr lang="en-US" altLang="en-US" dirty="0"/>
              <a:t>Common Errors in Selection Statements </a:t>
            </a:r>
            <a:endParaRPr lang="en-US" altLang="en-US" dirty="0"/>
          </a:p>
        </p:txBody>
      </p:sp>
      <p:sp>
        <p:nvSpPr>
          <p:cNvPr id="27652" name="Rectangle 4"/>
          <p:cNvSpPr/>
          <p:nvPr/>
        </p:nvSpPr>
        <p:spPr>
          <a:xfrm>
            <a:off x="-635" y="35544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3" name="Rectangle 5"/>
          <p:cNvSpPr/>
          <p:nvPr/>
        </p:nvSpPr>
        <p:spPr>
          <a:xfrm>
            <a:off x="-635" y="35544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4" name="Rectangle 6"/>
          <p:cNvSpPr/>
          <p:nvPr/>
        </p:nvSpPr>
        <p:spPr>
          <a:xfrm>
            <a:off x="-635" y="36306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5" name="Rectangle 7"/>
          <p:cNvSpPr/>
          <p:nvPr/>
        </p:nvSpPr>
        <p:spPr>
          <a:xfrm>
            <a:off x="154940" y="1752600"/>
            <a:ext cx="8718550" cy="6159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600" b="1" dirty="0"/>
              <a:t>Common Error 4: Redundant Testing of Boolean Values</a:t>
            </a:r>
            <a:endParaRPr lang="en-US" altLang="en-US" sz="2600" b="1" dirty="0"/>
          </a:p>
        </p:txBody>
      </p:sp>
      <p:sp>
        <p:nvSpPr>
          <p:cNvPr id="27656" name="Rectangle 8"/>
          <p:cNvSpPr/>
          <p:nvPr/>
        </p:nvSpPr>
        <p:spPr>
          <a:xfrm>
            <a:off x="-635" y="35163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7" name="Rectangle 10"/>
          <p:cNvSpPr/>
          <p:nvPr/>
        </p:nvSpPr>
        <p:spPr>
          <a:xfrm>
            <a:off x="-635" y="38179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7658" name="Object 11"/>
          <p:cNvGraphicFramePr>
            <a:graphicFrameLocks noChangeAspect="1"/>
          </p:cNvGraphicFramePr>
          <p:nvPr/>
        </p:nvGraphicFramePr>
        <p:xfrm>
          <a:off x="193040" y="2520950"/>
          <a:ext cx="8796338" cy="1355725"/>
        </p:xfrm>
        <a:graphic>
          <a:graphicData uri="http://schemas.openxmlformats.org/presentationml/2006/ole">
            <mc:AlternateContent xmlns:mc="http://schemas.openxmlformats.org/markup-compatibility/2006">
              <mc:Choice xmlns:v="urn:schemas-microsoft-com:vml" Requires="v">
                <p:oleObj spid="_x0000_s3094" name="" r:id="rId1" imgW="3721100" imgH="577215" progId="Word.Picture.8">
                  <p:embed/>
                </p:oleObj>
              </mc:Choice>
              <mc:Fallback>
                <p:oleObj name="" r:id="rId1" imgW="3721100" imgH="577215" progId="Word.Picture.8">
                  <p:embed/>
                  <p:pic>
                    <p:nvPicPr>
                      <p:cNvPr id="0" name="图片 3093"/>
                      <p:cNvPicPr/>
                      <p:nvPr/>
                    </p:nvPicPr>
                    <p:blipFill>
                      <a:blip r:embed="rId2"/>
                      <a:stretch>
                        <a:fillRect/>
                      </a:stretch>
                    </p:blipFill>
                    <p:spPr>
                      <a:xfrm>
                        <a:off x="193040" y="2520950"/>
                        <a:ext cx="8796338" cy="1355725"/>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a:xfrm>
            <a:off x="193675" y="241300"/>
            <a:ext cx="8640763" cy="460375"/>
          </a:xfrm>
        </p:spPr>
        <p:txBody>
          <a:bodyPr vert="horz" wrap="square" lIns="92075" tIns="46038" rIns="92075" bIns="46038" anchor="ctr"/>
          <a:p>
            <a:r>
              <a:rPr lang="en-US" altLang="en-US" sz="3600" dirty="0"/>
              <a:t>Problem: Body Mass Index</a:t>
            </a:r>
            <a:r>
              <a:rPr lang="en-US" altLang="en-US" dirty="0"/>
              <a:t> </a:t>
            </a:r>
            <a:endParaRPr lang="en-US" altLang="en-US" dirty="0"/>
          </a:p>
        </p:txBody>
      </p:sp>
      <p:sp>
        <p:nvSpPr>
          <p:cNvPr id="28676" name="Rectangle 3"/>
          <p:cNvSpPr>
            <a:spLocks noGrp="1"/>
          </p:cNvSpPr>
          <p:nvPr>
            <p:ph idx="1"/>
          </p:nvPr>
        </p:nvSpPr>
        <p:spPr>
          <a:xfrm>
            <a:off x="193675" y="931863"/>
            <a:ext cx="8718550" cy="2497137"/>
          </a:xfrm>
        </p:spPr>
        <p:txBody>
          <a:bodyPr vert="horz" wrap="square" lIns="92075" tIns="46038" rIns="92075" bIns="46038" anchor="t"/>
          <a:p>
            <a:pPr marL="0" indent="0">
              <a:buNone/>
            </a:pPr>
            <a:r>
              <a:rPr lang="en-US" altLang="en-US" dirty="0"/>
              <a:t>Body Mass Index (BMI) is a measure of health on weight. It can be calculated by taking your weight in kilograms and dividing by the square of your height in meters. The interpretation of BMI for people 16 years or older is as follows:</a:t>
            </a:r>
            <a:endParaRPr lang="en-US" altLang="en-US" dirty="0"/>
          </a:p>
        </p:txBody>
      </p:sp>
      <p:sp>
        <p:nvSpPr>
          <p:cNvPr id="28677" name="Rectangle 6"/>
          <p:cNvSpPr/>
          <p:nvPr/>
        </p:nvSpPr>
        <p:spPr>
          <a:xfrm>
            <a:off x="0" y="28876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8" name="Rectangle 7"/>
          <p:cNvSpPr/>
          <p:nvPr/>
        </p:nvSpPr>
        <p:spPr>
          <a:xfrm>
            <a:off x="0" y="28876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8679" name="Object 8"/>
          <p:cNvGraphicFramePr>
            <a:graphicFrameLocks noChangeAspect="1"/>
          </p:cNvGraphicFramePr>
          <p:nvPr/>
        </p:nvGraphicFramePr>
        <p:xfrm>
          <a:off x="231775" y="3621088"/>
          <a:ext cx="5991225" cy="2755900"/>
        </p:xfrm>
        <a:graphic>
          <a:graphicData uri="http://schemas.openxmlformats.org/presentationml/2006/ole">
            <mc:AlternateContent xmlns:mc="http://schemas.openxmlformats.org/markup-compatibility/2006">
              <mc:Choice xmlns:v="urn:schemas-microsoft-com:vml" Requires="v">
                <p:oleObj spid="_x0000_s3087" name="" r:id="rId1" imgW="2439035" imgH="1116965" progId="Word.Picture.8">
                  <p:embed/>
                </p:oleObj>
              </mc:Choice>
              <mc:Fallback>
                <p:oleObj name="" r:id="rId1" imgW="2439035" imgH="1116965" progId="Word.Picture.8">
                  <p:embed/>
                  <p:pic>
                    <p:nvPicPr>
                      <p:cNvPr id="0" name="图片 3086"/>
                      <p:cNvPicPr/>
                      <p:nvPr/>
                    </p:nvPicPr>
                    <p:blipFill>
                      <a:blip r:embed="rId2"/>
                      <a:stretch>
                        <a:fillRect/>
                      </a:stretch>
                    </p:blipFill>
                    <p:spPr>
                      <a:xfrm>
                        <a:off x="231775" y="3621088"/>
                        <a:ext cx="5991225" cy="2755900"/>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7" name="Rectangle 6"/>
          <p:cNvSpPr/>
          <p:nvPr/>
        </p:nvSpPr>
        <p:spPr>
          <a:xfrm>
            <a:off x="0" y="28876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8" name="Rectangle 7"/>
          <p:cNvSpPr/>
          <p:nvPr/>
        </p:nvSpPr>
        <p:spPr>
          <a:xfrm>
            <a:off x="0" y="28876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 name="文本框 3"/>
          <p:cNvSpPr txBox="1"/>
          <p:nvPr/>
        </p:nvSpPr>
        <p:spPr>
          <a:xfrm>
            <a:off x="92710" y="0"/>
            <a:ext cx="8454390" cy="6770370"/>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r>
              <a:rPr lang="zh-CN" altLang="en-US" sz="1400"/>
              <a:t>int main()</a:t>
            </a:r>
            <a:endParaRPr lang="zh-CN" altLang="en-US" sz="1400"/>
          </a:p>
          <a:p>
            <a:r>
              <a:rPr lang="zh-CN" altLang="en-US" sz="1400"/>
              <a:t>{</a:t>
            </a:r>
            <a:endParaRPr lang="zh-CN" altLang="en-US" sz="1400"/>
          </a:p>
          <a:p>
            <a:r>
              <a:rPr lang="zh-CN" altLang="en-US" sz="1400"/>
              <a:t>  // Prompt the user to enter weight in pounds</a:t>
            </a:r>
            <a:endParaRPr lang="zh-CN" altLang="en-US" sz="1400"/>
          </a:p>
          <a:p>
            <a:r>
              <a:rPr lang="zh-CN" altLang="en-US" sz="1400"/>
              <a:t>  cout &lt;&lt; "Enter weight in pounds: ";</a:t>
            </a:r>
            <a:endParaRPr lang="zh-CN" altLang="en-US" sz="1400"/>
          </a:p>
          <a:p>
            <a:r>
              <a:rPr lang="zh-CN" altLang="en-US" sz="1400"/>
              <a:t>  double weight;</a:t>
            </a:r>
            <a:endParaRPr lang="zh-CN" altLang="en-US" sz="1400"/>
          </a:p>
          <a:p>
            <a:r>
              <a:rPr lang="zh-CN" altLang="en-US" sz="1400"/>
              <a:t>  cin &gt;&gt; weight;</a:t>
            </a:r>
            <a:endParaRPr lang="zh-CN" altLang="en-US" sz="1400"/>
          </a:p>
          <a:p>
            <a:r>
              <a:rPr lang="zh-CN" altLang="en-US" sz="1400"/>
              <a:t>  // Prompt the user to enter height in inches</a:t>
            </a:r>
            <a:endParaRPr lang="zh-CN" altLang="en-US" sz="1400"/>
          </a:p>
          <a:p>
            <a:r>
              <a:rPr lang="zh-CN" altLang="en-US" sz="1400"/>
              <a:t>  cout &lt;&lt; "Enter height in inches: ";</a:t>
            </a:r>
            <a:endParaRPr lang="zh-CN" altLang="en-US" sz="1400"/>
          </a:p>
          <a:p>
            <a:r>
              <a:rPr lang="zh-CN" altLang="en-US" sz="1400"/>
              <a:t>  double height;</a:t>
            </a:r>
            <a:endParaRPr lang="zh-CN" altLang="en-US" sz="1400"/>
          </a:p>
          <a:p>
            <a:r>
              <a:rPr lang="zh-CN" altLang="en-US" sz="1400"/>
              <a:t>  cin &gt;&gt; height;</a:t>
            </a:r>
            <a:endParaRPr lang="zh-CN" altLang="en-US" sz="1400"/>
          </a:p>
          <a:p>
            <a:r>
              <a:rPr lang="zh-CN" altLang="en-US" sz="1400"/>
              <a:t>  const double KILOGRAMS_PER_POUND = 0.45359237; // Constant</a:t>
            </a:r>
            <a:endParaRPr lang="zh-CN" altLang="en-US" sz="1400"/>
          </a:p>
          <a:p>
            <a:r>
              <a:rPr lang="zh-CN" altLang="en-US" sz="1400"/>
              <a:t>  const double METERS_PER_INCH = 0.0254; // Constant</a:t>
            </a:r>
            <a:endParaRPr lang="zh-CN" altLang="en-US" sz="1400"/>
          </a:p>
          <a:p>
            <a:r>
              <a:rPr lang="zh-CN" altLang="en-US" sz="1400"/>
              <a:t>  // Compute BMI</a:t>
            </a:r>
            <a:endParaRPr lang="zh-CN" altLang="en-US" sz="1400"/>
          </a:p>
          <a:p>
            <a:r>
              <a:rPr lang="zh-CN" altLang="en-US" sz="1400"/>
              <a:t>  double weightInKilograms = weight * KILOGRAMS_PER_POUND; </a:t>
            </a:r>
            <a:endParaRPr lang="zh-CN" altLang="en-US" sz="1400"/>
          </a:p>
          <a:p>
            <a:r>
              <a:rPr lang="zh-CN" altLang="en-US" sz="1400"/>
              <a:t>  double heightInMeters = height * METERS_PER_INCH; </a:t>
            </a:r>
            <a:endParaRPr lang="zh-CN" altLang="en-US" sz="1400"/>
          </a:p>
          <a:p>
            <a:r>
              <a:rPr lang="zh-CN" altLang="en-US" sz="1400"/>
              <a:t>  double bmi = weightInKilograms / </a:t>
            </a:r>
            <a:endParaRPr lang="zh-CN" altLang="en-US" sz="1400"/>
          </a:p>
          <a:p>
            <a:r>
              <a:rPr lang="zh-CN" altLang="en-US" sz="1400"/>
              <a:t>    (heightInMeters * heightInMeters);</a:t>
            </a:r>
            <a:endParaRPr lang="zh-CN" altLang="en-US" sz="1400"/>
          </a:p>
          <a:p>
            <a:r>
              <a:rPr lang="zh-CN" altLang="en-US" sz="1400"/>
              <a:t>  // Display result</a:t>
            </a:r>
            <a:endParaRPr lang="zh-CN" altLang="en-US" sz="1400"/>
          </a:p>
          <a:p>
            <a:r>
              <a:rPr lang="zh-CN" altLang="en-US" sz="1400"/>
              <a:t>  cout &lt;&lt; "BMI is " &lt;&lt; bmi &lt;&lt; endl;</a:t>
            </a:r>
            <a:endParaRPr lang="zh-CN" altLang="en-US" sz="1400"/>
          </a:p>
          <a:p>
            <a:r>
              <a:rPr lang="zh-CN" altLang="en-US" sz="1400"/>
              <a:t>  if (bmi &lt; 18.5)</a:t>
            </a:r>
            <a:endParaRPr lang="zh-CN" altLang="en-US" sz="1400"/>
          </a:p>
          <a:p>
            <a:r>
              <a:rPr lang="zh-CN" altLang="en-US" sz="1400"/>
              <a:t>    cout &lt;&lt; "Underweight" &lt;&lt; endl;</a:t>
            </a:r>
            <a:endParaRPr lang="zh-CN" altLang="en-US" sz="1400"/>
          </a:p>
          <a:p>
            <a:r>
              <a:rPr lang="zh-CN" altLang="en-US" sz="1400"/>
              <a:t>  else if (bmi &lt; 25)</a:t>
            </a:r>
            <a:endParaRPr lang="zh-CN" altLang="en-US" sz="1400"/>
          </a:p>
          <a:p>
            <a:r>
              <a:rPr lang="zh-CN" altLang="en-US" sz="1400"/>
              <a:t>    cout &lt;&lt; "Normal" &lt;&lt; endl;</a:t>
            </a:r>
            <a:endParaRPr lang="zh-CN" altLang="en-US" sz="1400"/>
          </a:p>
          <a:p>
            <a:r>
              <a:rPr lang="zh-CN" altLang="en-US" sz="1400"/>
              <a:t>  else if (bmi &lt; 30)</a:t>
            </a:r>
            <a:endParaRPr lang="zh-CN" altLang="en-US" sz="1400"/>
          </a:p>
          <a:p>
            <a:r>
              <a:rPr lang="zh-CN" altLang="en-US" sz="1400"/>
              <a:t>    cout &lt;&lt; "Overweight" &lt;&lt; endl;</a:t>
            </a:r>
            <a:endParaRPr lang="zh-CN" altLang="en-US" sz="1400"/>
          </a:p>
          <a:p>
            <a:r>
              <a:rPr lang="zh-CN" altLang="en-US" sz="1400"/>
              <a:t>  else</a:t>
            </a:r>
            <a:endParaRPr lang="zh-CN" altLang="en-US" sz="1400"/>
          </a:p>
          <a:p>
            <a:r>
              <a:rPr lang="zh-CN" altLang="en-US" sz="1400"/>
              <a:t>    cout &lt;&lt; "Obese" &lt;&lt; endl;</a:t>
            </a:r>
            <a:endParaRPr lang="zh-CN" altLang="en-US" sz="1400"/>
          </a:p>
          <a:p>
            <a:r>
              <a:rPr lang="zh-CN" altLang="en-US" sz="1400"/>
              <a:t>  return 0;</a:t>
            </a:r>
            <a:endParaRPr lang="zh-CN" altLang="en-US" sz="1400"/>
          </a:p>
          <a:p>
            <a:r>
              <a:rPr lang="zh-CN" altLang="en-US" sz="1400"/>
              <a:t>}</a:t>
            </a:r>
            <a:endParaRPr lang="zh-CN"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Example: Computing Taxes</a:t>
            </a:r>
            <a:endParaRPr lang="en-US" altLang="en-US" dirty="0"/>
          </a:p>
        </p:txBody>
      </p:sp>
      <p:sp>
        <p:nvSpPr>
          <p:cNvPr id="29700" name="Rectangle 3"/>
          <p:cNvSpPr>
            <a:spLocks noGrp="1"/>
          </p:cNvSpPr>
          <p:nvPr>
            <p:ph idx="1"/>
          </p:nvPr>
        </p:nvSpPr>
        <p:spPr>
          <a:xfrm>
            <a:off x="228600" y="990600"/>
            <a:ext cx="8610600" cy="2590800"/>
          </a:xfrm>
        </p:spPr>
        <p:txBody>
          <a:bodyPr vert="horz" wrap="square" lIns="92075" tIns="46038" rIns="92075" bIns="46038" anchor="t"/>
          <a:p>
            <a:pPr marL="0" indent="0">
              <a:buNone/>
            </a:pPr>
            <a:r>
              <a:rPr lang="en-US" altLang="en-US" sz="2800" dirty="0">
                <a:cs typeface="Times New Roman" panose="02020603050405020304" pitchFamily="18" charset="0"/>
              </a:rPr>
              <a:t>The US federal personal income tax is calculated based on the filing status and taxable income. There are four filing statuses: single filers, married filing jointly, married filing separately, and head of household. The tax rates for 2002 are shown in Table 3.6.</a:t>
            </a:r>
            <a:endParaRPr lang="en-US" altLang="en-US" sz="2200" dirty="0"/>
          </a:p>
        </p:txBody>
      </p:sp>
      <p:graphicFrame>
        <p:nvGraphicFramePr>
          <p:cNvPr id="29701" name="Object 9"/>
          <p:cNvGraphicFramePr>
            <a:graphicFrameLocks noChangeAspect="1"/>
          </p:cNvGraphicFramePr>
          <p:nvPr/>
        </p:nvGraphicFramePr>
        <p:xfrm>
          <a:off x="152400" y="3352800"/>
          <a:ext cx="8991600" cy="2889250"/>
        </p:xfrm>
        <a:graphic>
          <a:graphicData uri="http://schemas.openxmlformats.org/presentationml/2006/ole">
            <mc:AlternateContent xmlns:mc="http://schemas.openxmlformats.org/markup-compatibility/2006">
              <mc:Choice xmlns:v="urn:schemas-microsoft-com:vml" Requires="v">
                <p:oleObj spid="_x0000_s3088" name="" r:id="rId1" imgW="6964680" imgH="2240280" progId="Paint.Picture">
                  <p:embed/>
                </p:oleObj>
              </mc:Choice>
              <mc:Fallback>
                <p:oleObj name="" r:id="rId1" imgW="6964680" imgH="2240280" progId="Paint.Picture">
                  <p:embed/>
                  <p:pic>
                    <p:nvPicPr>
                      <p:cNvPr id="0" name="图片 3087"/>
                      <p:cNvPicPr/>
                      <p:nvPr/>
                    </p:nvPicPr>
                    <p:blipFill>
                      <a:blip r:embed="rId2"/>
                      <a:stretch>
                        <a:fillRect/>
                      </a:stretch>
                    </p:blipFill>
                    <p:spPr>
                      <a:xfrm>
                        <a:off x="152400" y="3352800"/>
                        <a:ext cx="8991600" cy="288925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152400" y="228600"/>
            <a:ext cx="8763000" cy="1066800"/>
          </a:xfrm>
        </p:spPr>
        <p:txBody>
          <a:bodyPr vert="horz" wrap="square" lIns="92075" tIns="46038" rIns="92075" bIns="46038" anchor="ctr"/>
          <a:p>
            <a:r>
              <a:rPr lang="en-US" altLang="en-US" dirty="0"/>
              <a:t>Motivations</a:t>
            </a:r>
            <a:endParaRPr lang="en-US" altLang="en-US" dirty="0"/>
          </a:p>
        </p:txBody>
      </p:sp>
      <p:sp>
        <p:nvSpPr>
          <p:cNvPr id="4100" name="Rectangle 3"/>
          <p:cNvSpPr>
            <a:spLocks noGrp="1"/>
          </p:cNvSpPr>
          <p:nvPr>
            <p:ph idx="1"/>
          </p:nvPr>
        </p:nvSpPr>
        <p:spPr>
          <a:xfrm>
            <a:off x="304800" y="1371600"/>
            <a:ext cx="8610600" cy="4114800"/>
          </a:xfrm>
        </p:spPr>
        <p:txBody>
          <a:bodyPr vert="horz" wrap="square" lIns="92075" tIns="46038" rIns="92075" bIns="46038" anchor="t"/>
          <a:p>
            <a:pPr marL="0" indent="0">
              <a:buNone/>
            </a:pPr>
            <a:r>
              <a:rPr lang="en-US" altLang="en-US" dirty="0"/>
              <a:t>If you assigned a negative value for </a:t>
            </a:r>
            <a:r>
              <a:rPr lang="en-US" altLang="en-US" u="sng" dirty="0"/>
              <a:t>radius</a:t>
            </a:r>
            <a:r>
              <a:rPr lang="en-US" altLang="en-US" dirty="0"/>
              <a:t> in Listing 2.1, ComputeArea.cpp, the program would print an invalid result. If the radius is negative, you don't want the program to compute the area. How can you deal with this situation? </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a:xfrm>
            <a:off x="228600" y="228600"/>
            <a:ext cx="8686800" cy="533400"/>
          </a:xfrm>
        </p:spPr>
        <p:txBody>
          <a:bodyPr vert="horz" wrap="square" lIns="92075" tIns="46038" rIns="92075" bIns="46038" anchor="ctr"/>
          <a:p>
            <a:r>
              <a:rPr lang="en-US" altLang="en-US" dirty="0"/>
              <a:t>Example: Computing Taxes, cont.</a:t>
            </a:r>
            <a:endParaRPr lang="en-US" altLang="en-US" dirty="0"/>
          </a:p>
        </p:txBody>
      </p:sp>
      <p:sp>
        <p:nvSpPr>
          <p:cNvPr id="30724" name="Rectangle 8"/>
          <p:cNvSpPr/>
          <p:nvPr/>
        </p:nvSpPr>
        <p:spPr>
          <a:xfrm>
            <a:off x="1833563" y="25495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5" name="Rectangle 9"/>
          <p:cNvSpPr>
            <a:spLocks noGrp="1"/>
          </p:cNvSpPr>
          <p:nvPr>
            <p:ph idx="1"/>
          </p:nvPr>
        </p:nvSpPr>
        <p:spPr>
          <a:xfrm>
            <a:off x="228600" y="838200"/>
            <a:ext cx="8610600" cy="2590800"/>
          </a:xfrm>
        </p:spPr>
        <p:txBody>
          <a:bodyPr vert="horz" wrap="square" lIns="92075" tIns="46038" rIns="92075" bIns="46038" anchor="t"/>
          <a:p>
            <a:pPr marL="0" indent="0">
              <a:buNone/>
            </a:pPr>
            <a:r>
              <a:rPr lang="en-US" altLang="en-US" sz="1400" b="1" dirty="0"/>
              <a:t>if</a:t>
            </a:r>
            <a:r>
              <a:rPr lang="en-US" altLang="en-US" sz="1400" dirty="0"/>
              <a:t> (status == 0) </a:t>
            </a:r>
            <a:endParaRPr lang="en-US" altLang="en-US" sz="1400" dirty="0"/>
          </a:p>
          <a:p>
            <a:pPr marL="0" indent="0">
              <a:buNone/>
            </a:pPr>
            <a:r>
              <a:rPr lang="en-US" altLang="en-US" sz="1400" dirty="0"/>
              <a:t>{</a:t>
            </a:r>
            <a:endParaRPr lang="en-US" altLang="en-US" sz="1400" dirty="0"/>
          </a:p>
          <a:p>
            <a:pPr marL="0" indent="0">
              <a:buNone/>
            </a:pPr>
            <a:r>
              <a:rPr lang="en-US" altLang="en-US" sz="1400" dirty="0"/>
              <a:t>  // Compute tax for single filers</a:t>
            </a:r>
            <a:endParaRPr lang="en-US" altLang="en-US" sz="1400" dirty="0"/>
          </a:p>
          <a:p>
            <a:pPr marL="0" indent="0">
              <a:buNone/>
            </a:pPr>
            <a:r>
              <a:rPr lang="en-US" altLang="en-US" sz="1400" dirty="0"/>
              <a:t>}</a:t>
            </a:r>
            <a:endParaRPr lang="en-US" altLang="en-US" sz="1400" b="1" dirty="0"/>
          </a:p>
          <a:p>
            <a:pPr marL="0" indent="0">
              <a:buNone/>
            </a:pPr>
            <a:r>
              <a:rPr lang="en-US" altLang="en-US" sz="1400" b="1" dirty="0"/>
              <a:t>else if</a:t>
            </a:r>
            <a:r>
              <a:rPr lang="en-US" altLang="en-US" sz="1400" dirty="0"/>
              <a:t> (status == 1) </a:t>
            </a:r>
            <a:endParaRPr lang="en-US" altLang="en-US" sz="1400" dirty="0"/>
          </a:p>
          <a:p>
            <a:pPr marL="0" indent="0">
              <a:buNone/>
            </a:pPr>
            <a:r>
              <a:rPr lang="en-US" altLang="en-US" sz="1400" dirty="0"/>
              <a:t>{</a:t>
            </a:r>
            <a:endParaRPr lang="en-US" altLang="en-US" sz="1400" dirty="0"/>
          </a:p>
          <a:p>
            <a:pPr marL="0" indent="0">
              <a:buNone/>
            </a:pPr>
            <a:r>
              <a:rPr lang="en-US" altLang="en-US" sz="1400" dirty="0"/>
              <a:t>  // Compute tax for married file jointly</a:t>
            </a:r>
            <a:endParaRPr lang="en-US" altLang="en-US" sz="1400" dirty="0"/>
          </a:p>
          <a:p>
            <a:pPr marL="0" indent="0">
              <a:buNone/>
            </a:pPr>
            <a:r>
              <a:rPr lang="en-US" altLang="en-US" sz="1400" dirty="0"/>
              <a:t>}</a:t>
            </a:r>
            <a:endParaRPr lang="en-US" altLang="en-US" sz="1400" b="1" dirty="0"/>
          </a:p>
          <a:p>
            <a:pPr marL="0" indent="0">
              <a:buNone/>
            </a:pPr>
            <a:r>
              <a:rPr lang="en-US" altLang="en-US" sz="1400" b="1" dirty="0"/>
              <a:t>else if</a:t>
            </a:r>
            <a:r>
              <a:rPr lang="en-US" altLang="en-US" sz="1400" dirty="0"/>
              <a:t> (status == 2) </a:t>
            </a:r>
            <a:endParaRPr lang="en-US" altLang="en-US" sz="1400" dirty="0"/>
          </a:p>
          <a:p>
            <a:pPr marL="0" indent="0">
              <a:buNone/>
            </a:pPr>
            <a:r>
              <a:rPr lang="en-US" altLang="en-US" sz="1400" dirty="0"/>
              <a:t>{</a:t>
            </a:r>
            <a:endParaRPr lang="en-US" altLang="en-US" sz="1400" dirty="0"/>
          </a:p>
          <a:p>
            <a:pPr marL="0" indent="0">
              <a:buNone/>
            </a:pPr>
            <a:r>
              <a:rPr lang="en-US" altLang="en-US" sz="1400" dirty="0"/>
              <a:t>  // Compute tax for married file separately</a:t>
            </a:r>
            <a:endParaRPr lang="en-US" altLang="en-US" sz="1400" dirty="0"/>
          </a:p>
          <a:p>
            <a:pPr marL="0" indent="0">
              <a:buNone/>
            </a:pPr>
            <a:r>
              <a:rPr lang="en-US" altLang="en-US" sz="1400" dirty="0"/>
              <a:t>}</a:t>
            </a:r>
            <a:endParaRPr lang="en-US" altLang="en-US" sz="1400" b="1" dirty="0"/>
          </a:p>
          <a:p>
            <a:pPr marL="0" indent="0">
              <a:buNone/>
            </a:pPr>
            <a:r>
              <a:rPr lang="en-US" altLang="en-US" sz="1400" b="1" dirty="0"/>
              <a:t>else if</a:t>
            </a:r>
            <a:r>
              <a:rPr lang="en-US" altLang="en-US" sz="1400" dirty="0"/>
              <a:t> (status == 3) </a:t>
            </a:r>
            <a:endParaRPr lang="en-US" altLang="en-US" sz="1400" dirty="0"/>
          </a:p>
          <a:p>
            <a:pPr marL="0" indent="0">
              <a:buNone/>
            </a:pPr>
            <a:r>
              <a:rPr lang="en-US" altLang="en-US" sz="1400" dirty="0"/>
              <a:t>{</a:t>
            </a:r>
            <a:endParaRPr lang="en-US" altLang="en-US" sz="1400" dirty="0"/>
          </a:p>
          <a:p>
            <a:pPr marL="0" indent="0">
              <a:buNone/>
            </a:pPr>
            <a:r>
              <a:rPr lang="en-US" altLang="en-US" sz="1400" dirty="0"/>
              <a:t>  // Compute tax for head of household</a:t>
            </a:r>
            <a:endParaRPr lang="en-US" altLang="en-US" sz="1400" dirty="0"/>
          </a:p>
          <a:p>
            <a:pPr marL="0" indent="0">
              <a:buNone/>
            </a:pPr>
            <a:r>
              <a:rPr lang="en-US" altLang="en-US" sz="1400" dirty="0"/>
              <a:t>}</a:t>
            </a:r>
            <a:endParaRPr lang="en-US" altLang="en-US" sz="1400" b="1" dirty="0"/>
          </a:p>
          <a:p>
            <a:pPr marL="0" indent="0">
              <a:buNone/>
            </a:pPr>
            <a:r>
              <a:rPr lang="en-US" altLang="en-US" sz="1400" b="1" dirty="0"/>
              <a:t>else</a:t>
            </a:r>
            <a:r>
              <a:rPr lang="en-US" altLang="en-US" sz="1400" dirty="0"/>
              <a:t> </a:t>
            </a:r>
            <a:endParaRPr lang="en-US" altLang="en-US" sz="1400" dirty="0"/>
          </a:p>
          <a:p>
            <a:pPr marL="0" indent="0">
              <a:buNone/>
            </a:pPr>
            <a:r>
              <a:rPr lang="en-US" altLang="en-US" sz="1400" dirty="0"/>
              <a:t>{</a:t>
            </a:r>
            <a:endParaRPr lang="en-US" altLang="en-US" sz="1400" dirty="0"/>
          </a:p>
          <a:p>
            <a:pPr marL="0" indent="0">
              <a:buNone/>
            </a:pPr>
            <a:r>
              <a:rPr lang="en-US" altLang="en-US" sz="1400" dirty="0"/>
              <a:t>  // Display wrong status</a:t>
            </a:r>
            <a:endParaRPr lang="en-US" altLang="en-US" sz="1400" dirty="0"/>
          </a:p>
          <a:p>
            <a:pPr marL="0" indent="0">
              <a:buNone/>
            </a:pPr>
            <a:r>
              <a:rPr lang="en-US" altLang="en-US" sz="1400" dirty="0"/>
              <a:t>}</a:t>
            </a:r>
            <a:endParaRPr lang="en-US" alt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3510" y="0"/>
            <a:ext cx="4517390" cy="6739255"/>
          </a:xfrm>
          <a:prstGeom prst="rect">
            <a:avLst/>
          </a:prstGeom>
          <a:noFill/>
        </p:spPr>
        <p:txBody>
          <a:bodyPr wrap="square" rtlCol="0" anchor="t">
            <a:spAutoFit/>
          </a:bodyPr>
          <a:p>
            <a:r>
              <a:rPr lang="zh-CN" altLang="en-US" sz="1600">
                <a:latin typeface="Times New Roman Regular" panose="02020603050405020304" charset="0"/>
                <a:cs typeface="Times New Roman Regular" panose="02020603050405020304" charset="0"/>
              </a:rPr>
              <a:t>#include &lt;iostream&gt;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using namespace std;</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int main()</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Prompt the user to enter filing status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cout &lt;&lt; "(0-single filer, 1-married jointly, "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&lt;&lt; "or qualifying widow(er)," &lt;&lt; endl</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&lt;&lt; "2-married separately, 3-head of household)" &lt;&lt; endl</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&lt;&lt; "Enter the filing status: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status;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cin &gt;&gt; status;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Prompt the user to enter taxable income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cout &lt;&lt; "Enter the taxable income: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double income;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cin &gt;&gt; income;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Compute tax</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double tax =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if (status == 0) // Compute tax for single filers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if (income &lt;= 8350)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tax = income * 0.10;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else if (income &lt;= 33950)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tax = 8350 * 0.10 + (income - 8350) * 0.15;</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else if (income &lt;= 82250)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tax = 8350 * 0.10 + (33950 - 8350) * 0.15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(income - 33950) * 0.25;</a:t>
            </a:r>
            <a:endParaRPr lang="zh-CN" altLang="en-US" sz="1600">
              <a:latin typeface="Times New Roman Regular" panose="02020603050405020304" charset="0"/>
              <a:cs typeface="Times New Roman Regular" panose="02020603050405020304" charset="0"/>
            </a:endParaRPr>
          </a:p>
        </p:txBody>
      </p:sp>
      <p:sp>
        <p:nvSpPr>
          <p:cNvPr id="5" name="文本框 4"/>
          <p:cNvSpPr txBox="1"/>
          <p:nvPr/>
        </p:nvSpPr>
        <p:spPr>
          <a:xfrm>
            <a:off x="4660900" y="0"/>
            <a:ext cx="4326890" cy="6770370"/>
          </a:xfrm>
          <a:prstGeom prst="rect">
            <a:avLst/>
          </a:prstGeom>
          <a:noFill/>
        </p:spPr>
        <p:txBody>
          <a:bodyPr wrap="square" rtlCol="0" anchor="t">
            <a:spAutoFit/>
          </a:bodyPr>
          <a:p>
            <a:r>
              <a:rPr lang="zh-CN" altLang="en-US" sz="1400">
                <a:latin typeface="Times New Roman Regular" panose="02020603050405020304" charset="0"/>
                <a:cs typeface="Times New Roman Regular" panose="02020603050405020304" charset="0"/>
                <a:sym typeface="+mn-ea"/>
              </a:rPr>
              <a:t>    else if (income &lt;= 171550)</a:t>
            </a:r>
            <a:endParaRPr lang="zh-CN" altLang="en-US" sz="1400">
              <a:latin typeface="Times New Roman Regular" panose="02020603050405020304" charset="0"/>
              <a:cs typeface="Times New Roman Regular" panose="02020603050405020304" charset="0"/>
              <a:sym typeface="+mn-ea"/>
            </a:endParaRPr>
          </a:p>
          <a:p>
            <a:r>
              <a:rPr lang="zh-CN" altLang="en-US" sz="1400">
                <a:latin typeface="Times New Roman Regular" panose="02020603050405020304" charset="0"/>
                <a:cs typeface="Times New Roman Regular" panose="02020603050405020304" charset="0"/>
                <a:sym typeface="+mn-ea"/>
              </a:rPr>
              <a:t>      tax = 8350 * 0.10 + (33950 - 8350) * 0.15 +</a:t>
            </a:r>
            <a:endParaRPr lang="zh-CN" altLang="en-US" sz="1400">
              <a:latin typeface="Times New Roman Regular" panose="02020603050405020304" charset="0"/>
              <a:cs typeface="Times New Roman Regular" panose="02020603050405020304" charset="0"/>
              <a:sym typeface="+mn-ea"/>
            </a:endParaRPr>
          </a:p>
          <a:p>
            <a:r>
              <a:rPr lang="zh-CN" altLang="en-US" sz="1400">
                <a:latin typeface="Times New Roman Regular" panose="02020603050405020304" charset="0"/>
                <a:cs typeface="Times New Roman Regular" panose="02020603050405020304" charset="0"/>
                <a:sym typeface="+mn-ea"/>
              </a:rPr>
              <a:t>        (82250 - 33950) * 0.25 + (income - 82250) * 0.28;</a:t>
            </a:r>
            <a:endParaRPr lang="zh-CN" altLang="en-US" sz="1400">
              <a:latin typeface="Times New Roman Regular" panose="02020603050405020304" charset="0"/>
              <a:cs typeface="Times New Roman Regular" panose="02020603050405020304" charset="0"/>
              <a:sym typeface="+mn-ea"/>
            </a:endParaRPr>
          </a:p>
          <a:p>
            <a:r>
              <a:rPr lang="zh-CN" altLang="en-US" sz="1400">
                <a:latin typeface="Times New Roman Regular" panose="02020603050405020304" charset="0"/>
                <a:cs typeface="Times New Roman Regular" panose="02020603050405020304" charset="0"/>
                <a:sym typeface="+mn-ea"/>
              </a:rPr>
              <a:t>else if (income &lt;= 372950)</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tax = 8350 * 0.10 + (33950 - 8350) * 0.15 +</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(82250 - 33950) * 0.25 + (171550 - 82250) * 0.28 +</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(income - 171550) * 0.33;</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else</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tax = 8350 * 0.10 + (33950 - 8350) * 0.15 +</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(82250 - 33950) * 0.25 + (171550 - 82250) * 0.28 +</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(372950 - 171550) * 0.33 + (income - 372950) * 0.35;</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else if (status == 1) // Compute tax for married file jointly</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    </a:t>
            </a:r>
            <a:r>
              <a:rPr lang="zh-CN" altLang="en-US" sz="1400">
                <a:solidFill>
                  <a:srgbClr val="FF0000"/>
                </a:solidFill>
                <a:latin typeface="Times New Roman Regular" panose="02020603050405020304" charset="0"/>
                <a:cs typeface="Times New Roman Regular" panose="02020603050405020304" charset="0"/>
                <a:sym typeface="+mn-ea"/>
              </a:rPr>
              <a:t>// Left as exercise</a:t>
            </a:r>
            <a:r>
              <a:rPr lang="zh-CN" altLang="en-US" sz="1400">
                <a:latin typeface="Times New Roman Regular" panose="02020603050405020304" charset="0"/>
                <a:cs typeface="Times New Roman Regular" panose="02020603050405020304" charset="0"/>
                <a:sym typeface="+mn-ea"/>
              </a:rPr>
              <a:t>}</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else if (status == 2) // Compute tax for married separately</a:t>
            </a:r>
            <a:endParaRPr lang="zh-CN" altLang="en-US" sz="1400">
              <a:latin typeface="Times New Roman Regular" panose="02020603050405020304" charset="0"/>
              <a:cs typeface="Times New Roman Regular" panose="02020603050405020304" charset="0"/>
            </a:endParaRPr>
          </a:p>
          <a:p>
            <a:r>
              <a:rPr lang="zh-CN" altLang="en-US" sz="1400">
                <a:solidFill>
                  <a:srgbClr val="FF0000"/>
                </a:solidFill>
                <a:latin typeface="Times New Roman Regular" panose="02020603050405020304" charset="0"/>
                <a:cs typeface="Times New Roman Regular" panose="02020603050405020304" charset="0"/>
                <a:sym typeface="+mn-ea"/>
              </a:rPr>
              <a:t>  {     // Left as exercise}</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else if (status == 3) // Compute tax for head of household</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     </a:t>
            </a:r>
            <a:r>
              <a:rPr lang="zh-CN" altLang="en-US" sz="1400">
                <a:solidFill>
                  <a:srgbClr val="FF0000"/>
                </a:solidFill>
                <a:latin typeface="Times New Roman Regular" panose="02020603050405020304" charset="0"/>
                <a:cs typeface="Times New Roman Regular" panose="02020603050405020304" charset="0"/>
                <a:sym typeface="+mn-ea"/>
              </a:rPr>
              <a:t>// Left as exercise</a:t>
            </a:r>
            <a:r>
              <a:rPr lang="zh-CN" altLang="en-US" sz="1400">
                <a:latin typeface="Times New Roman Regular" panose="02020603050405020304" charset="0"/>
                <a:cs typeface="Times New Roman Regular" panose="02020603050405020304" charset="0"/>
                <a:sym typeface="+mn-ea"/>
              </a:rPr>
              <a:t>}</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else </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cout &lt;&lt; "Error: invalid status";</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return 0;</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 Display the result</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cout &lt;&lt; "Tax is " &lt;&lt; static_cast&lt;int&gt;(tax * 100)</a:t>
            </a:r>
            <a:endParaRPr lang="zh-CN" altLang="en-US" sz="1400">
              <a:latin typeface="Times New Roman Regular" panose="02020603050405020304" charset="0"/>
              <a:cs typeface="Times New Roman Regular" panose="02020603050405020304" charset="0"/>
              <a:sym typeface="+mn-ea"/>
            </a:endParaRPr>
          </a:p>
          <a:p>
            <a:r>
              <a:rPr lang="zh-CN" altLang="en-US" sz="1400">
                <a:latin typeface="Times New Roman Regular" panose="02020603050405020304" charset="0"/>
                <a:cs typeface="Times New Roman Regular" panose="02020603050405020304" charset="0"/>
                <a:sym typeface="+mn-ea"/>
              </a:rPr>
              <a:t> / 100.0 &lt;&lt; endl;</a:t>
            </a:r>
            <a:endParaRPr lang="zh-CN" altLang="en-US" sz="1400">
              <a:latin typeface="Times New Roman Regular" panose="02020603050405020304" charset="0"/>
              <a:cs typeface="Times New Roman Regular" panose="02020603050405020304" charset="0"/>
            </a:endParaRPr>
          </a:p>
          <a:p>
            <a:r>
              <a:rPr lang="zh-CN" altLang="en-US" sz="1400">
                <a:latin typeface="Times New Roman Regular" panose="02020603050405020304" charset="0"/>
                <a:cs typeface="Times New Roman Regular" panose="02020603050405020304" charset="0"/>
                <a:sym typeface="+mn-ea"/>
              </a:rPr>
              <a:t>  return 0;}</a:t>
            </a:r>
            <a:endParaRPr lang="zh-CN" altLang="en-US" sz="1400">
              <a:latin typeface="Times New Roman Regular" panose="02020603050405020304" charset="0"/>
              <a:cs typeface="Times New Roman Regular" panose="02020603050405020304"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1747" name="Rectangle 2"/>
          <p:cNvSpPr>
            <a:spLocks noGrp="1"/>
          </p:cNvSpPr>
          <p:nvPr>
            <p:ph type="title"/>
          </p:nvPr>
        </p:nvSpPr>
        <p:spPr>
          <a:xfrm>
            <a:off x="116205" y="304800"/>
            <a:ext cx="9027160" cy="838200"/>
          </a:xfrm>
        </p:spPr>
        <p:txBody>
          <a:bodyPr vert="horz" wrap="square" lIns="92075" tIns="46038" rIns="92075" bIns="46038" anchor="ctr"/>
          <a:p>
            <a:r>
              <a:rPr lang="en-US" altLang="en-US" sz="3200" dirty="0"/>
              <a:t>Example: A Simple Math Learning Tool</a:t>
            </a:r>
            <a:endParaRPr lang="en-US" altLang="en-US" sz="3200" dirty="0"/>
          </a:p>
        </p:txBody>
      </p:sp>
      <p:sp>
        <p:nvSpPr>
          <p:cNvPr id="31748" name="Text Box 5"/>
          <p:cNvSpPr txBox="1"/>
          <p:nvPr/>
        </p:nvSpPr>
        <p:spPr>
          <a:xfrm>
            <a:off x="914400" y="1524000"/>
            <a:ext cx="7543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31749" name="Text Box 6"/>
          <p:cNvSpPr txBox="1"/>
          <p:nvPr/>
        </p:nvSpPr>
        <p:spPr>
          <a:xfrm>
            <a:off x="385763" y="1219200"/>
            <a:ext cx="8410575" cy="304609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This example creates a program for a first grader to practice subtractions. </a:t>
            </a:r>
            <a:endParaRPr lang="en-US" altLang="en-US" sz="2400" dirty="0"/>
          </a:p>
          <a:p>
            <a:pPr marL="0" lvl="0" indent="0">
              <a:spcBef>
                <a:spcPct val="0"/>
              </a:spcBef>
              <a:buClrTx/>
              <a:buSzPct val="100000"/>
              <a:buNone/>
            </a:pPr>
            <a:r>
              <a:rPr lang="en-US" altLang="en-US" sz="2400" dirty="0"/>
              <a:t>The program randomly generates two single-digit integers </a:t>
            </a:r>
            <a:r>
              <a:rPr lang="en-US" altLang="en-US" sz="2400" u="sng" dirty="0"/>
              <a:t>number1</a:t>
            </a:r>
            <a:r>
              <a:rPr lang="en-US" altLang="en-US" sz="2400" dirty="0"/>
              <a:t> and </a:t>
            </a:r>
            <a:r>
              <a:rPr lang="en-US" altLang="en-US" sz="2400" u="sng" dirty="0"/>
              <a:t>number2</a:t>
            </a:r>
            <a:r>
              <a:rPr lang="en-US" altLang="en-US" sz="2400" dirty="0"/>
              <a:t> with </a:t>
            </a:r>
            <a:r>
              <a:rPr lang="en-US" altLang="en-US" sz="2400" u="sng" dirty="0"/>
              <a:t>number1 &gt;= number2</a:t>
            </a:r>
            <a:r>
              <a:rPr lang="en-US" altLang="en-US" sz="2400" dirty="0"/>
              <a:t> and displays a question such as “What is 9 – 2?” to the student, as shown in the sample output. </a:t>
            </a:r>
            <a:endParaRPr lang="en-US" altLang="en-US" sz="2400" dirty="0"/>
          </a:p>
          <a:p>
            <a:pPr marL="0" lvl="0" indent="0">
              <a:spcBef>
                <a:spcPct val="0"/>
              </a:spcBef>
              <a:buClrTx/>
              <a:buSzPct val="100000"/>
              <a:buNone/>
            </a:pPr>
            <a:r>
              <a:rPr lang="en-US" altLang="en-US" sz="2400" dirty="0"/>
              <a:t>After the student types the answer, the program displays a message to indicate whether the answer is correct. </a:t>
            </a:r>
            <a:endParaRPr lang="en-US" altLang="en-US" sz="24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4640" y="0"/>
            <a:ext cx="8554085" cy="6739255"/>
          </a:xfrm>
          <a:prstGeom prst="rect">
            <a:avLst/>
          </a:prstGeom>
          <a:noFill/>
        </p:spPr>
        <p:txBody>
          <a:bodyPr wrap="square" rtlCol="0" anchor="t">
            <a:spAutoFit/>
          </a:bodyPr>
          <a:p>
            <a:r>
              <a:rPr lang="zh-CN" altLang="en-US"/>
              <a:t>#include &lt;iostream&gt;</a:t>
            </a:r>
            <a:endParaRPr lang="zh-CN" altLang="en-US"/>
          </a:p>
          <a:p>
            <a:r>
              <a:rPr lang="zh-CN" altLang="en-US"/>
              <a:t>#include &lt;ctime&gt; // for time function #include &lt;cstdlib&gt; // for rand and srand functions           </a:t>
            </a:r>
            <a:r>
              <a:rPr lang="en-US" altLang="zh-CN"/>
              <a:t>\n </a:t>
            </a:r>
            <a:r>
              <a:rPr lang="zh-CN" altLang="en-US"/>
              <a:t>using namespace std;</a:t>
            </a:r>
            <a:endParaRPr lang="zh-CN" altLang="en-US"/>
          </a:p>
          <a:p>
            <a:r>
              <a:rPr lang="zh-CN" altLang="en-US"/>
              <a:t>int main()</a:t>
            </a:r>
            <a:endParaRPr lang="zh-CN" altLang="en-US"/>
          </a:p>
          <a:p>
            <a:r>
              <a:rPr lang="zh-CN" altLang="en-US"/>
              <a:t>{  // 1. Generate two random single-digit integers</a:t>
            </a:r>
            <a:endParaRPr lang="zh-CN" altLang="en-US"/>
          </a:p>
          <a:p>
            <a:r>
              <a:rPr lang="zh-CN" altLang="en-US"/>
              <a:t>  srand(time(0));</a:t>
            </a:r>
            <a:endParaRPr lang="zh-CN" altLang="en-US"/>
          </a:p>
          <a:p>
            <a:r>
              <a:rPr lang="zh-CN" altLang="en-US"/>
              <a:t>  int number1 = rand() % 10;  </a:t>
            </a:r>
            <a:endParaRPr lang="zh-CN" altLang="en-US"/>
          </a:p>
          <a:p>
            <a:r>
              <a:rPr lang="zh-CN" altLang="en-US"/>
              <a:t>int number2 = rand() % 10;</a:t>
            </a:r>
            <a:endParaRPr lang="zh-CN" altLang="en-US"/>
          </a:p>
          <a:p>
            <a:r>
              <a:rPr lang="zh-CN" altLang="en-US"/>
              <a:t>  // 2. If number1 &lt; number2, swap number1 with number2</a:t>
            </a:r>
            <a:endParaRPr lang="zh-CN" altLang="en-US"/>
          </a:p>
          <a:p>
            <a:r>
              <a:rPr lang="zh-CN" altLang="en-US"/>
              <a:t>  if (number1 &lt; number2)</a:t>
            </a:r>
            <a:endParaRPr lang="zh-CN" altLang="en-US"/>
          </a:p>
          <a:p>
            <a:r>
              <a:rPr lang="zh-CN" altLang="en-US"/>
              <a:t>  {    int temp = number1;</a:t>
            </a:r>
            <a:endParaRPr lang="zh-CN" altLang="en-US"/>
          </a:p>
          <a:p>
            <a:r>
              <a:rPr lang="zh-CN" altLang="en-US"/>
              <a:t>    number1 = number2;</a:t>
            </a:r>
            <a:endParaRPr lang="zh-CN" altLang="en-US"/>
          </a:p>
          <a:p>
            <a:r>
              <a:rPr lang="zh-CN" altLang="en-US"/>
              <a:t>    number2 = temp; }</a:t>
            </a:r>
            <a:endParaRPr lang="zh-CN" altLang="en-US"/>
          </a:p>
          <a:p>
            <a:r>
              <a:rPr lang="zh-CN" altLang="en-US"/>
              <a:t>  // 3. Prompt the student to answer “what is number1 – number2?”</a:t>
            </a:r>
            <a:endParaRPr lang="zh-CN" altLang="en-US"/>
          </a:p>
          <a:p>
            <a:r>
              <a:rPr lang="zh-CN" altLang="en-US"/>
              <a:t>  cout &lt;&lt; "What is " &lt;&lt; number1 &lt;&lt; " - " &lt;&lt; number2 &lt;&lt; "? ";</a:t>
            </a:r>
            <a:endParaRPr lang="zh-CN" altLang="en-US"/>
          </a:p>
          <a:p>
            <a:r>
              <a:rPr lang="zh-CN" altLang="en-US"/>
              <a:t>  int answer;</a:t>
            </a:r>
            <a:endParaRPr lang="zh-CN" altLang="en-US"/>
          </a:p>
          <a:p>
            <a:r>
              <a:rPr lang="zh-CN" altLang="en-US"/>
              <a:t>  cin &gt;&gt; answer;</a:t>
            </a:r>
            <a:endParaRPr lang="zh-CN" altLang="en-US"/>
          </a:p>
          <a:p>
            <a:r>
              <a:rPr lang="zh-CN" altLang="en-US"/>
              <a:t>  // 4. Grade the answer and display the result</a:t>
            </a:r>
            <a:endParaRPr lang="zh-CN" altLang="en-US"/>
          </a:p>
          <a:p>
            <a:r>
              <a:rPr lang="zh-CN" altLang="en-US"/>
              <a:t>  if (number1 - number2 == answer)</a:t>
            </a:r>
            <a:endParaRPr lang="zh-CN" altLang="en-US"/>
          </a:p>
          <a:p>
            <a:r>
              <a:rPr lang="zh-CN" altLang="en-US"/>
              <a:t>    cout &lt;&lt; "You are correct!";</a:t>
            </a:r>
            <a:endParaRPr lang="zh-CN" altLang="en-US"/>
          </a:p>
          <a:p>
            <a:r>
              <a:rPr lang="zh-CN" altLang="en-US"/>
              <a:t>  else</a:t>
            </a:r>
            <a:endParaRPr lang="zh-CN" altLang="en-US"/>
          </a:p>
          <a:p>
            <a:r>
              <a:rPr lang="zh-CN" altLang="en-US"/>
              <a:t>    cout &lt;&lt; "Your answer is wrong." &lt;&lt; endl &lt;&lt; number1 &lt;&lt; " - " </a:t>
            </a:r>
            <a:endParaRPr lang="zh-CN" altLang="en-US"/>
          </a:p>
          <a:p>
            <a:r>
              <a:rPr lang="zh-CN" altLang="en-US"/>
              <a:t>         &lt;&lt; number2 &lt;&lt; " should be " &lt;&lt; (number1 - number2) &lt;&lt; endl;</a:t>
            </a:r>
            <a:endParaRPr lang="zh-CN" altLang="en-US"/>
          </a:p>
          <a:p>
            <a:r>
              <a:rPr lang="zh-CN" altLang="en-US"/>
              <a:t>  return 0;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2771" name="Rectangle 2"/>
          <p:cNvSpPr>
            <a:spLocks noGrp="1"/>
          </p:cNvSpPr>
          <p:nvPr>
            <p:ph type="title"/>
          </p:nvPr>
        </p:nvSpPr>
        <p:spPr>
          <a:xfrm>
            <a:off x="533400" y="0"/>
            <a:ext cx="7772400" cy="1371600"/>
          </a:xfrm>
        </p:spPr>
        <p:txBody>
          <a:bodyPr vert="horz" wrap="square" lIns="92075" tIns="46038" rIns="92075" bIns="46038" anchor="ctr"/>
          <a:p>
            <a:r>
              <a:rPr lang="en-US" altLang="en-US" dirty="0"/>
              <a:t>Logical Operators</a:t>
            </a:r>
            <a:endParaRPr lang="en-US" altLang="en-US" dirty="0"/>
          </a:p>
        </p:txBody>
      </p:sp>
      <p:sp>
        <p:nvSpPr>
          <p:cNvPr id="32772" name="Rectangle 5"/>
          <p:cNvSpPr/>
          <p:nvPr/>
        </p:nvSpPr>
        <p:spPr>
          <a:xfrm>
            <a:off x="0" y="2971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2773" name="Object 4"/>
          <p:cNvGraphicFramePr>
            <a:graphicFrameLocks noChangeAspect="1"/>
          </p:cNvGraphicFramePr>
          <p:nvPr/>
        </p:nvGraphicFramePr>
        <p:xfrm>
          <a:off x="269875" y="1470025"/>
          <a:ext cx="8720138" cy="2462213"/>
        </p:xfrm>
        <a:graphic>
          <a:graphicData uri="http://schemas.openxmlformats.org/presentationml/2006/ole">
            <mc:AlternateContent xmlns:mc="http://schemas.openxmlformats.org/markup-compatibility/2006">
              <mc:Choice xmlns:v="urn:schemas-microsoft-com:vml" Requires="v">
                <p:oleObj spid="_x0000_s3089" name="" r:id="rId1" imgW="3239770" imgH="914400" progId="Word.Picture.8">
                  <p:embed/>
                </p:oleObj>
              </mc:Choice>
              <mc:Fallback>
                <p:oleObj name="" r:id="rId1" imgW="3239770" imgH="914400" progId="Word.Picture.8">
                  <p:embed/>
                  <p:pic>
                    <p:nvPicPr>
                      <p:cNvPr id="0" name="图片 3088"/>
                      <p:cNvPicPr/>
                      <p:nvPr/>
                    </p:nvPicPr>
                    <p:blipFill>
                      <a:blip r:embed="rId2"/>
                      <a:stretch>
                        <a:fillRect/>
                      </a:stretch>
                    </p:blipFill>
                    <p:spPr>
                      <a:xfrm>
                        <a:off x="269875" y="1470025"/>
                        <a:ext cx="8720138" cy="2462213"/>
                      </a:xfrm>
                      <a:prstGeom prst="rect">
                        <a:avLst/>
                      </a:prstGeom>
                      <a:noFill/>
                      <a:ln w="38100">
                        <a:noFill/>
                        <a:miter/>
                      </a:ln>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3795" name="Rectangle 2"/>
          <p:cNvSpPr>
            <a:spLocks noGrp="1"/>
          </p:cNvSpPr>
          <p:nvPr>
            <p:ph type="title"/>
          </p:nvPr>
        </p:nvSpPr>
        <p:spPr>
          <a:xfrm>
            <a:off x="533400" y="0"/>
            <a:ext cx="7772400" cy="1371600"/>
          </a:xfrm>
        </p:spPr>
        <p:txBody>
          <a:bodyPr vert="horz" wrap="square" lIns="92075" tIns="46038" rIns="92075" bIns="46038" anchor="ctr"/>
          <a:p>
            <a:r>
              <a:rPr lang="en-US" altLang="en-US" dirty="0"/>
              <a:t>Truth Table for Operator !</a:t>
            </a:r>
            <a:endParaRPr lang="en-US" altLang="en-US" dirty="0"/>
          </a:p>
        </p:txBody>
      </p:sp>
      <p:sp>
        <p:nvSpPr>
          <p:cNvPr id="33796" name="Rectangle 3"/>
          <p:cNvSpPr/>
          <p:nvPr/>
        </p:nvSpPr>
        <p:spPr>
          <a:xfrm>
            <a:off x="2362200" y="32480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797" name="Rectangle 4"/>
          <p:cNvSpPr/>
          <p:nvPr/>
        </p:nvSpPr>
        <p:spPr>
          <a:xfrm>
            <a:off x="2052638" y="30194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798" name="Rectangle 7"/>
          <p:cNvSpPr/>
          <p:nvPr/>
        </p:nvSpPr>
        <p:spPr>
          <a:xfrm>
            <a:off x="0" y="2971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799" name="Rectangle 9"/>
          <p:cNvSpPr/>
          <p:nvPr/>
        </p:nvSpPr>
        <p:spPr>
          <a:xfrm>
            <a:off x="0" y="3021013"/>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800" name="Rectangle 11"/>
          <p:cNvSpPr/>
          <p:nvPr/>
        </p:nvSpPr>
        <p:spPr>
          <a:xfrm>
            <a:off x="0" y="3021013"/>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801" name="Rectangle 13"/>
          <p:cNvSpPr/>
          <p:nvPr/>
        </p:nvSpPr>
        <p:spPr>
          <a:xfrm>
            <a:off x="0" y="3021013"/>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3802" name="Object 12"/>
          <p:cNvGraphicFramePr>
            <a:graphicFrameLocks noChangeAspect="1"/>
          </p:cNvGraphicFramePr>
          <p:nvPr/>
        </p:nvGraphicFramePr>
        <p:xfrm>
          <a:off x="233363" y="1506538"/>
          <a:ext cx="8751887" cy="1333500"/>
        </p:xfrm>
        <a:graphic>
          <a:graphicData uri="http://schemas.openxmlformats.org/presentationml/2006/ole">
            <mc:AlternateContent xmlns:mc="http://schemas.openxmlformats.org/markup-compatibility/2006">
              <mc:Choice xmlns:v="urn:schemas-microsoft-com:vml" Requires="v">
                <p:oleObj spid="_x0000_s3090" name="" r:id="rId1" imgW="5384800" imgH="812800" progId="Word.Picture.8">
                  <p:embed/>
                </p:oleObj>
              </mc:Choice>
              <mc:Fallback>
                <p:oleObj name="" r:id="rId1" imgW="5384800" imgH="812800" progId="Word.Picture.8">
                  <p:embed/>
                  <p:pic>
                    <p:nvPicPr>
                      <p:cNvPr id="0" name="图片 3089"/>
                      <p:cNvPicPr/>
                      <p:nvPr/>
                    </p:nvPicPr>
                    <p:blipFill>
                      <a:blip r:embed="rId2"/>
                      <a:stretch>
                        <a:fillRect/>
                      </a:stretch>
                    </p:blipFill>
                    <p:spPr>
                      <a:xfrm>
                        <a:off x="233363" y="1506538"/>
                        <a:ext cx="8751887" cy="1333500"/>
                      </a:xfrm>
                      <a:prstGeom prst="rect">
                        <a:avLst/>
                      </a:prstGeom>
                      <a:noFill/>
                      <a:ln w="38100">
                        <a:noFill/>
                        <a:miter/>
                      </a:ln>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4819" name="Rectangle 2"/>
          <p:cNvSpPr>
            <a:spLocks noGrp="1"/>
          </p:cNvSpPr>
          <p:nvPr>
            <p:ph type="title"/>
          </p:nvPr>
        </p:nvSpPr>
        <p:spPr>
          <a:xfrm>
            <a:off x="533400" y="0"/>
            <a:ext cx="7772400" cy="1371600"/>
          </a:xfrm>
        </p:spPr>
        <p:txBody>
          <a:bodyPr vert="horz" wrap="square" lIns="92075" tIns="46038" rIns="92075" bIns="46038" anchor="ctr"/>
          <a:p>
            <a:r>
              <a:rPr lang="en-US" altLang="en-US" dirty="0"/>
              <a:t>Truth Table for Operator &amp;&amp;</a:t>
            </a:r>
            <a:endParaRPr lang="en-US" altLang="en-US" dirty="0"/>
          </a:p>
        </p:txBody>
      </p:sp>
      <p:sp>
        <p:nvSpPr>
          <p:cNvPr id="34820" name="Rectangle 3"/>
          <p:cNvSpPr/>
          <p:nvPr/>
        </p:nvSpPr>
        <p:spPr>
          <a:xfrm>
            <a:off x="2052638" y="27955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4821" name="Rectangle 6"/>
          <p:cNvSpPr/>
          <p:nvPr/>
        </p:nvSpPr>
        <p:spPr>
          <a:xfrm>
            <a:off x="0" y="27241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4822" name="Rectangle 8"/>
          <p:cNvSpPr/>
          <p:nvPr/>
        </p:nvSpPr>
        <p:spPr>
          <a:xfrm>
            <a:off x="0" y="28114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4823" name="Rectangle 10"/>
          <p:cNvSpPr/>
          <p:nvPr/>
        </p:nvSpPr>
        <p:spPr>
          <a:xfrm>
            <a:off x="0" y="28114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 name="Rectangle 10"/>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endParaRPr dirty="0">
              <a:latin typeface="Times New Roman" panose="02020603050405020304" pitchFamily="18" charset="0"/>
            </a:endParaRPr>
          </a:p>
        </p:txBody>
      </p:sp>
      <p:graphicFrame>
        <p:nvGraphicFramePr>
          <p:cNvPr id="34825" name="Object 2"/>
          <p:cNvGraphicFramePr>
            <a:graphicFrameLocks noChangeAspect="1"/>
          </p:cNvGraphicFramePr>
          <p:nvPr/>
        </p:nvGraphicFramePr>
        <p:xfrm>
          <a:off x="11113" y="1585913"/>
          <a:ext cx="9053512" cy="2392362"/>
        </p:xfrm>
        <a:graphic>
          <a:graphicData uri="http://schemas.openxmlformats.org/presentationml/2006/ole">
            <mc:AlternateContent xmlns:mc="http://schemas.openxmlformats.org/markup-compatibility/2006">
              <mc:Choice xmlns:v="urn:schemas-microsoft-com:vml" Requires="v">
                <p:oleObj spid="_x0000_s3091" name="" r:id="rId1" imgW="5416550" imgH="1428115" progId="Word.Picture.8">
                  <p:embed/>
                </p:oleObj>
              </mc:Choice>
              <mc:Fallback>
                <p:oleObj name="" r:id="rId1" imgW="5416550" imgH="1428115" progId="Word.Picture.8">
                  <p:embed/>
                  <p:pic>
                    <p:nvPicPr>
                      <p:cNvPr id="0" name="图片 3090"/>
                      <p:cNvPicPr/>
                      <p:nvPr/>
                    </p:nvPicPr>
                    <p:blipFill>
                      <a:blip r:embed="rId2"/>
                      <a:stretch>
                        <a:fillRect/>
                      </a:stretch>
                    </p:blipFill>
                    <p:spPr>
                      <a:xfrm>
                        <a:off x="11113" y="1585913"/>
                        <a:ext cx="9053512" cy="2392362"/>
                      </a:xfrm>
                      <a:prstGeom prst="rect">
                        <a:avLst/>
                      </a:prstGeom>
                      <a:noFill/>
                      <a:ln w="38100">
                        <a:noFill/>
                        <a:miter/>
                      </a:ln>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533400" y="0"/>
            <a:ext cx="7772400" cy="1371600"/>
          </a:xfrm>
        </p:spPr>
        <p:txBody>
          <a:bodyPr vert="horz" wrap="square" lIns="92075" tIns="46038" rIns="92075" bIns="46038" anchor="ctr"/>
          <a:p>
            <a:r>
              <a:rPr lang="en-US" altLang="en-US" dirty="0"/>
              <a:t>Truth Table for Operator ||</a:t>
            </a:r>
            <a:endParaRPr lang="en-US" altLang="en-US" dirty="0"/>
          </a:p>
        </p:txBody>
      </p:sp>
      <p:sp>
        <p:nvSpPr>
          <p:cNvPr id="35844" name="Rectangle 3"/>
          <p:cNvSpPr/>
          <p:nvPr/>
        </p:nvSpPr>
        <p:spPr>
          <a:xfrm>
            <a:off x="2052638" y="27955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5" name="Rectangle 6"/>
          <p:cNvSpPr/>
          <p:nvPr/>
        </p:nvSpPr>
        <p:spPr>
          <a:xfrm>
            <a:off x="0" y="27924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6" name="Rectangle 8"/>
          <p:cNvSpPr/>
          <p:nvPr/>
        </p:nvSpPr>
        <p:spPr>
          <a:xfrm>
            <a:off x="0" y="28194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7" name="Rectangle 10"/>
          <p:cNvSpPr/>
          <p:nvPr/>
        </p:nvSpPr>
        <p:spPr>
          <a:xfrm>
            <a:off x="0" y="28194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 name="Rectangle 10"/>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endParaRPr dirty="0">
              <a:latin typeface="Times New Roman" panose="02020603050405020304" pitchFamily="18" charset="0"/>
            </a:endParaRPr>
          </a:p>
        </p:txBody>
      </p:sp>
      <p:graphicFrame>
        <p:nvGraphicFramePr>
          <p:cNvPr id="35849" name="Object 2"/>
          <p:cNvGraphicFramePr>
            <a:graphicFrameLocks noChangeAspect="1"/>
          </p:cNvGraphicFramePr>
          <p:nvPr/>
        </p:nvGraphicFramePr>
        <p:xfrm>
          <a:off x="9525" y="1570038"/>
          <a:ext cx="9278938" cy="2012950"/>
        </p:xfrm>
        <a:graphic>
          <a:graphicData uri="http://schemas.openxmlformats.org/presentationml/2006/ole">
            <mc:AlternateContent xmlns:mc="http://schemas.openxmlformats.org/markup-compatibility/2006">
              <mc:Choice xmlns:v="urn:schemas-microsoft-com:vml" Requires="v">
                <p:oleObj spid="_x0000_s3092" name="" r:id="rId1" imgW="5619750" imgH="1215390" progId="Word.Picture.8">
                  <p:embed/>
                </p:oleObj>
              </mc:Choice>
              <mc:Fallback>
                <p:oleObj name="" r:id="rId1" imgW="5619750" imgH="1215390" progId="Word.Picture.8">
                  <p:embed/>
                  <p:pic>
                    <p:nvPicPr>
                      <p:cNvPr id="0" name="图片 3091"/>
                      <p:cNvPicPr/>
                      <p:nvPr/>
                    </p:nvPicPr>
                    <p:blipFill>
                      <a:blip r:embed="rId2"/>
                      <a:stretch>
                        <a:fillRect/>
                      </a:stretch>
                    </p:blipFill>
                    <p:spPr>
                      <a:xfrm>
                        <a:off x="9525" y="1570038"/>
                        <a:ext cx="9278938" cy="2012950"/>
                      </a:xfrm>
                      <a:prstGeom prst="rect">
                        <a:avLst/>
                      </a:prstGeom>
                      <a:noFill/>
                      <a:ln w="38100">
                        <a:noFill/>
                        <a:miter/>
                      </a:ln>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6867" name="Rectangle 2"/>
          <p:cNvSpPr>
            <a:spLocks noGrp="1"/>
          </p:cNvSpPr>
          <p:nvPr>
            <p:ph type="title"/>
          </p:nvPr>
        </p:nvSpPr>
        <p:spPr>
          <a:xfrm>
            <a:off x="168910" y="635"/>
            <a:ext cx="7772400" cy="805180"/>
          </a:xfrm>
        </p:spPr>
        <p:txBody>
          <a:bodyPr vert="horz" wrap="square" lIns="92075" tIns="46038" rIns="92075" bIns="46038" anchor="ctr"/>
          <a:p>
            <a:r>
              <a:rPr lang="en-US" altLang="en-US" dirty="0"/>
              <a:t>Examples</a:t>
            </a:r>
            <a:endParaRPr lang="en-US" altLang="en-US" dirty="0"/>
          </a:p>
        </p:txBody>
      </p:sp>
      <p:sp>
        <p:nvSpPr>
          <p:cNvPr id="36868" name="Text Box 3"/>
          <p:cNvSpPr txBox="1"/>
          <p:nvPr/>
        </p:nvSpPr>
        <p:spPr>
          <a:xfrm>
            <a:off x="304800" y="805815"/>
            <a:ext cx="8534400" cy="92202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spcBef>
                <a:spcPct val="0"/>
              </a:spcBef>
              <a:buClrTx/>
              <a:buSzPct val="100000"/>
              <a:buNone/>
              <a:tabLst>
                <a:tab pos="1771650" algn="l"/>
                <a:tab pos="3657600" algn="l"/>
              </a:tabLst>
            </a:pPr>
            <a:r>
              <a:rPr lang="en-US" altLang="en-US" sz="1800" dirty="0"/>
              <a:t>Listing 3.3 gives a program that checks whether a number is divisible by </a:t>
            </a:r>
            <a:r>
              <a:rPr lang="en-US" altLang="en-US" sz="1800" u="sng" dirty="0"/>
              <a:t>2</a:t>
            </a:r>
            <a:r>
              <a:rPr lang="en-US" altLang="en-US" sz="1800" dirty="0"/>
              <a:t> and </a:t>
            </a:r>
            <a:r>
              <a:rPr lang="en-US" altLang="en-US" sz="1800" u="sng" dirty="0"/>
              <a:t>3</a:t>
            </a:r>
            <a:r>
              <a:rPr lang="en-US" altLang="en-US" sz="1800" dirty="0"/>
              <a:t>, whether a number is divisible by </a:t>
            </a:r>
            <a:r>
              <a:rPr lang="en-US" altLang="en-US" sz="1800" u="sng" dirty="0"/>
              <a:t>2</a:t>
            </a:r>
            <a:r>
              <a:rPr lang="en-US" altLang="en-US" sz="1800" dirty="0"/>
              <a:t> or </a:t>
            </a:r>
            <a:r>
              <a:rPr lang="en-US" altLang="en-US" sz="1800" u="sng" dirty="0"/>
              <a:t>3</a:t>
            </a:r>
            <a:r>
              <a:rPr lang="en-US" altLang="en-US" sz="1800" dirty="0"/>
              <a:t>, and whether a number is divisible by </a:t>
            </a:r>
            <a:r>
              <a:rPr lang="en-US" altLang="en-US" sz="1800" u="sng" dirty="0"/>
              <a:t>2</a:t>
            </a:r>
            <a:r>
              <a:rPr lang="en-US" altLang="en-US" sz="1800" dirty="0"/>
              <a:t> or </a:t>
            </a:r>
            <a:r>
              <a:rPr lang="en-US" altLang="en-US" sz="1800" u="sng" dirty="0"/>
              <a:t>3</a:t>
            </a:r>
            <a:r>
              <a:rPr lang="en-US" altLang="en-US" sz="1800" dirty="0"/>
              <a:t> but not both:</a:t>
            </a:r>
            <a:endParaRPr lang="en-US" altLang="en-US" sz="1800" dirty="0"/>
          </a:p>
        </p:txBody>
      </p:sp>
      <p:sp>
        <p:nvSpPr>
          <p:cNvPr id="2" name="文本框 1"/>
          <p:cNvSpPr txBox="1"/>
          <p:nvPr/>
        </p:nvSpPr>
        <p:spPr>
          <a:xfrm>
            <a:off x="534035" y="1941830"/>
            <a:ext cx="8305165" cy="452310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int number;</a:t>
            </a:r>
            <a:endParaRPr lang="zh-CN" altLang="en-US"/>
          </a:p>
          <a:p>
            <a:r>
              <a:rPr lang="zh-CN" altLang="en-US"/>
              <a:t>  cout &lt;&lt; "Enter an integer: ";</a:t>
            </a:r>
            <a:endParaRPr lang="zh-CN" altLang="en-US"/>
          </a:p>
          <a:p>
            <a:r>
              <a:rPr lang="zh-CN" altLang="en-US"/>
              <a:t>  cin &gt;&gt; number;</a:t>
            </a:r>
            <a:endParaRPr lang="zh-CN" altLang="en-US"/>
          </a:p>
          <a:p>
            <a:r>
              <a:rPr lang="zh-CN" altLang="en-US"/>
              <a:t>  if (number % 2 == 0 &amp;&amp; number % 3 == 0)</a:t>
            </a:r>
            <a:endParaRPr lang="zh-CN" altLang="en-US"/>
          </a:p>
          <a:p>
            <a:r>
              <a:rPr lang="zh-CN" altLang="en-US"/>
              <a:t>    cout &lt;&lt; number &lt;&lt; " is divisible by 2 and 3." &lt;&lt; endl;</a:t>
            </a:r>
            <a:endParaRPr lang="zh-CN" altLang="en-US"/>
          </a:p>
          <a:p>
            <a:r>
              <a:rPr lang="zh-CN" altLang="en-US"/>
              <a:t>  if (number % 2 == 0 || number % 3 == 0)</a:t>
            </a:r>
            <a:endParaRPr lang="zh-CN" altLang="en-US"/>
          </a:p>
          <a:p>
            <a:r>
              <a:rPr lang="zh-CN" altLang="en-US"/>
              <a:t>    cout &lt;&lt; number &lt;&lt; " is divisible by 2 or 3." &lt;&lt; endl;</a:t>
            </a:r>
            <a:endParaRPr lang="zh-CN" altLang="en-US"/>
          </a:p>
          <a:p>
            <a:r>
              <a:rPr lang="zh-CN" altLang="en-US"/>
              <a:t>  if ((number % 2 == 0 || number % 3 == 0) &amp;&amp;</a:t>
            </a:r>
            <a:endParaRPr lang="zh-CN" altLang="en-US"/>
          </a:p>
          <a:p>
            <a:r>
              <a:rPr lang="zh-CN" altLang="en-US"/>
              <a:t>       !(number % 2 == 0 &amp;&amp; number % 3 == 0))</a:t>
            </a:r>
            <a:endParaRPr lang="zh-CN" altLang="en-US"/>
          </a:p>
          <a:p>
            <a:r>
              <a:rPr lang="zh-CN" altLang="en-US"/>
              <a:t>    cout &lt;&lt; number &lt;&lt; " divisible by 2 or 3, but not both." &lt;&lt; endl;</a:t>
            </a:r>
            <a:endParaRPr lang="zh-CN" altLang="en-US"/>
          </a:p>
          <a:p>
            <a:r>
              <a:rPr lang="zh-CN" altLang="en-US"/>
              <a:t>  return(0);</a:t>
            </a:r>
            <a:endParaRPr lang="zh-CN" altLang="en-US"/>
          </a:p>
          <a:p>
            <a:r>
              <a:rPr lang="zh-CN" altLang="en-US"/>
              <a:t>}</a:t>
            </a:r>
            <a:endParaRPr lang="zh-CN"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7891" name="Rectangle 2"/>
          <p:cNvSpPr>
            <a:spLocks noGrp="1"/>
          </p:cNvSpPr>
          <p:nvPr>
            <p:ph type="title"/>
          </p:nvPr>
        </p:nvSpPr>
        <p:spPr>
          <a:xfrm>
            <a:off x="501650" y="317500"/>
            <a:ext cx="7772400" cy="784225"/>
          </a:xfrm>
        </p:spPr>
        <p:txBody>
          <a:bodyPr vert="horz" wrap="square" lIns="92075" tIns="46038" rIns="92075" bIns="46038" anchor="ctr"/>
          <a:p>
            <a:r>
              <a:rPr lang="en-US" altLang="en-US" dirty="0"/>
              <a:t>Short-Circuit Operator</a:t>
            </a:r>
            <a:endParaRPr lang="en-US" altLang="en-US" dirty="0"/>
          </a:p>
        </p:txBody>
      </p:sp>
      <p:sp>
        <p:nvSpPr>
          <p:cNvPr id="37892" name="Text Box 3"/>
          <p:cNvSpPr txBox="1"/>
          <p:nvPr/>
        </p:nvSpPr>
        <p:spPr>
          <a:xfrm>
            <a:off x="381000" y="1371600"/>
            <a:ext cx="8534400" cy="341503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spcBef>
                <a:spcPct val="0"/>
              </a:spcBef>
              <a:buClrTx/>
              <a:buSzPct val="100000"/>
              <a:buNone/>
              <a:tabLst>
                <a:tab pos="1771650" algn="l"/>
                <a:tab pos="3657600" algn="l"/>
              </a:tabLst>
            </a:pPr>
            <a:r>
              <a:rPr lang="en-US" altLang="en-US" sz="2400" dirty="0"/>
              <a:t>When evaluating </a:t>
            </a:r>
            <a:r>
              <a:rPr lang="en-US" altLang="en-US" sz="2400" u="sng" dirty="0"/>
              <a:t>p1 &amp;&amp; p2</a:t>
            </a:r>
            <a:r>
              <a:rPr lang="en-US" altLang="en-US" sz="2400" dirty="0"/>
              <a:t>, C++ first evaluates </a:t>
            </a:r>
            <a:r>
              <a:rPr lang="en-US" altLang="en-US" sz="2400" u="sng" dirty="0"/>
              <a:t>p1</a:t>
            </a:r>
            <a:r>
              <a:rPr lang="en-US" altLang="en-US" sz="2400" dirty="0"/>
              <a:t> and then evaluates </a:t>
            </a:r>
            <a:r>
              <a:rPr lang="en-US" altLang="en-US" sz="2400" u="sng" dirty="0"/>
              <a:t>p2</a:t>
            </a:r>
            <a:r>
              <a:rPr lang="en-US" altLang="en-US" sz="2400" dirty="0"/>
              <a:t> if </a:t>
            </a:r>
            <a:r>
              <a:rPr lang="en-US" altLang="en-US" sz="2400" u="sng" dirty="0"/>
              <a:t>p1</a:t>
            </a:r>
            <a:r>
              <a:rPr lang="en-US" altLang="en-US" sz="2400" dirty="0"/>
              <a:t> is </a:t>
            </a:r>
            <a:r>
              <a:rPr lang="en-US" altLang="en-US" sz="2400" u="sng" dirty="0"/>
              <a:t>true</a:t>
            </a:r>
            <a:r>
              <a:rPr lang="en-US" altLang="en-US" sz="2400" dirty="0"/>
              <a:t>; if </a:t>
            </a:r>
            <a:r>
              <a:rPr lang="en-US" altLang="en-US" sz="2400" u="sng" dirty="0"/>
              <a:t>p1</a:t>
            </a:r>
            <a:r>
              <a:rPr lang="en-US" altLang="en-US" sz="2400" dirty="0"/>
              <a:t> is </a:t>
            </a:r>
            <a:r>
              <a:rPr lang="en-US" altLang="en-US" sz="2400" u="sng" dirty="0"/>
              <a:t>false</a:t>
            </a:r>
            <a:r>
              <a:rPr lang="en-US" altLang="en-US" sz="2400" dirty="0"/>
              <a:t>, it does not evaluate </a:t>
            </a:r>
            <a:r>
              <a:rPr lang="en-US" altLang="en-US" sz="2400" u="sng" dirty="0"/>
              <a:t>p2</a:t>
            </a:r>
            <a:r>
              <a:rPr lang="en-US" altLang="en-US" sz="2400" dirty="0"/>
              <a:t>. </a:t>
            </a:r>
            <a:endParaRPr lang="en-US" altLang="en-US" sz="2400" dirty="0"/>
          </a:p>
          <a:p>
            <a:pPr marL="0" lvl="0" indent="0" defTabSz="0">
              <a:spcBef>
                <a:spcPct val="0"/>
              </a:spcBef>
              <a:buClrTx/>
              <a:buSzPct val="100000"/>
              <a:buNone/>
              <a:tabLst>
                <a:tab pos="1771650" algn="l"/>
                <a:tab pos="3657600" algn="l"/>
              </a:tabLst>
            </a:pPr>
            <a:r>
              <a:rPr lang="en-US" altLang="en-US" sz="2400" dirty="0"/>
              <a:t>When evaluating </a:t>
            </a:r>
            <a:r>
              <a:rPr lang="en-US" altLang="en-US" sz="2400" u="sng" dirty="0"/>
              <a:t>p1 || p2</a:t>
            </a:r>
            <a:r>
              <a:rPr lang="en-US" altLang="en-US" sz="2400" dirty="0"/>
              <a:t>, C++ first evaluates </a:t>
            </a:r>
            <a:r>
              <a:rPr lang="en-US" altLang="en-US" sz="2400" u="sng" dirty="0"/>
              <a:t>p1</a:t>
            </a:r>
            <a:r>
              <a:rPr lang="en-US" altLang="en-US" sz="2400" dirty="0"/>
              <a:t> and then evaluates </a:t>
            </a:r>
            <a:r>
              <a:rPr lang="en-US" altLang="en-US" sz="2400" u="sng" dirty="0"/>
              <a:t>p2</a:t>
            </a:r>
            <a:r>
              <a:rPr lang="en-US" altLang="en-US" sz="2400" dirty="0"/>
              <a:t> if </a:t>
            </a:r>
            <a:r>
              <a:rPr lang="en-US" altLang="en-US" sz="2400" u="sng" dirty="0"/>
              <a:t>p1</a:t>
            </a:r>
            <a:r>
              <a:rPr lang="en-US" altLang="en-US" sz="2400" dirty="0"/>
              <a:t> is </a:t>
            </a:r>
            <a:r>
              <a:rPr lang="en-US" altLang="en-US" sz="2400" u="sng" dirty="0"/>
              <a:t>false</a:t>
            </a:r>
            <a:r>
              <a:rPr lang="en-US" altLang="en-US" sz="2400" dirty="0"/>
              <a:t>; if </a:t>
            </a:r>
            <a:r>
              <a:rPr lang="en-US" altLang="en-US" sz="2400" u="sng" dirty="0"/>
              <a:t>p1</a:t>
            </a:r>
            <a:r>
              <a:rPr lang="en-US" altLang="en-US" sz="2400" dirty="0"/>
              <a:t> is </a:t>
            </a:r>
            <a:r>
              <a:rPr lang="en-US" altLang="en-US" sz="2400" u="sng" dirty="0"/>
              <a:t>true</a:t>
            </a:r>
            <a:r>
              <a:rPr lang="en-US" altLang="en-US" sz="2400" dirty="0"/>
              <a:t>, it does not evaluate </a:t>
            </a:r>
            <a:r>
              <a:rPr lang="en-US" altLang="en-US" sz="2400" u="sng" dirty="0"/>
              <a:t>p2</a:t>
            </a:r>
            <a:r>
              <a:rPr lang="en-US" altLang="en-US" sz="2400" dirty="0"/>
              <a:t>. </a:t>
            </a:r>
            <a:endParaRPr lang="en-US" altLang="en-US" sz="2400" dirty="0"/>
          </a:p>
          <a:p>
            <a:pPr marL="0" lvl="0" indent="0" defTabSz="0">
              <a:spcBef>
                <a:spcPct val="0"/>
              </a:spcBef>
              <a:buClrTx/>
              <a:buSzPct val="100000"/>
              <a:buNone/>
              <a:tabLst>
                <a:tab pos="1771650" algn="l"/>
                <a:tab pos="3657600" algn="l"/>
              </a:tabLst>
            </a:pPr>
            <a:r>
              <a:rPr lang="en-US" altLang="en-US" sz="2400" dirty="0"/>
              <a:t>Therefore, </a:t>
            </a:r>
            <a:r>
              <a:rPr lang="en-US" altLang="en-US" sz="2400" u="sng" dirty="0"/>
              <a:t>&amp;&amp;</a:t>
            </a:r>
            <a:r>
              <a:rPr lang="en-US" altLang="en-US" sz="2400" dirty="0"/>
              <a:t> is referred to as the </a:t>
            </a:r>
            <a:r>
              <a:rPr lang="en-US" altLang="en-US" sz="2400" i="1" dirty="0"/>
              <a:t>conditional </a:t>
            </a:r>
            <a:r>
              <a:rPr lang="en-US" altLang="en-US" sz="2400" dirty="0"/>
              <a:t>or</a:t>
            </a:r>
            <a:r>
              <a:rPr lang="en-US" altLang="en-US" sz="2400" i="1" dirty="0"/>
              <a:t> short-circuit AND</a:t>
            </a:r>
            <a:r>
              <a:rPr lang="en-US" altLang="en-US" sz="2400" dirty="0"/>
              <a:t> operator, and </a:t>
            </a:r>
            <a:r>
              <a:rPr lang="en-US" altLang="en-US" sz="2400" u="sng" dirty="0"/>
              <a:t>||</a:t>
            </a:r>
            <a:r>
              <a:rPr lang="en-US" altLang="en-US" sz="2400" dirty="0"/>
              <a:t> is referred to as the </a:t>
            </a:r>
            <a:r>
              <a:rPr lang="en-US" altLang="en-US" sz="2400" i="1" dirty="0"/>
              <a:t>conditional </a:t>
            </a:r>
            <a:r>
              <a:rPr lang="en-US" altLang="en-US" sz="2400" dirty="0"/>
              <a:t>or</a:t>
            </a:r>
            <a:r>
              <a:rPr lang="en-US" altLang="en-US" sz="2400" i="1" dirty="0"/>
              <a:t> short-circuit OR</a:t>
            </a:r>
            <a:r>
              <a:rPr lang="en-US" altLang="en-US" sz="2400" dirty="0"/>
              <a:t> operator. </a:t>
            </a:r>
            <a:endParaRPr lang="en-US" altLang="en-US" sz="24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5"/>
          <p:cNvSpPr txBox="1">
            <a:spLocks noGrp="1"/>
          </p:cNvSpPr>
          <p:nvPr>
            <p:ph type="ftr" sz="quarter" idx="3"/>
          </p:nvPr>
        </p:nvSpPr>
        <p:spPr>
          <a:noFill/>
          <a:ln>
            <a:noFill/>
          </a:ln>
        </p:spPr>
        <p:txBody>
          <a:bodyPr wrap="none" lIns="92075" tIns="46038" rIns="92075" bIns="46038" anchor="ctr"/>
          <a:p>
            <a:pPr marL="0" indent="0">
              <a:spcBef>
                <a:spcPct val="0"/>
              </a:spcBef>
              <a:buClrTx/>
              <a:buSzPct val="100000"/>
              <a:buFont typeface="Monotype Sorts" pitchFamily="2" charset="2"/>
              <a:buNone/>
            </a:pPr>
            <a:r>
              <a:rPr lang="en-US" altLang="en-US" kern="1200" dirty="0">
                <a:latin typeface="+mn-lt"/>
                <a:ea typeface="+mn-ea"/>
                <a:cs typeface="+mn-cs"/>
              </a:rPr>
              <a:t>© Copyright 2016 by Pearson Education, Inc. All Rights Reserved.</a:t>
            </a:r>
            <a:endParaRPr lang="en-US" altLang="en-US" kern="1200" dirty="0">
              <a:latin typeface="+mn-lt"/>
              <a:ea typeface="+mn-ea"/>
              <a:cs typeface="+mn-cs"/>
            </a:endParaRPr>
          </a:p>
        </p:txBody>
      </p:sp>
      <p:sp>
        <p:nvSpPr>
          <p:cNvPr id="5123" name="Rectangle 36"/>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4" name="Rectangle 2"/>
          <p:cNvSpPr>
            <a:spLocks noGrp="1"/>
          </p:cNvSpPr>
          <p:nvPr>
            <p:ph type="ctrTitle" sz="quarter"/>
          </p:nvPr>
        </p:nvSpPr>
        <p:spPr>
          <a:xfrm>
            <a:off x="609600" y="228600"/>
            <a:ext cx="7772400" cy="457200"/>
          </a:xfrm>
        </p:spPr>
        <p:txBody>
          <a:bodyPr vert="horz" wrap="square" lIns="92075" tIns="46038" rIns="92075" bIns="46038" anchor="ctr"/>
          <a:p>
            <a:pPr algn="l"/>
            <a:r>
              <a:rPr lang="en-US" altLang="en-US" sz="4000" kern="1200" dirty="0">
                <a:latin typeface="+mj-lt"/>
                <a:ea typeface="+mj-ea"/>
                <a:cs typeface="+mj-cs"/>
              </a:rPr>
              <a:t>Objectives</a:t>
            </a:r>
            <a:endParaRPr lang="en-US" altLang="en-US" sz="4000" kern="1200" dirty="0">
              <a:latin typeface="+mj-lt"/>
              <a:ea typeface="+mj-ea"/>
              <a:cs typeface="+mj-cs"/>
            </a:endParaRPr>
          </a:p>
        </p:txBody>
      </p:sp>
      <p:sp>
        <p:nvSpPr>
          <p:cNvPr id="5125" name="Rectangle 3"/>
          <p:cNvSpPr/>
          <p:nvPr/>
        </p:nvSpPr>
        <p:spPr>
          <a:xfrm>
            <a:off x="268923" y="773113"/>
            <a:ext cx="8605837" cy="558323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227330" lvl="0" indent="0">
              <a:buNone/>
            </a:pPr>
            <a:r>
              <a:rPr lang="en-US" altLang="en-US" sz="1800" dirty="0"/>
              <a:t>To declare bool variables and write Boolean expressions using relational operators (§3.2).</a:t>
            </a:r>
            <a:endParaRPr lang="en-US" altLang="en-US" sz="1800" dirty="0"/>
          </a:p>
          <a:p>
            <a:pPr marL="227330" lvl="0" indent="0">
              <a:buNone/>
            </a:pPr>
            <a:r>
              <a:rPr lang="en-US" altLang="en-US" sz="1800" dirty="0"/>
              <a:t>To implement selection control using one-way if statements (§3.3).</a:t>
            </a:r>
            <a:endParaRPr lang="en-US" altLang="en-US" sz="1800" dirty="0"/>
          </a:p>
          <a:p>
            <a:pPr marL="227330" lvl="0" indent="0">
              <a:buNone/>
            </a:pPr>
            <a:r>
              <a:rPr lang="en-US" altLang="en-US" sz="1800" dirty="0"/>
              <a:t>To program using one-way if statements (GuessBirthday) (§3.4).</a:t>
            </a:r>
            <a:endParaRPr lang="en-US" altLang="en-US" sz="1800" dirty="0"/>
          </a:p>
          <a:p>
            <a:pPr marL="227330" lvl="0" indent="0">
              <a:buNone/>
            </a:pPr>
            <a:r>
              <a:rPr lang="en-US" altLang="en-US" sz="1800" dirty="0"/>
              <a:t>To implement selection control using two-way if statements (§3.5).</a:t>
            </a:r>
            <a:endParaRPr lang="en-US" altLang="en-US" sz="1800" dirty="0"/>
          </a:p>
          <a:p>
            <a:pPr marL="227330" lvl="0" indent="0">
              <a:buNone/>
            </a:pPr>
            <a:r>
              <a:rPr lang="en-US" altLang="en-US" sz="1800" dirty="0"/>
              <a:t>To implement selection control using nested if and multi-way if-else statements (§3.6).</a:t>
            </a:r>
            <a:endParaRPr lang="en-US" altLang="en-US" sz="1800" dirty="0"/>
          </a:p>
          <a:p>
            <a:pPr marL="227330" lvl="0" indent="0">
              <a:buNone/>
            </a:pPr>
            <a:r>
              <a:rPr lang="en-US" altLang="en-US" sz="1800" dirty="0"/>
              <a:t>To avoid common errors and pitfalls in if statements (§3.7).</a:t>
            </a:r>
            <a:endParaRPr lang="en-US" altLang="en-US" sz="1800" dirty="0"/>
          </a:p>
          <a:p>
            <a:pPr marL="227330" lvl="0" indent="0">
              <a:buNone/>
            </a:pPr>
            <a:r>
              <a:rPr lang="en-US" altLang="en-US" sz="1800" dirty="0"/>
              <a:t>To generate random numbers using the rand function and set a seed using the srand function (§3.9).</a:t>
            </a:r>
            <a:endParaRPr lang="en-US" altLang="en-US" sz="1800" dirty="0"/>
          </a:p>
          <a:p>
            <a:pPr marL="227330" lvl="0" indent="0">
              <a:buNone/>
            </a:pPr>
            <a:r>
              <a:rPr lang="en-US" altLang="en-US" sz="1800" dirty="0"/>
              <a:t>To combine conditions using logical operators (&amp;&amp;, ||, and !) (§3.10).</a:t>
            </a:r>
            <a:endParaRPr lang="en-US" altLang="en-US" sz="1800" dirty="0"/>
          </a:p>
          <a:p>
            <a:pPr marL="227330" lvl="0" indent="0">
              <a:buNone/>
            </a:pPr>
            <a:r>
              <a:rPr lang="en-US" altLang="en-US" sz="1800" dirty="0"/>
              <a:t>To program using selection statements with combined conditions (LeapYear, Lottery) (§§3.11–3.12).</a:t>
            </a:r>
            <a:endParaRPr lang="en-US" altLang="en-US" sz="1800" dirty="0"/>
          </a:p>
          <a:p>
            <a:pPr marL="227330" lvl="0" indent="0">
              <a:buNone/>
            </a:pPr>
            <a:r>
              <a:rPr lang="en-US" altLang="en-US" sz="1800" dirty="0"/>
              <a:t>To implement selection control using switch statements (§3.13).</a:t>
            </a:r>
            <a:endParaRPr lang="en-US" altLang="en-US" sz="1800" dirty="0"/>
          </a:p>
          <a:p>
            <a:pPr marL="227330" lvl="0" indent="0">
              <a:buNone/>
            </a:pPr>
            <a:r>
              <a:rPr lang="en-US" altLang="en-US" sz="1800" dirty="0"/>
              <a:t>To write expressions using the conditional operator (§3.14).</a:t>
            </a:r>
            <a:endParaRPr lang="en-US" altLang="en-US" sz="1800" dirty="0"/>
          </a:p>
          <a:p>
            <a:pPr marL="227330" lvl="0" indent="0">
              <a:buNone/>
            </a:pPr>
            <a:r>
              <a:rPr lang="en-US" altLang="en-US" sz="1800" dirty="0"/>
              <a:t>To examine the rules governing operator precedence and operator associativity (§3.15).</a:t>
            </a:r>
            <a:endParaRPr lang="en-US" alt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8915" name="Rectangle 2"/>
          <p:cNvSpPr>
            <a:spLocks noGrp="1"/>
          </p:cNvSpPr>
          <p:nvPr>
            <p:ph type="title"/>
          </p:nvPr>
        </p:nvSpPr>
        <p:spPr>
          <a:xfrm>
            <a:off x="533400" y="0"/>
            <a:ext cx="7772400" cy="1371600"/>
          </a:xfrm>
        </p:spPr>
        <p:txBody>
          <a:bodyPr vert="horz" wrap="square" lIns="92075" tIns="46038" rIns="92075" bIns="46038" anchor="ctr"/>
          <a:p>
            <a:r>
              <a:rPr lang="en-US" altLang="en-US" dirty="0"/>
              <a:t>Examples</a:t>
            </a:r>
            <a:endParaRPr lang="en-US" altLang="en-US" dirty="0"/>
          </a:p>
        </p:txBody>
      </p:sp>
      <p:sp>
        <p:nvSpPr>
          <p:cNvPr id="38916" name="Text Box 3"/>
          <p:cNvSpPr txBox="1"/>
          <p:nvPr/>
        </p:nvSpPr>
        <p:spPr>
          <a:xfrm>
            <a:off x="381000" y="1371600"/>
            <a:ext cx="8569325" cy="30464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spcBef>
                <a:spcPct val="0"/>
              </a:spcBef>
              <a:buClrTx/>
              <a:buSzPct val="100000"/>
              <a:buNone/>
              <a:tabLst>
                <a:tab pos="1771650" algn="l"/>
                <a:tab pos="3657600" algn="l"/>
              </a:tabLst>
            </a:pPr>
            <a:r>
              <a:rPr lang="en-US" altLang="en-US" sz="2400" dirty="0"/>
              <a:t>Write a program that lets the user enter a year and checks whether it is a leap year.</a:t>
            </a:r>
            <a:endParaRPr lang="en-US" altLang="en-US" sz="2400" b="1" i="1" dirty="0"/>
          </a:p>
          <a:p>
            <a:pPr marL="0" lvl="0" indent="0" defTabSz="0">
              <a:spcBef>
                <a:spcPct val="0"/>
              </a:spcBef>
              <a:buClrTx/>
              <a:buSzPct val="100000"/>
              <a:buNone/>
              <a:tabLst>
                <a:tab pos="1771650" algn="l"/>
                <a:tab pos="3657600" algn="l"/>
              </a:tabLst>
            </a:pPr>
            <a:endParaRPr lang="en-US" altLang="en-US" sz="2400" dirty="0"/>
          </a:p>
          <a:p>
            <a:pPr marL="0" lvl="0" indent="0" defTabSz="0">
              <a:spcBef>
                <a:spcPct val="0"/>
              </a:spcBef>
              <a:buClrTx/>
              <a:buSzPct val="100000"/>
              <a:buNone/>
              <a:tabLst>
                <a:tab pos="1771650" algn="l"/>
                <a:tab pos="3657600" algn="l"/>
              </a:tabLst>
            </a:pPr>
            <a:r>
              <a:rPr lang="en-US" altLang="en-US" sz="2400" dirty="0"/>
              <a:t>A year is a </a:t>
            </a:r>
            <a:r>
              <a:rPr lang="en-US" altLang="en-US" sz="2400" i="1" dirty="0"/>
              <a:t>leap year</a:t>
            </a:r>
            <a:r>
              <a:rPr lang="en-US" altLang="en-US" sz="2400" dirty="0"/>
              <a:t> if it is divisible by </a:t>
            </a:r>
            <a:r>
              <a:rPr lang="en-US" altLang="en-US" sz="2400" u="sng" dirty="0"/>
              <a:t>4</a:t>
            </a:r>
            <a:r>
              <a:rPr lang="en-US" altLang="en-US" sz="2400" dirty="0"/>
              <a:t> but not by </a:t>
            </a:r>
            <a:r>
              <a:rPr lang="en-US" altLang="en-US" sz="2400" u="sng" dirty="0"/>
              <a:t>100</a:t>
            </a:r>
            <a:r>
              <a:rPr lang="en-US" altLang="en-US" sz="2400" dirty="0"/>
              <a:t> or if it is divisible by </a:t>
            </a:r>
            <a:r>
              <a:rPr lang="en-US" altLang="en-US" sz="2400" u="sng" dirty="0"/>
              <a:t>400</a:t>
            </a:r>
            <a:r>
              <a:rPr lang="en-US" altLang="en-US" sz="2400" dirty="0"/>
              <a:t>. So you can use the following Boolean expression to check whether a year is a leap year:</a:t>
            </a:r>
            <a:endParaRPr lang="en-US" altLang="en-US" sz="2400" dirty="0"/>
          </a:p>
          <a:p>
            <a:pPr marL="0" lvl="0" indent="0" defTabSz="0">
              <a:spcBef>
                <a:spcPct val="0"/>
              </a:spcBef>
              <a:buClrTx/>
              <a:buSzPct val="100000"/>
              <a:buNone/>
              <a:tabLst>
                <a:tab pos="1771650" algn="l"/>
                <a:tab pos="3657600" algn="l"/>
              </a:tabLst>
            </a:pPr>
            <a:endParaRPr lang="en-US" altLang="en-US" sz="2400" u="sng" dirty="0"/>
          </a:p>
          <a:p>
            <a:pPr marL="0" lvl="0" indent="0" defTabSz="0">
              <a:spcBef>
                <a:spcPct val="0"/>
              </a:spcBef>
              <a:buClrTx/>
              <a:buSzPct val="100000"/>
              <a:buNone/>
              <a:tabLst>
                <a:tab pos="1771650" algn="l"/>
                <a:tab pos="3657600" algn="l"/>
              </a:tabLst>
            </a:pPr>
            <a:r>
              <a:rPr lang="en-US" altLang="en-US" sz="2400" dirty="0"/>
              <a:t>(year % 4 == 0 &amp;&amp; year % 100 != 0) || (year % 400 == 0)</a:t>
            </a:r>
            <a:endParaRPr lang="en-US" altLang="en-US" sz="24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3070" y="474980"/>
            <a:ext cx="8277860" cy="5908040"/>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 &lt;&lt; "Enter a year: ";</a:t>
            </a:r>
            <a:endParaRPr lang="zh-CN" altLang="en-US"/>
          </a:p>
          <a:p>
            <a:r>
              <a:rPr lang="zh-CN" altLang="en-US"/>
              <a:t>  int year;</a:t>
            </a:r>
            <a:endParaRPr lang="zh-CN" altLang="en-US"/>
          </a:p>
          <a:p>
            <a:r>
              <a:rPr lang="zh-CN" altLang="en-US"/>
              <a:t>  cin &gt;&gt; year;</a:t>
            </a:r>
            <a:endParaRPr lang="zh-CN" altLang="en-US"/>
          </a:p>
          <a:p>
            <a:endParaRPr lang="zh-CN" altLang="en-US"/>
          </a:p>
          <a:p>
            <a:r>
              <a:rPr lang="zh-CN" altLang="en-US"/>
              <a:t>  // Check if the year is a leap year</a:t>
            </a:r>
            <a:endParaRPr lang="zh-CN" altLang="en-US"/>
          </a:p>
          <a:p>
            <a:r>
              <a:rPr lang="zh-CN" altLang="en-US"/>
              <a:t>  bool isLeapYear =</a:t>
            </a:r>
            <a:endParaRPr lang="zh-CN" altLang="en-US"/>
          </a:p>
          <a:p>
            <a:r>
              <a:rPr lang="zh-CN" altLang="en-US"/>
              <a:t>    (year % 4 == 0 &amp;&amp; year % 100 != 0) || (year % 400 == 0);</a:t>
            </a:r>
            <a:endParaRPr lang="zh-CN" altLang="en-US"/>
          </a:p>
          <a:p>
            <a:endParaRPr lang="zh-CN" altLang="en-US"/>
          </a:p>
          <a:p>
            <a:r>
              <a:rPr lang="zh-CN" altLang="en-US"/>
              <a:t>  // Display the result in a message dialog box</a:t>
            </a:r>
            <a:endParaRPr lang="zh-CN" altLang="en-US"/>
          </a:p>
          <a:p>
            <a:r>
              <a:rPr lang="zh-CN" altLang="en-US"/>
              <a:t>  if (isLeapYear)</a:t>
            </a:r>
            <a:endParaRPr lang="zh-CN" altLang="en-US"/>
          </a:p>
          <a:p>
            <a:r>
              <a:rPr lang="zh-CN" altLang="en-US"/>
              <a:t>    cout &lt;&lt; year &lt;&lt; " is a leap year" &lt;&lt; endl;</a:t>
            </a:r>
            <a:endParaRPr lang="zh-CN" altLang="en-US"/>
          </a:p>
          <a:p>
            <a:r>
              <a:rPr lang="zh-CN" altLang="en-US"/>
              <a:t>  else</a:t>
            </a:r>
            <a:endParaRPr lang="zh-CN" altLang="en-US"/>
          </a:p>
          <a:p>
            <a:r>
              <a:rPr lang="zh-CN" altLang="en-US"/>
              <a:t>    cout &lt;&lt; year &lt;&lt; " is a not leap year" &lt;&lt; endl;</a:t>
            </a:r>
            <a:endParaRPr lang="zh-CN" altLang="en-US"/>
          </a:p>
          <a:p>
            <a:endParaRPr lang="zh-CN" altLang="en-US"/>
          </a:p>
          <a:p>
            <a:r>
              <a:rPr lang="zh-CN" altLang="en-US"/>
              <a:t>  return 0;</a:t>
            </a:r>
            <a:endParaRPr lang="zh-CN" altLang="en-US"/>
          </a:p>
          <a:p>
            <a:r>
              <a:rPr lang="zh-CN" altLang="en-US"/>
              <a: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193675" y="241300"/>
            <a:ext cx="8640763" cy="460375"/>
          </a:xfrm>
        </p:spPr>
        <p:txBody>
          <a:bodyPr vert="horz" wrap="square" lIns="92075" tIns="46038" rIns="92075" bIns="46038" anchor="ctr"/>
          <a:p>
            <a:r>
              <a:rPr lang="en-US" altLang="en-US" sz="3600" dirty="0"/>
              <a:t>Problem: Lottery</a:t>
            </a:r>
            <a:r>
              <a:rPr lang="en-US" altLang="en-US" dirty="0"/>
              <a:t> </a:t>
            </a:r>
            <a:endParaRPr lang="en-US" altLang="en-US" dirty="0"/>
          </a:p>
        </p:txBody>
      </p:sp>
      <p:sp>
        <p:nvSpPr>
          <p:cNvPr id="39939" name="Rectangle 3"/>
          <p:cNvSpPr>
            <a:spLocks noGrp="1"/>
          </p:cNvSpPr>
          <p:nvPr>
            <p:ph idx="1"/>
          </p:nvPr>
        </p:nvSpPr>
        <p:spPr>
          <a:xfrm>
            <a:off x="193675" y="855663"/>
            <a:ext cx="8683625" cy="1690687"/>
          </a:xfrm>
        </p:spPr>
        <p:txBody>
          <a:bodyPr vert="horz" wrap="square" lIns="92075" tIns="46038" rIns="92075" bIns="46038" anchor="t"/>
          <a:p>
            <a:pPr marL="0" indent="0">
              <a:buNone/>
            </a:pPr>
            <a:r>
              <a:rPr lang="en-US" altLang="en-US" sz="2800" dirty="0"/>
              <a:t>Randomly generates a lottery of a two-digit number, prompts the user to enter a two-digit number, and determines whether the user wins according to the following rule:</a:t>
            </a:r>
            <a:endParaRPr lang="en-US" altLang="en-US" sz="2800" dirty="0"/>
          </a:p>
        </p:txBody>
      </p:sp>
      <p:sp>
        <p:nvSpPr>
          <p:cNvPr id="39940" name="Text Box 6"/>
          <p:cNvSpPr txBox="1"/>
          <p:nvPr/>
        </p:nvSpPr>
        <p:spPr>
          <a:xfrm>
            <a:off x="231775" y="2698750"/>
            <a:ext cx="8372475" cy="26543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457200" lvl="0" indent="-457200">
              <a:spcBef>
                <a:spcPct val="0"/>
              </a:spcBef>
              <a:buClrTx/>
              <a:buSzPct val="100000"/>
              <a:buChar char="•"/>
            </a:pPr>
            <a:r>
              <a:rPr lang="en-US" altLang="en-US" sz="2800" dirty="0"/>
              <a:t>If the user input matches the lottery in exact order, the award is $10,000.</a:t>
            </a:r>
            <a:endParaRPr lang="en-US" altLang="en-US" sz="2800" dirty="0"/>
          </a:p>
          <a:p>
            <a:pPr marL="457200" lvl="0" indent="-457200">
              <a:spcBef>
                <a:spcPct val="0"/>
              </a:spcBef>
              <a:buClrTx/>
              <a:buSzPct val="100000"/>
              <a:buChar char="•"/>
            </a:pPr>
            <a:r>
              <a:rPr lang="en-US" altLang="en-US" sz="2800" dirty="0"/>
              <a:t>If the user input matches the lottery, the award is $3,000.</a:t>
            </a:r>
            <a:endParaRPr lang="en-US" altLang="en-US" sz="2800" dirty="0"/>
          </a:p>
          <a:p>
            <a:pPr marL="457200" lvl="0" indent="-457200">
              <a:spcBef>
                <a:spcPct val="0"/>
              </a:spcBef>
              <a:buClrTx/>
              <a:buSzPct val="100000"/>
              <a:buChar char="•"/>
            </a:pPr>
            <a:r>
              <a:rPr lang="en-US" altLang="en-US" sz="2800" dirty="0"/>
              <a:t>If one digit in the user input matches a digit in the lottery, the award is $1,000.</a:t>
            </a:r>
            <a:endParaRPr lang="en-US"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45440" y="374015"/>
            <a:ext cx="4364355" cy="5908040"/>
          </a:xfrm>
          <a:prstGeom prst="rect">
            <a:avLst/>
          </a:prstGeom>
          <a:noFill/>
        </p:spPr>
        <p:txBody>
          <a:bodyPr wrap="square" rtlCol="0" anchor="t">
            <a:spAutoFit/>
          </a:bodyPr>
          <a:p>
            <a:r>
              <a:rPr lang="zh-CN" altLang="en-US"/>
              <a:t>#include &lt;iostream&gt;</a:t>
            </a:r>
            <a:endParaRPr lang="zh-CN" altLang="en-US"/>
          </a:p>
          <a:p>
            <a:r>
              <a:rPr lang="zh-CN" altLang="en-US"/>
              <a:t>#include &lt;ctime&gt; // for time function</a:t>
            </a:r>
            <a:endParaRPr lang="zh-CN" altLang="en-US"/>
          </a:p>
          <a:p>
            <a:r>
              <a:rPr lang="zh-CN" altLang="en-US"/>
              <a:t>#include &lt;cstdlib&gt; // for rand and srand functions</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 Generate a lottery</a:t>
            </a:r>
            <a:endParaRPr lang="zh-CN" altLang="en-US"/>
          </a:p>
          <a:p>
            <a:r>
              <a:rPr lang="zh-CN" altLang="en-US"/>
              <a:t>  srand(time(0));</a:t>
            </a:r>
            <a:endParaRPr lang="zh-CN" altLang="en-US"/>
          </a:p>
          <a:p>
            <a:r>
              <a:rPr lang="zh-CN" altLang="en-US"/>
              <a:t>  int lottery = rand() % 100;</a:t>
            </a:r>
            <a:endParaRPr lang="zh-CN" altLang="en-US"/>
          </a:p>
          <a:p>
            <a:endParaRPr lang="zh-CN" altLang="en-US"/>
          </a:p>
          <a:p>
            <a:r>
              <a:rPr lang="zh-CN" altLang="en-US"/>
              <a:t>  // Prompt the user to enter a guess</a:t>
            </a:r>
            <a:endParaRPr lang="zh-CN" altLang="en-US"/>
          </a:p>
          <a:p>
            <a:r>
              <a:rPr lang="zh-CN" altLang="en-US"/>
              <a:t>  cout &lt;&lt; "Enter your lottery pick (two digits): ";</a:t>
            </a:r>
            <a:endParaRPr lang="zh-CN" altLang="en-US"/>
          </a:p>
          <a:p>
            <a:r>
              <a:rPr lang="zh-CN" altLang="en-US"/>
              <a:t>  int guess;</a:t>
            </a:r>
            <a:endParaRPr lang="zh-CN" altLang="en-US"/>
          </a:p>
          <a:p>
            <a:r>
              <a:rPr lang="zh-CN" altLang="en-US"/>
              <a:t>  cin &gt;&gt; guess;</a:t>
            </a:r>
            <a:endParaRPr lang="zh-CN" altLang="en-US"/>
          </a:p>
          <a:p>
            <a:endParaRPr lang="zh-CN" altLang="en-US"/>
          </a:p>
          <a:p>
            <a:r>
              <a:rPr lang="zh-CN" altLang="en-US"/>
              <a:t>  // Get digits from lottery</a:t>
            </a:r>
            <a:endParaRPr lang="zh-CN" altLang="en-US"/>
          </a:p>
          <a:p>
            <a:r>
              <a:rPr lang="zh-CN" altLang="en-US"/>
              <a:t>  int lotteryDigit1 = lottery / 10;</a:t>
            </a:r>
            <a:endParaRPr lang="zh-CN" altLang="en-US"/>
          </a:p>
          <a:p>
            <a:r>
              <a:rPr lang="zh-CN" altLang="en-US"/>
              <a:t>  int lotteryDigit2 = lottery % 10;</a:t>
            </a:r>
            <a:endParaRPr lang="zh-CN" altLang="en-US"/>
          </a:p>
        </p:txBody>
      </p:sp>
      <p:sp>
        <p:nvSpPr>
          <p:cNvPr id="6" name="文本框 5"/>
          <p:cNvSpPr txBox="1"/>
          <p:nvPr/>
        </p:nvSpPr>
        <p:spPr>
          <a:xfrm>
            <a:off x="4609465" y="109220"/>
            <a:ext cx="4389755" cy="6462395"/>
          </a:xfrm>
          <a:prstGeom prst="rect">
            <a:avLst/>
          </a:prstGeom>
          <a:noFill/>
        </p:spPr>
        <p:txBody>
          <a:bodyPr wrap="square" rtlCol="0" anchor="t">
            <a:spAutoFit/>
          </a:bodyPr>
          <a:p>
            <a:r>
              <a:rPr lang="zh-CN" altLang="en-US"/>
              <a:t> // Get digits from guess</a:t>
            </a:r>
            <a:endParaRPr lang="zh-CN" altLang="en-US"/>
          </a:p>
          <a:p>
            <a:r>
              <a:rPr lang="zh-CN" altLang="en-US"/>
              <a:t>  int guessDigit1 = guess / 10;</a:t>
            </a:r>
            <a:endParaRPr lang="zh-CN" altLang="en-US"/>
          </a:p>
          <a:p>
            <a:r>
              <a:rPr lang="zh-CN" altLang="en-US"/>
              <a:t>  int guessDigit2 = guess % 10;</a:t>
            </a:r>
            <a:endParaRPr lang="zh-CN" altLang="en-US"/>
          </a:p>
          <a:p>
            <a:r>
              <a:rPr lang="zh-CN" altLang="en-US"/>
              <a:t>  cout &lt;&lt; "The lottery number is " &lt;&lt; lottery &lt;&lt; endl;</a:t>
            </a:r>
            <a:endParaRPr lang="zh-CN" altLang="en-US"/>
          </a:p>
          <a:p>
            <a:r>
              <a:rPr lang="zh-CN" altLang="en-US"/>
              <a:t>  // Check the guess</a:t>
            </a:r>
            <a:endParaRPr lang="zh-CN" altLang="en-US"/>
          </a:p>
          <a:p>
            <a:r>
              <a:rPr lang="zh-CN" altLang="en-US"/>
              <a:t>  if (guess == lottery)</a:t>
            </a:r>
            <a:endParaRPr lang="zh-CN" altLang="en-US"/>
          </a:p>
          <a:p>
            <a:r>
              <a:rPr lang="zh-CN" altLang="en-US"/>
              <a:t>    cout &lt;&lt; "Exact match: you win $10,000" &lt;&lt; endl;</a:t>
            </a:r>
            <a:endParaRPr lang="zh-CN" altLang="en-US"/>
          </a:p>
          <a:p>
            <a:r>
              <a:rPr lang="zh-CN" altLang="en-US"/>
              <a:t>  else if (guessDigit2 == lotteryDigit1</a:t>
            </a:r>
            <a:endParaRPr lang="zh-CN" altLang="en-US"/>
          </a:p>
          <a:p>
            <a:r>
              <a:rPr lang="zh-CN" altLang="en-US"/>
              <a:t>      &amp;&amp; guessDigit1 == lotteryDigit2)</a:t>
            </a:r>
            <a:endParaRPr lang="zh-CN" altLang="en-US"/>
          </a:p>
          <a:p>
            <a:r>
              <a:rPr lang="zh-CN" altLang="en-US"/>
              <a:t>    cout &lt;&lt; "Match all digits: you win $3,000" &lt;&lt; endl;</a:t>
            </a:r>
            <a:endParaRPr lang="zh-CN" altLang="en-US"/>
          </a:p>
          <a:p>
            <a:r>
              <a:rPr lang="zh-CN" altLang="en-US"/>
              <a:t>  else if (guessDigit1 == lotteryDigit1</a:t>
            </a:r>
            <a:endParaRPr lang="zh-CN" altLang="en-US"/>
          </a:p>
          <a:p>
            <a:r>
              <a:rPr lang="zh-CN" altLang="en-US"/>
              <a:t>        || guessDigit1 == lotteryDigit2</a:t>
            </a:r>
            <a:endParaRPr lang="zh-CN" altLang="en-US"/>
          </a:p>
          <a:p>
            <a:r>
              <a:rPr lang="zh-CN" altLang="en-US"/>
              <a:t>        || guessDigit2 == lotteryDigit1</a:t>
            </a:r>
            <a:endParaRPr lang="zh-CN" altLang="en-US"/>
          </a:p>
          <a:p>
            <a:r>
              <a:rPr lang="zh-CN" altLang="en-US"/>
              <a:t>        || guessDigit2 == lotteryDigit2)</a:t>
            </a:r>
            <a:endParaRPr lang="zh-CN" altLang="en-US"/>
          </a:p>
          <a:p>
            <a:r>
              <a:rPr lang="zh-CN" altLang="en-US"/>
              <a:t>    cout &lt;&lt; "Match one digit: you win $1,000" &lt;&lt; endl;</a:t>
            </a:r>
            <a:endParaRPr lang="zh-CN" altLang="en-US"/>
          </a:p>
          <a:p>
            <a:r>
              <a:rPr lang="zh-CN" altLang="en-US"/>
              <a:t>  else</a:t>
            </a:r>
            <a:endParaRPr lang="zh-CN" altLang="en-US"/>
          </a:p>
          <a:p>
            <a:r>
              <a:rPr lang="zh-CN" altLang="en-US"/>
              <a:t>    cout &lt;&lt; "Sorry, no match" &lt;&lt; endl;</a:t>
            </a:r>
            <a:endParaRPr lang="zh-CN" altLang="en-US"/>
          </a:p>
          <a:p>
            <a:r>
              <a:rPr lang="zh-CN" altLang="en-US"/>
              <a:t>  return 0;</a:t>
            </a:r>
            <a:endParaRPr lang="zh-CN" altLang="en-US"/>
          </a:p>
          <a:p>
            <a:r>
              <a:rPr lang="zh-CN" altLang="en-US"/>
              <a:t>}</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63" name="Rectangle 2"/>
          <p:cNvSpPr>
            <a:spLocks noGrp="1"/>
          </p:cNvSpPr>
          <p:nvPr>
            <p:ph type="title"/>
          </p:nvPr>
        </p:nvSpPr>
        <p:spPr>
          <a:xfrm>
            <a:off x="609600" y="228600"/>
            <a:ext cx="7772400" cy="685800"/>
          </a:xfrm>
        </p:spPr>
        <p:txBody>
          <a:bodyPr vert="horz" wrap="square" lIns="92075" tIns="46038" rIns="92075" bIns="46038" anchor="ctr"/>
          <a:p>
            <a:r>
              <a:rPr lang="en-US" altLang="en-US" sz="4200" dirty="0">
                <a:latin typeface="Times New Roman Regular" panose="02020603050405020304" charset="0"/>
                <a:cs typeface="Times New Roman Regular" panose="02020603050405020304" charset="0"/>
              </a:rPr>
              <a:t>switch</a:t>
            </a:r>
            <a:r>
              <a:rPr lang="en-US" altLang="en-US" dirty="0">
                <a:latin typeface="Times New Roman Regular" panose="02020603050405020304" charset="0"/>
                <a:cs typeface="Times New Roman Regular" panose="02020603050405020304" charset="0"/>
              </a:rPr>
              <a:t> Statements</a:t>
            </a:r>
            <a:endParaRPr lang="en-US" altLang="en-US" dirty="0">
              <a:latin typeface="Times New Roman Regular" panose="02020603050405020304" charset="0"/>
              <a:cs typeface="Times New Roman Regular" panose="02020603050405020304" charset="0"/>
            </a:endParaRPr>
          </a:p>
        </p:txBody>
      </p:sp>
      <p:sp>
        <p:nvSpPr>
          <p:cNvPr id="40964" name="Rectangle 3"/>
          <p:cNvSpPr>
            <a:spLocks noGrp="1"/>
          </p:cNvSpPr>
          <p:nvPr>
            <p:ph idx="1"/>
          </p:nvPr>
        </p:nvSpPr>
        <p:spPr>
          <a:xfrm>
            <a:off x="228600" y="990600"/>
            <a:ext cx="8686800" cy="5334000"/>
          </a:xfrm>
        </p:spPr>
        <p:txBody>
          <a:bodyPr vert="horz" wrap="square" lIns="92075" tIns="46038" rIns="92075" bIns="46038" anchor="t"/>
          <a:p>
            <a:pPr marL="0" indent="0">
              <a:lnSpc>
                <a:spcPct val="90000"/>
              </a:lnSpc>
              <a:buNone/>
            </a:pPr>
            <a:r>
              <a:rPr lang="en-US" altLang="en-US" sz="2500" dirty="0">
                <a:cs typeface="Times New Roman" panose="02020603050405020304" pitchFamily="18" charset="0"/>
              </a:rPr>
              <a:t>switch (status) </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  case 0:  compute taxes for single filers;</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           break;</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  case 1:  compute taxes for married file jointly;</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           break;</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  case 2:  compute taxes for married file separately;</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           break;</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  case 3:  compute taxes for head of household;</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           break;</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  default: cout &lt;&lt; "Errors: invalid status“ &lt;&lt; endl;</a:t>
            </a:r>
            <a:endParaRPr lang="en-US" altLang="en-US" sz="2500" dirty="0">
              <a:cs typeface="Times New Roman" panose="02020603050405020304" pitchFamily="18" charset="0"/>
            </a:endParaRPr>
          </a:p>
          <a:p>
            <a:pPr marL="0" indent="0">
              <a:lnSpc>
                <a:spcPct val="90000"/>
              </a:lnSpc>
              <a:buNone/>
            </a:pPr>
            <a:r>
              <a:rPr lang="en-US" altLang="en-US" sz="2500" dirty="0">
                <a:cs typeface="Times New Roman" panose="02020603050405020304" pitchFamily="18" charset="0"/>
              </a:rPr>
              <a:t>}</a:t>
            </a:r>
            <a:endParaRPr lang="en-US" altLang="en-US" sz="2500" dirty="0">
              <a:ea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1987" name="Rectangle 2"/>
          <p:cNvSpPr>
            <a:spLocks noGrp="1"/>
          </p:cNvSpPr>
          <p:nvPr>
            <p:ph type="title"/>
          </p:nvPr>
        </p:nvSpPr>
        <p:spPr>
          <a:xfrm>
            <a:off x="184150" y="0"/>
            <a:ext cx="8274050" cy="940435"/>
          </a:xfrm>
        </p:spPr>
        <p:txBody>
          <a:bodyPr vert="horz" wrap="square" lIns="92075" tIns="46038" rIns="92075" bIns="46038" anchor="ctr"/>
          <a:p>
            <a:r>
              <a:rPr lang="en-US" altLang="en-US" sz="4000" dirty="0">
                <a:latin typeface="Times New Roman Regular" panose="02020603050405020304" charset="0"/>
                <a:cs typeface="Times New Roman Regular" panose="02020603050405020304" charset="0"/>
              </a:rPr>
              <a:t>switch</a:t>
            </a:r>
            <a:r>
              <a:rPr lang="en-US" altLang="en-US" sz="3200" dirty="0">
                <a:latin typeface="Times New Roman Regular" panose="02020603050405020304" charset="0"/>
                <a:cs typeface="Times New Roman Regular" panose="02020603050405020304" charset="0"/>
              </a:rPr>
              <a:t> Statement Flow Chart</a:t>
            </a:r>
            <a:endParaRPr lang="en-US" altLang="en-US" sz="3200" dirty="0">
              <a:latin typeface="Times New Roman Regular" panose="02020603050405020304" charset="0"/>
              <a:cs typeface="Times New Roman Regular" panose="02020603050405020304" charset="0"/>
            </a:endParaRPr>
          </a:p>
        </p:txBody>
      </p:sp>
      <p:sp>
        <p:nvSpPr>
          <p:cNvPr id="41988" name="Rectangle 7"/>
          <p:cNvSpPr/>
          <p:nvPr/>
        </p:nvSpPr>
        <p:spPr>
          <a:xfrm>
            <a:off x="2743200" y="18859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41989" name="Object 6"/>
          <p:cNvGraphicFramePr>
            <a:graphicFrameLocks noChangeAspect="1"/>
          </p:cNvGraphicFramePr>
          <p:nvPr/>
        </p:nvGraphicFramePr>
        <p:xfrm>
          <a:off x="1460500" y="817245"/>
          <a:ext cx="6522720" cy="5849620"/>
        </p:xfrm>
        <a:graphic>
          <a:graphicData uri="http://schemas.openxmlformats.org/presentationml/2006/ole">
            <mc:AlternateContent xmlns:mc="http://schemas.openxmlformats.org/markup-compatibility/2006">
              <mc:Choice xmlns:v="urn:schemas-microsoft-com:vml" Requires="v">
                <p:oleObj spid="_x0000_s3095" name="" r:id="rId1" imgW="3657600" imgH="3086100" progId="Word.Picture.8">
                  <p:embed/>
                </p:oleObj>
              </mc:Choice>
              <mc:Fallback>
                <p:oleObj name="" r:id="rId1" imgW="3657600" imgH="3086100" progId="Word.Picture.8">
                  <p:embed/>
                  <p:pic>
                    <p:nvPicPr>
                      <p:cNvPr id="0" name="图片 3094"/>
                      <p:cNvPicPr/>
                      <p:nvPr/>
                    </p:nvPicPr>
                    <p:blipFill>
                      <a:blip r:embed="rId2"/>
                      <a:stretch>
                        <a:fillRect/>
                      </a:stretch>
                    </p:blipFill>
                    <p:spPr>
                      <a:xfrm>
                        <a:off x="1460500" y="817245"/>
                        <a:ext cx="6522720" cy="5849620"/>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3011" name="Rectangle 2"/>
          <p:cNvSpPr>
            <a:spLocks noGrp="1"/>
          </p:cNvSpPr>
          <p:nvPr>
            <p:ph type="title"/>
          </p:nvPr>
        </p:nvSpPr>
        <p:spPr>
          <a:xfrm>
            <a:off x="685800" y="0"/>
            <a:ext cx="7772400" cy="762000"/>
          </a:xfrm>
        </p:spPr>
        <p:txBody>
          <a:bodyPr vert="horz" wrap="square" lIns="92075" tIns="46038" rIns="92075" bIns="46038" anchor="ctr"/>
          <a:p>
            <a:r>
              <a:rPr lang="en-US" altLang="en-US" sz="4200" dirty="0">
                <a:latin typeface="Times New Roman Regular" panose="02020603050405020304" charset="0"/>
                <a:cs typeface="Times New Roman Regular" panose="02020603050405020304" charset="0"/>
              </a:rPr>
              <a:t>switch</a:t>
            </a:r>
            <a:r>
              <a:rPr lang="en-US" altLang="en-US" dirty="0">
                <a:latin typeface="Times New Roman Regular" panose="02020603050405020304" charset="0"/>
                <a:cs typeface="Times New Roman Regular" panose="02020603050405020304" charset="0"/>
              </a:rPr>
              <a:t> Statement Rules</a:t>
            </a:r>
            <a:endParaRPr lang="en-US" altLang="en-US" dirty="0">
              <a:latin typeface="Times New Roman Regular" panose="02020603050405020304" charset="0"/>
              <a:cs typeface="Times New Roman Regular" panose="02020603050405020304" charset="0"/>
            </a:endParaRPr>
          </a:p>
        </p:txBody>
      </p:sp>
      <p:sp>
        <p:nvSpPr>
          <p:cNvPr id="43012" name="Rectangle 5"/>
          <p:cNvSpPr/>
          <p:nvPr/>
        </p:nvSpPr>
        <p:spPr>
          <a:xfrm>
            <a:off x="4343400" y="1371600"/>
            <a:ext cx="3657600" cy="3810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1900" dirty="0">
                <a:cs typeface="Times New Roman" panose="02020603050405020304" pitchFamily="18" charset="0"/>
              </a:rPr>
              <a:t>switch (switch-expression) {</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case value1:  statement(s)1;</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break;</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case value2: statement(s)2;</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break;</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case valueN: statement(s)N;</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break;</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default: statement(s)-for-default;</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a:t>
            </a:r>
            <a:endParaRPr lang="en-US" altLang="en-US" sz="1900" dirty="0">
              <a:ea typeface="Times New Roman" panose="02020603050405020304" pitchFamily="18" charset="0"/>
            </a:endParaRPr>
          </a:p>
        </p:txBody>
      </p:sp>
      <p:grpSp>
        <p:nvGrpSpPr>
          <p:cNvPr id="52239" name="Group 15"/>
          <p:cNvGrpSpPr/>
          <p:nvPr/>
        </p:nvGrpSpPr>
        <p:grpSpPr>
          <a:xfrm>
            <a:off x="762000" y="1066800"/>
            <a:ext cx="4724400" cy="1295400"/>
            <a:chOff x="96" y="384"/>
            <a:chExt cx="2976" cy="816"/>
          </a:xfrm>
        </p:grpSpPr>
        <p:sp>
          <p:nvSpPr>
            <p:cNvPr id="43019" name="Rectangle 6"/>
            <p:cNvSpPr/>
            <p:nvPr/>
          </p:nvSpPr>
          <p:spPr>
            <a:xfrm>
              <a:off x="96" y="384"/>
              <a:ext cx="1728" cy="816"/>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55880" lvl="0" indent="-55880" defTabSz="287655">
                <a:lnSpc>
                  <a:spcPct val="90000"/>
                </a:lnSpc>
                <a:spcBef>
                  <a:spcPct val="0"/>
                </a:spcBef>
                <a:buNone/>
              </a:pPr>
              <a:r>
                <a:rPr lang="en-US" altLang="en-US" sz="1800" dirty="0">
                  <a:solidFill>
                    <a:schemeClr val="tx2"/>
                  </a:solidFill>
                  <a:cs typeface="Times New Roman" panose="02020603050405020304" pitchFamily="18" charset="0"/>
                </a:rPr>
                <a:t>The </a:t>
              </a:r>
              <a:r>
                <a:rPr lang="en-US" altLang="en-US" sz="1800" u="sng" dirty="0">
                  <a:solidFill>
                    <a:schemeClr val="tx2"/>
                  </a:solidFill>
                  <a:cs typeface="Times New Roman" panose="02020603050405020304" pitchFamily="18" charset="0"/>
                </a:rPr>
                <a:t>switch-expression</a:t>
              </a:r>
              <a:r>
                <a:rPr lang="en-US" altLang="en-US" sz="1800" dirty="0">
                  <a:solidFill>
                    <a:schemeClr val="tx2"/>
                  </a:solidFill>
                  <a:cs typeface="Times New Roman" panose="02020603050405020304" pitchFamily="18" charset="0"/>
                </a:rPr>
                <a:t> must yield a value of </a:t>
              </a:r>
              <a:r>
                <a:rPr lang="en-US" altLang="en-US" sz="1800" u="sng" dirty="0">
                  <a:solidFill>
                    <a:schemeClr val="tx2"/>
                  </a:solidFill>
                  <a:cs typeface="Times New Roman" panose="02020603050405020304" pitchFamily="18" charset="0"/>
                </a:rPr>
                <a:t>char</a:t>
              </a:r>
              <a:r>
                <a:rPr lang="en-US" altLang="en-US" sz="1800" dirty="0">
                  <a:solidFill>
                    <a:schemeClr val="tx2"/>
                  </a:solidFill>
                  <a:cs typeface="Times New Roman" panose="02020603050405020304" pitchFamily="18" charset="0"/>
                </a:rPr>
                <a:t>, </a:t>
              </a:r>
              <a:r>
                <a:rPr lang="en-US" altLang="en-US" sz="1800" u="sng" dirty="0">
                  <a:solidFill>
                    <a:schemeClr val="tx2"/>
                  </a:solidFill>
                  <a:cs typeface="Times New Roman" panose="02020603050405020304" pitchFamily="18" charset="0"/>
                </a:rPr>
                <a:t>byte</a:t>
              </a:r>
              <a:r>
                <a:rPr lang="en-US" altLang="en-US" sz="1800" dirty="0">
                  <a:solidFill>
                    <a:schemeClr val="tx2"/>
                  </a:solidFill>
                  <a:cs typeface="Times New Roman" panose="02020603050405020304" pitchFamily="18" charset="0"/>
                </a:rPr>
                <a:t>, </a:t>
              </a:r>
              <a:r>
                <a:rPr lang="en-US" altLang="en-US" sz="1800" u="sng" dirty="0">
                  <a:solidFill>
                    <a:schemeClr val="tx2"/>
                  </a:solidFill>
                  <a:cs typeface="Times New Roman" panose="02020603050405020304" pitchFamily="18" charset="0"/>
                </a:rPr>
                <a:t>short</a:t>
              </a:r>
              <a:r>
                <a:rPr lang="en-US" altLang="en-US" sz="1800" dirty="0">
                  <a:solidFill>
                    <a:schemeClr val="tx2"/>
                  </a:solidFill>
                  <a:cs typeface="Times New Roman" panose="02020603050405020304" pitchFamily="18" charset="0"/>
                </a:rPr>
                <a:t>, or </a:t>
              </a:r>
              <a:r>
                <a:rPr lang="en-US" altLang="en-US" sz="1800" u="sng" dirty="0">
                  <a:solidFill>
                    <a:schemeClr val="tx2"/>
                  </a:solidFill>
                  <a:cs typeface="Times New Roman" panose="02020603050405020304" pitchFamily="18" charset="0"/>
                </a:rPr>
                <a:t>int</a:t>
              </a:r>
              <a:r>
                <a:rPr lang="en-US" altLang="en-US" sz="1800" dirty="0">
                  <a:solidFill>
                    <a:schemeClr val="tx2"/>
                  </a:solidFill>
                  <a:cs typeface="Times New Roman" panose="02020603050405020304" pitchFamily="18" charset="0"/>
                </a:rPr>
                <a:t> type and must always be enclosed in parentheses.</a:t>
              </a:r>
              <a:endParaRPr lang="en-US" altLang="en-US" sz="1800" dirty="0">
                <a:solidFill>
                  <a:schemeClr val="tx2"/>
                </a:solidFill>
                <a:ea typeface="Times New Roman" panose="02020603050405020304" pitchFamily="18" charset="0"/>
              </a:endParaRPr>
            </a:p>
          </p:txBody>
        </p:sp>
        <p:sp>
          <p:nvSpPr>
            <p:cNvPr id="43020" name="Line 7"/>
            <p:cNvSpPr/>
            <p:nvPr/>
          </p:nvSpPr>
          <p:spPr>
            <a:xfrm>
              <a:off x="1536" y="480"/>
              <a:ext cx="1536" cy="192"/>
            </a:xfrm>
            <a:prstGeom prst="line">
              <a:avLst/>
            </a:prstGeom>
            <a:ln w="12700" cap="flat" cmpd="sng">
              <a:solidFill>
                <a:srgbClr val="FF0000"/>
              </a:solidFill>
              <a:prstDash val="solid"/>
              <a:headEnd type="none" w="sm" len="sm"/>
              <a:tailEnd type="stealth" w="sm" len="sm"/>
            </a:ln>
          </p:spPr>
        </p:sp>
      </p:grpSp>
      <p:grpSp>
        <p:nvGrpSpPr>
          <p:cNvPr id="52238" name="Group 14"/>
          <p:cNvGrpSpPr/>
          <p:nvPr/>
        </p:nvGrpSpPr>
        <p:grpSpPr>
          <a:xfrm>
            <a:off x="685800" y="1981200"/>
            <a:ext cx="4419600" cy="4191000"/>
            <a:chOff x="48" y="960"/>
            <a:chExt cx="2784" cy="2640"/>
          </a:xfrm>
        </p:grpSpPr>
        <p:sp>
          <p:nvSpPr>
            <p:cNvPr id="43015" name="Rectangle 8"/>
            <p:cNvSpPr/>
            <p:nvPr/>
          </p:nvSpPr>
          <p:spPr>
            <a:xfrm>
              <a:off x="48" y="1440"/>
              <a:ext cx="2160" cy="216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55880" lvl="0" indent="-55880" defTabSz="287655">
                <a:spcBef>
                  <a:spcPct val="0"/>
                </a:spcBef>
                <a:buNone/>
              </a:pPr>
              <a:r>
                <a:rPr lang="en-US" altLang="en-US" sz="1800" dirty="0">
                  <a:solidFill>
                    <a:schemeClr val="tx2"/>
                  </a:solidFill>
                  <a:cs typeface="Times New Roman" panose="02020603050405020304" pitchFamily="18" charset="0"/>
                </a:rPr>
                <a:t>The </a:t>
              </a:r>
              <a:r>
                <a:rPr lang="en-US" altLang="en-US" sz="1800" u="sng" dirty="0">
                  <a:solidFill>
                    <a:schemeClr val="tx2"/>
                  </a:solidFill>
                  <a:cs typeface="Times New Roman" panose="02020603050405020304" pitchFamily="18" charset="0"/>
                </a:rPr>
                <a:t>value1</a:t>
              </a:r>
              <a:r>
                <a:rPr lang="en-US" altLang="en-US" sz="1800" dirty="0">
                  <a:solidFill>
                    <a:schemeClr val="tx2"/>
                  </a:solidFill>
                  <a:cs typeface="Times New Roman" panose="02020603050405020304" pitchFamily="18" charset="0"/>
                </a:rPr>
                <a:t>, ..., and </a:t>
              </a:r>
              <a:r>
                <a:rPr lang="en-US" altLang="en-US" sz="1800" u="sng" dirty="0">
                  <a:solidFill>
                    <a:schemeClr val="tx2"/>
                  </a:solidFill>
                  <a:cs typeface="Times New Roman" panose="02020603050405020304" pitchFamily="18" charset="0"/>
                </a:rPr>
                <a:t>valueN</a:t>
              </a:r>
              <a:r>
                <a:rPr lang="en-US" altLang="en-US" sz="1800" dirty="0">
                  <a:solidFill>
                    <a:schemeClr val="tx2"/>
                  </a:solidFill>
                  <a:cs typeface="Times New Roman" panose="02020603050405020304" pitchFamily="18" charset="0"/>
                </a:rPr>
                <a:t> must have the same data type as the value of the </a:t>
              </a:r>
              <a:r>
                <a:rPr lang="en-US" altLang="en-US" sz="1800" u="sng" dirty="0">
                  <a:solidFill>
                    <a:schemeClr val="tx2"/>
                  </a:solidFill>
                  <a:cs typeface="Times New Roman" panose="02020603050405020304" pitchFamily="18" charset="0"/>
                </a:rPr>
                <a:t>switch-expression</a:t>
              </a:r>
              <a:r>
                <a:rPr lang="en-US" altLang="en-US" sz="1800" dirty="0">
                  <a:solidFill>
                    <a:schemeClr val="tx2"/>
                  </a:solidFill>
                  <a:cs typeface="Times New Roman" panose="02020603050405020304" pitchFamily="18" charset="0"/>
                </a:rPr>
                <a:t>. The resulting statements in the </a:t>
              </a:r>
              <a:r>
                <a:rPr lang="en-US" altLang="en-US" sz="1800" u="sng" dirty="0">
                  <a:solidFill>
                    <a:schemeClr val="tx2"/>
                  </a:solidFill>
                  <a:cs typeface="Times New Roman" panose="02020603050405020304" pitchFamily="18" charset="0"/>
                </a:rPr>
                <a:t>case</a:t>
              </a:r>
              <a:r>
                <a:rPr lang="en-US" altLang="en-US" sz="1800" dirty="0">
                  <a:solidFill>
                    <a:schemeClr val="tx2"/>
                  </a:solidFill>
                  <a:cs typeface="Times New Roman" panose="02020603050405020304" pitchFamily="18" charset="0"/>
                </a:rPr>
                <a:t> statement are executed when the value in the </a:t>
              </a:r>
              <a:r>
                <a:rPr lang="en-US" altLang="en-US" sz="1800" u="sng" dirty="0">
                  <a:solidFill>
                    <a:schemeClr val="tx2"/>
                  </a:solidFill>
                  <a:cs typeface="Times New Roman" panose="02020603050405020304" pitchFamily="18" charset="0"/>
                </a:rPr>
                <a:t>case</a:t>
              </a:r>
              <a:r>
                <a:rPr lang="en-US" altLang="en-US" sz="1800" dirty="0">
                  <a:solidFill>
                    <a:schemeClr val="tx2"/>
                  </a:solidFill>
                  <a:cs typeface="Times New Roman" panose="02020603050405020304" pitchFamily="18" charset="0"/>
                </a:rPr>
                <a:t> statement matches the value of the </a:t>
              </a:r>
              <a:r>
                <a:rPr lang="en-US" altLang="en-US" sz="1800" u="sng" dirty="0">
                  <a:solidFill>
                    <a:schemeClr val="tx2"/>
                  </a:solidFill>
                  <a:cs typeface="Times New Roman" panose="02020603050405020304" pitchFamily="18" charset="0"/>
                </a:rPr>
                <a:t>switch-expression</a:t>
              </a:r>
              <a:r>
                <a:rPr lang="en-US" altLang="en-US" sz="1800" dirty="0">
                  <a:solidFill>
                    <a:schemeClr val="tx2"/>
                  </a:solidFill>
                  <a:cs typeface="Times New Roman" panose="02020603050405020304" pitchFamily="18" charset="0"/>
                </a:rPr>
                <a:t>. Note that </a:t>
              </a:r>
              <a:r>
                <a:rPr lang="en-US" altLang="en-US" sz="1800" u="sng" dirty="0">
                  <a:solidFill>
                    <a:schemeClr val="tx2"/>
                  </a:solidFill>
                  <a:cs typeface="Times New Roman" panose="02020603050405020304" pitchFamily="18" charset="0"/>
                </a:rPr>
                <a:t>value1</a:t>
              </a:r>
              <a:r>
                <a:rPr lang="en-US" altLang="en-US" sz="1800" dirty="0">
                  <a:solidFill>
                    <a:schemeClr val="tx2"/>
                  </a:solidFill>
                  <a:cs typeface="Times New Roman" panose="02020603050405020304" pitchFamily="18" charset="0"/>
                </a:rPr>
                <a:t>, ..., and </a:t>
              </a:r>
              <a:r>
                <a:rPr lang="en-US" altLang="en-US" sz="1800" u="sng" dirty="0">
                  <a:solidFill>
                    <a:schemeClr val="tx2"/>
                  </a:solidFill>
                  <a:cs typeface="Times New Roman" panose="02020603050405020304" pitchFamily="18" charset="0"/>
                </a:rPr>
                <a:t>valueN</a:t>
              </a:r>
              <a:r>
                <a:rPr lang="en-US" altLang="en-US" sz="1800" dirty="0">
                  <a:solidFill>
                    <a:schemeClr val="tx2"/>
                  </a:solidFill>
                  <a:cs typeface="Times New Roman" panose="02020603050405020304" pitchFamily="18" charset="0"/>
                </a:rPr>
                <a:t> are constant expressions, meaning that they cannot contain variables in the expression, such as 1 + </a:t>
              </a:r>
              <a:r>
                <a:rPr lang="en-US" altLang="en-US" sz="1800" u="sng" dirty="0">
                  <a:solidFill>
                    <a:schemeClr val="tx2"/>
                  </a:solidFill>
                  <a:cs typeface="Times New Roman" panose="02020603050405020304" pitchFamily="18" charset="0"/>
                </a:rPr>
                <a:t>x</a:t>
              </a:r>
              <a:r>
                <a:rPr lang="en-US" altLang="en-US" sz="1800" dirty="0">
                  <a:solidFill>
                    <a:schemeClr val="tx2"/>
                  </a:solidFill>
                  <a:cs typeface="Times New Roman" panose="02020603050405020304" pitchFamily="18" charset="0"/>
                </a:rPr>
                <a:t>. </a:t>
              </a:r>
              <a:endParaRPr lang="en-US" altLang="en-US" sz="1800" dirty="0">
                <a:solidFill>
                  <a:schemeClr val="tx2"/>
                </a:solidFill>
                <a:ea typeface="Times New Roman" panose="02020603050405020304" pitchFamily="18" charset="0"/>
              </a:endParaRPr>
            </a:p>
          </p:txBody>
        </p:sp>
        <p:sp>
          <p:nvSpPr>
            <p:cNvPr id="43016" name="Line 10"/>
            <p:cNvSpPr/>
            <p:nvPr/>
          </p:nvSpPr>
          <p:spPr>
            <a:xfrm flipV="1">
              <a:off x="2016" y="960"/>
              <a:ext cx="816" cy="672"/>
            </a:xfrm>
            <a:prstGeom prst="line">
              <a:avLst/>
            </a:prstGeom>
            <a:ln w="12700" cap="flat" cmpd="sng">
              <a:solidFill>
                <a:srgbClr val="FF0000"/>
              </a:solidFill>
              <a:prstDash val="solid"/>
              <a:headEnd type="none" w="sm" len="sm"/>
              <a:tailEnd type="stealth" w="sm" len="sm"/>
            </a:ln>
          </p:spPr>
        </p:sp>
        <p:sp>
          <p:nvSpPr>
            <p:cNvPr id="43017" name="Line 11"/>
            <p:cNvSpPr/>
            <p:nvPr/>
          </p:nvSpPr>
          <p:spPr>
            <a:xfrm flipV="1">
              <a:off x="2016" y="1392"/>
              <a:ext cx="768" cy="240"/>
            </a:xfrm>
            <a:prstGeom prst="line">
              <a:avLst/>
            </a:prstGeom>
            <a:ln w="12700" cap="flat" cmpd="sng">
              <a:solidFill>
                <a:srgbClr val="FF0000"/>
              </a:solidFill>
              <a:prstDash val="solid"/>
              <a:headEnd type="none" w="sm" len="sm"/>
              <a:tailEnd type="stealth" w="sm" len="sm"/>
            </a:ln>
          </p:spPr>
        </p:sp>
        <p:sp>
          <p:nvSpPr>
            <p:cNvPr id="43018" name="Line 12"/>
            <p:cNvSpPr/>
            <p:nvPr/>
          </p:nvSpPr>
          <p:spPr>
            <a:xfrm>
              <a:off x="2016" y="1632"/>
              <a:ext cx="768" cy="384"/>
            </a:xfrm>
            <a:prstGeom prst="line">
              <a:avLst/>
            </a:prstGeom>
            <a:ln w="12700" cap="flat" cmpd="sng">
              <a:solidFill>
                <a:srgbClr val="FF0000"/>
              </a:solidFill>
              <a:prstDash val="solid"/>
              <a:headEnd type="none" w="sm" len="sm"/>
              <a:tailEnd type="stealth"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239"/>
                                        </p:tgtEl>
                                        <p:attrNameLst>
                                          <p:attrName>style.visibility</p:attrName>
                                        </p:attrNameLst>
                                      </p:cBhvr>
                                      <p:to>
                                        <p:strVal val="visible"/>
                                      </p:to>
                                    </p:set>
                                    <p:anim calcmode="lin" valueType="num">
                                      <p:cBhvr additive="base">
                                        <p:cTn id="7" dur="500" fill="hold"/>
                                        <p:tgtEl>
                                          <p:spTgt spid="52239"/>
                                        </p:tgtEl>
                                        <p:attrNameLst>
                                          <p:attrName>ppt_x</p:attrName>
                                        </p:attrNameLst>
                                      </p:cBhvr>
                                      <p:tavLst>
                                        <p:tav tm="0">
                                          <p:val>
                                            <p:strVal val="0-#ppt_w/2"/>
                                          </p:val>
                                        </p:tav>
                                        <p:tav tm="100000">
                                          <p:val>
                                            <p:strVal val="#ppt_x"/>
                                          </p:val>
                                        </p:tav>
                                      </p:tavLst>
                                    </p:anim>
                                    <p:anim calcmode="lin" valueType="num">
                                      <p:cBhvr additive="base">
                                        <p:cTn id="8"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2238"/>
                                        </p:tgtEl>
                                        <p:attrNameLst>
                                          <p:attrName>style.visibility</p:attrName>
                                        </p:attrNameLst>
                                      </p:cBhvr>
                                      <p:to>
                                        <p:strVal val="visible"/>
                                      </p:to>
                                    </p:set>
                                    <p:anim calcmode="lin" valueType="num">
                                      <p:cBhvr additive="base">
                                        <p:cTn id="13" dur="500" fill="hold"/>
                                        <p:tgtEl>
                                          <p:spTgt spid="52238"/>
                                        </p:tgtEl>
                                        <p:attrNameLst>
                                          <p:attrName>ppt_x</p:attrName>
                                        </p:attrNameLst>
                                      </p:cBhvr>
                                      <p:tavLst>
                                        <p:tav tm="0">
                                          <p:val>
                                            <p:strVal val="0-#ppt_w/2"/>
                                          </p:val>
                                        </p:tav>
                                        <p:tav tm="100000">
                                          <p:val>
                                            <p:strVal val="#ppt_x"/>
                                          </p:val>
                                        </p:tav>
                                      </p:tavLst>
                                    </p:anim>
                                    <p:anim calcmode="lin" valueType="num">
                                      <p:cBhvr additive="base">
                                        <p:cTn id="14"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4035" name="Rectangle 2"/>
          <p:cNvSpPr>
            <a:spLocks noGrp="1"/>
          </p:cNvSpPr>
          <p:nvPr>
            <p:ph type="title"/>
          </p:nvPr>
        </p:nvSpPr>
        <p:spPr>
          <a:xfrm>
            <a:off x="685800" y="0"/>
            <a:ext cx="7772400" cy="762000"/>
          </a:xfrm>
        </p:spPr>
        <p:txBody>
          <a:bodyPr vert="horz" wrap="square" lIns="92075" tIns="46038" rIns="92075" bIns="46038" anchor="ctr"/>
          <a:p>
            <a:r>
              <a:rPr lang="en-US" altLang="en-US" sz="4200" dirty="0">
                <a:latin typeface="Times New Roman Regular" panose="02020603050405020304" charset="0"/>
                <a:cs typeface="Times New Roman Regular" panose="02020603050405020304" charset="0"/>
              </a:rPr>
              <a:t>switch</a:t>
            </a:r>
            <a:r>
              <a:rPr lang="en-US" altLang="en-US" dirty="0">
                <a:latin typeface="Times New Roman Regular" panose="02020603050405020304" charset="0"/>
                <a:cs typeface="Times New Roman Regular" panose="02020603050405020304" charset="0"/>
              </a:rPr>
              <a:t> Statement Rules</a:t>
            </a:r>
            <a:endParaRPr lang="en-US" altLang="en-US" dirty="0">
              <a:latin typeface="Times New Roman Regular" panose="02020603050405020304" charset="0"/>
              <a:cs typeface="Times New Roman Regular" panose="02020603050405020304" charset="0"/>
            </a:endParaRPr>
          </a:p>
        </p:txBody>
      </p:sp>
      <p:sp>
        <p:nvSpPr>
          <p:cNvPr id="114691" name="Rectangle 3"/>
          <p:cNvSpPr>
            <a:spLocks noGrp="1"/>
          </p:cNvSpPr>
          <p:nvPr>
            <p:ph idx="1"/>
          </p:nvPr>
        </p:nvSpPr>
        <p:spPr>
          <a:xfrm>
            <a:off x="228600" y="1219200"/>
            <a:ext cx="3048000" cy="2057400"/>
          </a:xfrm>
        </p:spPr>
        <p:txBody>
          <a:bodyPr vert="horz" wrap="square" lIns="92075" tIns="46038" rIns="92075" bIns="46038" anchor="t"/>
          <a:p>
            <a:pPr marL="55880" indent="-55880" defTabSz="287655">
              <a:spcBef>
                <a:spcPct val="0"/>
              </a:spcBef>
              <a:buNone/>
            </a:pPr>
            <a:r>
              <a:rPr lang="en-US" altLang="en-US" sz="2800" dirty="0">
                <a:solidFill>
                  <a:schemeClr val="tx2"/>
                </a:solidFill>
                <a:latin typeface="Courier" charset="0"/>
                <a:cs typeface="Times New Roman" panose="02020603050405020304" pitchFamily="18" charset="0"/>
              </a:rPr>
              <a:t>	</a:t>
            </a:r>
            <a:r>
              <a:rPr lang="en-US" altLang="en-US" sz="1600" dirty="0">
                <a:solidFill>
                  <a:schemeClr val="tx2"/>
                </a:solidFill>
                <a:cs typeface="Times New Roman" panose="02020603050405020304" pitchFamily="18" charset="0"/>
              </a:rPr>
              <a:t>The keyword </a:t>
            </a:r>
            <a:r>
              <a:rPr lang="en-US" altLang="en-US" sz="1600" u="sng" dirty="0">
                <a:solidFill>
                  <a:schemeClr val="tx2"/>
                </a:solidFill>
                <a:cs typeface="Times New Roman" panose="02020603050405020304" pitchFamily="18" charset="0"/>
              </a:rPr>
              <a:t>break</a:t>
            </a:r>
            <a:r>
              <a:rPr lang="en-US" altLang="en-US" sz="1600" dirty="0">
                <a:solidFill>
                  <a:schemeClr val="tx2"/>
                </a:solidFill>
                <a:cs typeface="Times New Roman" panose="02020603050405020304" pitchFamily="18" charset="0"/>
              </a:rPr>
              <a:t> is optional, but it should be used at the end of each case in order to terminate the remainder of the </a:t>
            </a:r>
            <a:r>
              <a:rPr lang="en-US" altLang="en-US" sz="1600" u="sng" dirty="0">
                <a:solidFill>
                  <a:schemeClr val="tx2"/>
                </a:solidFill>
                <a:cs typeface="Times New Roman" panose="02020603050405020304" pitchFamily="18" charset="0"/>
              </a:rPr>
              <a:t>switch</a:t>
            </a:r>
            <a:r>
              <a:rPr lang="en-US" altLang="en-US" sz="1600" dirty="0">
                <a:solidFill>
                  <a:schemeClr val="tx2"/>
                </a:solidFill>
                <a:cs typeface="Times New Roman" panose="02020603050405020304" pitchFamily="18" charset="0"/>
              </a:rPr>
              <a:t> statement. If the </a:t>
            </a:r>
            <a:r>
              <a:rPr lang="en-US" altLang="en-US" sz="1600" u="sng" dirty="0">
                <a:solidFill>
                  <a:schemeClr val="tx2"/>
                </a:solidFill>
                <a:cs typeface="Times New Roman" panose="02020603050405020304" pitchFamily="18" charset="0"/>
              </a:rPr>
              <a:t>break</a:t>
            </a:r>
            <a:r>
              <a:rPr lang="en-US" altLang="en-US" sz="1600" dirty="0">
                <a:solidFill>
                  <a:schemeClr val="tx2"/>
                </a:solidFill>
                <a:cs typeface="Times New Roman" panose="02020603050405020304" pitchFamily="18" charset="0"/>
              </a:rPr>
              <a:t> statement is not present, the next </a:t>
            </a:r>
            <a:r>
              <a:rPr lang="en-US" altLang="en-US" sz="1600" u="sng" dirty="0">
                <a:solidFill>
                  <a:schemeClr val="tx2"/>
                </a:solidFill>
                <a:cs typeface="Times New Roman" panose="02020603050405020304" pitchFamily="18" charset="0"/>
              </a:rPr>
              <a:t>case</a:t>
            </a:r>
            <a:r>
              <a:rPr lang="en-US" altLang="en-US" sz="1600" dirty="0">
                <a:solidFill>
                  <a:schemeClr val="tx2"/>
                </a:solidFill>
                <a:cs typeface="Times New Roman" panose="02020603050405020304" pitchFamily="18" charset="0"/>
              </a:rPr>
              <a:t> statement will be executed.</a:t>
            </a:r>
            <a:endParaRPr lang="en-US" altLang="en-US" sz="1600" dirty="0">
              <a:solidFill>
                <a:schemeClr val="tx2"/>
              </a:solidFill>
              <a:ea typeface="Times New Roman" panose="02020603050405020304" pitchFamily="18" charset="0"/>
            </a:endParaRPr>
          </a:p>
        </p:txBody>
      </p:sp>
      <p:sp>
        <p:nvSpPr>
          <p:cNvPr id="44037" name="Rectangle 4"/>
          <p:cNvSpPr/>
          <p:nvPr/>
        </p:nvSpPr>
        <p:spPr>
          <a:xfrm>
            <a:off x="4343400" y="1371600"/>
            <a:ext cx="3657600" cy="3810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1900" dirty="0">
                <a:cs typeface="Times New Roman" panose="02020603050405020304" pitchFamily="18" charset="0"/>
              </a:rPr>
              <a:t>switch (switch-expression) {</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case value1:  statement(s)1;</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break;</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case value2: statement(s)2;</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break;</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case valueN: statement(s)N;</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break;</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  default: statement(s)-for-default;</a:t>
            </a:r>
            <a:endParaRPr lang="en-US" altLang="en-US" sz="1900" dirty="0">
              <a:cs typeface="Times New Roman" panose="02020603050405020304" pitchFamily="18" charset="0"/>
            </a:endParaRPr>
          </a:p>
          <a:p>
            <a:pPr marL="0" lvl="0" indent="0">
              <a:buNone/>
            </a:pPr>
            <a:r>
              <a:rPr lang="en-US" altLang="en-US" sz="1900" dirty="0">
                <a:cs typeface="Times New Roman" panose="02020603050405020304" pitchFamily="18" charset="0"/>
              </a:rPr>
              <a:t>}</a:t>
            </a:r>
            <a:endParaRPr lang="en-US" altLang="en-US" sz="1900" dirty="0">
              <a:ea typeface="Times New Roman" panose="02020603050405020304" pitchFamily="18" charset="0"/>
            </a:endParaRPr>
          </a:p>
        </p:txBody>
      </p:sp>
      <p:sp>
        <p:nvSpPr>
          <p:cNvPr id="114695" name="Line 7"/>
          <p:cNvSpPr/>
          <p:nvPr/>
        </p:nvSpPr>
        <p:spPr>
          <a:xfrm>
            <a:off x="3200400" y="1981200"/>
            <a:ext cx="1828800" cy="304800"/>
          </a:xfrm>
          <a:prstGeom prst="line">
            <a:avLst/>
          </a:prstGeom>
          <a:ln w="12700" cap="flat" cmpd="sng">
            <a:solidFill>
              <a:srgbClr val="FF0000"/>
            </a:solidFill>
            <a:prstDash val="solid"/>
            <a:headEnd type="none" w="sm" len="sm"/>
            <a:tailEnd type="stealth" w="sm" len="sm"/>
          </a:ln>
        </p:spPr>
      </p:sp>
      <p:sp>
        <p:nvSpPr>
          <p:cNvPr id="114701" name="Line 13"/>
          <p:cNvSpPr/>
          <p:nvPr/>
        </p:nvSpPr>
        <p:spPr>
          <a:xfrm>
            <a:off x="3200400" y="1981200"/>
            <a:ext cx="1828800" cy="990600"/>
          </a:xfrm>
          <a:prstGeom prst="line">
            <a:avLst/>
          </a:prstGeom>
          <a:ln w="12700" cap="flat" cmpd="sng">
            <a:solidFill>
              <a:srgbClr val="FF0000"/>
            </a:solidFill>
            <a:prstDash val="solid"/>
            <a:headEnd type="none" w="sm" len="sm"/>
            <a:tailEnd type="stealth" w="sm" len="sm"/>
          </a:ln>
        </p:spPr>
      </p:sp>
      <p:sp>
        <p:nvSpPr>
          <p:cNvPr id="114702" name="Line 14"/>
          <p:cNvSpPr/>
          <p:nvPr/>
        </p:nvSpPr>
        <p:spPr>
          <a:xfrm>
            <a:off x="3200400" y="1981200"/>
            <a:ext cx="1828800" cy="1981200"/>
          </a:xfrm>
          <a:prstGeom prst="line">
            <a:avLst/>
          </a:prstGeom>
          <a:ln w="12700" cap="flat" cmpd="sng">
            <a:solidFill>
              <a:srgbClr val="FF0000"/>
            </a:solidFill>
            <a:prstDash val="solid"/>
            <a:headEnd type="none" w="sm" len="sm"/>
            <a:tailEnd type="stealth" w="sm" len="sm"/>
          </a:ln>
        </p:spPr>
      </p:sp>
      <p:grpSp>
        <p:nvGrpSpPr>
          <p:cNvPr id="114706" name="Group 18"/>
          <p:cNvGrpSpPr/>
          <p:nvPr/>
        </p:nvGrpSpPr>
        <p:grpSpPr>
          <a:xfrm>
            <a:off x="228600" y="3733800"/>
            <a:ext cx="4267200" cy="1524000"/>
            <a:chOff x="144" y="2352"/>
            <a:chExt cx="2688" cy="960"/>
          </a:xfrm>
        </p:grpSpPr>
        <p:sp>
          <p:nvSpPr>
            <p:cNvPr id="44043" name="Rectangle 15"/>
            <p:cNvSpPr/>
            <p:nvPr/>
          </p:nvSpPr>
          <p:spPr>
            <a:xfrm>
              <a:off x="144" y="2352"/>
              <a:ext cx="1920" cy="96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55880" lvl="0" indent="-55880" defTabSz="287655">
                <a:spcBef>
                  <a:spcPct val="0"/>
                </a:spcBef>
                <a:buNone/>
              </a:pPr>
              <a:r>
                <a:rPr lang="en-US" altLang="en-US" sz="2800" dirty="0">
                  <a:solidFill>
                    <a:schemeClr val="tx2"/>
                  </a:solidFill>
                  <a:latin typeface="Courier" charset="0"/>
                  <a:cs typeface="Times New Roman" panose="02020603050405020304" pitchFamily="18" charset="0"/>
                </a:rPr>
                <a:t>	</a:t>
              </a:r>
              <a:r>
                <a:rPr lang="en-US" altLang="en-US" sz="1600" dirty="0">
                  <a:solidFill>
                    <a:schemeClr val="tx2"/>
                  </a:solidFill>
                  <a:cs typeface="Times New Roman" panose="02020603050405020304" pitchFamily="18" charset="0"/>
                </a:rPr>
                <a:t>The </a:t>
              </a:r>
              <a:r>
                <a:rPr lang="en-US" altLang="en-US" sz="1600" u="sng" dirty="0">
                  <a:solidFill>
                    <a:schemeClr val="tx2"/>
                  </a:solidFill>
                  <a:cs typeface="Times New Roman" panose="02020603050405020304" pitchFamily="18" charset="0"/>
                </a:rPr>
                <a:t>default</a:t>
              </a:r>
              <a:r>
                <a:rPr lang="en-US" altLang="en-US" sz="1600" dirty="0">
                  <a:solidFill>
                    <a:schemeClr val="tx2"/>
                  </a:solidFill>
                  <a:cs typeface="Times New Roman" panose="02020603050405020304" pitchFamily="18" charset="0"/>
                </a:rPr>
                <a:t> case, which is optional, can be used to perform actions when none of the specified cases matches the </a:t>
              </a:r>
              <a:r>
                <a:rPr lang="en-US" altLang="en-US" sz="1600" u="sng" dirty="0">
                  <a:solidFill>
                    <a:schemeClr val="tx2"/>
                  </a:solidFill>
                  <a:cs typeface="Times New Roman" panose="02020603050405020304" pitchFamily="18" charset="0"/>
                </a:rPr>
                <a:t>switch-expression</a:t>
              </a:r>
              <a:r>
                <a:rPr lang="en-US" altLang="en-US" sz="1600" dirty="0">
                  <a:solidFill>
                    <a:schemeClr val="tx2"/>
                  </a:solidFill>
                  <a:cs typeface="Times New Roman" panose="02020603050405020304" pitchFamily="18" charset="0"/>
                </a:rPr>
                <a:t>.</a:t>
              </a:r>
              <a:endParaRPr lang="en-US" altLang="en-US" sz="1600" dirty="0">
                <a:solidFill>
                  <a:schemeClr val="tx2"/>
                </a:solidFill>
                <a:ea typeface="Times New Roman" panose="02020603050405020304" pitchFamily="18" charset="0"/>
              </a:endParaRPr>
            </a:p>
          </p:txBody>
        </p:sp>
        <p:sp>
          <p:nvSpPr>
            <p:cNvPr id="44044" name="Line 16"/>
            <p:cNvSpPr/>
            <p:nvPr/>
          </p:nvSpPr>
          <p:spPr>
            <a:xfrm>
              <a:off x="2016" y="2736"/>
              <a:ext cx="816" cy="0"/>
            </a:xfrm>
            <a:prstGeom prst="line">
              <a:avLst/>
            </a:prstGeom>
            <a:ln w="12700" cap="flat" cmpd="sng">
              <a:solidFill>
                <a:srgbClr val="FF0000"/>
              </a:solidFill>
              <a:prstDash val="solid"/>
              <a:headEnd type="none" w="sm" len="sm"/>
              <a:tailEnd type="stealth" w="sm" len="sm"/>
            </a:ln>
          </p:spPr>
        </p:sp>
      </p:grpSp>
      <p:sp>
        <p:nvSpPr>
          <p:cNvPr id="114705" name="Rectangle 17"/>
          <p:cNvSpPr/>
          <p:nvPr/>
        </p:nvSpPr>
        <p:spPr>
          <a:xfrm>
            <a:off x="3581400" y="4927600"/>
            <a:ext cx="4868863" cy="1397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55880" lvl="0" indent="-55880" defTabSz="287655">
              <a:spcBef>
                <a:spcPct val="0"/>
              </a:spcBef>
              <a:buNone/>
            </a:pPr>
            <a:r>
              <a:rPr lang="en-US" altLang="en-US" sz="1800" dirty="0"/>
              <a:t>When the value in a </a:t>
            </a:r>
            <a:r>
              <a:rPr lang="en-US" altLang="en-US" sz="1800" b="1" dirty="0"/>
              <a:t>case</a:t>
            </a:r>
            <a:r>
              <a:rPr lang="en-US" altLang="en-US" sz="1800" dirty="0"/>
              <a:t> statement matches the value of the </a:t>
            </a:r>
            <a:r>
              <a:rPr lang="en-US" altLang="en-US" sz="1800" b="1" dirty="0"/>
              <a:t>switch-expression</a:t>
            </a:r>
            <a:r>
              <a:rPr lang="en-US" altLang="en-US" sz="1800" dirty="0"/>
              <a:t>,  the statements </a:t>
            </a:r>
            <a:r>
              <a:rPr lang="en-US" altLang="en-US" sz="1800" i="1" dirty="0"/>
              <a:t>starting from this case</a:t>
            </a:r>
            <a:r>
              <a:rPr lang="en-US" altLang="en-US" sz="1800" dirty="0"/>
              <a:t> are executed until either a </a:t>
            </a:r>
            <a:r>
              <a:rPr lang="en-US" altLang="en-US" sz="1800" b="1" dirty="0"/>
              <a:t>break</a:t>
            </a:r>
            <a:r>
              <a:rPr lang="en-US" altLang="en-US" sz="1800" dirty="0"/>
              <a:t> statement or the end of the </a:t>
            </a:r>
            <a:r>
              <a:rPr lang="en-US" altLang="en-US" sz="1800" b="1" dirty="0"/>
              <a:t>switch</a:t>
            </a:r>
            <a:r>
              <a:rPr lang="en-US" altLang="en-US" sz="1800" dirty="0"/>
              <a:t>  statement is reached.</a:t>
            </a: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charRg st="0" end="220"/>
                                            </p:txEl>
                                          </p:spTgt>
                                        </p:tgtEl>
                                        <p:attrNameLst>
                                          <p:attrName>style.visibility</p:attrName>
                                        </p:attrNameLst>
                                      </p:cBhvr>
                                      <p:to>
                                        <p:strVal val="visible"/>
                                      </p:to>
                                    </p:set>
                                    <p:anim calcmode="lin" valueType="num">
                                      <p:cBhvr additive="base">
                                        <p:cTn id="7" dur="500" fill="hold"/>
                                        <p:tgtEl>
                                          <p:spTgt spid="114691">
                                            <p:txEl>
                                              <p:charRg st="0" end="2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charRg st="0" end="2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4706"/>
                                        </p:tgtEl>
                                        <p:attrNameLst>
                                          <p:attrName>style.visibility</p:attrName>
                                        </p:attrNameLst>
                                      </p:cBhvr>
                                      <p:to>
                                        <p:strVal val="visible"/>
                                      </p:to>
                                    </p:set>
                                    <p:anim calcmode="lin" valueType="num">
                                      <p:cBhvr additive="base">
                                        <p:cTn id="31" dur="500" fill="hold"/>
                                        <p:tgtEl>
                                          <p:spTgt spid="114706"/>
                                        </p:tgtEl>
                                        <p:attrNameLst>
                                          <p:attrName>ppt_x</p:attrName>
                                        </p:attrNameLst>
                                      </p:cBhvr>
                                      <p:tavLst>
                                        <p:tav tm="0">
                                          <p:val>
                                            <p:strVal val="0-#ppt_w/2"/>
                                          </p:val>
                                        </p:tav>
                                        <p:tav tm="100000">
                                          <p:val>
                                            <p:strVal val="#ppt_x"/>
                                          </p:val>
                                        </p:tav>
                                      </p:tavLst>
                                    </p:anim>
                                    <p:anim calcmode="lin" valueType="num">
                                      <p:cBhvr additive="base">
                                        <p:cTn id="32" dur="500" fill="hold"/>
                                        <p:tgtEl>
                                          <p:spTgt spid="1147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70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5059" name="Rectangle 2"/>
          <p:cNvSpPr>
            <a:spLocks noGrp="1"/>
          </p:cNvSpPr>
          <p:nvPr>
            <p:ph type="title"/>
          </p:nvPr>
        </p:nvSpPr>
        <p:spPr>
          <a:xfrm>
            <a:off x="685800" y="317500"/>
            <a:ext cx="8001000" cy="500063"/>
          </a:xfrm>
        </p:spPr>
        <p:txBody>
          <a:bodyPr vert="horz" wrap="square" lIns="92075" tIns="46038" rIns="92075" bIns="46038" anchor="ctr"/>
          <a:p>
            <a:r>
              <a:rPr lang="en-US" altLang="en-US" sz="4000" dirty="0"/>
              <a:t>Trace switch statement</a:t>
            </a:r>
            <a:endParaRPr lang="en-US" altLang="en-US" sz="4000" dirty="0"/>
          </a:p>
        </p:txBody>
      </p:sp>
      <p:sp>
        <p:nvSpPr>
          <p:cNvPr id="45060"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5061" name="Text Box 4"/>
          <p:cNvSpPr txBox="1"/>
          <p:nvPr/>
        </p:nvSpPr>
        <p:spPr>
          <a:xfrm>
            <a:off x="385763" y="2238375"/>
            <a:ext cx="6726237" cy="3786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rPr>
              <a:t>switch</a:t>
            </a:r>
            <a:r>
              <a:rPr lang="en-US" altLang="en-US" sz="2400" dirty="0">
                <a:solidFill>
                  <a:schemeClr val="tx2"/>
                </a:solidFill>
              </a:rPr>
              <a:t> (day)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1: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2: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3: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4: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5: cout &lt;&lt; "Weekday"; </a:t>
            </a:r>
            <a:r>
              <a:rPr lang="en-US" altLang="en-US" sz="2400" b="1" dirty="0">
                <a:solidFill>
                  <a:schemeClr val="tx2"/>
                </a:solidFill>
              </a:rPr>
              <a:t>break</a:t>
            </a: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0: // Fall to through to the next case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6: cout &lt;&lt; "Weekend";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p:txBody>
      </p:sp>
      <p:sp>
        <p:nvSpPr>
          <p:cNvPr id="45062" name="Rectangle 6"/>
          <p:cNvSpPr/>
          <p:nvPr/>
        </p:nvSpPr>
        <p:spPr>
          <a:xfrm>
            <a:off x="1422400" y="2314575"/>
            <a:ext cx="422275" cy="3460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89447" name="AutoShape 7"/>
          <p:cNvSpPr/>
          <p:nvPr/>
        </p:nvSpPr>
        <p:spPr>
          <a:xfrm>
            <a:off x="654050" y="1123950"/>
            <a:ext cx="2573338" cy="536575"/>
          </a:xfrm>
          <a:prstGeom prst="wedgeRoundRectCallout">
            <a:avLst>
              <a:gd name="adj1" fmla="val -13972"/>
              <a:gd name="adj2" fmla="val 191125"/>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day is 3: </a:t>
            </a: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6083" name="Rectangle 2"/>
          <p:cNvSpPr>
            <a:spLocks noGrp="1"/>
          </p:cNvSpPr>
          <p:nvPr>
            <p:ph type="title"/>
          </p:nvPr>
        </p:nvSpPr>
        <p:spPr>
          <a:xfrm>
            <a:off x="685800" y="317500"/>
            <a:ext cx="8001000" cy="500063"/>
          </a:xfrm>
        </p:spPr>
        <p:txBody>
          <a:bodyPr vert="horz" wrap="square" lIns="92075" tIns="46038" rIns="92075" bIns="46038" anchor="ctr"/>
          <a:p>
            <a:r>
              <a:rPr lang="en-US" altLang="en-US" sz="4000" dirty="0"/>
              <a:t>Trace switch statement</a:t>
            </a:r>
            <a:endParaRPr lang="en-US" altLang="en-US" sz="4000" dirty="0"/>
          </a:p>
        </p:txBody>
      </p:sp>
      <p:sp>
        <p:nvSpPr>
          <p:cNvPr id="46084"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6085" name="Text Box 4"/>
          <p:cNvSpPr txBox="1"/>
          <p:nvPr/>
        </p:nvSpPr>
        <p:spPr>
          <a:xfrm>
            <a:off x="385763" y="2238375"/>
            <a:ext cx="6726237" cy="3786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rPr>
              <a:t>switch</a:t>
            </a:r>
            <a:r>
              <a:rPr lang="en-US" altLang="en-US" sz="2400" dirty="0">
                <a:solidFill>
                  <a:schemeClr val="tx2"/>
                </a:solidFill>
              </a:rPr>
              <a:t> (day)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1: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2: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3: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4: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5: cout &lt;&lt; "Weekday"; </a:t>
            </a:r>
            <a:r>
              <a:rPr lang="en-US" altLang="en-US" sz="2400" b="1" dirty="0">
                <a:solidFill>
                  <a:schemeClr val="tx2"/>
                </a:solidFill>
              </a:rPr>
              <a:t>break</a:t>
            </a: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0: // Fall to through to the next case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6: cout &lt;&lt; "Weekend";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p:txBody>
      </p:sp>
      <p:sp>
        <p:nvSpPr>
          <p:cNvPr id="46086" name="Rectangle 5"/>
          <p:cNvSpPr/>
          <p:nvPr/>
        </p:nvSpPr>
        <p:spPr>
          <a:xfrm>
            <a:off x="1500188" y="3775075"/>
            <a:ext cx="4108450" cy="3460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4502" name="AutoShape 6"/>
          <p:cNvSpPr/>
          <p:nvPr/>
        </p:nvSpPr>
        <p:spPr>
          <a:xfrm>
            <a:off x="654050" y="1123950"/>
            <a:ext cx="2573338" cy="536575"/>
          </a:xfrm>
          <a:prstGeom prst="wedgeRoundRectCallout">
            <a:avLst>
              <a:gd name="adj1" fmla="val -7125"/>
              <a:gd name="adj2" fmla="val 442898"/>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day is 3: </a:t>
            </a: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4502"/>
                                        </p:tgtEl>
                                        <p:attrNameLst>
                                          <p:attrName>style.visibility</p:attrName>
                                        </p:attrNameLst>
                                      </p:cBhvr>
                                      <p:to>
                                        <p:strVal val="visible"/>
                                      </p:to>
                                    </p:set>
                                    <p:anim calcmode="lin" valueType="num">
                                      <p:cBhvr additive="base">
                                        <p:cTn id="7" dur="500" fill="hold"/>
                                        <p:tgtEl>
                                          <p:spTgt spid="234502"/>
                                        </p:tgtEl>
                                        <p:attrNameLst>
                                          <p:attrName>ppt_x</p:attrName>
                                        </p:attrNameLst>
                                      </p:cBhvr>
                                      <p:tavLst>
                                        <p:tav tm="0">
                                          <p:val>
                                            <p:strVal val="0-#ppt_w/2"/>
                                          </p:val>
                                        </p:tav>
                                        <p:tav tm="100000">
                                          <p:val>
                                            <p:strVal val="#ppt_x"/>
                                          </p:val>
                                        </p:tav>
                                      </p:tavLst>
                                    </p:anim>
                                    <p:anim calcmode="lin" valueType="num">
                                      <p:cBhvr additive="base">
                                        <p:cTn id="8" dur="500" fill="hold"/>
                                        <p:tgtEl>
                                          <p:spTgt spid="2345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283210" y="304800"/>
            <a:ext cx="8174990" cy="533400"/>
          </a:xfrm>
        </p:spPr>
        <p:txBody>
          <a:bodyPr vert="horz" wrap="square" lIns="92075" tIns="46038" rIns="92075" bIns="46038" anchor="ctr"/>
          <a:p>
            <a:r>
              <a:rPr lang="en-US" altLang="en-US" dirty="0">
                <a:latin typeface="Times New Roman Regular" panose="02020603050405020304" charset="0"/>
                <a:cs typeface="Times New Roman Regular" panose="02020603050405020304" charset="0"/>
              </a:rPr>
              <a:t>The bool Type and Operators</a:t>
            </a:r>
            <a:endParaRPr lang="en-US" altLang="en-US" dirty="0">
              <a:latin typeface="Times New Roman Regular" panose="02020603050405020304" charset="0"/>
              <a:cs typeface="Times New Roman Regular" panose="02020603050405020304" charset="0"/>
            </a:endParaRPr>
          </a:p>
        </p:txBody>
      </p:sp>
      <p:sp>
        <p:nvSpPr>
          <p:cNvPr id="6148" name="Rectangle 3"/>
          <p:cNvSpPr>
            <a:spLocks noGrp="1"/>
          </p:cNvSpPr>
          <p:nvPr>
            <p:ph idx="1"/>
          </p:nvPr>
        </p:nvSpPr>
        <p:spPr>
          <a:xfrm>
            <a:off x="457200" y="1066800"/>
            <a:ext cx="8305800" cy="4051300"/>
          </a:xfrm>
        </p:spPr>
        <p:txBody>
          <a:bodyPr vert="horz" wrap="square" lIns="92075" tIns="46038" rIns="92075" bIns="46038" anchor="t"/>
          <a:p>
            <a:pPr marL="0" indent="0">
              <a:spcBef>
                <a:spcPct val="100000"/>
              </a:spcBef>
              <a:buNone/>
            </a:pPr>
            <a:r>
              <a:rPr lang="en-US" altLang="en-US" dirty="0"/>
              <a:t>Often in a program you need to compare two values, such as whether </a:t>
            </a:r>
            <a:r>
              <a:rPr lang="en-US" altLang="en-US" u="sng" dirty="0"/>
              <a:t>i</a:t>
            </a:r>
            <a:r>
              <a:rPr lang="en-US" altLang="en-US" dirty="0"/>
              <a:t> is greater than </a:t>
            </a:r>
            <a:r>
              <a:rPr lang="en-US" altLang="en-US" u="sng" dirty="0"/>
              <a:t>j</a:t>
            </a:r>
            <a:r>
              <a:rPr lang="en-US" altLang="en-US" dirty="0"/>
              <a:t>. </a:t>
            </a:r>
            <a:endParaRPr lang="en-US" altLang="en-US" dirty="0"/>
          </a:p>
          <a:p>
            <a:pPr marL="0" indent="0">
              <a:spcBef>
                <a:spcPct val="100000"/>
              </a:spcBef>
              <a:buNone/>
            </a:pPr>
            <a:r>
              <a:rPr lang="en-US" altLang="en-US" dirty="0"/>
              <a:t>C++ provides six </a:t>
            </a:r>
            <a:r>
              <a:rPr lang="en-US" altLang="en-US" i="1" dirty="0"/>
              <a:t>relational operators</a:t>
            </a:r>
            <a:r>
              <a:rPr lang="en-US" altLang="en-US" dirty="0"/>
              <a:t> (also known as </a:t>
            </a:r>
            <a:r>
              <a:rPr lang="en-US" altLang="en-US" i="1" dirty="0"/>
              <a:t>comparison operators</a:t>
            </a:r>
            <a:r>
              <a:rPr lang="en-US" altLang="en-US" dirty="0"/>
              <a:t>) in Table 3.1 that can be used to compare two values. </a:t>
            </a:r>
            <a:endParaRPr lang="en-US"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7107" name="Rectangle 2"/>
          <p:cNvSpPr>
            <a:spLocks noGrp="1"/>
          </p:cNvSpPr>
          <p:nvPr>
            <p:ph type="title"/>
          </p:nvPr>
        </p:nvSpPr>
        <p:spPr>
          <a:xfrm>
            <a:off x="685800" y="317500"/>
            <a:ext cx="8001000" cy="500063"/>
          </a:xfrm>
        </p:spPr>
        <p:txBody>
          <a:bodyPr vert="horz" wrap="square" lIns="92075" tIns="46038" rIns="92075" bIns="46038" anchor="ctr"/>
          <a:p>
            <a:r>
              <a:rPr lang="en-US" altLang="en-US" sz="4000" dirty="0"/>
              <a:t>Trace switch statement</a:t>
            </a:r>
            <a:endParaRPr lang="en-US" altLang="en-US" sz="4000" dirty="0"/>
          </a:p>
        </p:txBody>
      </p:sp>
      <p:sp>
        <p:nvSpPr>
          <p:cNvPr id="47108"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7109" name="Text Box 4"/>
          <p:cNvSpPr txBox="1"/>
          <p:nvPr/>
        </p:nvSpPr>
        <p:spPr>
          <a:xfrm>
            <a:off x="385763" y="2238375"/>
            <a:ext cx="6726237" cy="3786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rPr>
              <a:t>switch</a:t>
            </a:r>
            <a:r>
              <a:rPr lang="en-US" altLang="en-US" sz="2400" dirty="0">
                <a:solidFill>
                  <a:schemeClr val="tx2"/>
                </a:solidFill>
              </a:rPr>
              <a:t> (day)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1: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2: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3: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4: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5: cout &lt;&lt; "Weekday"; </a:t>
            </a:r>
            <a:r>
              <a:rPr lang="en-US" altLang="en-US" sz="2400" b="1" dirty="0">
                <a:solidFill>
                  <a:schemeClr val="tx2"/>
                </a:solidFill>
              </a:rPr>
              <a:t>break</a:t>
            </a: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0: // Fall to through to the next case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6: cout &lt;&lt; "Weekend";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p:txBody>
      </p:sp>
      <p:sp>
        <p:nvSpPr>
          <p:cNvPr id="47110" name="Rectangle 5"/>
          <p:cNvSpPr/>
          <p:nvPr/>
        </p:nvSpPr>
        <p:spPr>
          <a:xfrm>
            <a:off x="1500188" y="4119563"/>
            <a:ext cx="4108450" cy="3460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7574" name="AutoShape 6"/>
          <p:cNvSpPr/>
          <p:nvPr/>
        </p:nvSpPr>
        <p:spPr>
          <a:xfrm>
            <a:off x="654050" y="1123950"/>
            <a:ext cx="2573338" cy="536575"/>
          </a:xfrm>
          <a:prstGeom prst="wedgeRoundRectCallout">
            <a:avLst>
              <a:gd name="adj1" fmla="val -6139"/>
              <a:gd name="adj2" fmla="val 50857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day is 3: </a:t>
            </a: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7574"/>
                                        </p:tgtEl>
                                        <p:attrNameLst>
                                          <p:attrName>style.visibility</p:attrName>
                                        </p:attrNameLst>
                                      </p:cBhvr>
                                      <p:to>
                                        <p:strVal val="visible"/>
                                      </p:to>
                                    </p:set>
                                    <p:anim calcmode="lin" valueType="num">
                                      <p:cBhvr additive="base">
                                        <p:cTn id="7" dur="500" fill="hold"/>
                                        <p:tgtEl>
                                          <p:spTgt spid="237574"/>
                                        </p:tgtEl>
                                        <p:attrNameLst>
                                          <p:attrName>ppt_x</p:attrName>
                                        </p:attrNameLst>
                                      </p:cBhvr>
                                      <p:tavLst>
                                        <p:tav tm="0">
                                          <p:val>
                                            <p:strVal val="0-#ppt_w/2"/>
                                          </p:val>
                                        </p:tav>
                                        <p:tav tm="100000">
                                          <p:val>
                                            <p:strVal val="#ppt_x"/>
                                          </p:val>
                                        </p:tav>
                                      </p:tavLst>
                                    </p:anim>
                                    <p:anim calcmode="lin" valueType="num">
                                      <p:cBhvr additive="base">
                                        <p:cTn id="8" dur="500" fill="hold"/>
                                        <p:tgtEl>
                                          <p:spTgt spid="2375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4"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8131" name="Rectangle 2"/>
          <p:cNvSpPr>
            <a:spLocks noGrp="1"/>
          </p:cNvSpPr>
          <p:nvPr>
            <p:ph type="title"/>
          </p:nvPr>
        </p:nvSpPr>
        <p:spPr>
          <a:xfrm>
            <a:off x="685800" y="317500"/>
            <a:ext cx="8001000" cy="500063"/>
          </a:xfrm>
        </p:spPr>
        <p:txBody>
          <a:bodyPr vert="horz" wrap="square" lIns="92075" tIns="46038" rIns="92075" bIns="46038" anchor="ctr"/>
          <a:p>
            <a:r>
              <a:rPr lang="en-US" altLang="en-US" sz="4000" dirty="0"/>
              <a:t>Trace switch statement</a:t>
            </a:r>
            <a:endParaRPr lang="en-US" altLang="en-US" sz="4000" dirty="0"/>
          </a:p>
        </p:txBody>
      </p:sp>
      <p:sp>
        <p:nvSpPr>
          <p:cNvPr id="48132"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8133" name="Text Box 4"/>
          <p:cNvSpPr txBox="1"/>
          <p:nvPr/>
        </p:nvSpPr>
        <p:spPr>
          <a:xfrm>
            <a:off x="385763" y="2238375"/>
            <a:ext cx="6726237" cy="3786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rPr>
              <a:t>switch</a:t>
            </a:r>
            <a:r>
              <a:rPr lang="en-US" altLang="en-US" sz="2400" dirty="0">
                <a:solidFill>
                  <a:schemeClr val="tx2"/>
                </a:solidFill>
              </a:rPr>
              <a:t> (day)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1: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2: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3: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4: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5: cout &lt;&lt; "Weekday"; </a:t>
            </a:r>
            <a:r>
              <a:rPr lang="en-US" altLang="en-US" sz="2400" b="1" dirty="0">
                <a:solidFill>
                  <a:schemeClr val="tx2"/>
                </a:solidFill>
              </a:rPr>
              <a:t>break</a:t>
            </a: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0: // Fall to through to the next case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6: cout &lt;&lt; "Weekend";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p:txBody>
      </p:sp>
      <p:sp>
        <p:nvSpPr>
          <p:cNvPr id="48134" name="Rectangle 5"/>
          <p:cNvSpPr/>
          <p:nvPr/>
        </p:nvSpPr>
        <p:spPr>
          <a:xfrm>
            <a:off x="1538288" y="4503738"/>
            <a:ext cx="4108450" cy="3460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6550" name="AutoShape 6"/>
          <p:cNvSpPr/>
          <p:nvPr/>
        </p:nvSpPr>
        <p:spPr>
          <a:xfrm>
            <a:off x="654050" y="1123950"/>
            <a:ext cx="2573338" cy="536575"/>
          </a:xfrm>
          <a:prstGeom prst="wedgeRoundRectCallout">
            <a:avLst>
              <a:gd name="adj1" fmla="val -5458"/>
              <a:gd name="adj2" fmla="val 585208"/>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day is 3: </a:t>
            </a: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6550"/>
                                        </p:tgtEl>
                                        <p:attrNameLst>
                                          <p:attrName>style.visibility</p:attrName>
                                        </p:attrNameLst>
                                      </p:cBhvr>
                                      <p:to>
                                        <p:strVal val="visible"/>
                                      </p:to>
                                    </p:set>
                                    <p:anim calcmode="lin" valueType="num">
                                      <p:cBhvr additive="base">
                                        <p:cTn id="7" dur="500" fill="hold"/>
                                        <p:tgtEl>
                                          <p:spTgt spid="236550"/>
                                        </p:tgtEl>
                                        <p:attrNameLst>
                                          <p:attrName>ppt_x</p:attrName>
                                        </p:attrNameLst>
                                      </p:cBhvr>
                                      <p:tavLst>
                                        <p:tav tm="0">
                                          <p:val>
                                            <p:strVal val="0-#ppt_w/2"/>
                                          </p:val>
                                        </p:tav>
                                        <p:tav tm="100000">
                                          <p:val>
                                            <p:strVal val="#ppt_x"/>
                                          </p:val>
                                        </p:tav>
                                      </p:tavLst>
                                    </p:anim>
                                    <p:anim calcmode="lin" valueType="num">
                                      <p:cBhvr additive="base">
                                        <p:cTn id="8" dur="500" fill="hold"/>
                                        <p:tgtEl>
                                          <p:spTgt spid="236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9155" name="Rectangle 2"/>
          <p:cNvSpPr>
            <a:spLocks noGrp="1"/>
          </p:cNvSpPr>
          <p:nvPr>
            <p:ph type="title"/>
          </p:nvPr>
        </p:nvSpPr>
        <p:spPr>
          <a:xfrm>
            <a:off x="685800" y="317500"/>
            <a:ext cx="8001000" cy="500063"/>
          </a:xfrm>
        </p:spPr>
        <p:txBody>
          <a:bodyPr vert="horz" wrap="square" lIns="92075" tIns="46038" rIns="92075" bIns="46038" anchor="ctr"/>
          <a:p>
            <a:r>
              <a:rPr lang="en-US" altLang="en-US" sz="4000" dirty="0"/>
              <a:t>Trace switch statement</a:t>
            </a:r>
            <a:endParaRPr lang="en-US" altLang="en-US" sz="4000" dirty="0"/>
          </a:p>
        </p:txBody>
      </p:sp>
      <p:sp>
        <p:nvSpPr>
          <p:cNvPr id="49156" name="Rectangle 3"/>
          <p:cNvSpPr/>
          <p:nvPr/>
        </p:nvSpPr>
        <p:spPr>
          <a:xfrm>
            <a:off x="2705100" y="26193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9157" name="Text Box 4"/>
          <p:cNvSpPr txBox="1"/>
          <p:nvPr/>
        </p:nvSpPr>
        <p:spPr>
          <a:xfrm>
            <a:off x="385763" y="2238375"/>
            <a:ext cx="6726237" cy="4154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rPr>
              <a:t>switch</a:t>
            </a:r>
            <a:r>
              <a:rPr lang="en-US" altLang="en-US" sz="2400" dirty="0">
                <a:solidFill>
                  <a:schemeClr val="tx2"/>
                </a:solidFill>
              </a:rPr>
              <a:t> (day)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1: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2: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3: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4: // Fall to through to the next case</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5: cout &lt;&lt; "Weekday"; </a:t>
            </a:r>
            <a:r>
              <a:rPr lang="en-US" altLang="en-US" sz="2400" b="1" dirty="0">
                <a:solidFill>
                  <a:schemeClr val="tx2"/>
                </a:solidFill>
              </a:rPr>
              <a:t>break</a:t>
            </a: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0: // Fall to through to the next case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r>
              <a:rPr lang="en-US" altLang="en-US" sz="2400" b="1" dirty="0">
                <a:solidFill>
                  <a:schemeClr val="tx2"/>
                </a:solidFill>
              </a:rPr>
              <a:t>case</a:t>
            </a:r>
            <a:r>
              <a:rPr lang="en-US" altLang="en-US" sz="2400" dirty="0">
                <a:solidFill>
                  <a:schemeClr val="tx2"/>
                </a:solidFill>
              </a:rPr>
              <a:t> 6: cout &lt;&lt; "Weekend";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endParaRPr lang="en-US" altLang="en-US" sz="2400" dirty="0">
              <a:solidFill>
                <a:schemeClr val="bg2"/>
              </a:solidFill>
            </a:endParaRPr>
          </a:p>
        </p:txBody>
      </p:sp>
      <p:sp>
        <p:nvSpPr>
          <p:cNvPr id="238598" name="AutoShape 6"/>
          <p:cNvSpPr/>
          <p:nvPr/>
        </p:nvSpPr>
        <p:spPr>
          <a:xfrm>
            <a:off x="654050" y="1123950"/>
            <a:ext cx="2573338" cy="536575"/>
          </a:xfrm>
          <a:prstGeom prst="wedgeRoundRectCallout">
            <a:avLst>
              <a:gd name="adj1" fmla="val -42657"/>
              <a:gd name="adj2" fmla="val 851185"/>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Suppose day is 3: </a:t>
            </a:r>
            <a:endParaRPr lang="en-US" altLang="en-US" sz="1800" dirty="0"/>
          </a:p>
        </p:txBody>
      </p:sp>
      <p:sp>
        <p:nvSpPr>
          <p:cNvPr id="49160" name="Rectangle 8"/>
          <p:cNvSpPr/>
          <p:nvPr/>
        </p:nvSpPr>
        <p:spPr>
          <a:xfrm>
            <a:off x="501650" y="5964238"/>
            <a:ext cx="4108450" cy="3460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8598"/>
                                        </p:tgtEl>
                                        <p:attrNameLst>
                                          <p:attrName>style.visibility</p:attrName>
                                        </p:attrNameLst>
                                      </p:cBhvr>
                                      <p:to>
                                        <p:strVal val="visible"/>
                                      </p:to>
                                    </p:set>
                                    <p:anim calcmode="lin" valueType="num">
                                      <p:cBhvr additive="base">
                                        <p:cTn id="7" dur="500" fill="hold"/>
                                        <p:tgtEl>
                                          <p:spTgt spid="238598"/>
                                        </p:tgtEl>
                                        <p:attrNameLst>
                                          <p:attrName>ppt_x</p:attrName>
                                        </p:attrNameLst>
                                      </p:cBhvr>
                                      <p:tavLst>
                                        <p:tav tm="0">
                                          <p:val>
                                            <p:strVal val="0-#ppt_w/2"/>
                                          </p:val>
                                        </p:tav>
                                        <p:tav tm="100000">
                                          <p:val>
                                            <p:strVal val="#ppt_x"/>
                                          </p:val>
                                        </p:tav>
                                      </p:tavLst>
                                    </p:anim>
                                    <p:anim calcmode="lin" valueType="num">
                                      <p:cBhvr additive="base">
                                        <p:cTn id="8" dur="500" fill="hold"/>
                                        <p:tgtEl>
                                          <p:spTgt spid="2385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8"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0179" name="Rectangle 2"/>
          <p:cNvSpPr>
            <a:spLocks noGrp="1"/>
          </p:cNvSpPr>
          <p:nvPr>
            <p:ph type="title"/>
          </p:nvPr>
        </p:nvSpPr>
        <p:spPr>
          <a:xfrm>
            <a:off x="193675" y="241300"/>
            <a:ext cx="8640763" cy="460375"/>
          </a:xfrm>
        </p:spPr>
        <p:txBody>
          <a:bodyPr vert="horz" wrap="square" lIns="92075" tIns="46038" rIns="92075" bIns="46038" anchor="ctr"/>
          <a:p>
            <a:r>
              <a:rPr lang="en-US" altLang="en-US" sz="3600" dirty="0"/>
              <a:t>Problem: Chinese Zodiac</a:t>
            </a:r>
            <a:r>
              <a:rPr lang="en-US" altLang="en-US" dirty="0"/>
              <a:t> </a:t>
            </a:r>
            <a:endParaRPr lang="en-US" altLang="en-US" dirty="0"/>
          </a:p>
        </p:txBody>
      </p:sp>
      <p:sp>
        <p:nvSpPr>
          <p:cNvPr id="50180" name="Rectangle 3"/>
          <p:cNvSpPr>
            <a:spLocks noGrp="1"/>
          </p:cNvSpPr>
          <p:nvPr>
            <p:ph idx="1"/>
          </p:nvPr>
        </p:nvSpPr>
        <p:spPr>
          <a:xfrm>
            <a:off x="193675" y="855663"/>
            <a:ext cx="8683625" cy="1690687"/>
          </a:xfrm>
        </p:spPr>
        <p:txBody>
          <a:bodyPr vert="horz" wrap="square" lIns="92075" tIns="46038" rIns="92075" bIns="46038" anchor="t"/>
          <a:p>
            <a:pPr marL="0" indent="0">
              <a:buNone/>
            </a:pPr>
            <a:r>
              <a:rPr lang="en-US" altLang="en-US" sz="2800" dirty="0"/>
              <a:t>Write a program </a:t>
            </a:r>
            <a:r>
              <a:rPr lang="en-US" altLang="en-US" dirty="0"/>
              <a:t>that prompts the user to enter a year and displays the animal for the year. </a:t>
            </a:r>
            <a:endParaRPr lang="en-US" altLang="en-US" dirty="0"/>
          </a:p>
        </p:txBody>
      </p:sp>
      <p:sp>
        <p:nvSpPr>
          <p:cNvPr id="50181" name="Rectangle 6"/>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50182" name="Object 7"/>
          <p:cNvGraphicFramePr>
            <a:graphicFrameLocks noChangeAspect="1"/>
          </p:cNvGraphicFramePr>
          <p:nvPr/>
        </p:nvGraphicFramePr>
        <p:xfrm>
          <a:off x="885825" y="2084388"/>
          <a:ext cx="7181850" cy="3462337"/>
        </p:xfrm>
        <a:graphic>
          <a:graphicData uri="http://schemas.openxmlformats.org/presentationml/2006/ole">
            <mc:AlternateContent xmlns:mc="http://schemas.openxmlformats.org/markup-compatibility/2006">
              <mc:Choice xmlns:v="urn:schemas-microsoft-com:vml" Requires="v">
                <p:oleObj spid="_x0000_s3082" name="" r:id="rId1" imgW="3467100" imgH="1676400" progId="Word.Picture.8">
                  <p:embed/>
                </p:oleObj>
              </mc:Choice>
              <mc:Fallback>
                <p:oleObj name="" r:id="rId1" imgW="3467100" imgH="1676400" progId="Word.Picture.8">
                  <p:embed/>
                  <p:pic>
                    <p:nvPicPr>
                      <p:cNvPr id="0" name="图片 3081"/>
                      <p:cNvPicPr/>
                      <p:nvPr/>
                    </p:nvPicPr>
                    <p:blipFill>
                      <a:blip r:embed="rId2"/>
                      <a:stretch>
                        <a:fillRect/>
                      </a:stretch>
                    </p:blipFill>
                    <p:spPr>
                      <a:xfrm>
                        <a:off x="885825" y="2084388"/>
                        <a:ext cx="7181850" cy="3462337"/>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9240" y="12700"/>
            <a:ext cx="7987665" cy="673925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r>
              <a:rPr lang="zh-CN" altLang="en-US"/>
              <a:t>int main()</a:t>
            </a:r>
            <a:endParaRPr lang="zh-CN" altLang="en-US"/>
          </a:p>
          <a:p>
            <a:r>
              <a:rPr lang="zh-CN" altLang="en-US"/>
              <a:t>{  </a:t>
            </a:r>
            <a:endParaRPr lang="zh-CN" altLang="en-US"/>
          </a:p>
          <a:p>
            <a:r>
              <a:rPr lang="zh-CN" altLang="en-US"/>
              <a:t>  cout &lt;&lt; "Enter a year: ";</a:t>
            </a:r>
            <a:endParaRPr lang="zh-CN" altLang="en-US"/>
          </a:p>
          <a:p>
            <a:r>
              <a:rPr lang="zh-CN" altLang="en-US"/>
              <a:t>  int year;</a:t>
            </a:r>
            <a:endParaRPr lang="zh-CN" altLang="en-US"/>
          </a:p>
          <a:p>
            <a:r>
              <a:rPr lang="zh-CN" altLang="en-US"/>
              <a:t>  cin &gt;&gt; year;	</a:t>
            </a:r>
            <a:endParaRPr lang="zh-CN" altLang="en-US"/>
          </a:p>
          <a:p>
            <a:r>
              <a:rPr lang="zh-CN" altLang="en-US"/>
              <a:t>  switch (year % 12) </a:t>
            </a:r>
            <a:endParaRPr lang="zh-CN" altLang="en-US"/>
          </a:p>
          <a:p>
            <a:r>
              <a:rPr lang="zh-CN" altLang="en-US"/>
              <a:t>  {</a:t>
            </a:r>
            <a:endParaRPr lang="zh-CN" altLang="en-US"/>
          </a:p>
          <a:p>
            <a:r>
              <a:rPr lang="zh-CN" altLang="en-US"/>
              <a:t>    case 0: cout &lt;&lt; "monkey" &lt;&lt; endl; break;</a:t>
            </a:r>
            <a:endParaRPr lang="zh-CN" altLang="en-US"/>
          </a:p>
          <a:p>
            <a:r>
              <a:rPr lang="zh-CN" altLang="en-US"/>
              <a:t>    case 1: cout &lt;&lt; "rooster" &lt;&lt; endl; break;</a:t>
            </a:r>
            <a:endParaRPr lang="zh-CN" altLang="en-US"/>
          </a:p>
          <a:p>
            <a:r>
              <a:rPr lang="zh-CN" altLang="en-US"/>
              <a:t>    case 2: cout &lt;&lt; "dog" &lt;&lt; endl; break;</a:t>
            </a:r>
            <a:endParaRPr lang="zh-CN" altLang="en-US"/>
          </a:p>
          <a:p>
            <a:r>
              <a:rPr lang="zh-CN" altLang="en-US"/>
              <a:t>    case 3: cout &lt;&lt; "pig" &lt;&lt; endl; break;</a:t>
            </a:r>
            <a:endParaRPr lang="zh-CN" altLang="en-US"/>
          </a:p>
          <a:p>
            <a:r>
              <a:rPr lang="zh-CN" altLang="en-US"/>
              <a:t>    case 4: cout &lt;&lt; "rat" &lt;&lt; endl; break;</a:t>
            </a:r>
            <a:endParaRPr lang="zh-CN" altLang="en-US"/>
          </a:p>
          <a:p>
            <a:r>
              <a:rPr lang="zh-CN" altLang="en-US"/>
              <a:t>    case 5: cout &lt;&lt; "ox" &lt;&lt; endl; break;</a:t>
            </a:r>
            <a:endParaRPr lang="zh-CN" altLang="en-US"/>
          </a:p>
          <a:p>
            <a:r>
              <a:rPr lang="zh-CN" altLang="en-US"/>
              <a:t>    case 6: cout &lt;&lt; "tiger" &lt;&lt; endl; break;</a:t>
            </a:r>
            <a:endParaRPr lang="zh-CN" altLang="en-US"/>
          </a:p>
          <a:p>
            <a:r>
              <a:rPr lang="zh-CN" altLang="en-US"/>
              <a:t>    case 7: cout &lt;&lt; "rabbit" &lt;&lt; endl; break;</a:t>
            </a:r>
            <a:endParaRPr lang="zh-CN" altLang="en-US"/>
          </a:p>
          <a:p>
            <a:r>
              <a:rPr lang="zh-CN" altLang="en-US"/>
              <a:t>    case 8: cout &lt;&lt; "dragon" &lt;&lt; endl; break;</a:t>
            </a:r>
            <a:endParaRPr lang="zh-CN" altLang="en-US"/>
          </a:p>
          <a:p>
            <a:r>
              <a:rPr lang="zh-CN" altLang="en-US"/>
              <a:t>    case 9: cout &lt;&lt; "snake" &lt;&lt; endl; break;</a:t>
            </a:r>
            <a:endParaRPr lang="zh-CN" altLang="en-US"/>
          </a:p>
          <a:p>
            <a:r>
              <a:rPr lang="zh-CN" altLang="en-US"/>
              <a:t>    case 10: cout &lt;&lt; "horse" &lt;&lt; endl; break;</a:t>
            </a:r>
            <a:endParaRPr lang="zh-CN" altLang="en-US"/>
          </a:p>
          <a:p>
            <a:r>
              <a:rPr lang="zh-CN" altLang="en-US"/>
              <a:t>    case 11: cout &lt;&lt; "sheep" &lt;&lt; endl; break;</a:t>
            </a:r>
            <a:endParaRPr lang="zh-CN" altLang="en-US"/>
          </a:p>
          <a:p>
            <a:r>
              <a:rPr lang="zh-CN" altLang="en-US"/>
              <a:t>  }</a:t>
            </a:r>
            <a:endParaRPr lang="zh-CN" altLang="en-US"/>
          </a:p>
          <a:p>
            <a:r>
              <a:rPr lang="zh-CN" altLang="en-US"/>
              <a:t>  return 0;</a:t>
            </a:r>
            <a:endParaRPr lang="zh-CN" altLang="en-US"/>
          </a:p>
          <a:p>
            <a:r>
              <a:rPr lang="zh-CN" altLang="en-US"/>
              <a:t>}</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03" name="Rectangle 2"/>
          <p:cNvSpPr>
            <a:spLocks noGrp="1"/>
          </p:cNvSpPr>
          <p:nvPr>
            <p:ph type="title"/>
          </p:nvPr>
        </p:nvSpPr>
        <p:spPr>
          <a:xfrm>
            <a:off x="685800" y="228600"/>
            <a:ext cx="7772400" cy="609600"/>
          </a:xfrm>
        </p:spPr>
        <p:txBody>
          <a:bodyPr vert="horz" wrap="square" lIns="92075" tIns="46038" rIns="92075" bIns="46038" anchor="ctr"/>
          <a:p>
            <a:r>
              <a:rPr lang="en-US" altLang="en-US" dirty="0"/>
              <a:t>Conditional Operator</a:t>
            </a:r>
            <a:endParaRPr lang="en-US" altLang="en-US" b="1" dirty="0">
              <a:latin typeface="Book Antiqua" pitchFamily="18" charset="0"/>
            </a:endParaRPr>
          </a:p>
        </p:txBody>
      </p:sp>
      <p:sp>
        <p:nvSpPr>
          <p:cNvPr id="51204" name="Rectangle 3"/>
          <p:cNvSpPr>
            <a:spLocks noGrp="1"/>
          </p:cNvSpPr>
          <p:nvPr>
            <p:ph idx="1"/>
          </p:nvPr>
        </p:nvSpPr>
        <p:spPr>
          <a:xfrm>
            <a:off x="304800" y="990600"/>
            <a:ext cx="8534400" cy="5334000"/>
          </a:xfrm>
        </p:spPr>
        <p:txBody>
          <a:bodyPr vert="horz" wrap="square" lIns="92075" tIns="46038" rIns="92075" bIns="46038" anchor="t"/>
          <a:p>
            <a:pPr>
              <a:lnSpc>
                <a:spcPct val="90000"/>
              </a:lnSpc>
              <a:buNone/>
            </a:pPr>
            <a:r>
              <a:rPr lang="en-US" altLang="en-US" sz="3000" dirty="0"/>
              <a:t>if (x &gt; 0) </a:t>
            </a:r>
            <a:endParaRPr lang="en-US" altLang="en-US" sz="3000" dirty="0"/>
          </a:p>
          <a:p>
            <a:pPr>
              <a:lnSpc>
                <a:spcPct val="90000"/>
              </a:lnSpc>
              <a:buNone/>
            </a:pPr>
            <a:r>
              <a:rPr lang="en-US" altLang="en-US" sz="3000" dirty="0"/>
              <a:t>  y = 1</a:t>
            </a:r>
            <a:endParaRPr lang="en-US" altLang="en-US" sz="3000" dirty="0"/>
          </a:p>
          <a:p>
            <a:pPr>
              <a:lnSpc>
                <a:spcPct val="90000"/>
              </a:lnSpc>
              <a:spcBef>
                <a:spcPct val="0"/>
              </a:spcBef>
              <a:buNone/>
            </a:pPr>
            <a:r>
              <a:rPr lang="en-US" altLang="en-US" sz="3000" dirty="0"/>
              <a:t>else </a:t>
            </a:r>
            <a:endParaRPr lang="en-US" altLang="en-US" sz="3000" dirty="0"/>
          </a:p>
          <a:p>
            <a:pPr>
              <a:lnSpc>
                <a:spcPct val="90000"/>
              </a:lnSpc>
              <a:spcBef>
                <a:spcPct val="0"/>
              </a:spcBef>
              <a:buNone/>
            </a:pPr>
            <a:r>
              <a:rPr lang="en-US" altLang="en-US" sz="3000" dirty="0"/>
              <a:t>  y = -1;</a:t>
            </a:r>
            <a:endParaRPr lang="en-US" altLang="en-US" sz="3000" dirty="0"/>
          </a:p>
          <a:p>
            <a:pPr>
              <a:lnSpc>
                <a:spcPct val="90000"/>
              </a:lnSpc>
              <a:spcBef>
                <a:spcPct val="0"/>
              </a:spcBef>
              <a:buNone/>
            </a:pPr>
            <a:endParaRPr lang="en-US" altLang="en-US" sz="3000" dirty="0"/>
          </a:p>
          <a:p>
            <a:pPr>
              <a:lnSpc>
                <a:spcPct val="90000"/>
              </a:lnSpc>
              <a:spcBef>
                <a:spcPct val="0"/>
              </a:spcBef>
              <a:buNone/>
            </a:pPr>
            <a:r>
              <a:rPr lang="en-US" altLang="en-US" sz="3000" dirty="0"/>
              <a:t>is equivalent to</a:t>
            </a:r>
            <a:endParaRPr lang="en-US" altLang="en-US" sz="3000" dirty="0"/>
          </a:p>
          <a:p>
            <a:pPr>
              <a:lnSpc>
                <a:spcPct val="90000"/>
              </a:lnSpc>
              <a:spcBef>
                <a:spcPct val="0"/>
              </a:spcBef>
              <a:buNone/>
            </a:pPr>
            <a:endParaRPr lang="en-US" altLang="en-US" sz="3000" dirty="0"/>
          </a:p>
          <a:p>
            <a:pPr>
              <a:lnSpc>
                <a:spcPct val="90000"/>
              </a:lnSpc>
              <a:spcBef>
                <a:spcPct val="0"/>
              </a:spcBef>
              <a:buNone/>
            </a:pPr>
            <a:r>
              <a:rPr lang="en-US" altLang="en-US" sz="3000" dirty="0"/>
              <a:t>y = (x &gt; 0) ? 1 : -1;</a:t>
            </a:r>
            <a:endParaRPr lang="en-US" altLang="en-US" sz="3000" dirty="0"/>
          </a:p>
          <a:p>
            <a:pPr>
              <a:lnSpc>
                <a:spcPct val="90000"/>
              </a:lnSpc>
              <a:spcBef>
                <a:spcPct val="0"/>
              </a:spcBef>
              <a:buNone/>
            </a:pPr>
            <a:r>
              <a:rPr lang="en-US" altLang="en-US" sz="3000" dirty="0"/>
              <a:t>(booleanExpression) ? expression1 : expression2</a:t>
            </a:r>
            <a:endParaRPr lang="en-US" altLang="en-US" sz="3000" dirty="0"/>
          </a:p>
          <a:p>
            <a:pPr>
              <a:lnSpc>
                <a:spcPct val="90000"/>
              </a:lnSpc>
              <a:spcBef>
                <a:spcPct val="0"/>
              </a:spcBef>
              <a:buNone/>
            </a:pPr>
            <a:endParaRPr lang="en-US" altLang="en-US" sz="3000" dirty="0"/>
          </a:p>
          <a:p>
            <a:pPr>
              <a:lnSpc>
                <a:spcPct val="90000"/>
              </a:lnSpc>
              <a:spcBef>
                <a:spcPct val="0"/>
              </a:spcBef>
              <a:buNone/>
            </a:pPr>
            <a:r>
              <a:rPr lang="en-US" altLang="en-US" sz="3000" dirty="0"/>
              <a:t>Ternary operator</a:t>
            </a:r>
            <a:endParaRPr lang="en-US" altLang="en-US" sz="3000" dirty="0"/>
          </a:p>
          <a:p>
            <a:pPr>
              <a:lnSpc>
                <a:spcPct val="90000"/>
              </a:lnSpc>
              <a:spcBef>
                <a:spcPct val="0"/>
              </a:spcBef>
              <a:buNone/>
            </a:pPr>
            <a:r>
              <a:rPr lang="en-US" altLang="en-US" sz="3000" dirty="0"/>
              <a:t>Binary operator</a:t>
            </a:r>
            <a:endParaRPr lang="en-US" altLang="en-US" sz="3000" dirty="0"/>
          </a:p>
          <a:p>
            <a:pPr>
              <a:lnSpc>
                <a:spcPct val="90000"/>
              </a:lnSpc>
              <a:spcBef>
                <a:spcPct val="0"/>
              </a:spcBef>
              <a:buNone/>
            </a:pPr>
            <a:r>
              <a:rPr lang="en-US" altLang="en-US" sz="3000" dirty="0"/>
              <a:t>Unary operator</a:t>
            </a:r>
            <a:endParaRPr lang="en-US" altLang="en-US" sz="3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2227" name="Rectangle 2"/>
          <p:cNvSpPr>
            <a:spLocks noGrp="1"/>
          </p:cNvSpPr>
          <p:nvPr>
            <p:ph type="title"/>
          </p:nvPr>
        </p:nvSpPr>
        <p:spPr>
          <a:xfrm>
            <a:off x="685800" y="0"/>
            <a:ext cx="7772400" cy="1428750"/>
          </a:xfrm>
        </p:spPr>
        <p:txBody>
          <a:bodyPr vert="horz" wrap="square" lIns="92075" tIns="46038" rIns="92075" bIns="46038" anchor="ctr"/>
          <a:p>
            <a:r>
              <a:rPr lang="en-US" altLang="en-US" dirty="0"/>
              <a:t>Conditional Operator</a:t>
            </a:r>
            <a:endParaRPr lang="en-US" altLang="en-US" b="1" dirty="0">
              <a:latin typeface="Book Antiqua" pitchFamily="18" charset="0"/>
            </a:endParaRPr>
          </a:p>
        </p:txBody>
      </p:sp>
      <p:sp>
        <p:nvSpPr>
          <p:cNvPr id="52228" name="Rectangle 3"/>
          <p:cNvSpPr>
            <a:spLocks noGrp="1"/>
          </p:cNvSpPr>
          <p:nvPr>
            <p:ph idx="1"/>
          </p:nvPr>
        </p:nvSpPr>
        <p:spPr>
          <a:xfrm>
            <a:off x="228600" y="1524000"/>
            <a:ext cx="8915400" cy="4495800"/>
          </a:xfrm>
        </p:spPr>
        <p:txBody>
          <a:bodyPr vert="horz" wrap="square" lIns="92075" tIns="46038" rIns="92075" bIns="46038" anchor="t"/>
          <a:p>
            <a:pPr>
              <a:buNone/>
            </a:pPr>
            <a:r>
              <a:rPr lang="en-US" altLang="en-US" sz="3600" dirty="0"/>
              <a:t>cout &lt;&lt; ((num % 2 == 0) ? "num is even" : "num is odd");</a:t>
            </a:r>
            <a:endParaRPr lang="en-US" altLang="en-US" dirty="0">
              <a:latin typeface="Courier New" panose="02070609020205090404" pitchFamily="49" charset="0"/>
            </a:endParaRPr>
          </a:p>
          <a:p>
            <a:pPr>
              <a:spcBef>
                <a:spcPct val="0"/>
              </a:spcBef>
              <a:buNone/>
            </a:pPr>
            <a:endParaRPr lang="en-US" altLang="en-US" dirty="0">
              <a:latin typeface="Courier New" panose="02070609020205090404" pitchFamily="49" charset="0"/>
            </a:endParaRPr>
          </a:p>
          <a:p>
            <a:pPr>
              <a:spcBef>
                <a:spcPct val="0"/>
              </a:spcBef>
              <a:buNone/>
            </a:pPr>
            <a:endParaRPr lang="en-US" altLang="en-US" dirty="0">
              <a:latin typeface="Courier New" panose="020706090202050904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3251" name="Rectangle 2"/>
          <p:cNvSpPr>
            <a:spLocks noGrp="1"/>
          </p:cNvSpPr>
          <p:nvPr>
            <p:ph type="title"/>
          </p:nvPr>
        </p:nvSpPr>
        <p:spPr>
          <a:xfrm>
            <a:off x="685800" y="0"/>
            <a:ext cx="7772400" cy="1428750"/>
          </a:xfrm>
        </p:spPr>
        <p:txBody>
          <a:bodyPr vert="horz" wrap="square" lIns="92075" tIns="46038" rIns="92075" bIns="46038" anchor="ctr"/>
          <a:p>
            <a:r>
              <a:rPr lang="en-US" altLang="en-US" dirty="0"/>
              <a:t>Conditional Operator, cont.</a:t>
            </a:r>
            <a:endParaRPr lang="en-US" altLang="en-US" b="1" dirty="0">
              <a:latin typeface="Book Antiqua" pitchFamily="18" charset="0"/>
            </a:endParaRPr>
          </a:p>
        </p:txBody>
      </p:sp>
      <p:sp>
        <p:nvSpPr>
          <p:cNvPr id="53252" name="Rectangle 3"/>
          <p:cNvSpPr>
            <a:spLocks noGrp="1"/>
          </p:cNvSpPr>
          <p:nvPr>
            <p:ph idx="1"/>
          </p:nvPr>
        </p:nvSpPr>
        <p:spPr>
          <a:xfrm>
            <a:off x="914400" y="1524000"/>
            <a:ext cx="7162800" cy="4495800"/>
          </a:xfrm>
        </p:spPr>
        <p:txBody>
          <a:bodyPr vert="horz" wrap="square" lIns="92075" tIns="46038" rIns="92075" bIns="46038" anchor="t"/>
          <a:p>
            <a:pPr>
              <a:buNone/>
            </a:pPr>
            <a:r>
              <a:rPr lang="en-US" altLang="en-US" sz="3400" dirty="0">
                <a:latin typeface="Courier New" panose="02070609020205090404" pitchFamily="49" charset="0"/>
              </a:rPr>
              <a:t>(booleanExp) ? exp1 : exp2</a:t>
            </a:r>
            <a:endParaRPr lang="en-US" altLang="en-US" sz="3400" dirty="0">
              <a:latin typeface="Courier New" panose="02070609020205090404" pitchFamily="49" charset="0"/>
            </a:endParaRPr>
          </a:p>
          <a:p>
            <a:pPr>
              <a:spcBef>
                <a:spcPct val="0"/>
              </a:spcBef>
              <a:buNone/>
            </a:pPr>
            <a:endParaRPr lang="en-US" altLang="en-US" sz="3400" dirty="0">
              <a:latin typeface="Courier New" panose="020706090202050904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4275" name="Rectangle 2"/>
          <p:cNvSpPr>
            <a:spLocks noGrp="1"/>
          </p:cNvSpPr>
          <p:nvPr>
            <p:ph type="title"/>
          </p:nvPr>
        </p:nvSpPr>
        <p:spPr>
          <a:xfrm>
            <a:off x="685800" y="0"/>
            <a:ext cx="7772400" cy="1143000"/>
          </a:xfrm>
        </p:spPr>
        <p:txBody>
          <a:bodyPr vert="horz" wrap="square" lIns="92075" tIns="46038" rIns="92075" bIns="46038" anchor="ctr"/>
          <a:p>
            <a:r>
              <a:rPr lang="en-US" altLang="en-US" dirty="0"/>
              <a:t>Operator Precedence</a:t>
            </a:r>
            <a:endParaRPr lang="en-US" altLang="en-US" dirty="0"/>
          </a:p>
        </p:txBody>
      </p:sp>
      <p:sp>
        <p:nvSpPr>
          <p:cNvPr id="54276" name="Rectangle 3"/>
          <p:cNvSpPr>
            <a:spLocks noGrp="1"/>
          </p:cNvSpPr>
          <p:nvPr>
            <p:ph idx="1"/>
          </p:nvPr>
        </p:nvSpPr>
        <p:spPr>
          <a:xfrm>
            <a:off x="533400" y="1295400"/>
            <a:ext cx="8229600" cy="914400"/>
          </a:xfrm>
        </p:spPr>
        <p:txBody>
          <a:bodyPr vert="horz" wrap="square" lIns="92075" tIns="46038" rIns="92075" bIns="46038" anchor="t"/>
          <a:p>
            <a:pPr algn="just">
              <a:buNone/>
            </a:pPr>
            <a:r>
              <a:rPr lang="en-US" altLang="en-US" sz="2800" dirty="0">
                <a:cs typeface="Times New Roman" panose="02020603050405020304" pitchFamily="18" charset="0"/>
              </a:rPr>
              <a:t>How to evaluate  3 + 4 * 4  &gt;  5 * (4 + 3) – 1?</a:t>
            </a:r>
            <a:endParaRPr lang="en-US" altLang="en-US" sz="2800" dirty="0">
              <a:cs typeface="Times New Roman" panose="02020603050405020304" pitchFamily="18" charset="0"/>
            </a:endParaRPr>
          </a:p>
          <a:p>
            <a:pPr algn="just">
              <a:buNone/>
            </a:pPr>
            <a:endParaRPr lang="en-US" altLang="en-US" sz="28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5299" name="Rectangle 2"/>
          <p:cNvSpPr>
            <a:spLocks noGrp="1"/>
          </p:cNvSpPr>
          <p:nvPr>
            <p:ph type="title"/>
          </p:nvPr>
        </p:nvSpPr>
        <p:spPr>
          <a:xfrm>
            <a:off x="685800" y="0"/>
            <a:ext cx="7772400" cy="1143000"/>
          </a:xfrm>
        </p:spPr>
        <p:txBody>
          <a:bodyPr vert="horz" wrap="square" lIns="92075" tIns="46038" rIns="92075" bIns="46038" anchor="ctr"/>
          <a:p>
            <a:r>
              <a:rPr lang="en-US" altLang="en-US" dirty="0"/>
              <a:t>Operator Precedence</a:t>
            </a:r>
            <a:endParaRPr lang="en-US" altLang="en-US" dirty="0"/>
          </a:p>
        </p:txBody>
      </p:sp>
      <p:sp>
        <p:nvSpPr>
          <p:cNvPr id="55300" name="Rectangle 3"/>
          <p:cNvSpPr>
            <a:spLocks noGrp="1"/>
          </p:cNvSpPr>
          <p:nvPr>
            <p:ph idx="1"/>
          </p:nvPr>
        </p:nvSpPr>
        <p:spPr>
          <a:xfrm>
            <a:off x="457200" y="1066800"/>
            <a:ext cx="8458200" cy="5257800"/>
          </a:xfrm>
        </p:spPr>
        <p:txBody>
          <a:bodyPr vert="horz" wrap="square" lIns="92075" tIns="46038" rIns="92075" bIns="46038" anchor="t"/>
          <a:p>
            <a:pPr algn="just"/>
            <a:r>
              <a:rPr lang="en-US" altLang="en-US" sz="2400" dirty="0">
                <a:latin typeface="Courier New" panose="02070609020205090404" pitchFamily="49" charset="0"/>
              </a:rPr>
              <a:t>var++, var--</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 - (Unary plus and minus), ++var</a:t>
            </a:r>
            <a:r>
              <a:rPr lang="en-US" altLang="en-US" sz="2400" dirty="0"/>
              <a:t>,</a:t>
            </a:r>
            <a:r>
              <a:rPr lang="en-US" altLang="en-US" sz="2400" dirty="0">
                <a:latin typeface="Courier New" panose="02070609020205090404" pitchFamily="49" charset="0"/>
              </a:rPr>
              <a:t>--var</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(type) Casting</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 (Not)</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a:t>
            </a:r>
            <a:r>
              <a:rPr lang="en-US" altLang="en-US" sz="2400" dirty="0"/>
              <a:t>,</a:t>
            </a:r>
            <a:r>
              <a:rPr lang="en-US" altLang="en-US" sz="2400" dirty="0">
                <a:latin typeface="Courier New" panose="02070609020205090404" pitchFamily="49" charset="0"/>
              </a:rPr>
              <a:t> /</a:t>
            </a:r>
            <a:r>
              <a:rPr lang="en-US" altLang="en-US" sz="2400" dirty="0"/>
              <a:t>,</a:t>
            </a:r>
            <a:r>
              <a:rPr lang="en-US" altLang="en-US" sz="2400" dirty="0">
                <a:latin typeface="Courier New" panose="02070609020205090404" pitchFamily="49" charset="0"/>
              </a:rPr>
              <a:t> % (Multiplication, division, and remainder)</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a:t>
            </a:r>
            <a:r>
              <a:rPr lang="en-US" altLang="en-US" sz="2400" dirty="0"/>
              <a:t>,</a:t>
            </a:r>
            <a:r>
              <a:rPr lang="en-US" altLang="en-US" sz="2400" dirty="0">
                <a:latin typeface="Courier New" panose="02070609020205090404" pitchFamily="49" charset="0"/>
              </a:rPr>
              <a:t> - (Binary addition and subtraction)</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&lt;</a:t>
            </a:r>
            <a:r>
              <a:rPr lang="en-US" altLang="en-US" sz="2400" dirty="0"/>
              <a:t>,</a:t>
            </a:r>
            <a:r>
              <a:rPr lang="en-US" altLang="en-US" sz="2400" dirty="0">
                <a:latin typeface="Courier New" panose="02070609020205090404" pitchFamily="49" charset="0"/>
              </a:rPr>
              <a:t> &lt;=</a:t>
            </a:r>
            <a:r>
              <a:rPr lang="en-US" altLang="en-US" sz="2400" dirty="0"/>
              <a:t>,</a:t>
            </a:r>
            <a:r>
              <a:rPr lang="en-US" altLang="en-US" sz="2400" dirty="0">
                <a:latin typeface="Courier New" panose="02070609020205090404" pitchFamily="49" charset="0"/>
              </a:rPr>
              <a:t> &gt;</a:t>
            </a:r>
            <a:r>
              <a:rPr lang="en-US" altLang="en-US" sz="2400" dirty="0"/>
              <a:t>,</a:t>
            </a:r>
            <a:r>
              <a:rPr lang="en-US" altLang="en-US" sz="2400" dirty="0">
                <a:latin typeface="Courier New" panose="02070609020205090404" pitchFamily="49" charset="0"/>
              </a:rPr>
              <a:t> &gt;= (Comparison)</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a:t>
            </a:r>
            <a:r>
              <a:rPr lang="en-US" altLang="en-US" sz="2400" dirty="0"/>
              <a:t>,</a:t>
            </a:r>
            <a:r>
              <a:rPr lang="en-US" altLang="en-US" sz="2400" dirty="0">
                <a:latin typeface="Courier New" panose="02070609020205090404" pitchFamily="49" charset="0"/>
              </a:rPr>
              <a:t> !=; (Equality) </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&amp;&amp; (Conditional AND) Short-circuit AND</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 (Conditional OR) Short-circuit OR</a:t>
            </a:r>
            <a:endParaRPr lang="en-US" altLang="en-US" sz="2400" dirty="0">
              <a:latin typeface="Courier New" panose="02070609020205090404" pitchFamily="49" charset="0"/>
            </a:endParaRPr>
          </a:p>
          <a:p>
            <a:pPr algn="just"/>
            <a:r>
              <a:rPr lang="en-US" altLang="en-US" sz="2400" dirty="0">
                <a:latin typeface="Courier New" panose="02070609020205090404" pitchFamily="49" charset="0"/>
              </a:rPr>
              <a:t>=</a:t>
            </a:r>
            <a:r>
              <a:rPr lang="en-US" altLang="en-US" sz="2400" dirty="0"/>
              <a:t>,</a:t>
            </a:r>
            <a:r>
              <a:rPr lang="en-US" altLang="en-US" sz="2400" dirty="0">
                <a:latin typeface="Courier New" panose="02070609020205090404" pitchFamily="49" charset="0"/>
              </a:rPr>
              <a:t> +=</a:t>
            </a:r>
            <a:r>
              <a:rPr lang="en-US" altLang="en-US" sz="2400" dirty="0"/>
              <a:t>,</a:t>
            </a:r>
            <a:r>
              <a:rPr lang="en-US" altLang="en-US" sz="2400" dirty="0">
                <a:latin typeface="Courier New" panose="02070609020205090404" pitchFamily="49" charset="0"/>
              </a:rPr>
              <a:t> -=</a:t>
            </a:r>
            <a:r>
              <a:rPr lang="en-US" altLang="en-US" sz="2400" dirty="0"/>
              <a:t>,</a:t>
            </a:r>
            <a:r>
              <a:rPr lang="en-US" altLang="en-US" sz="2400" dirty="0">
                <a:latin typeface="Courier New" panose="02070609020205090404" pitchFamily="49" charset="0"/>
              </a:rPr>
              <a:t> *=</a:t>
            </a:r>
            <a:r>
              <a:rPr lang="en-US" altLang="en-US" sz="2400" dirty="0"/>
              <a:t>,</a:t>
            </a:r>
            <a:r>
              <a:rPr lang="en-US" altLang="en-US" sz="2400" dirty="0">
                <a:latin typeface="Courier New" panose="02070609020205090404" pitchFamily="49" charset="0"/>
              </a:rPr>
              <a:t> /=</a:t>
            </a:r>
            <a:r>
              <a:rPr lang="en-US" altLang="en-US" sz="2400" dirty="0"/>
              <a:t>,</a:t>
            </a:r>
            <a:r>
              <a:rPr lang="en-US" altLang="en-US" sz="2400" dirty="0">
                <a:latin typeface="Courier New" panose="02070609020205090404" pitchFamily="49" charset="0"/>
              </a:rPr>
              <a:t> %= (Assignment operator)</a:t>
            </a:r>
            <a:endParaRPr lang="en-US" altLang="en-US" sz="2400" dirty="0">
              <a:latin typeface="Courier New" panose="02070609020205090404" pitchFamily="49"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533400" y="0"/>
            <a:ext cx="7772400" cy="1371600"/>
          </a:xfrm>
        </p:spPr>
        <p:txBody>
          <a:bodyPr vert="horz" wrap="square" lIns="92075" tIns="46038" rIns="92075" bIns="46038" anchor="ctr"/>
          <a:p>
            <a:r>
              <a:rPr lang="en-US" altLang="en-US" dirty="0"/>
              <a:t>Relational Operators</a:t>
            </a:r>
            <a:endParaRPr lang="en-US" altLang="en-US" dirty="0"/>
          </a:p>
        </p:txBody>
      </p:sp>
      <p:sp>
        <p:nvSpPr>
          <p:cNvPr id="7172" name="Rectangle 5"/>
          <p:cNvSpPr/>
          <p:nvPr/>
        </p:nvSpPr>
        <p:spPr>
          <a:xfrm>
            <a:off x="0" y="27162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7173" name="Object 4"/>
          <p:cNvGraphicFramePr>
            <a:graphicFrameLocks noChangeAspect="1"/>
          </p:cNvGraphicFramePr>
          <p:nvPr/>
        </p:nvGraphicFramePr>
        <p:xfrm>
          <a:off x="327978" y="1371600"/>
          <a:ext cx="8486775" cy="3294063"/>
        </p:xfrm>
        <a:graphic>
          <a:graphicData uri="http://schemas.openxmlformats.org/presentationml/2006/ole">
            <mc:AlternateContent xmlns:mc="http://schemas.openxmlformats.org/markup-compatibility/2006">
              <mc:Choice xmlns:v="urn:schemas-microsoft-com:vml" Requires="v">
                <p:oleObj spid="_x0000_s3080" name="" r:id="rId1" imgW="3671570" imgH="1421765" progId="Word.Picture.8">
                  <p:embed/>
                </p:oleObj>
              </mc:Choice>
              <mc:Fallback>
                <p:oleObj name="" r:id="rId1" imgW="3671570" imgH="1421765" progId="Word.Picture.8">
                  <p:embed/>
                  <p:pic>
                    <p:nvPicPr>
                      <p:cNvPr id="0" name="图片 3079"/>
                      <p:cNvPicPr/>
                      <p:nvPr/>
                    </p:nvPicPr>
                    <p:blipFill>
                      <a:blip r:embed="rId2"/>
                      <a:stretch>
                        <a:fillRect/>
                      </a:stretch>
                    </p:blipFill>
                    <p:spPr>
                      <a:xfrm>
                        <a:off x="327978" y="1371600"/>
                        <a:ext cx="8486775" cy="3294063"/>
                      </a:xfrm>
                      <a:prstGeom prst="rect">
                        <a:avLst/>
                      </a:prstGeom>
                      <a:noFill/>
                      <a:ln w="38100">
                        <a:noFill/>
                        <a:miter/>
                      </a:ln>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6323" name="Rectangle 2"/>
          <p:cNvSpPr>
            <a:spLocks noGrp="1"/>
          </p:cNvSpPr>
          <p:nvPr>
            <p:ph type="title"/>
          </p:nvPr>
        </p:nvSpPr>
        <p:spPr>
          <a:xfrm>
            <a:off x="539750" y="395288"/>
            <a:ext cx="7772400" cy="592137"/>
          </a:xfrm>
        </p:spPr>
        <p:txBody>
          <a:bodyPr vert="horz" wrap="square" lIns="92075" tIns="46038" rIns="92075" bIns="46038" anchor="ctr"/>
          <a:p>
            <a:r>
              <a:rPr lang="en-US" altLang="en-US" sz="4000" dirty="0"/>
              <a:t>Enumerated Types</a:t>
            </a:r>
            <a:endParaRPr lang="en-US" altLang="en-US" sz="4000" dirty="0"/>
          </a:p>
        </p:txBody>
      </p:sp>
      <p:sp>
        <p:nvSpPr>
          <p:cNvPr id="56324" name="Text Box 3"/>
          <p:cNvSpPr txBox="1"/>
          <p:nvPr/>
        </p:nvSpPr>
        <p:spPr>
          <a:xfrm>
            <a:off x="269875" y="1239838"/>
            <a:ext cx="8534400" cy="44132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spcBef>
                <a:spcPct val="0"/>
              </a:spcBef>
              <a:buClrTx/>
              <a:buSzPct val="100000"/>
              <a:buNone/>
              <a:tabLst>
                <a:tab pos="1771650" algn="l"/>
                <a:tab pos="3657600" algn="l"/>
              </a:tabLst>
            </a:pPr>
            <a:r>
              <a:rPr lang="en-US" altLang="en-US" sz="2000" b="1" dirty="0"/>
              <a:t>enum</a:t>
            </a:r>
            <a:r>
              <a:rPr lang="en-US" altLang="en-US" sz="2000" dirty="0"/>
              <a:t> Day {MONDAY, TUESDAY, WEDNESDAY, THURSDAY, FRIDAY};</a:t>
            </a:r>
            <a:endParaRPr lang="en-US" altLang="en-US" sz="2000" dirty="0"/>
          </a:p>
          <a:p>
            <a:pPr marL="0" lvl="0" indent="0" defTabSz="0">
              <a:spcBef>
                <a:spcPct val="0"/>
              </a:spcBef>
              <a:buClrTx/>
              <a:buSzPct val="100000"/>
              <a:buNone/>
              <a:tabLst>
                <a:tab pos="1771650" algn="l"/>
                <a:tab pos="3657600" algn="l"/>
              </a:tabLst>
            </a:pPr>
            <a:endParaRPr lang="en-US" altLang="en-US" sz="2400" dirty="0"/>
          </a:p>
          <a:p>
            <a:pPr marL="0" lvl="0" indent="0" defTabSz="0">
              <a:spcBef>
                <a:spcPct val="0"/>
              </a:spcBef>
              <a:buClrTx/>
              <a:buSzPct val="100000"/>
              <a:buNone/>
              <a:tabLst>
                <a:tab pos="1771650" algn="l"/>
                <a:tab pos="3657600" algn="l"/>
              </a:tabLst>
            </a:pPr>
            <a:r>
              <a:rPr lang="en-US" altLang="en-US" sz="2400" dirty="0"/>
              <a:t>Once a type is defined, you can declare a variable of that type:</a:t>
            </a:r>
            <a:endParaRPr lang="en-US" altLang="en-US" sz="2400" u="sng" dirty="0"/>
          </a:p>
          <a:p>
            <a:pPr marL="0" lvl="0" indent="0" defTabSz="0">
              <a:spcBef>
                <a:spcPct val="0"/>
              </a:spcBef>
              <a:buClrTx/>
              <a:buSzPct val="100000"/>
              <a:buNone/>
              <a:tabLst>
                <a:tab pos="1771650" algn="l"/>
                <a:tab pos="3657600" algn="l"/>
              </a:tabLst>
            </a:pPr>
            <a:endParaRPr lang="en-US" altLang="en-US" sz="2400" dirty="0"/>
          </a:p>
          <a:p>
            <a:pPr marL="0" lvl="0" indent="0" defTabSz="0">
              <a:spcBef>
                <a:spcPct val="0"/>
              </a:spcBef>
              <a:buClrTx/>
              <a:buSzPct val="100000"/>
              <a:buNone/>
              <a:tabLst>
                <a:tab pos="1771650" algn="l"/>
                <a:tab pos="3657600" algn="l"/>
              </a:tabLst>
            </a:pPr>
            <a:r>
              <a:rPr lang="en-US" altLang="en-US" sz="2400" dirty="0"/>
              <a:t>	Day day;</a:t>
            </a:r>
            <a:endParaRPr lang="en-US" altLang="en-US" sz="2400" dirty="0"/>
          </a:p>
          <a:p>
            <a:pPr marL="0" lvl="0" indent="0" defTabSz="0">
              <a:spcBef>
                <a:spcPct val="0"/>
              </a:spcBef>
              <a:buClrTx/>
              <a:buSzPct val="100000"/>
              <a:buNone/>
              <a:tabLst>
                <a:tab pos="1771650" algn="l"/>
                <a:tab pos="3657600" algn="l"/>
              </a:tabLst>
            </a:pPr>
            <a:endParaRPr lang="en-US" altLang="en-US" sz="2400" dirty="0"/>
          </a:p>
          <a:p>
            <a:pPr marL="0" lvl="0" indent="0" defTabSz="0">
              <a:spcBef>
                <a:spcPct val="0"/>
              </a:spcBef>
              <a:buClrTx/>
              <a:buSzPct val="100000"/>
              <a:buNone/>
              <a:tabLst>
                <a:tab pos="1771650" algn="l"/>
                <a:tab pos="3657600" algn="l"/>
              </a:tabLst>
            </a:pPr>
            <a:r>
              <a:rPr lang="en-US" altLang="en-US" sz="2400" dirty="0"/>
              <a:t>The variable </a:t>
            </a:r>
            <a:r>
              <a:rPr lang="en-US" altLang="en-US" sz="2400" u="sng" dirty="0"/>
              <a:t>day</a:t>
            </a:r>
            <a:r>
              <a:rPr lang="en-US" altLang="en-US" sz="2400" dirty="0"/>
              <a:t> can hold one of the values defined in the enumerated type. For example, the following statement assigns enumerated value </a:t>
            </a:r>
            <a:r>
              <a:rPr lang="en-US" altLang="en-US" sz="2400" u="sng" dirty="0"/>
              <a:t>MONDAY</a:t>
            </a:r>
            <a:r>
              <a:rPr lang="en-US" altLang="en-US" sz="2400" dirty="0"/>
              <a:t> to variable </a:t>
            </a:r>
            <a:r>
              <a:rPr lang="en-US" altLang="en-US" sz="2400" u="sng" dirty="0"/>
              <a:t>day</a:t>
            </a:r>
            <a:r>
              <a:rPr lang="en-US" altLang="en-US" sz="2400" dirty="0"/>
              <a:t>:</a:t>
            </a:r>
            <a:endParaRPr lang="en-US" altLang="en-US" sz="2400" dirty="0"/>
          </a:p>
          <a:p>
            <a:pPr marL="0" lvl="0" indent="0" defTabSz="0">
              <a:spcBef>
                <a:spcPct val="0"/>
              </a:spcBef>
              <a:buClrTx/>
              <a:buSzPct val="100000"/>
              <a:buNone/>
              <a:tabLst>
                <a:tab pos="1771650" algn="l"/>
                <a:tab pos="3657600" algn="l"/>
              </a:tabLst>
            </a:pPr>
            <a:endParaRPr lang="en-US" altLang="en-US" sz="2400" dirty="0"/>
          </a:p>
          <a:p>
            <a:pPr marL="0" lvl="0" indent="0" defTabSz="0">
              <a:spcBef>
                <a:spcPct val="0"/>
              </a:spcBef>
              <a:buClrTx/>
              <a:buSzPct val="100000"/>
              <a:buNone/>
              <a:tabLst>
                <a:tab pos="1771650" algn="l"/>
                <a:tab pos="3657600" algn="l"/>
              </a:tabLst>
            </a:pPr>
            <a:r>
              <a:rPr lang="en-US" altLang="en-US" sz="2400" dirty="0"/>
              <a:t>	day = MONDAY;</a:t>
            </a:r>
            <a:endParaRPr lang="en-US" altLang="en-US" sz="2400" dirty="0"/>
          </a:p>
          <a:p>
            <a:pPr marL="0" lvl="0" indent="0" defTabSz="0">
              <a:spcBef>
                <a:spcPct val="0"/>
              </a:spcBef>
              <a:buClrTx/>
              <a:buSzPct val="100000"/>
              <a:buNone/>
              <a:tabLst>
                <a:tab pos="1771650" algn="l"/>
                <a:tab pos="3657600" algn="l"/>
              </a:tabLst>
            </a:pPr>
            <a:endParaRPr lang="en-US" altLang="en-US" sz="24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7347" name="Rectangle 2"/>
          <p:cNvSpPr>
            <a:spLocks noGrp="1"/>
          </p:cNvSpPr>
          <p:nvPr>
            <p:ph type="title"/>
          </p:nvPr>
        </p:nvSpPr>
        <p:spPr>
          <a:xfrm>
            <a:off x="539750" y="395288"/>
            <a:ext cx="7772400" cy="592137"/>
          </a:xfrm>
        </p:spPr>
        <p:txBody>
          <a:bodyPr vert="horz" wrap="square" lIns="92075" tIns="46038" rIns="92075" bIns="46038" anchor="ctr"/>
          <a:p>
            <a:r>
              <a:rPr lang="en-US" altLang="en-US" sz="4000" dirty="0"/>
              <a:t>Enumerated Types</a:t>
            </a:r>
            <a:endParaRPr lang="en-US" altLang="en-US" sz="4000" dirty="0"/>
          </a:p>
        </p:txBody>
      </p:sp>
      <p:sp>
        <p:nvSpPr>
          <p:cNvPr id="57348" name="Text Box 3"/>
          <p:cNvSpPr txBox="1"/>
          <p:nvPr/>
        </p:nvSpPr>
        <p:spPr>
          <a:xfrm>
            <a:off x="269875" y="1239838"/>
            <a:ext cx="8534400" cy="32004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spcBef>
                <a:spcPct val="0"/>
              </a:spcBef>
              <a:buClrTx/>
              <a:buSzPct val="100000"/>
              <a:buNone/>
              <a:tabLst>
                <a:tab pos="1771650" algn="l"/>
                <a:tab pos="3657600" algn="l"/>
              </a:tabLst>
            </a:pPr>
            <a:r>
              <a:rPr lang="en-US" altLang="en-US" sz="2400" dirty="0"/>
              <a:t>As with any other type, you can declare and initialize a variable in one statement:</a:t>
            </a:r>
            <a:endParaRPr lang="en-US" altLang="en-US" sz="2400" dirty="0"/>
          </a:p>
          <a:p>
            <a:pPr marL="0" lvl="0" indent="0" defTabSz="0">
              <a:spcBef>
                <a:spcPct val="0"/>
              </a:spcBef>
              <a:buClrTx/>
              <a:buSzPct val="100000"/>
              <a:buNone/>
              <a:tabLst>
                <a:tab pos="1771650" algn="l"/>
                <a:tab pos="3657600" algn="l"/>
              </a:tabLst>
            </a:pPr>
            <a:endParaRPr lang="en-US" altLang="en-US" sz="2400" u="sng" dirty="0"/>
          </a:p>
          <a:p>
            <a:pPr marL="0" lvl="0" indent="0" defTabSz="0">
              <a:spcBef>
                <a:spcPct val="0"/>
              </a:spcBef>
              <a:buClrTx/>
              <a:buSzPct val="100000"/>
              <a:buNone/>
              <a:tabLst>
                <a:tab pos="1771650" algn="l"/>
                <a:tab pos="3657600" algn="l"/>
              </a:tabLst>
            </a:pPr>
            <a:r>
              <a:rPr lang="en-US" altLang="en-US" sz="1800" dirty="0"/>
              <a:t>Day day = MONDAY;</a:t>
            </a:r>
            <a:endParaRPr lang="en-US" altLang="en-US" sz="1800" dirty="0"/>
          </a:p>
          <a:p>
            <a:pPr marL="0" lvl="0" indent="0" defTabSz="0">
              <a:spcBef>
                <a:spcPct val="0"/>
              </a:spcBef>
              <a:buClrTx/>
              <a:buSzPct val="100000"/>
              <a:buNone/>
              <a:tabLst>
                <a:tab pos="1771650" algn="l"/>
                <a:tab pos="3657600" algn="l"/>
              </a:tabLst>
            </a:pPr>
            <a:endParaRPr lang="en-US" altLang="en-US" sz="1800" dirty="0"/>
          </a:p>
          <a:p>
            <a:pPr marL="0" lvl="0" indent="0" defTabSz="0">
              <a:spcBef>
                <a:spcPct val="0"/>
              </a:spcBef>
              <a:buClrTx/>
              <a:buSzPct val="100000"/>
              <a:buNone/>
              <a:tabLst>
                <a:tab pos="1771650" algn="l"/>
                <a:tab pos="3657600" algn="l"/>
              </a:tabLst>
            </a:pPr>
            <a:r>
              <a:rPr lang="en-US" altLang="en-US" sz="2400" dirty="0"/>
              <a:t>Furthermore, C++ allows you to declare an enumerated type and variable in one statement. For example, </a:t>
            </a:r>
            <a:endParaRPr lang="en-US" altLang="en-US" sz="2400" dirty="0"/>
          </a:p>
          <a:p>
            <a:pPr marL="0" lvl="0" indent="0" defTabSz="0">
              <a:spcBef>
                <a:spcPct val="0"/>
              </a:spcBef>
              <a:buClrTx/>
              <a:buSzPct val="100000"/>
              <a:buNone/>
              <a:tabLst>
                <a:tab pos="1771650" algn="l"/>
                <a:tab pos="3657600" algn="l"/>
              </a:tabLst>
            </a:pPr>
            <a:endParaRPr lang="en-US" altLang="en-US" sz="1600" b="1" u="sng" dirty="0"/>
          </a:p>
          <a:p>
            <a:pPr marL="0" lvl="0" indent="0" defTabSz="0">
              <a:spcBef>
                <a:spcPct val="0"/>
              </a:spcBef>
              <a:buClrTx/>
              <a:buSzPct val="100000"/>
              <a:buNone/>
              <a:tabLst>
                <a:tab pos="1771650" algn="l"/>
                <a:tab pos="3657600" algn="l"/>
              </a:tabLst>
            </a:pPr>
            <a:endParaRPr lang="en-US" altLang="en-US" sz="1600" b="1" dirty="0"/>
          </a:p>
          <a:p>
            <a:pPr marL="0" lvl="0" indent="0" defTabSz="0">
              <a:spcBef>
                <a:spcPct val="0"/>
              </a:spcBef>
              <a:buClrTx/>
              <a:buSzPct val="100000"/>
              <a:buNone/>
              <a:tabLst>
                <a:tab pos="1771650" algn="l"/>
                <a:tab pos="3657600" algn="l"/>
              </a:tabLst>
            </a:pPr>
            <a:r>
              <a:rPr lang="en-US" altLang="en-US" sz="1600" b="1" dirty="0"/>
              <a:t>enum</a:t>
            </a:r>
            <a:r>
              <a:rPr lang="en-US" altLang="en-US" sz="1600" dirty="0"/>
              <a:t> Day {MONDAY, TUESDAY, WEDNESDAY, THURSDAY, FRIDAY} day = MONDAY;</a:t>
            </a:r>
            <a:endParaRPr lang="en-US" altLang="en-US" sz="160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4640" y="34925"/>
            <a:ext cx="8264525" cy="673925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enum Day {MONDAY = 1, TUESDAY, WEDNESDAY, THURSDAY, FRIDAY} day;</a:t>
            </a:r>
            <a:endParaRPr lang="zh-CN" altLang="en-US"/>
          </a:p>
          <a:p>
            <a:r>
              <a:rPr lang="zh-CN" altLang="en-US"/>
              <a:t>  cout &lt;&lt; "Enter a day (1 for Monday, 2 for Tuesday, etc): ";</a:t>
            </a:r>
            <a:endParaRPr lang="zh-CN" altLang="en-US"/>
          </a:p>
          <a:p>
            <a:r>
              <a:rPr lang="zh-CN" altLang="en-US"/>
              <a:t>  int dayNumber;</a:t>
            </a:r>
            <a:endParaRPr lang="zh-CN" altLang="en-US"/>
          </a:p>
          <a:p>
            <a:r>
              <a:rPr lang="zh-CN" altLang="en-US"/>
              <a:t>  cin &gt;&gt; dayNumber;</a:t>
            </a:r>
            <a:endParaRPr lang="zh-CN" altLang="en-US"/>
          </a:p>
          <a:p>
            <a:r>
              <a:rPr lang="zh-CN" altLang="en-US"/>
              <a:t>  switch (dayNumber) {</a:t>
            </a:r>
            <a:endParaRPr lang="zh-CN" altLang="en-US"/>
          </a:p>
          <a:p>
            <a:r>
              <a:rPr lang="zh-CN" altLang="en-US"/>
              <a:t>    case MONDAY:</a:t>
            </a:r>
            <a:endParaRPr lang="zh-CN" altLang="en-US"/>
          </a:p>
          <a:p>
            <a:r>
              <a:rPr lang="zh-CN" altLang="en-US"/>
              <a:t>      cout &lt;&lt; "Play soccer" &lt;&lt; endl;</a:t>
            </a:r>
            <a:endParaRPr lang="zh-CN" altLang="en-US"/>
          </a:p>
          <a:p>
            <a:r>
              <a:rPr lang="zh-CN" altLang="en-US"/>
              <a:t>      break;</a:t>
            </a:r>
            <a:endParaRPr lang="zh-CN" altLang="en-US"/>
          </a:p>
          <a:p>
            <a:r>
              <a:rPr lang="zh-CN" altLang="en-US"/>
              <a:t>    case TUESDAY:</a:t>
            </a:r>
            <a:endParaRPr lang="zh-CN" altLang="en-US"/>
          </a:p>
          <a:p>
            <a:r>
              <a:rPr lang="zh-CN" altLang="en-US"/>
              <a:t>      cout &lt;&lt; "Piano lesson" &lt;&lt; endl;</a:t>
            </a:r>
            <a:endParaRPr lang="zh-CN" altLang="en-US"/>
          </a:p>
          <a:p>
            <a:r>
              <a:rPr lang="zh-CN" altLang="en-US"/>
              <a:t>      break;</a:t>
            </a:r>
            <a:endParaRPr lang="zh-CN" altLang="en-US"/>
          </a:p>
          <a:p>
            <a:r>
              <a:rPr lang="zh-CN" altLang="en-US"/>
              <a:t>    case WEDNESDAY:</a:t>
            </a:r>
            <a:endParaRPr lang="zh-CN" altLang="en-US"/>
          </a:p>
          <a:p>
            <a:r>
              <a:rPr lang="zh-CN" altLang="en-US"/>
              <a:t>      cout &lt;&lt; "Math team" &lt;&lt; endl;</a:t>
            </a:r>
            <a:endParaRPr lang="zh-CN" altLang="en-US"/>
          </a:p>
          <a:p>
            <a:r>
              <a:rPr lang="zh-CN" altLang="en-US"/>
              <a:t>      break;</a:t>
            </a:r>
            <a:endParaRPr lang="zh-CN" altLang="en-US"/>
          </a:p>
          <a:p>
            <a:r>
              <a:rPr lang="zh-CN" altLang="en-US"/>
              <a:t>    default:</a:t>
            </a:r>
            <a:endParaRPr lang="zh-CN" altLang="en-US"/>
          </a:p>
          <a:p>
            <a:r>
              <a:rPr lang="zh-CN" altLang="en-US"/>
              <a:t>      cout &lt;&lt; "Go home" &lt;&lt; endl;</a:t>
            </a:r>
            <a:endParaRPr lang="zh-CN" altLang="en-US"/>
          </a:p>
          <a:p>
            <a:r>
              <a:rPr lang="zh-CN" altLang="en-US"/>
              <a:t>  }</a:t>
            </a:r>
            <a:endParaRPr lang="zh-CN" altLang="en-US"/>
          </a:p>
          <a:p>
            <a:r>
              <a:rPr lang="zh-CN" altLang="en-US"/>
              <a:t>  return 0;</a:t>
            </a:r>
            <a:endParaRPr lang="zh-CN" altLang="en-US"/>
          </a:p>
          <a:p>
            <a:r>
              <a:rPr lang="zh-CN" altLang="en-US"/>
              <a:t>}</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p>
            <a:pPr>
              <a:lnSpc>
                <a:spcPct val="160000"/>
              </a:lnSpc>
              <a:spcBef>
                <a:spcPct val="0"/>
              </a:spcBef>
            </a:pPr>
            <a:r>
              <a:rPr lang="en-US" altLang="en-US" sz="2800" dirty="0"/>
              <a:t>input from the keyboard</a:t>
            </a:r>
            <a:endParaRPr lang="en-US" altLang="en-US" sz="2800" dirty="0"/>
          </a:p>
          <a:p>
            <a:pPr>
              <a:lnSpc>
                <a:spcPct val="160000"/>
              </a:lnSpc>
              <a:spcBef>
                <a:spcPct val="0"/>
              </a:spcBef>
            </a:pPr>
            <a:r>
              <a:rPr lang="en-US" altLang="en-US" sz="2800" dirty="0"/>
              <a:t>numeric data types</a:t>
            </a:r>
            <a:endParaRPr lang="en-US" altLang="en-US" sz="2800" dirty="0"/>
          </a:p>
          <a:p>
            <a:pPr>
              <a:lnSpc>
                <a:spcPct val="160000"/>
              </a:lnSpc>
              <a:spcBef>
                <a:spcPct val="0"/>
              </a:spcBef>
            </a:pPr>
            <a:r>
              <a:rPr lang="en-US" altLang="en-US" sz="2800" dirty="0"/>
              <a:t>write integer literals, floating-point literals, and literals in scientific notation</a:t>
            </a:r>
            <a:endParaRPr lang="en-US" altLang="en-US" sz="2800" dirty="0"/>
          </a:p>
          <a:p>
            <a:pPr>
              <a:lnSpc>
                <a:spcPct val="160000"/>
              </a:lnSpc>
              <a:spcBef>
                <a:spcPct val="0"/>
              </a:spcBef>
            </a:pPr>
            <a:r>
              <a:rPr lang="en-US" altLang="en-US" sz="2800" dirty="0"/>
              <a:t>write and evaluate expressions</a:t>
            </a:r>
            <a:endParaRPr lang="en-US" altLang="en-US" sz="2800" dirty="0"/>
          </a:p>
          <a:p>
            <a:pPr>
              <a:lnSpc>
                <a:spcPct val="160000"/>
              </a:lnSpc>
              <a:spcBef>
                <a:spcPct val="0"/>
              </a:spcBef>
            </a:pPr>
            <a:r>
              <a:rPr lang="en-US" altLang="en-US" sz="2800" dirty="0"/>
              <a:t>software development process</a:t>
            </a:r>
            <a:endParaRPr lang="en-US" altLang="en-US" sz="28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685800" y="152400"/>
            <a:ext cx="7772400" cy="533400"/>
          </a:xfrm>
        </p:spPr>
        <p:txBody>
          <a:bodyPr vert="horz" wrap="square" lIns="92075" tIns="46038" rIns="92075" bIns="46038" anchor="ctr"/>
          <a:p>
            <a:r>
              <a:rPr lang="en-US" altLang="en-US" dirty="0"/>
              <a:t>One-way </a:t>
            </a:r>
            <a:r>
              <a:rPr lang="en-US" altLang="en-US" sz="4200" dirty="0">
                <a:latin typeface="Courier New" panose="02070609020205090404" pitchFamily="49" charset="0"/>
              </a:rPr>
              <a:t>if</a:t>
            </a:r>
            <a:r>
              <a:rPr lang="en-US" altLang="en-US" dirty="0"/>
              <a:t> Statements</a:t>
            </a:r>
            <a:endParaRPr lang="en-US" altLang="en-US" sz="5400" dirty="0"/>
          </a:p>
        </p:txBody>
      </p:sp>
      <p:sp>
        <p:nvSpPr>
          <p:cNvPr id="8196" name="Rectangle 6"/>
          <p:cNvSpPr/>
          <p:nvPr/>
        </p:nvSpPr>
        <p:spPr>
          <a:xfrm>
            <a:off x="1995488" y="20716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7" name="Rectangle 7"/>
          <p:cNvSpPr>
            <a:spLocks noGrp="1"/>
          </p:cNvSpPr>
          <p:nvPr>
            <p:ph idx="1"/>
          </p:nvPr>
        </p:nvSpPr>
        <p:spPr>
          <a:xfrm>
            <a:off x="304800" y="1201738"/>
            <a:ext cx="3886200" cy="1465262"/>
          </a:xfrm>
        </p:spPr>
        <p:txBody>
          <a:bodyPr vert="horz" wrap="square" lIns="92075" tIns="46038" rIns="92075" bIns="46038" anchor="t"/>
          <a:p>
            <a:pPr>
              <a:lnSpc>
                <a:spcPct val="90000"/>
              </a:lnSpc>
              <a:buNone/>
            </a:pPr>
            <a:r>
              <a:rPr lang="en-US" altLang="en-US" sz="2400" dirty="0"/>
              <a:t>if (booleanExpression) </a:t>
            </a:r>
            <a:endParaRPr lang="en-US" altLang="en-US" sz="2400" dirty="0"/>
          </a:p>
          <a:p>
            <a:pPr>
              <a:lnSpc>
                <a:spcPct val="90000"/>
              </a:lnSpc>
              <a:buNone/>
            </a:pPr>
            <a:r>
              <a:rPr lang="en-US" altLang="en-US" sz="2400" dirty="0"/>
              <a:t>{ </a:t>
            </a:r>
            <a:endParaRPr lang="en-US" altLang="en-US" sz="2400" dirty="0"/>
          </a:p>
          <a:p>
            <a:pPr>
              <a:lnSpc>
                <a:spcPct val="90000"/>
              </a:lnSpc>
              <a:spcBef>
                <a:spcPct val="0"/>
              </a:spcBef>
              <a:buNone/>
            </a:pPr>
            <a:r>
              <a:rPr lang="en-US" altLang="en-US" sz="2400" dirty="0"/>
              <a:t>  statement(s);</a:t>
            </a:r>
            <a:endParaRPr lang="en-US" altLang="en-US" sz="2400" dirty="0"/>
          </a:p>
          <a:p>
            <a:pPr>
              <a:lnSpc>
                <a:spcPct val="90000"/>
              </a:lnSpc>
              <a:spcBef>
                <a:spcPct val="0"/>
              </a:spcBef>
              <a:buNone/>
            </a:pPr>
            <a:r>
              <a:rPr lang="en-US" altLang="en-US" sz="2400" dirty="0"/>
              <a:t>}</a:t>
            </a:r>
            <a:endParaRPr lang="en-US" altLang="en-US" sz="2400" dirty="0"/>
          </a:p>
        </p:txBody>
      </p:sp>
      <p:sp>
        <p:nvSpPr>
          <p:cNvPr id="8198" name="Rectangle 9"/>
          <p:cNvSpPr/>
          <p:nvPr/>
        </p:nvSpPr>
        <p:spPr>
          <a:xfrm>
            <a:off x="4456113" y="1047750"/>
            <a:ext cx="4381500" cy="2514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000" b="1" dirty="0"/>
              <a:t>if</a:t>
            </a:r>
            <a:r>
              <a:rPr lang="en-US" altLang="en-US" sz="2000" dirty="0"/>
              <a:t> (radius &gt;= 0) </a:t>
            </a:r>
            <a:endParaRPr lang="en-US" altLang="en-US" sz="2000" dirty="0"/>
          </a:p>
          <a:p>
            <a:pPr marL="342900" lvl="0" indent="-342900">
              <a:buNone/>
            </a:pPr>
            <a:r>
              <a:rPr lang="en-US" altLang="en-US" sz="2000" dirty="0"/>
              <a:t>{</a:t>
            </a:r>
            <a:endParaRPr lang="en-US" altLang="en-US" sz="2000" dirty="0"/>
          </a:p>
          <a:p>
            <a:pPr marL="342900" lvl="0" indent="-342900">
              <a:buNone/>
            </a:pPr>
            <a:r>
              <a:rPr lang="en-US" altLang="en-US" sz="2000" dirty="0"/>
              <a:t>  area = radius * radius * PI;</a:t>
            </a:r>
            <a:endParaRPr lang="en-US" altLang="en-US" sz="2000" dirty="0"/>
          </a:p>
          <a:p>
            <a:pPr marL="342900" lvl="0" indent="-342900">
              <a:buNone/>
            </a:pPr>
            <a:r>
              <a:rPr lang="en-US" altLang="en-US" sz="2000" dirty="0"/>
              <a:t>  cout &lt;&lt; "The area for the circle of " &lt;&lt;</a:t>
            </a:r>
            <a:endParaRPr lang="en-US" altLang="en-US" sz="2000" dirty="0"/>
          </a:p>
          <a:p>
            <a:pPr marL="342900" lvl="0" indent="-342900">
              <a:buNone/>
            </a:pPr>
            <a:r>
              <a:rPr lang="en-US" altLang="en-US" sz="2000" dirty="0"/>
              <a:t>    " radius " &lt;&lt; radius &lt;&lt; " is " &lt;&lt; area;</a:t>
            </a:r>
            <a:endParaRPr lang="en-US" altLang="en-US" sz="2000" dirty="0"/>
          </a:p>
          <a:p>
            <a:pPr marL="342900" lvl="0" indent="-342900">
              <a:buNone/>
            </a:pPr>
            <a:r>
              <a:rPr lang="en-US" altLang="en-US" sz="2000" dirty="0"/>
              <a:t>}</a:t>
            </a:r>
            <a:endParaRPr lang="en-US" altLang="en-US" sz="2000" dirty="0"/>
          </a:p>
        </p:txBody>
      </p:sp>
      <p:sp>
        <p:nvSpPr>
          <p:cNvPr id="8199" name="Line 10"/>
          <p:cNvSpPr/>
          <p:nvPr/>
        </p:nvSpPr>
        <p:spPr>
          <a:xfrm>
            <a:off x="1295400" y="2590800"/>
            <a:ext cx="1219200" cy="1066800"/>
          </a:xfrm>
          <a:prstGeom prst="line">
            <a:avLst/>
          </a:prstGeom>
          <a:ln w="12700" cap="flat" cmpd="sng">
            <a:solidFill>
              <a:srgbClr val="FF0000"/>
            </a:solidFill>
            <a:prstDash val="solid"/>
            <a:headEnd type="none" w="sm" len="sm"/>
            <a:tailEnd type="stealth" w="sm" len="sm"/>
          </a:ln>
        </p:spPr>
      </p:sp>
      <p:sp>
        <p:nvSpPr>
          <p:cNvPr id="8200" name="Rectangle 13"/>
          <p:cNvSpPr/>
          <p:nvPr/>
        </p:nvSpPr>
        <p:spPr>
          <a:xfrm>
            <a:off x="0" y="207327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8201" name="Object 12"/>
          <p:cNvGraphicFramePr>
            <a:graphicFrameLocks noChangeAspect="1"/>
          </p:cNvGraphicFramePr>
          <p:nvPr/>
        </p:nvGraphicFramePr>
        <p:xfrm>
          <a:off x="1346200" y="3429000"/>
          <a:ext cx="5151438" cy="2713038"/>
        </p:xfrm>
        <a:graphic>
          <a:graphicData uri="http://schemas.openxmlformats.org/presentationml/2006/ole">
            <mc:AlternateContent xmlns:mc="http://schemas.openxmlformats.org/markup-compatibility/2006">
              <mc:Choice xmlns:v="urn:schemas-microsoft-com:vml" Requires="v">
                <p:oleObj spid="_x0000_s3077" name="" r:id="rId1" imgW="5147945" imgH="2713990" progId="Word.Picture.8">
                  <p:embed/>
                </p:oleObj>
              </mc:Choice>
              <mc:Fallback>
                <p:oleObj name="" r:id="rId1" imgW="5147945" imgH="2713990" progId="Word.Picture.8">
                  <p:embed/>
                  <p:pic>
                    <p:nvPicPr>
                      <p:cNvPr id="0" name="图片 3076"/>
                      <p:cNvPicPr/>
                      <p:nvPr/>
                    </p:nvPicPr>
                    <p:blipFill>
                      <a:blip r:embed="rId2"/>
                      <a:stretch>
                        <a:fillRect/>
                      </a:stretch>
                    </p:blipFill>
                    <p:spPr>
                      <a:xfrm>
                        <a:off x="1346200" y="3429000"/>
                        <a:ext cx="5151438" cy="2713038"/>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685800" y="304800"/>
            <a:ext cx="7772400" cy="533400"/>
          </a:xfrm>
        </p:spPr>
        <p:txBody>
          <a:bodyPr vert="horz" wrap="square" lIns="92075" tIns="46038" rIns="92075" bIns="46038" anchor="ctr"/>
          <a:p>
            <a:r>
              <a:rPr lang="en-US" altLang="en-US" dirty="0"/>
              <a:t>Note</a:t>
            </a:r>
            <a:endParaRPr lang="en-US" altLang="en-US" sz="5400" dirty="0"/>
          </a:p>
        </p:txBody>
      </p:sp>
      <p:sp>
        <p:nvSpPr>
          <p:cNvPr id="9220" name="Rectangle 3"/>
          <p:cNvSpPr/>
          <p:nvPr/>
        </p:nvSpPr>
        <p:spPr>
          <a:xfrm>
            <a:off x="1995488" y="20716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1" name="Rectangle 10"/>
          <p:cNvSpPr/>
          <p:nvPr/>
        </p:nvSpPr>
        <p:spPr>
          <a:xfrm>
            <a:off x="2138363" y="28765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2" name="Rectangle 13"/>
          <p:cNvSpPr/>
          <p:nvPr/>
        </p:nvSpPr>
        <p:spPr>
          <a:xfrm>
            <a:off x="0" y="28432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9223" name="Object 12"/>
          <p:cNvGraphicFramePr>
            <a:graphicFrameLocks noChangeAspect="1"/>
          </p:cNvGraphicFramePr>
          <p:nvPr/>
        </p:nvGraphicFramePr>
        <p:xfrm>
          <a:off x="309563" y="1854200"/>
          <a:ext cx="8486775" cy="2044700"/>
        </p:xfrm>
        <a:graphic>
          <a:graphicData uri="http://schemas.openxmlformats.org/presentationml/2006/ole">
            <mc:AlternateContent xmlns:mc="http://schemas.openxmlformats.org/markup-compatibility/2006">
              <mc:Choice xmlns:v="urn:schemas-microsoft-com:vml" Requires="v">
                <p:oleObj spid="_x0000_s3076" name="" r:id="rId1" imgW="5045710" imgH="1216025" progId="Word.Picture.8">
                  <p:embed/>
                </p:oleObj>
              </mc:Choice>
              <mc:Fallback>
                <p:oleObj name="" r:id="rId1" imgW="5045710" imgH="1216025" progId="Word.Picture.8">
                  <p:embed/>
                  <p:pic>
                    <p:nvPicPr>
                      <p:cNvPr id="0" name="图片 3075"/>
                      <p:cNvPicPr/>
                      <p:nvPr/>
                    </p:nvPicPr>
                    <p:blipFill>
                      <a:blip r:embed="rId2"/>
                      <a:stretch>
                        <a:fillRect/>
                      </a:stretch>
                    </p:blipFill>
                    <p:spPr>
                      <a:xfrm>
                        <a:off x="309563" y="1854200"/>
                        <a:ext cx="8486775" cy="2044700"/>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533400" y="0"/>
            <a:ext cx="7772400" cy="1371600"/>
          </a:xfrm>
        </p:spPr>
        <p:txBody>
          <a:bodyPr vert="horz" wrap="square" lIns="92075" tIns="46038" rIns="92075" bIns="46038" anchor="ctr"/>
          <a:p>
            <a:r>
              <a:rPr lang="en-US" altLang="en-US" dirty="0"/>
              <a:t>Examples</a:t>
            </a:r>
            <a:endParaRPr lang="en-US" altLang="en-US" dirty="0"/>
          </a:p>
        </p:txBody>
      </p:sp>
      <p:sp>
        <p:nvSpPr>
          <p:cNvPr id="10244" name="Text Box 3"/>
          <p:cNvSpPr txBox="1"/>
          <p:nvPr/>
        </p:nvSpPr>
        <p:spPr>
          <a:xfrm>
            <a:off x="431800" y="1057275"/>
            <a:ext cx="8534400" cy="119888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buNone/>
              <a:tabLst>
                <a:tab pos="1771650" algn="l"/>
                <a:tab pos="3657600" algn="l"/>
              </a:tabLst>
            </a:pPr>
            <a:r>
              <a:rPr lang="en-US" altLang="en-US" sz="2400" dirty="0"/>
              <a:t>Listing 3.1 gives a program that prompts the user to enter an integer. If the number is a multiple of </a:t>
            </a:r>
            <a:r>
              <a:rPr lang="en-US" altLang="en-US" sz="2400" b="1" dirty="0"/>
              <a:t>5</a:t>
            </a:r>
            <a:r>
              <a:rPr lang="en-US" altLang="en-US" sz="2400" dirty="0"/>
              <a:t>, display </a:t>
            </a:r>
            <a:r>
              <a:rPr lang="en-US" altLang="en-US" sz="2400" b="1" dirty="0"/>
              <a:t>HiFive</a:t>
            </a:r>
            <a:r>
              <a:rPr lang="en-US" altLang="en-US" sz="2400" dirty="0"/>
              <a:t>. If the number is even, display </a:t>
            </a:r>
            <a:r>
              <a:rPr lang="en-US" altLang="en-US" sz="2400" b="1" dirty="0"/>
              <a:t>HiEven</a:t>
            </a:r>
            <a:r>
              <a:rPr lang="en-US" altLang="en-US" sz="2400" dirty="0"/>
              <a:t>.</a:t>
            </a:r>
            <a:endParaRPr lang="en-US" altLang="en-US" sz="2400" dirty="0"/>
          </a:p>
        </p:txBody>
      </p:sp>
      <p:sp>
        <p:nvSpPr>
          <p:cNvPr id="2" name="文本框 1"/>
          <p:cNvSpPr txBox="1"/>
          <p:nvPr/>
        </p:nvSpPr>
        <p:spPr>
          <a:xfrm>
            <a:off x="658495" y="2256155"/>
            <a:ext cx="7296150" cy="424624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 Prompt the user to enter an integer</a:t>
            </a:r>
            <a:endParaRPr lang="zh-CN" altLang="en-US"/>
          </a:p>
          <a:p>
            <a:r>
              <a:rPr lang="zh-CN" altLang="en-US"/>
              <a:t>  int number;</a:t>
            </a:r>
            <a:endParaRPr lang="zh-CN" altLang="en-US"/>
          </a:p>
          <a:p>
            <a:r>
              <a:rPr lang="zh-CN" altLang="en-US"/>
              <a:t>  cout &lt;&lt; "Enter an integer: ";</a:t>
            </a:r>
            <a:endParaRPr lang="zh-CN" altLang="en-US"/>
          </a:p>
          <a:p>
            <a:r>
              <a:rPr lang="zh-CN" altLang="en-US"/>
              <a:t>  cin &gt;&gt; number;</a:t>
            </a:r>
            <a:endParaRPr lang="zh-CN" altLang="en-US"/>
          </a:p>
          <a:p>
            <a:r>
              <a:rPr lang="zh-CN" altLang="en-US"/>
              <a:t>  if (number % 5 == 0)</a:t>
            </a:r>
            <a:endParaRPr lang="zh-CN" altLang="en-US"/>
          </a:p>
          <a:p>
            <a:r>
              <a:rPr lang="zh-CN" altLang="en-US"/>
              <a:t>    cout &lt;&lt; "HiFive" &lt;&lt; endl;</a:t>
            </a:r>
            <a:endParaRPr lang="zh-CN" altLang="en-US"/>
          </a:p>
          <a:p>
            <a:r>
              <a:rPr lang="zh-CN" altLang="en-US"/>
              <a:t>  if (number % 2 == 0 )</a:t>
            </a:r>
            <a:endParaRPr lang="zh-CN" altLang="en-US"/>
          </a:p>
          <a:p>
            <a:r>
              <a:rPr lang="zh-CN" altLang="en-US"/>
              <a:t>    cout &lt;&lt; "HiEven" &lt;&lt; endl;</a:t>
            </a:r>
            <a:endParaRPr lang="zh-CN" altLang="en-US"/>
          </a:p>
          <a:p>
            <a:r>
              <a:rPr lang="zh-CN" altLang="en-US"/>
              <a:t>  return 0;</a:t>
            </a:r>
            <a:endParaRPr lang="zh-CN" altLang="en-US"/>
          </a:p>
          <a:p>
            <a:r>
              <a:rPr lang="zh-CN" altLang="en-US"/>
              <a:t>}</a:t>
            </a:r>
            <a:endParaRPr lang="zh-CN" altLang="en-US"/>
          </a:p>
        </p:txBody>
      </p:sp>
    </p:spTree>
  </p:cSld>
  <p:clrMapOvr>
    <a:masterClrMapping/>
  </p:clrMapOvr>
  <p:transition/>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19368</Words>
  <Application>WPS 演示</Application>
  <PresentationFormat>全屏显示(4:3)</PresentationFormat>
  <Paragraphs>874</Paragraphs>
  <Slides>64</Slides>
  <Notes>13</Notes>
  <HiddenSlides>0</HiddenSlides>
  <MMClips>13</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20</vt:i4>
      </vt:variant>
      <vt:variant>
        <vt:lpstr>幻灯片标题</vt:lpstr>
      </vt:variant>
      <vt:variant>
        <vt:i4>64</vt:i4>
      </vt:variant>
    </vt:vector>
  </HeadingPairs>
  <TitlesOfParts>
    <vt:vector size="109" baseType="lpstr">
      <vt:lpstr>Arial</vt:lpstr>
      <vt:lpstr>方正书宋_GBK</vt:lpstr>
      <vt:lpstr>Wingdings</vt:lpstr>
      <vt:lpstr>Times New Roman</vt:lpstr>
      <vt:lpstr>Arial</vt:lpstr>
      <vt:lpstr>Times New Roman Regular</vt:lpstr>
      <vt:lpstr>DIN-Bold</vt:lpstr>
      <vt:lpstr>Thonburi</vt:lpstr>
      <vt:lpstr>DIN-Regular</vt:lpstr>
      <vt:lpstr>Monotype Sorts</vt:lpstr>
      <vt:lpstr>Courier New</vt:lpstr>
      <vt:lpstr>Book Antiqua</vt:lpstr>
      <vt:lpstr>苹方-简</vt:lpstr>
      <vt:lpstr>Courier</vt:lpstr>
      <vt:lpstr>Calibri</vt:lpstr>
      <vt:lpstr>Helvetica Neue</vt:lpstr>
      <vt:lpstr>微软雅黑</vt:lpstr>
      <vt:lpstr>汉仪旗黑</vt:lpstr>
      <vt:lpstr>宋体</vt:lpstr>
      <vt:lpstr>Arial Unicode MS</vt:lpstr>
      <vt:lpstr>汉仪书宋二KW</vt:lpstr>
      <vt:lpstr>Calibri</vt:lpstr>
      <vt:lpstr>Forte</vt:lpstr>
      <vt:lpstr>Times Regular</vt:lpstr>
      <vt:lpstr>Default Theme</vt:lpstr>
      <vt:lpstr>Word.Picture.8</vt:lpstr>
      <vt:lpstr>Word.Picture.8</vt:lpstr>
      <vt:lpstr>Word.Picture.8</vt:lpstr>
      <vt:lpstr>Word.Picture.8</vt:lpstr>
      <vt:lpstr>Word.Picture.8</vt:lpstr>
      <vt:lpstr>Paint.Picture</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Programming With C++/R</vt:lpstr>
      <vt:lpstr>Chapter 2</vt:lpstr>
      <vt:lpstr>Motivations</vt:lpstr>
      <vt:lpstr>Objectives</vt:lpstr>
      <vt:lpstr>The bool Type and Operators</vt:lpstr>
      <vt:lpstr>Relational Operators</vt:lpstr>
      <vt:lpstr>One-way if Statements</vt:lpstr>
      <vt:lpstr>Note</vt:lpstr>
      <vt:lpstr>Examples</vt:lpstr>
      <vt:lpstr>Caution</vt:lpstr>
      <vt:lpstr>The if...else Statement</vt:lpstr>
      <vt:lpstr>Nested if Statements</vt:lpstr>
      <vt:lpstr>Multiple Alternative if Statements</vt:lpstr>
      <vt:lpstr>Trace if-else statement</vt:lpstr>
      <vt:lpstr>Trace if-else statement</vt:lpstr>
      <vt:lpstr>Trace if-else statement</vt:lpstr>
      <vt:lpstr>Trace if-else statement</vt:lpstr>
      <vt:lpstr>Trace if-else statement</vt:lpstr>
      <vt:lpstr>Note</vt:lpstr>
      <vt:lpstr>Note, cont.</vt:lpstr>
      <vt:lpstr>TIP</vt:lpstr>
      <vt:lpstr>CAUTION</vt:lpstr>
      <vt:lpstr>Common Errors in Selection Statements </vt:lpstr>
      <vt:lpstr>Common Errors in Selection Statements </vt:lpstr>
      <vt:lpstr>Common Errors in Selection Statements </vt:lpstr>
      <vt:lpstr>Common Errors in Selection Statements </vt:lpstr>
      <vt:lpstr>Problem: Body Mass Index </vt:lpstr>
      <vt:lpstr>Problem: Body Mass Index </vt:lpstr>
      <vt:lpstr>Example: Computing Taxes</vt:lpstr>
      <vt:lpstr>Example: Computing Taxes, cont.</vt:lpstr>
      <vt:lpstr>PowerPoint 演示文稿</vt:lpstr>
      <vt:lpstr>Example: A Simple Math Learning Tool</vt:lpstr>
      <vt:lpstr>PowerPoint 演示文稿</vt:lpstr>
      <vt:lpstr>Logical Operators</vt:lpstr>
      <vt:lpstr>Truth Table for Operator !</vt:lpstr>
      <vt:lpstr>Truth Table for Operator &amp;&amp;</vt:lpstr>
      <vt:lpstr>Truth Table for Operator ||</vt:lpstr>
      <vt:lpstr>Examples</vt:lpstr>
      <vt:lpstr>Short-Circuit Operator</vt:lpstr>
      <vt:lpstr>Examples</vt:lpstr>
      <vt:lpstr>PowerPoint 演示文稿</vt:lpstr>
      <vt:lpstr>Problem: Lottery </vt:lpstr>
      <vt:lpstr>PowerPoint 演示文稿</vt:lpstr>
      <vt:lpstr>switch Statements</vt:lpstr>
      <vt:lpstr>switch Statement Flow Chart</vt:lpstr>
      <vt:lpstr>switch Statement Rules</vt:lpstr>
      <vt:lpstr>switch Statement Rules</vt:lpstr>
      <vt:lpstr>Trace switch statement</vt:lpstr>
      <vt:lpstr>Trace switch statement</vt:lpstr>
      <vt:lpstr>Trace switch statement</vt:lpstr>
      <vt:lpstr>Trace switch statement</vt:lpstr>
      <vt:lpstr>Trace switch statement</vt:lpstr>
      <vt:lpstr>Problem: Chinese Zodiac </vt:lpstr>
      <vt:lpstr>PowerPoint 演示文稿</vt:lpstr>
      <vt:lpstr>Conditional Operator</vt:lpstr>
      <vt:lpstr>Conditional Operator</vt:lpstr>
      <vt:lpstr>Conditional Operator, cont.</vt:lpstr>
      <vt:lpstr>Operator Precedence</vt:lpstr>
      <vt:lpstr>Operator Precedence</vt:lpstr>
      <vt:lpstr>Enumerated Types</vt:lpstr>
      <vt:lpstr>Enumerated Types</vt:lpstr>
      <vt:lpstr>PowerPoint 演示文稿</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358</cp:revision>
  <cp:lastPrinted>2021-02-28T12:57:06Z</cp:lastPrinted>
  <dcterms:created xsi:type="dcterms:W3CDTF">2021-02-28T12:57:06Z</dcterms:created>
  <dcterms:modified xsi:type="dcterms:W3CDTF">2021-02-28T12:57:06Z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2052-3.3.1.5149</vt:lpwstr>
  </property>
</Properties>
</file>