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746" r:id="rId6"/>
    <p:sldId id="747" r:id="rId7"/>
    <p:sldId id="748" r:id="rId8"/>
    <p:sldId id="749" r:id="rId9"/>
    <p:sldId id="750" r:id="rId10"/>
    <p:sldId id="751" r:id="rId11"/>
    <p:sldId id="752" r:id="rId12"/>
    <p:sldId id="753" r:id="rId13"/>
    <p:sldId id="754" r:id="rId14"/>
    <p:sldId id="755" r:id="rId15"/>
    <p:sldId id="756" r:id="rId16"/>
    <p:sldId id="757" r:id="rId17"/>
    <p:sldId id="758" r:id="rId18"/>
    <p:sldId id="759" r:id="rId19"/>
    <p:sldId id="760" r:id="rId20"/>
    <p:sldId id="761" r:id="rId21"/>
    <p:sldId id="762" r:id="rId22"/>
    <p:sldId id="763" r:id="rId23"/>
    <p:sldId id="764" r:id="rId24"/>
    <p:sldId id="765" r:id="rId25"/>
    <p:sldId id="766" r:id="rId26"/>
    <p:sldId id="767" r:id="rId27"/>
    <p:sldId id="768" r:id="rId28"/>
    <p:sldId id="769" r:id="rId29"/>
    <p:sldId id="770" r:id="rId30"/>
    <p:sldId id="771" r:id="rId31"/>
    <p:sldId id="772" r:id="rId32"/>
    <p:sldId id="773" r:id="rId33"/>
    <p:sldId id="774" r:id="rId34"/>
    <p:sldId id="775" r:id="rId35"/>
    <p:sldId id="776" r:id="rId36"/>
    <p:sldId id="811" r:id="rId37"/>
    <p:sldId id="812" r:id="rId38"/>
    <p:sldId id="777" r:id="rId39"/>
    <p:sldId id="778" r:id="rId40"/>
    <p:sldId id="813" r:id="rId41"/>
    <p:sldId id="814" r:id="rId42"/>
    <p:sldId id="779" r:id="rId43"/>
    <p:sldId id="815" r:id="rId44"/>
    <p:sldId id="780" r:id="rId45"/>
    <p:sldId id="781" r:id="rId46"/>
    <p:sldId id="782" r:id="rId47"/>
    <p:sldId id="816" r:id="rId48"/>
    <p:sldId id="783" r:id="rId49"/>
    <p:sldId id="784" r:id="rId50"/>
    <p:sldId id="817" r:id="rId51"/>
    <p:sldId id="785" r:id="rId52"/>
    <p:sldId id="786" r:id="rId53"/>
    <p:sldId id="787" r:id="rId54"/>
    <p:sldId id="788" r:id="rId55"/>
    <p:sldId id="789" r:id="rId56"/>
    <p:sldId id="790" r:id="rId57"/>
    <p:sldId id="819" r:id="rId58"/>
    <p:sldId id="791" r:id="rId59"/>
    <p:sldId id="792" r:id="rId60"/>
    <p:sldId id="820" r:id="rId61"/>
    <p:sldId id="793" r:id="rId62"/>
    <p:sldId id="821" r:id="rId63"/>
    <p:sldId id="794" r:id="rId64"/>
    <p:sldId id="822" r:id="rId65"/>
    <p:sldId id="795" r:id="rId66"/>
    <p:sldId id="796" r:id="rId67"/>
    <p:sldId id="797" r:id="rId68"/>
    <p:sldId id="823" r:id="rId69"/>
    <p:sldId id="798" r:id="rId70"/>
    <p:sldId id="824" r:id="rId71"/>
    <p:sldId id="799" r:id="rId72"/>
    <p:sldId id="800" r:id="rId73"/>
    <p:sldId id="801" r:id="rId74"/>
    <p:sldId id="802" r:id="rId75"/>
    <p:sldId id="825" r:id="rId76"/>
    <p:sldId id="803" r:id="rId77"/>
    <p:sldId id="804" r:id="rId78"/>
    <p:sldId id="805" r:id="rId79"/>
    <p:sldId id="826" r:id="rId80"/>
    <p:sldId id="806" r:id="rId81"/>
    <p:sldId id="807" r:id="rId82"/>
    <p:sldId id="808" r:id="rId83"/>
    <p:sldId id="827" r:id="rId84"/>
    <p:sldId id="809" r:id="rId85"/>
    <p:sldId id="810" r:id="rId86"/>
    <p:sldId id="444" r:id="rId87"/>
    <p:sldId id="311"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885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987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089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192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294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397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499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601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704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806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8909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011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113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216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318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421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523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625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728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830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71683" name="Rectangle 3"/>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p>
            <a:pPr lvl="0"/>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9933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035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137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240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342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445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547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649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752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854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72707" name="Rectangle 3"/>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p>
            <a:pPr lvl="0"/>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0957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059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161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264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366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469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571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673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776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878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73731" name="Rectangle 3"/>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p>
            <a:pPr lvl="0"/>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1981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083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185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288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390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493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595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697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800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2902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74755" name="Rectangle 3"/>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p>
            <a:pPr lvl="0"/>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3005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3107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3209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3312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3414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35171"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36195"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13721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5779"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6803"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TextEdit="1"/>
          </p:cNvSpPr>
          <p:nvPr>
            <p:ph type="sldImg"/>
          </p:nvPr>
        </p:nvSpPr>
        <p:spPr>
          <a:xfrm>
            <a:off x="1143000" y="685800"/>
            <a:ext cx="4572000" cy="3429000"/>
          </a:xfrm>
          <a:prstGeom prst="rect">
            <a:avLst/>
          </a:prstGeom>
          <a:noFill/>
          <a:ln w="9525" cap="flat" cmpd="sng">
            <a:solidFill>
              <a:srgbClr val="000000"/>
            </a:solidFill>
            <a:prstDash val="solid"/>
            <a:headEnd type="none" w="med" len="med"/>
            <a:tailEnd type="none" w="med" len="med"/>
          </a:ln>
        </p:spPr>
      </p:sp>
      <p:sp>
        <p:nvSpPr>
          <p:cNvPr id="77827" name="Rectangle 3"/>
          <p:cNvSpPr>
            <a:spLocks noGrp="1"/>
          </p:cNvSpPr>
          <p:nvPr>
            <p:ph type="body" idx="1"/>
          </p:nvPr>
        </p:nvSpPr>
        <p:spPr>
          <a:xfrm>
            <a:off x="914400" y="4343400"/>
            <a:ext cx="5029200" cy="4114800"/>
          </a:xfrm>
          <a:prstGeom prst="rect">
            <a:avLst/>
          </a:prstGeom>
          <a:noFill/>
          <a:ln w="12700">
            <a:noFill/>
          </a:ln>
        </p:spPr>
        <p:txBody>
          <a:bodyPr/>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15.bin"/><Relationship Id="rId2" Type="http://schemas.openxmlformats.org/officeDocument/2006/relationships/image" Target="../media/image8.wmf"/><Relationship Id="rId1"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vmlDrawing" Target="../drawings/vmlDrawing15.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17.bin"/><Relationship Id="rId2" Type="http://schemas.openxmlformats.org/officeDocument/2006/relationships/image" Target="../media/image10.wmf"/><Relationship Id="rId1"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16.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19.bin"/><Relationship Id="rId2" Type="http://schemas.openxmlformats.org/officeDocument/2006/relationships/image" Target="../media/image12.wmf"/><Relationship Id="rId1"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17.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21.bin"/><Relationship Id="rId2" Type="http://schemas.openxmlformats.org/officeDocument/2006/relationships/image" Target="../media/image12.wmf"/><Relationship Id="rId1"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18.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23.bin"/><Relationship Id="rId2" Type="http://schemas.openxmlformats.org/officeDocument/2006/relationships/image" Target="../media/image13.wmf"/><Relationship Id="rId1"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vmlDrawing" Target="../drawings/vmlDrawing19.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25.bin"/><Relationship Id="rId2" Type="http://schemas.openxmlformats.org/officeDocument/2006/relationships/image" Target="../media/image14.wmf"/><Relationship Id="rId1"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20.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27.bin"/><Relationship Id="rId2" Type="http://schemas.openxmlformats.org/officeDocument/2006/relationships/image" Target="../media/image15.wmf"/><Relationship Id="rId1"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vmlDrawing" Target="../drawings/vmlDrawing21.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29.bin"/><Relationship Id="rId2" Type="http://schemas.openxmlformats.org/officeDocument/2006/relationships/image" Target="../media/image16.wmf"/><Relationship Id="rId1" Type="http://schemas.openxmlformats.org/officeDocument/2006/relationships/oleObject" Target="../embeddings/oleObject28.bin"/></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vmlDrawing" Target="../drawings/vmlDrawing22.vml"/><Relationship Id="rId5" Type="http://schemas.openxmlformats.org/officeDocument/2006/relationships/slideLayout" Target="../slideLayouts/slideLayout4.xml"/><Relationship Id="rId4" Type="http://schemas.openxmlformats.org/officeDocument/2006/relationships/image" Target="../media/image11.wmf"/><Relationship Id="rId3" Type="http://schemas.openxmlformats.org/officeDocument/2006/relationships/oleObject" Target="../embeddings/oleObject31.bin"/><Relationship Id="rId2" Type="http://schemas.openxmlformats.org/officeDocument/2006/relationships/image" Target="../media/image17.wmf"/><Relationship Id="rId1"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32.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34.bin"/></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35.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oleObject" Target="../embeddings/oleObject36.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37.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40.emf"/><Relationship Id="rId1" Type="http://schemas.openxmlformats.org/officeDocument/2006/relationships/oleObject" Target="../embeddings/oleObject38.bin"/></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39.bin"/></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45.jpeg"/><Relationship Id="rId3" Type="http://schemas.openxmlformats.org/officeDocument/2006/relationships/image" Target="../media/image44.png"/><Relationship Id="rId2" Type="http://schemas.openxmlformats.org/officeDocument/2006/relationships/image" Target="../media/image3.emf"/><Relationship Id="rId1" Type="http://schemas.openxmlformats.org/officeDocument/2006/relationships/image" Target="../media/image4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685800" y="0"/>
            <a:ext cx="7772400" cy="1428750"/>
          </a:xfrm>
        </p:spPr>
        <p:txBody>
          <a:bodyPr vert="horz" wrap="square" lIns="92075" tIns="46038" rIns="92075" bIns="46038" anchor="ctr"/>
          <a:p>
            <a:r>
              <a:rPr lang="en-US" altLang="en-US" dirty="0"/>
              <a:t>Defining Functions, cont.</a:t>
            </a:r>
            <a:endParaRPr lang="en-US" altLang="en-US" dirty="0"/>
          </a:p>
        </p:txBody>
      </p:sp>
      <p:sp>
        <p:nvSpPr>
          <p:cNvPr id="11268" name="Text Box 3"/>
          <p:cNvSpPr txBox="1"/>
          <p:nvPr/>
        </p:nvSpPr>
        <p:spPr>
          <a:xfrm>
            <a:off x="304800" y="1219200"/>
            <a:ext cx="8686800" cy="20415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457200" lvl="0" indent="-457200">
              <a:spcBef>
                <a:spcPct val="50000"/>
              </a:spcBef>
              <a:buClrTx/>
              <a:buSzPct val="100000"/>
              <a:buChar char="•"/>
            </a:pPr>
            <a:r>
              <a:rPr lang="en-US" altLang="en-US" dirty="0">
                <a:cs typeface="Times New Roman" panose="02020603050405020304" pitchFamily="18" charset="0"/>
              </a:rPr>
              <a:t>A Function may return a value. The </a:t>
            </a:r>
            <a:r>
              <a:rPr lang="en-US" altLang="en-US" u="sng" dirty="0">
                <a:cs typeface="Times New Roman" panose="02020603050405020304" pitchFamily="18" charset="0"/>
              </a:rPr>
              <a:t>returnValueType</a:t>
            </a:r>
            <a:r>
              <a:rPr lang="en-US" altLang="en-US" dirty="0">
                <a:cs typeface="Times New Roman" panose="02020603050405020304" pitchFamily="18" charset="0"/>
              </a:rPr>
              <a:t> is the data type of the value the function returns. If the function does not return a value, the </a:t>
            </a:r>
            <a:r>
              <a:rPr lang="en-US" altLang="en-US" u="sng" dirty="0">
                <a:cs typeface="Times New Roman" panose="02020603050405020304" pitchFamily="18" charset="0"/>
              </a:rPr>
              <a:t>returnValueType</a:t>
            </a:r>
            <a:r>
              <a:rPr lang="en-US" altLang="en-US" dirty="0">
                <a:cs typeface="Times New Roman" panose="02020603050405020304" pitchFamily="18" charset="0"/>
              </a:rPr>
              <a:t> is the keyword </a:t>
            </a:r>
            <a:r>
              <a:rPr lang="en-US" altLang="en-US" u="sng" dirty="0">
                <a:cs typeface="Times New Roman" panose="02020603050405020304" pitchFamily="18" charset="0"/>
              </a:rPr>
              <a:t>void</a:t>
            </a:r>
            <a:r>
              <a:rPr lang="en-US" altLang="en-US" dirty="0">
                <a:cs typeface="Times New Roman" panose="02020603050405020304" pitchFamily="18" charset="0"/>
              </a:rPr>
              <a:t>.</a:t>
            </a:r>
            <a:endParaRPr lang="en-US" altLang="en-US" i="1" dirty="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685800" y="304800"/>
            <a:ext cx="7772400" cy="762000"/>
          </a:xfrm>
        </p:spPr>
        <p:txBody>
          <a:bodyPr vert="horz" wrap="square" lIns="92075" tIns="46038" rIns="92075" bIns="46038" anchor="ctr"/>
          <a:p>
            <a:r>
              <a:rPr lang="en-US" altLang="en-US" dirty="0"/>
              <a:t>Calling a Function</a:t>
            </a:r>
            <a:endParaRPr lang="en-US" altLang="en-US" dirty="0">
              <a:solidFill>
                <a:schemeClr val="tx1"/>
              </a:solidFill>
            </a:endParaRPr>
          </a:p>
        </p:txBody>
      </p:sp>
      <p:sp>
        <p:nvSpPr>
          <p:cNvPr id="12292" name="Text Box 3"/>
          <p:cNvSpPr txBox="1"/>
          <p:nvPr/>
        </p:nvSpPr>
        <p:spPr>
          <a:xfrm>
            <a:off x="4307840" y="1471930"/>
            <a:ext cx="4290695" cy="52197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800" dirty="0"/>
              <a:t>Testing the </a:t>
            </a:r>
            <a:r>
              <a:rPr lang="en-US" altLang="en-US" sz="2800" dirty="0">
                <a:latin typeface="Courier New" panose="02070609020205090404" pitchFamily="49" charset="0"/>
              </a:rPr>
              <a:t>max</a:t>
            </a:r>
            <a:r>
              <a:rPr lang="en-US" altLang="en-US" sz="2800" dirty="0"/>
              <a:t> Function</a:t>
            </a:r>
            <a:endParaRPr lang="en-US" altLang="en-US" sz="2800" dirty="0"/>
          </a:p>
        </p:txBody>
      </p:sp>
      <p:sp>
        <p:nvSpPr>
          <p:cNvPr id="2" name="文本框 1"/>
          <p:cNvSpPr txBox="1"/>
          <p:nvPr/>
        </p:nvSpPr>
        <p:spPr>
          <a:xfrm>
            <a:off x="278130" y="1156970"/>
            <a:ext cx="8587740" cy="5507990"/>
          </a:xfrm>
          <a:prstGeom prst="rect">
            <a:avLst/>
          </a:prstGeom>
          <a:noFill/>
        </p:spPr>
        <p:txBody>
          <a:bodyPr wrap="square" rtlCol="0" anchor="t">
            <a:spAutoFit/>
          </a:bodyPr>
          <a:p>
            <a:r>
              <a:rPr lang="zh-CN" altLang="en-US" sz="1600">
                <a:latin typeface="Times New Roman Regular" panose="02020603050405020304" charset="0"/>
                <a:cs typeface="Times New Roman Regular" panose="02020603050405020304" charset="0"/>
              </a:rPr>
              <a:t>#include &lt;iostream&gt;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using namespace std;</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Return the max between two numbers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int max(int num1, int num2)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result;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if (num1 &gt; num2)</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result = num1;</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else</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result = num2;</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return result;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a:p>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int main()</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i = 5;</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j = 2;</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k = max(i, j);</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cout &lt;&lt; "The maximum between " &lt;&lt; i &lt;&lt;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and " &lt;&lt; j &lt;&lt; " is " &lt;&lt; k &lt;&lt; endl;</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return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p:txBody>
      </p:sp>
      <p:pic>
        <p:nvPicPr>
          <p:cNvPr id="3" name="图片 2"/>
          <p:cNvPicPr>
            <a:picLocks noChangeAspect="1"/>
          </p:cNvPicPr>
          <p:nvPr/>
        </p:nvPicPr>
        <p:blipFill>
          <a:blip r:embed="rId1"/>
          <a:stretch>
            <a:fillRect/>
          </a:stretch>
        </p:blipFill>
        <p:spPr>
          <a:xfrm>
            <a:off x="4159250" y="2800350"/>
            <a:ext cx="3924300" cy="266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685800" y="0"/>
            <a:ext cx="7772400" cy="1428750"/>
          </a:xfrm>
        </p:spPr>
        <p:txBody>
          <a:bodyPr vert="horz" wrap="square" lIns="92075" tIns="46038" rIns="92075" bIns="46038" anchor="ctr"/>
          <a:p>
            <a:r>
              <a:rPr lang="en-US" altLang="en-US" dirty="0"/>
              <a:t>Calling Functions, cont.</a:t>
            </a:r>
            <a:endParaRPr lang="en-US" altLang="en-US" dirty="0">
              <a:solidFill>
                <a:schemeClr val="tx1"/>
              </a:solidFill>
            </a:endParaRPr>
          </a:p>
        </p:txBody>
      </p:sp>
      <p:sp>
        <p:nvSpPr>
          <p:cNvPr id="13316"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3317"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3319"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3320" name="Object 7"/>
          <p:cNvGraphicFramePr>
            <a:graphicFrameLocks noChangeAspect="1"/>
          </p:cNvGraphicFramePr>
          <p:nvPr/>
        </p:nvGraphicFramePr>
        <p:xfrm>
          <a:off x="309563" y="2008188"/>
          <a:ext cx="8448675" cy="3954462"/>
        </p:xfrm>
        <a:graphic>
          <a:graphicData uri="http://schemas.openxmlformats.org/presentationml/2006/ole">
            <mc:AlternateContent xmlns:mc="http://schemas.openxmlformats.org/markup-compatibility/2006">
              <mc:Choice xmlns:v="urn:schemas-microsoft-com:vml" Requires="v">
                <p:oleObj spid="_x0000_s3113" name="" r:id="rId1" imgW="3584575" imgH="1675130" progId="Word.Picture.8">
                  <p:embed/>
                </p:oleObj>
              </mc:Choice>
              <mc:Fallback>
                <p:oleObj name="" r:id="rId1" imgW="3584575" imgH="1675130" progId="Word.Picture.8">
                  <p:embed/>
                  <p:pic>
                    <p:nvPicPr>
                      <p:cNvPr id="0" name="图片 3112"/>
                      <p:cNvPicPr/>
                      <p:nvPr/>
                    </p:nvPicPr>
                    <p:blipFill>
                      <a:blip r:embed="rId2"/>
                      <a:stretch>
                        <a:fillRect/>
                      </a:stretch>
                    </p:blipFill>
                    <p:spPr>
                      <a:xfrm>
                        <a:off x="309563" y="2008188"/>
                        <a:ext cx="8448675" cy="3954462"/>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685800" y="228600"/>
            <a:ext cx="8266430"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14340"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4341"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4343"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4344" name="Object 7"/>
          <p:cNvGraphicFramePr>
            <a:graphicFrameLocks noChangeAspect="1"/>
          </p:cNvGraphicFramePr>
          <p:nvPr/>
        </p:nvGraphicFramePr>
        <p:xfrm>
          <a:off x="309563" y="1970088"/>
          <a:ext cx="8642350" cy="4044950"/>
        </p:xfrm>
        <a:graphic>
          <a:graphicData uri="http://schemas.openxmlformats.org/presentationml/2006/ole">
            <mc:AlternateContent xmlns:mc="http://schemas.openxmlformats.org/markup-compatibility/2006">
              <mc:Choice xmlns:v="urn:schemas-microsoft-com:vml" Requires="v">
                <p:oleObj spid="_x0000_s3114" name="" r:id="rId1" imgW="3584575" imgH="1675130" progId="Word.Picture.8">
                  <p:embed/>
                </p:oleObj>
              </mc:Choice>
              <mc:Fallback>
                <p:oleObj name="" r:id="rId1" imgW="3584575" imgH="1675130" progId="Word.Picture.8">
                  <p:embed/>
                  <p:pic>
                    <p:nvPicPr>
                      <p:cNvPr id="0" name="图片 3113"/>
                      <p:cNvPicPr/>
                      <p:nvPr/>
                    </p:nvPicPr>
                    <p:blipFill>
                      <a:blip r:embed="rId2"/>
                      <a:stretch>
                        <a:fillRect/>
                      </a:stretch>
                    </p:blipFill>
                    <p:spPr>
                      <a:xfrm>
                        <a:off x="309563" y="1970088"/>
                        <a:ext cx="8642350" cy="4044950"/>
                      </a:xfrm>
                      <a:prstGeom prst="rect">
                        <a:avLst/>
                      </a:prstGeom>
                      <a:noFill/>
                      <a:ln w="38100">
                        <a:noFill/>
                        <a:miter/>
                      </a:ln>
                    </p:spPr>
                  </p:pic>
                </p:oleObj>
              </mc:Fallback>
            </mc:AlternateContent>
          </a:graphicData>
        </a:graphic>
      </p:graphicFrame>
      <p:sp>
        <p:nvSpPr>
          <p:cNvPr id="14345" name="Rectangle 8"/>
          <p:cNvSpPr/>
          <p:nvPr/>
        </p:nvSpPr>
        <p:spPr>
          <a:xfrm>
            <a:off x="731838" y="3929063"/>
            <a:ext cx="3422650"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4346" name="AutoShape 9"/>
          <p:cNvSpPr/>
          <p:nvPr/>
        </p:nvSpPr>
        <p:spPr>
          <a:xfrm>
            <a:off x="2690813" y="1201738"/>
            <a:ext cx="3533775" cy="384175"/>
          </a:xfrm>
          <a:prstGeom prst="wedgeRoundRectCallout">
            <a:avLst>
              <a:gd name="adj1" fmla="val -70889"/>
              <a:gd name="adj2" fmla="val 672727"/>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is now 5</a:t>
            </a:r>
            <a:endParaRPr lang="en-US"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685800" y="228600"/>
            <a:ext cx="8309610"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15364"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5365"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5367"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5368" name="Object 7"/>
          <p:cNvGraphicFramePr>
            <a:graphicFrameLocks noChangeAspect="1"/>
          </p:cNvGraphicFramePr>
          <p:nvPr/>
        </p:nvGraphicFramePr>
        <p:xfrm>
          <a:off x="309563" y="1930400"/>
          <a:ext cx="8372475" cy="3919538"/>
        </p:xfrm>
        <a:graphic>
          <a:graphicData uri="http://schemas.openxmlformats.org/presentationml/2006/ole">
            <mc:AlternateContent xmlns:mc="http://schemas.openxmlformats.org/markup-compatibility/2006">
              <mc:Choice xmlns:v="urn:schemas-microsoft-com:vml" Requires="v">
                <p:oleObj spid="_x0000_s3111" name="" r:id="rId1" imgW="3584575" imgH="1675130" progId="Word.Picture.8">
                  <p:embed/>
                </p:oleObj>
              </mc:Choice>
              <mc:Fallback>
                <p:oleObj name="" r:id="rId1" imgW="3584575" imgH="1675130" progId="Word.Picture.8">
                  <p:embed/>
                  <p:pic>
                    <p:nvPicPr>
                      <p:cNvPr id="0" name="图片 3110"/>
                      <p:cNvPicPr/>
                      <p:nvPr/>
                    </p:nvPicPr>
                    <p:blipFill>
                      <a:blip r:embed="rId2"/>
                      <a:stretch>
                        <a:fillRect/>
                      </a:stretch>
                    </p:blipFill>
                    <p:spPr>
                      <a:xfrm>
                        <a:off x="309563" y="1930400"/>
                        <a:ext cx="8372475" cy="3919538"/>
                      </a:xfrm>
                      <a:prstGeom prst="rect">
                        <a:avLst/>
                      </a:prstGeom>
                      <a:noFill/>
                      <a:ln w="38100">
                        <a:noFill/>
                        <a:miter/>
                      </a:ln>
                    </p:spPr>
                  </p:pic>
                </p:oleObj>
              </mc:Fallback>
            </mc:AlternateContent>
          </a:graphicData>
        </a:graphic>
      </p:graphicFrame>
      <p:sp>
        <p:nvSpPr>
          <p:cNvPr id="15369" name="Rectangle 8"/>
          <p:cNvSpPr/>
          <p:nvPr/>
        </p:nvSpPr>
        <p:spPr>
          <a:xfrm>
            <a:off x="769938" y="4043363"/>
            <a:ext cx="3422650"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5370" name="AutoShape 9"/>
          <p:cNvSpPr/>
          <p:nvPr/>
        </p:nvSpPr>
        <p:spPr>
          <a:xfrm>
            <a:off x="2690813" y="1201738"/>
            <a:ext cx="3533775" cy="384175"/>
          </a:xfrm>
          <a:prstGeom prst="wedgeRoundRectCallout">
            <a:avLst>
              <a:gd name="adj1" fmla="val -71116"/>
              <a:gd name="adj2" fmla="val 698347"/>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j is now 2</a:t>
            </a:r>
            <a:endParaRPr lang="en-US" alt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685800" y="238125"/>
            <a:ext cx="8458200"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16388"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89"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91"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6392" name="Object 7"/>
          <p:cNvGraphicFramePr>
            <a:graphicFrameLocks noChangeAspect="1"/>
          </p:cNvGraphicFramePr>
          <p:nvPr/>
        </p:nvGraphicFramePr>
        <p:xfrm>
          <a:off x="385763" y="2200275"/>
          <a:ext cx="8334375" cy="3900488"/>
        </p:xfrm>
        <a:graphic>
          <a:graphicData uri="http://schemas.openxmlformats.org/presentationml/2006/ole">
            <mc:AlternateContent xmlns:mc="http://schemas.openxmlformats.org/markup-compatibility/2006">
              <mc:Choice xmlns:v="urn:schemas-microsoft-com:vml" Requires="v">
                <p:oleObj spid="_x0000_s3109" name="" r:id="rId1" imgW="3584575" imgH="1675130" progId="Word.Picture.8">
                  <p:embed/>
                </p:oleObj>
              </mc:Choice>
              <mc:Fallback>
                <p:oleObj name="" r:id="rId1" imgW="3584575" imgH="1675130" progId="Word.Picture.8">
                  <p:embed/>
                  <p:pic>
                    <p:nvPicPr>
                      <p:cNvPr id="0" name="图片 3108"/>
                      <p:cNvPicPr/>
                      <p:nvPr/>
                    </p:nvPicPr>
                    <p:blipFill>
                      <a:blip r:embed="rId2"/>
                      <a:stretch>
                        <a:fillRect/>
                      </a:stretch>
                    </p:blipFill>
                    <p:spPr>
                      <a:xfrm>
                        <a:off x="385763" y="2200275"/>
                        <a:ext cx="8334375" cy="3900488"/>
                      </a:xfrm>
                      <a:prstGeom prst="rect">
                        <a:avLst/>
                      </a:prstGeom>
                      <a:noFill/>
                      <a:ln w="38100">
                        <a:noFill/>
                        <a:miter/>
                      </a:ln>
                    </p:spPr>
                  </p:pic>
                </p:oleObj>
              </mc:Fallback>
            </mc:AlternateContent>
          </a:graphicData>
        </a:graphic>
      </p:graphicFrame>
      <p:sp>
        <p:nvSpPr>
          <p:cNvPr id="16393" name="Rectangle 8"/>
          <p:cNvSpPr/>
          <p:nvPr/>
        </p:nvSpPr>
        <p:spPr>
          <a:xfrm>
            <a:off x="1652588" y="4503738"/>
            <a:ext cx="2036762"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6394" name="AutoShape 9"/>
          <p:cNvSpPr/>
          <p:nvPr/>
        </p:nvSpPr>
        <p:spPr>
          <a:xfrm>
            <a:off x="2690813" y="1201738"/>
            <a:ext cx="3533775" cy="384175"/>
          </a:xfrm>
          <a:prstGeom prst="wedgeRoundRectCallout">
            <a:avLst>
              <a:gd name="adj1" fmla="val -58042"/>
              <a:gd name="adj2" fmla="val 81652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invoke max(i, j)</a:t>
            </a:r>
            <a:endParaRPr lang="en-US"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685800" y="228600"/>
            <a:ext cx="8348980"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17412"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3"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5"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7416" name="Object 7"/>
          <p:cNvGraphicFramePr>
            <a:graphicFrameLocks noChangeAspect="1"/>
          </p:cNvGraphicFramePr>
          <p:nvPr/>
        </p:nvGraphicFramePr>
        <p:xfrm>
          <a:off x="461963" y="2162175"/>
          <a:ext cx="8218487" cy="3846513"/>
        </p:xfrm>
        <a:graphic>
          <a:graphicData uri="http://schemas.openxmlformats.org/presentationml/2006/ole">
            <mc:AlternateContent xmlns:mc="http://schemas.openxmlformats.org/markup-compatibility/2006">
              <mc:Choice xmlns:v="urn:schemas-microsoft-com:vml" Requires="v">
                <p:oleObj spid="_x0000_s3110" name="" r:id="rId1" imgW="3584575" imgH="1675130" progId="Word.Picture.8">
                  <p:embed/>
                </p:oleObj>
              </mc:Choice>
              <mc:Fallback>
                <p:oleObj name="" r:id="rId1" imgW="3584575" imgH="1675130" progId="Word.Picture.8">
                  <p:embed/>
                  <p:pic>
                    <p:nvPicPr>
                      <p:cNvPr id="0" name="图片 3109"/>
                      <p:cNvPicPr/>
                      <p:nvPr/>
                    </p:nvPicPr>
                    <p:blipFill>
                      <a:blip r:embed="rId2"/>
                      <a:stretch>
                        <a:fillRect/>
                      </a:stretch>
                    </p:blipFill>
                    <p:spPr>
                      <a:xfrm>
                        <a:off x="461963" y="2162175"/>
                        <a:ext cx="8218487" cy="3846513"/>
                      </a:xfrm>
                      <a:prstGeom prst="rect">
                        <a:avLst/>
                      </a:prstGeom>
                      <a:noFill/>
                      <a:ln w="38100">
                        <a:noFill/>
                        <a:miter/>
                      </a:ln>
                    </p:spPr>
                  </p:pic>
                </p:oleObj>
              </mc:Fallback>
            </mc:AlternateContent>
          </a:graphicData>
        </a:graphic>
      </p:graphicFrame>
      <p:sp>
        <p:nvSpPr>
          <p:cNvPr id="17417" name="Rectangle 8"/>
          <p:cNvSpPr/>
          <p:nvPr/>
        </p:nvSpPr>
        <p:spPr>
          <a:xfrm>
            <a:off x="5454650" y="3659188"/>
            <a:ext cx="2843213"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7418" name="AutoShape 9"/>
          <p:cNvSpPr/>
          <p:nvPr/>
        </p:nvSpPr>
        <p:spPr>
          <a:xfrm>
            <a:off x="2690813" y="931863"/>
            <a:ext cx="3532187" cy="998537"/>
          </a:xfrm>
          <a:prstGeom prst="wedgeRoundRectCallout">
            <a:avLst>
              <a:gd name="adj1" fmla="val 50088"/>
              <a:gd name="adj2" fmla="val 216296"/>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invoke max(i, j)</a:t>
            </a:r>
            <a:endParaRPr lang="en-US" altLang="en-US" sz="1800" dirty="0"/>
          </a:p>
          <a:p>
            <a:pPr marL="0" lvl="0" indent="0" algn="ctr">
              <a:spcBef>
                <a:spcPct val="0"/>
              </a:spcBef>
              <a:buClrTx/>
              <a:buSzPct val="100000"/>
              <a:buNone/>
            </a:pPr>
            <a:r>
              <a:rPr lang="en-US" altLang="en-US" sz="1800" dirty="0"/>
              <a:t>Pass the value of i to num1</a:t>
            </a:r>
            <a:endParaRPr lang="en-US" altLang="en-US" sz="1800" dirty="0"/>
          </a:p>
          <a:p>
            <a:pPr marL="0" lvl="0" indent="0" algn="ctr">
              <a:spcBef>
                <a:spcPct val="0"/>
              </a:spcBef>
              <a:buClrTx/>
              <a:buSzPct val="100000"/>
              <a:buNone/>
            </a:pPr>
            <a:r>
              <a:rPr lang="en-US" altLang="en-US" sz="1800" dirty="0"/>
              <a:t>Pass the value of j to num2</a:t>
            </a:r>
            <a:endParaRPr lang="en-US" alt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685800" y="228600"/>
            <a:ext cx="8280400"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18436"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8437"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8439" name="Object 6"/>
          <p:cNvGraphicFramePr>
            <a:graphicFrameLocks noChangeAspect="1"/>
          </p:cNvGraphicFramePr>
          <p:nvPr/>
        </p:nvGraphicFramePr>
        <p:xfrm>
          <a:off x="539750" y="2268538"/>
          <a:ext cx="8180388" cy="3829050"/>
        </p:xfrm>
        <a:graphic>
          <a:graphicData uri="http://schemas.openxmlformats.org/presentationml/2006/ole">
            <mc:AlternateContent xmlns:mc="http://schemas.openxmlformats.org/markup-compatibility/2006">
              <mc:Choice xmlns:v="urn:schemas-microsoft-com:vml" Requires="v">
                <p:oleObj spid="_x0000_s3108" name="" r:id="rId1" imgW="3584575" imgH="1675130" progId="Word.Picture.8">
                  <p:embed/>
                </p:oleObj>
              </mc:Choice>
              <mc:Fallback>
                <p:oleObj name="" r:id="rId1" imgW="3584575" imgH="1675130" progId="Word.Picture.8">
                  <p:embed/>
                  <p:pic>
                    <p:nvPicPr>
                      <p:cNvPr id="0" name="图片 3107"/>
                      <p:cNvPicPr/>
                      <p:nvPr/>
                    </p:nvPicPr>
                    <p:blipFill>
                      <a:blip r:embed="rId2"/>
                      <a:stretch>
                        <a:fillRect/>
                      </a:stretch>
                    </p:blipFill>
                    <p:spPr>
                      <a:xfrm>
                        <a:off x="539750" y="2268538"/>
                        <a:ext cx="8180388" cy="3829050"/>
                      </a:xfrm>
                      <a:prstGeom prst="rect">
                        <a:avLst/>
                      </a:prstGeom>
                      <a:noFill/>
                      <a:ln w="38100">
                        <a:noFill/>
                        <a:miter/>
                      </a:ln>
                    </p:spPr>
                  </p:pic>
                </p:oleObj>
              </mc:Fallback>
            </mc:AlternateContent>
          </a:graphicData>
        </a:graphic>
      </p:graphicFrame>
      <p:sp>
        <p:nvSpPr>
          <p:cNvPr id="18440" name="Rectangle 7"/>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8441" name="Rectangle 8"/>
          <p:cNvSpPr/>
          <p:nvPr/>
        </p:nvSpPr>
        <p:spPr>
          <a:xfrm>
            <a:off x="5646738" y="4159250"/>
            <a:ext cx="2578100"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8442" name="AutoShape 9"/>
          <p:cNvSpPr/>
          <p:nvPr/>
        </p:nvSpPr>
        <p:spPr>
          <a:xfrm>
            <a:off x="2690813" y="1201738"/>
            <a:ext cx="3533775" cy="384175"/>
          </a:xfrm>
          <a:prstGeom prst="wedgeRoundRectCallout">
            <a:avLst>
              <a:gd name="adj1" fmla="val 42500"/>
              <a:gd name="adj2" fmla="val 72313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declare variable result</a:t>
            </a:r>
            <a:endParaRPr lang="en-US" altLang="en-US" sz="1800" dirty="0"/>
          </a:p>
        </p:txBody>
      </p:sp>
      <p:sp>
        <p:nvSpPr>
          <p:cNvPr id="18443" name="Line 10"/>
          <p:cNvSpPr/>
          <p:nvPr/>
        </p:nvSpPr>
        <p:spPr>
          <a:xfrm flipV="1">
            <a:off x="1844675" y="2314575"/>
            <a:ext cx="3994150" cy="384175"/>
          </a:xfrm>
          <a:prstGeom prst="line">
            <a:avLst/>
          </a:prstGeom>
          <a:ln w="12700" cap="flat" cmpd="sng">
            <a:solidFill>
              <a:srgbClr val="FF0000"/>
            </a:solidFill>
            <a:prstDash val="solid"/>
            <a:headEnd type="none" w="sm" len="sm"/>
            <a:tailEnd type="stealth" w="sm" len="sm"/>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685800" y="228600"/>
            <a:ext cx="8075295"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19460"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1"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3"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9464" name="Object 7"/>
          <p:cNvGraphicFramePr>
            <a:graphicFrameLocks noChangeAspect="1"/>
          </p:cNvGraphicFramePr>
          <p:nvPr/>
        </p:nvGraphicFramePr>
        <p:xfrm>
          <a:off x="501650" y="2103438"/>
          <a:ext cx="8140700" cy="3810000"/>
        </p:xfrm>
        <a:graphic>
          <a:graphicData uri="http://schemas.openxmlformats.org/presentationml/2006/ole">
            <mc:AlternateContent xmlns:mc="http://schemas.openxmlformats.org/markup-compatibility/2006">
              <mc:Choice xmlns:v="urn:schemas-microsoft-com:vml" Requires="v">
                <p:oleObj spid="_x0000_s3101" name="" r:id="rId1" imgW="3584575" imgH="1675130" progId="Word.Picture.8">
                  <p:embed/>
                </p:oleObj>
              </mc:Choice>
              <mc:Fallback>
                <p:oleObj name="" r:id="rId1" imgW="3584575" imgH="1675130" progId="Word.Picture.8">
                  <p:embed/>
                  <p:pic>
                    <p:nvPicPr>
                      <p:cNvPr id="0" name="图片 3100"/>
                      <p:cNvPicPr/>
                      <p:nvPr/>
                    </p:nvPicPr>
                    <p:blipFill>
                      <a:blip r:embed="rId2"/>
                      <a:stretch>
                        <a:fillRect/>
                      </a:stretch>
                    </p:blipFill>
                    <p:spPr>
                      <a:xfrm>
                        <a:off x="501650" y="2103438"/>
                        <a:ext cx="8140700" cy="3810000"/>
                      </a:xfrm>
                      <a:prstGeom prst="rect">
                        <a:avLst/>
                      </a:prstGeom>
                      <a:noFill/>
                      <a:ln w="38100">
                        <a:noFill/>
                        <a:miter/>
                      </a:ln>
                    </p:spPr>
                  </p:pic>
                </p:oleObj>
              </mc:Fallback>
            </mc:AlternateContent>
          </a:graphicData>
        </a:graphic>
      </p:graphicFrame>
      <p:sp>
        <p:nvSpPr>
          <p:cNvPr id="19465" name="Rectangle 8"/>
          <p:cNvSpPr/>
          <p:nvPr/>
        </p:nvSpPr>
        <p:spPr>
          <a:xfrm>
            <a:off x="5454650" y="4351338"/>
            <a:ext cx="2578100"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6" name="AutoShape 9"/>
          <p:cNvSpPr/>
          <p:nvPr/>
        </p:nvSpPr>
        <p:spPr>
          <a:xfrm>
            <a:off x="2690813" y="971550"/>
            <a:ext cx="3533775" cy="614363"/>
          </a:xfrm>
          <a:prstGeom prst="wedgeRoundRectCallout">
            <a:avLst>
              <a:gd name="adj1" fmla="val 52694"/>
              <a:gd name="adj2" fmla="val 499611"/>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(num1 &gt; num2) is true since num1 is 5 and num2 is 2</a:t>
            </a:r>
            <a:endParaRPr lang="en-US"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685800" y="228600"/>
            <a:ext cx="8270240"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20484"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5"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7"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0488" name="Object 7"/>
          <p:cNvGraphicFramePr>
            <a:graphicFrameLocks noChangeAspect="1"/>
          </p:cNvGraphicFramePr>
          <p:nvPr/>
        </p:nvGraphicFramePr>
        <p:xfrm>
          <a:off x="423863" y="2430463"/>
          <a:ext cx="8142287" cy="3811587"/>
        </p:xfrm>
        <a:graphic>
          <a:graphicData uri="http://schemas.openxmlformats.org/presentationml/2006/ole">
            <mc:AlternateContent xmlns:mc="http://schemas.openxmlformats.org/markup-compatibility/2006">
              <mc:Choice xmlns:v="urn:schemas-microsoft-com:vml" Requires="v">
                <p:oleObj spid="_x0000_s3102" name="" r:id="rId1" imgW="3584575" imgH="1675130" progId="Word.Picture.8">
                  <p:embed/>
                </p:oleObj>
              </mc:Choice>
              <mc:Fallback>
                <p:oleObj name="" r:id="rId1" imgW="3584575" imgH="1675130" progId="Word.Picture.8">
                  <p:embed/>
                  <p:pic>
                    <p:nvPicPr>
                      <p:cNvPr id="0" name="图片 3101"/>
                      <p:cNvPicPr/>
                      <p:nvPr/>
                    </p:nvPicPr>
                    <p:blipFill>
                      <a:blip r:embed="rId2"/>
                      <a:stretch>
                        <a:fillRect/>
                      </a:stretch>
                    </p:blipFill>
                    <p:spPr>
                      <a:xfrm>
                        <a:off x="423863" y="2430463"/>
                        <a:ext cx="8142287" cy="3811587"/>
                      </a:xfrm>
                      <a:prstGeom prst="rect">
                        <a:avLst/>
                      </a:prstGeom>
                      <a:noFill/>
                      <a:ln w="38100">
                        <a:noFill/>
                        <a:miter/>
                      </a:ln>
                    </p:spPr>
                  </p:pic>
                </p:oleObj>
              </mc:Fallback>
            </mc:AlternateContent>
          </a:graphicData>
        </a:graphic>
      </p:graphicFrame>
      <p:sp>
        <p:nvSpPr>
          <p:cNvPr id="20489" name="Rectangle 8"/>
          <p:cNvSpPr/>
          <p:nvPr/>
        </p:nvSpPr>
        <p:spPr>
          <a:xfrm>
            <a:off x="5454650" y="4887913"/>
            <a:ext cx="2578100"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90" name="AutoShape 9"/>
          <p:cNvSpPr/>
          <p:nvPr/>
        </p:nvSpPr>
        <p:spPr>
          <a:xfrm>
            <a:off x="2690813" y="971550"/>
            <a:ext cx="3533775" cy="614363"/>
          </a:xfrm>
          <a:prstGeom prst="wedgeRoundRectCallout">
            <a:avLst>
              <a:gd name="adj1" fmla="val 48606"/>
              <a:gd name="adj2" fmla="val 58488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result is now 5</a:t>
            </a:r>
            <a:endParaRPr lang="en-US"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6</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rPr>
              <a:t>Functions</a:t>
            </a:r>
            <a:endParaRPr lang="en-US" sz="3600" cap="all" dirty="0">
              <a:solidFill>
                <a:srgbClr val="000044"/>
              </a:solidFill>
              <a:cs typeface="DIN-Regular"/>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685800" y="228600"/>
            <a:ext cx="8192135"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21508"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09"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1"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1512" name="Object 7"/>
          <p:cNvGraphicFramePr>
            <a:graphicFrameLocks noChangeAspect="1"/>
          </p:cNvGraphicFramePr>
          <p:nvPr/>
        </p:nvGraphicFramePr>
        <p:xfrm>
          <a:off x="231775" y="2046288"/>
          <a:ext cx="8448675" cy="3954462"/>
        </p:xfrm>
        <a:graphic>
          <a:graphicData uri="http://schemas.openxmlformats.org/presentationml/2006/ole">
            <mc:AlternateContent xmlns:mc="http://schemas.openxmlformats.org/markup-compatibility/2006">
              <mc:Choice xmlns:v="urn:schemas-microsoft-com:vml" Requires="v">
                <p:oleObj spid="_x0000_s3103" name="" r:id="rId1" imgW="3584575" imgH="1675130" progId="Word.Picture.8">
                  <p:embed/>
                </p:oleObj>
              </mc:Choice>
              <mc:Fallback>
                <p:oleObj name="" r:id="rId1" imgW="3584575" imgH="1675130" progId="Word.Picture.8">
                  <p:embed/>
                  <p:pic>
                    <p:nvPicPr>
                      <p:cNvPr id="0" name="图片 3102"/>
                      <p:cNvPicPr/>
                      <p:nvPr/>
                    </p:nvPicPr>
                    <p:blipFill>
                      <a:blip r:embed="rId2"/>
                      <a:stretch>
                        <a:fillRect/>
                      </a:stretch>
                    </p:blipFill>
                    <p:spPr>
                      <a:xfrm>
                        <a:off x="231775" y="2046288"/>
                        <a:ext cx="8448675" cy="3954462"/>
                      </a:xfrm>
                      <a:prstGeom prst="rect">
                        <a:avLst/>
                      </a:prstGeom>
                      <a:noFill/>
                      <a:ln w="38100">
                        <a:noFill/>
                        <a:miter/>
                      </a:ln>
                    </p:spPr>
                  </p:pic>
                </p:oleObj>
              </mc:Fallback>
            </mc:AlternateContent>
          </a:graphicData>
        </a:graphic>
      </p:graphicFrame>
      <p:sp>
        <p:nvSpPr>
          <p:cNvPr id="21513" name="Rectangle 8"/>
          <p:cNvSpPr/>
          <p:nvPr/>
        </p:nvSpPr>
        <p:spPr>
          <a:xfrm>
            <a:off x="5532438" y="5387975"/>
            <a:ext cx="2578100"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14" name="AutoShape 9"/>
          <p:cNvSpPr/>
          <p:nvPr/>
        </p:nvSpPr>
        <p:spPr>
          <a:xfrm>
            <a:off x="2690813" y="1201738"/>
            <a:ext cx="3533775" cy="384175"/>
          </a:xfrm>
          <a:prstGeom prst="wedgeRoundRectCallout">
            <a:avLst>
              <a:gd name="adj1" fmla="val 53954"/>
              <a:gd name="adj2" fmla="val 1030167"/>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return result, which is 5</a:t>
            </a:r>
            <a:endParaRPr lang="en-US"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685800" y="228600"/>
            <a:ext cx="8182610"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22532"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3"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5"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2536" name="Object 7"/>
          <p:cNvGraphicFramePr>
            <a:graphicFrameLocks noChangeAspect="1"/>
          </p:cNvGraphicFramePr>
          <p:nvPr/>
        </p:nvGraphicFramePr>
        <p:xfrm>
          <a:off x="193675" y="2084388"/>
          <a:ext cx="8756650" cy="4098925"/>
        </p:xfrm>
        <a:graphic>
          <a:graphicData uri="http://schemas.openxmlformats.org/presentationml/2006/ole">
            <mc:AlternateContent xmlns:mc="http://schemas.openxmlformats.org/markup-compatibility/2006">
              <mc:Choice xmlns:v="urn:schemas-microsoft-com:vml" Requires="v">
                <p:oleObj spid="_x0000_s3104" name="" r:id="rId1" imgW="3584575" imgH="1675130" progId="Word.Picture.8">
                  <p:embed/>
                </p:oleObj>
              </mc:Choice>
              <mc:Fallback>
                <p:oleObj name="" r:id="rId1" imgW="3584575" imgH="1675130" progId="Word.Picture.8">
                  <p:embed/>
                  <p:pic>
                    <p:nvPicPr>
                      <p:cNvPr id="0" name="图片 3103"/>
                      <p:cNvPicPr/>
                      <p:nvPr/>
                    </p:nvPicPr>
                    <p:blipFill>
                      <a:blip r:embed="rId2"/>
                      <a:stretch>
                        <a:fillRect/>
                      </a:stretch>
                    </p:blipFill>
                    <p:spPr>
                      <a:xfrm>
                        <a:off x="193675" y="2084388"/>
                        <a:ext cx="8756650" cy="4098925"/>
                      </a:xfrm>
                      <a:prstGeom prst="rect">
                        <a:avLst/>
                      </a:prstGeom>
                      <a:noFill/>
                      <a:ln w="38100">
                        <a:noFill/>
                        <a:miter/>
                      </a:ln>
                    </p:spPr>
                  </p:pic>
                </p:oleObj>
              </mc:Fallback>
            </mc:AlternateContent>
          </a:graphicData>
        </a:graphic>
      </p:graphicFrame>
      <p:sp>
        <p:nvSpPr>
          <p:cNvPr id="22537" name="Rectangle 8"/>
          <p:cNvSpPr/>
          <p:nvPr/>
        </p:nvSpPr>
        <p:spPr>
          <a:xfrm>
            <a:off x="615950" y="4503738"/>
            <a:ext cx="3384550" cy="1778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8" name="AutoShape 9"/>
          <p:cNvSpPr/>
          <p:nvPr/>
        </p:nvSpPr>
        <p:spPr>
          <a:xfrm>
            <a:off x="2690813" y="1239838"/>
            <a:ext cx="3533775" cy="654050"/>
          </a:xfrm>
          <a:prstGeom prst="wedgeRoundRectCallout">
            <a:avLst>
              <a:gd name="adj1" fmla="val -61681"/>
              <a:gd name="adj2" fmla="val 451699"/>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return max(i, j) and assign the return value to k</a:t>
            </a:r>
            <a:endParaRPr lang="en-US" alt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685800" y="228600"/>
            <a:ext cx="8182610" cy="666750"/>
          </a:xfrm>
        </p:spPr>
        <p:txBody>
          <a:bodyPr vert="horz" wrap="square" lIns="92075" tIns="46038" rIns="92075" bIns="46038" anchor="ctr"/>
          <a:p>
            <a:r>
              <a:rPr lang="en-US" altLang="en-US" sz="4000" dirty="0"/>
              <a:t>Trace Function Invocation</a:t>
            </a:r>
            <a:endParaRPr lang="en-US" altLang="en-US" sz="4000" dirty="0">
              <a:solidFill>
                <a:schemeClr val="tx1"/>
              </a:solidFill>
            </a:endParaRPr>
          </a:p>
        </p:txBody>
      </p:sp>
      <p:sp>
        <p:nvSpPr>
          <p:cNvPr id="23556"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557"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559" name="Rectangle 6"/>
          <p:cNvSpPr/>
          <p:nvPr/>
        </p:nvSpPr>
        <p:spPr>
          <a:xfrm>
            <a:off x="0" y="25908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3560" name="Object 7"/>
          <p:cNvGraphicFramePr>
            <a:graphicFrameLocks noChangeAspect="1"/>
          </p:cNvGraphicFramePr>
          <p:nvPr/>
        </p:nvGraphicFramePr>
        <p:xfrm>
          <a:off x="193675" y="2200275"/>
          <a:ext cx="8526463" cy="3990975"/>
        </p:xfrm>
        <a:graphic>
          <a:graphicData uri="http://schemas.openxmlformats.org/presentationml/2006/ole">
            <mc:AlternateContent xmlns:mc="http://schemas.openxmlformats.org/markup-compatibility/2006">
              <mc:Choice xmlns:v="urn:schemas-microsoft-com:vml" Requires="v">
                <p:oleObj spid="_x0000_s3105" name="" r:id="rId1" imgW="3584575" imgH="1675130" progId="Word.Picture.8">
                  <p:embed/>
                </p:oleObj>
              </mc:Choice>
              <mc:Fallback>
                <p:oleObj name="" r:id="rId1" imgW="3584575" imgH="1675130" progId="Word.Picture.8">
                  <p:embed/>
                  <p:pic>
                    <p:nvPicPr>
                      <p:cNvPr id="0" name="图片 3104"/>
                      <p:cNvPicPr/>
                      <p:nvPr/>
                    </p:nvPicPr>
                    <p:blipFill>
                      <a:blip r:embed="rId2"/>
                      <a:stretch>
                        <a:fillRect/>
                      </a:stretch>
                    </p:blipFill>
                    <p:spPr>
                      <a:xfrm>
                        <a:off x="193675" y="2200275"/>
                        <a:ext cx="8526463" cy="3990975"/>
                      </a:xfrm>
                      <a:prstGeom prst="rect">
                        <a:avLst/>
                      </a:prstGeom>
                      <a:noFill/>
                      <a:ln w="38100">
                        <a:noFill/>
                        <a:miter/>
                      </a:ln>
                    </p:spPr>
                  </p:pic>
                </p:oleObj>
              </mc:Fallback>
            </mc:AlternateContent>
          </a:graphicData>
        </a:graphic>
      </p:graphicFrame>
      <p:sp>
        <p:nvSpPr>
          <p:cNvPr id="23561" name="Rectangle 8"/>
          <p:cNvSpPr/>
          <p:nvPr/>
        </p:nvSpPr>
        <p:spPr>
          <a:xfrm>
            <a:off x="654050" y="4965700"/>
            <a:ext cx="3384550" cy="614363"/>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562" name="AutoShape 9"/>
          <p:cNvSpPr/>
          <p:nvPr/>
        </p:nvSpPr>
        <p:spPr>
          <a:xfrm>
            <a:off x="2690813" y="931863"/>
            <a:ext cx="3533775" cy="654050"/>
          </a:xfrm>
          <a:prstGeom prst="wedgeRoundRectCallout">
            <a:avLst>
              <a:gd name="adj1" fmla="val -59838"/>
              <a:gd name="adj2" fmla="val 549273"/>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Execute the print statement</a:t>
            </a:r>
            <a:endParaRPr lang="en-US" alt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685800" y="381000"/>
            <a:ext cx="7772400" cy="685800"/>
          </a:xfrm>
        </p:spPr>
        <p:txBody>
          <a:bodyPr vert="horz" wrap="square" lIns="92075" tIns="46038" rIns="92075" bIns="46038" anchor="ctr"/>
          <a:p>
            <a:r>
              <a:rPr lang="en-US" altLang="en-US" dirty="0">
                <a:cs typeface="Courier New" panose="02070609020205090404" pitchFamily="49" charset="0"/>
              </a:rPr>
              <a:t>Call Stacks</a:t>
            </a:r>
            <a:r>
              <a:rPr lang="en-US" altLang="en-US" dirty="0"/>
              <a:t> </a:t>
            </a:r>
            <a:endParaRPr lang="en-US" altLang="en-US" dirty="0"/>
          </a:p>
        </p:txBody>
      </p:sp>
      <p:sp>
        <p:nvSpPr>
          <p:cNvPr id="24580"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1" name="Rectangle 4"/>
          <p:cNvSpPr/>
          <p:nvPr/>
        </p:nvSpPr>
        <p:spPr>
          <a:xfrm>
            <a:off x="1855788" y="22558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2" name="Rectangle 5"/>
          <p:cNvSpPr/>
          <p:nvPr/>
        </p:nvSpPr>
        <p:spPr>
          <a:xfrm>
            <a:off x="1855788" y="22558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3" name="Rectangle 6"/>
          <p:cNvSpPr/>
          <p:nvPr/>
        </p:nvSpPr>
        <p:spPr>
          <a:xfrm>
            <a:off x="0" y="22558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4584" name="Object 7"/>
          <p:cNvGraphicFramePr>
            <a:graphicFrameLocks noChangeAspect="1"/>
          </p:cNvGraphicFramePr>
          <p:nvPr/>
        </p:nvGraphicFramePr>
        <p:xfrm>
          <a:off x="309563" y="1778000"/>
          <a:ext cx="8448675" cy="3649663"/>
        </p:xfrm>
        <a:graphic>
          <a:graphicData uri="http://schemas.openxmlformats.org/presentationml/2006/ole">
            <mc:AlternateContent xmlns:mc="http://schemas.openxmlformats.org/markup-compatibility/2006">
              <mc:Choice xmlns:v="urn:schemas-microsoft-com:vml" Requires="v">
                <p:oleObj spid="_x0000_s3106" name="" r:id="rId1" imgW="5437505" imgH="2343785" progId="Word.Picture.8">
                  <p:embed/>
                </p:oleObj>
              </mc:Choice>
              <mc:Fallback>
                <p:oleObj name="" r:id="rId1" imgW="5437505" imgH="2343785" progId="Word.Picture.8">
                  <p:embed/>
                  <p:pic>
                    <p:nvPicPr>
                      <p:cNvPr id="0" name="图片 3105"/>
                      <p:cNvPicPr/>
                      <p:nvPr/>
                    </p:nvPicPr>
                    <p:blipFill>
                      <a:blip r:embed="rId2"/>
                      <a:stretch>
                        <a:fillRect/>
                      </a:stretch>
                    </p:blipFill>
                    <p:spPr>
                      <a:xfrm>
                        <a:off x="309563" y="1778000"/>
                        <a:ext cx="8448675" cy="3649663"/>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685800" y="285750"/>
            <a:ext cx="7772400" cy="646113"/>
          </a:xfrm>
        </p:spPr>
        <p:txBody>
          <a:bodyPr vert="horz" wrap="square" lIns="92075" tIns="46038" rIns="92075" bIns="46038" anchor="ctr"/>
          <a:p>
            <a:r>
              <a:rPr lang="en-US" altLang="en-US" sz="4000" dirty="0"/>
              <a:t>Trace Call Stack</a:t>
            </a:r>
            <a:endParaRPr lang="en-US" altLang="en-US" sz="4000" dirty="0">
              <a:solidFill>
                <a:schemeClr val="tx1"/>
              </a:solidFill>
            </a:endParaRPr>
          </a:p>
        </p:txBody>
      </p:sp>
      <p:sp>
        <p:nvSpPr>
          <p:cNvPr id="25604" name="Rectangle 3"/>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5" name="Rectangle 4"/>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5606" name="Object 5"/>
          <p:cNvGraphicFramePr>
            <a:graphicFrameLocks noChangeAspect="1"/>
          </p:cNvGraphicFramePr>
          <p:nvPr/>
        </p:nvGraphicFramePr>
        <p:xfrm>
          <a:off x="193675" y="1201738"/>
          <a:ext cx="4043363" cy="5273675"/>
        </p:xfrm>
        <a:graphic>
          <a:graphicData uri="http://schemas.openxmlformats.org/presentationml/2006/ole">
            <mc:AlternateContent xmlns:mc="http://schemas.openxmlformats.org/markup-compatibility/2006">
              <mc:Choice xmlns:v="urn:schemas-microsoft-com:vml" Requires="v">
                <p:oleObj spid="_x0000_s3107" name="" r:id="rId1" imgW="1755775" imgH="2286000" progId="Word.Picture.8">
                  <p:embed/>
                </p:oleObj>
              </mc:Choice>
              <mc:Fallback>
                <p:oleObj name="" r:id="rId1" imgW="1755775" imgH="2286000" progId="Word.Picture.8">
                  <p:embed/>
                  <p:pic>
                    <p:nvPicPr>
                      <p:cNvPr id="0" name="图片 3106"/>
                      <p:cNvPicPr/>
                      <p:nvPr/>
                    </p:nvPicPr>
                    <p:blipFill>
                      <a:blip r:embed="rId2"/>
                      <a:stretch>
                        <a:fillRect/>
                      </a:stretch>
                    </p:blipFill>
                    <p:spPr>
                      <a:xfrm>
                        <a:off x="193675" y="1201738"/>
                        <a:ext cx="4043363" cy="5273675"/>
                      </a:xfrm>
                      <a:prstGeom prst="rect">
                        <a:avLst/>
                      </a:prstGeom>
                      <a:noFill/>
                      <a:ln w="38100">
                        <a:noFill/>
                        <a:miter/>
                      </a:ln>
                    </p:spPr>
                  </p:pic>
                </p:oleObj>
              </mc:Fallback>
            </mc:AlternateContent>
          </a:graphicData>
        </a:graphic>
      </p:graphicFrame>
      <p:sp>
        <p:nvSpPr>
          <p:cNvPr id="25607" name="Rectangle 6"/>
          <p:cNvSpPr/>
          <p:nvPr/>
        </p:nvSpPr>
        <p:spPr>
          <a:xfrm>
            <a:off x="461963" y="1892300"/>
            <a:ext cx="3384550" cy="1539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8" name="AutoShape 7"/>
          <p:cNvSpPr/>
          <p:nvPr/>
        </p:nvSpPr>
        <p:spPr>
          <a:xfrm>
            <a:off x="4456113" y="1470025"/>
            <a:ext cx="3533775" cy="654050"/>
          </a:xfrm>
          <a:prstGeom prst="wedgeRoundRectCallout">
            <a:avLst>
              <a:gd name="adj1" fmla="val -95778"/>
              <a:gd name="adj2" fmla="val 27426"/>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 is declared and initialized</a:t>
            </a:r>
            <a:endParaRPr lang="en-US" altLang="en-US" sz="1800" dirty="0"/>
          </a:p>
        </p:txBody>
      </p:sp>
      <p:graphicFrame>
        <p:nvGraphicFramePr>
          <p:cNvPr id="25609" name="Object 8"/>
          <p:cNvGraphicFramePr>
            <a:graphicFrameLocks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3096" name="" r:id="rId3" imgW="1316990" imgH="2340610" progId="Word.Picture.8">
                  <p:embed/>
                </p:oleObj>
              </mc:Choice>
              <mc:Fallback>
                <p:oleObj name="" r:id="rId3" imgW="1316990" imgH="2340610" progId="Word.Picture.8">
                  <p:embed/>
                  <p:pic>
                    <p:nvPicPr>
                      <p:cNvPr id="0" name="图片 3095"/>
                      <p:cNvPicPr/>
                      <p:nvPr/>
                    </p:nvPicPr>
                    <p:blipFill>
                      <a:blip r:embed="rId4"/>
                      <a:srcRect/>
                      <a:stretch>
                        <a:fillRect/>
                      </a:stretch>
                    </p:blipFill>
                    <p:spPr>
                      <a:xfrm>
                        <a:off x="6146800" y="2392363"/>
                        <a:ext cx="1830388" cy="3263900"/>
                      </a:xfrm>
                      <a:prstGeom prst="rect">
                        <a:avLst/>
                      </a:prstGeom>
                      <a:noFill/>
                      <a:ln w="38100">
                        <a:miter/>
                      </a:ln>
                    </p:spPr>
                  </p:pic>
                </p:oleObj>
              </mc:Fallback>
            </mc:AlternateContent>
          </a:graphicData>
        </a:graphic>
      </p:graphicFrame>
      <p:sp>
        <p:nvSpPr>
          <p:cNvPr id="25610" name="Line 9"/>
          <p:cNvSpPr/>
          <p:nvPr/>
        </p:nvSpPr>
        <p:spPr>
          <a:xfrm>
            <a:off x="3611563" y="2698750"/>
            <a:ext cx="3879850" cy="1882775"/>
          </a:xfrm>
          <a:prstGeom prst="line">
            <a:avLst/>
          </a:prstGeom>
          <a:ln w="12700" cap="flat" cmpd="sng">
            <a:solidFill>
              <a:srgbClr val="FF0000"/>
            </a:solidFill>
            <a:prstDash val="solid"/>
            <a:headEnd type="none" w="sm" len="sm"/>
            <a:tailEnd type="stealth" w="sm" len="sm"/>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p:txBody>
          <a:bodyPr vert="horz" wrap="square" lIns="92075" tIns="46038" rIns="92075" bIns="46038" anchor="ctr"/>
          <a:p>
            <a:r>
              <a:rPr lang="en-US" altLang="en-US" sz="4000" dirty="0"/>
              <a:t>Trace Call Stack</a:t>
            </a:r>
            <a:endParaRPr lang="en-US" altLang="en-US" sz="4000" dirty="0">
              <a:solidFill>
                <a:schemeClr val="tx1"/>
              </a:solidFill>
            </a:endParaRPr>
          </a:p>
        </p:txBody>
      </p:sp>
      <p:graphicFrame>
        <p:nvGraphicFramePr>
          <p:cNvPr id="26628" name="Object 3"/>
          <p:cNvGraphicFramePr>
            <a:graphicFrameLocks noChangeAspect="1"/>
          </p:cNvGraphicFramePr>
          <p:nvPr>
            <p:ph sz="half" idx="1"/>
          </p:nvPr>
        </p:nvGraphicFramePr>
        <p:xfrm>
          <a:off x="6300788" y="2622550"/>
          <a:ext cx="1658937" cy="2957513"/>
        </p:xfrm>
        <a:graphic>
          <a:graphicData uri="http://schemas.openxmlformats.org/presentationml/2006/ole">
            <mc:AlternateContent xmlns:mc="http://schemas.openxmlformats.org/markup-compatibility/2006">
              <mc:Choice xmlns:v="urn:schemas-microsoft-com:vml" Requires="v">
                <p:oleObj spid="_x0000_s3084" name="" r:id="rId1" imgW="1316990" imgH="2340610" progId="Word.Picture.8">
                  <p:embed/>
                </p:oleObj>
              </mc:Choice>
              <mc:Fallback>
                <p:oleObj name="" r:id="rId1" imgW="1316990" imgH="2340610" progId="Word.Picture.8">
                  <p:embed/>
                  <p:pic>
                    <p:nvPicPr>
                      <p:cNvPr id="0" name="图片 3083"/>
                      <p:cNvPicPr/>
                      <p:nvPr/>
                    </p:nvPicPr>
                    <p:blipFill>
                      <a:blip r:embed="rId2"/>
                      <a:srcRect/>
                      <a:stretch>
                        <a:fillRect/>
                      </a:stretch>
                    </p:blipFill>
                    <p:spPr>
                      <a:xfrm>
                        <a:off x="6300788" y="2622550"/>
                        <a:ext cx="1658937" cy="2957513"/>
                      </a:xfrm>
                      <a:prstGeom prst="rect">
                        <a:avLst/>
                      </a:prstGeom>
                      <a:noFill/>
                      <a:ln w="38100">
                        <a:miter/>
                      </a:ln>
                    </p:spPr>
                  </p:pic>
                </p:oleObj>
              </mc:Fallback>
            </mc:AlternateContent>
          </a:graphicData>
        </a:graphic>
      </p:graphicFrame>
      <p:sp>
        <p:nvSpPr>
          <p:cNvPr id="26629" name="Rectangle 4"/>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0" name="Rectangle 5"/>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6632" name="Object 7"/>
          <p:cNvGraphicFramePr>
            <a:graphicFrameLocks noChangeAspect="1"/>
          </p:cNvGraphicFramePr>
          <p:nvPr>
            <p:ph sz="half" idx="2"/>
          </p:nvPr>
        </p:nvGraphicFramePr>
        <p:xfrm>
          <a:off x="269875" y="1355725"/>
          <a:ext cx="3913188" cy="5106988"/>
        </p:xfrm>
        <a:graphic>
          <a:graphicData uri="http://schemas.openxmlformats.org/presentationml/2006/ole">
            <mc:AlternateContent xmlns:mc="http://schemas.openxmlformats.org/markup-compatibility/2006">
              <mc:Choice xmlns:v="urn:schemas-microsoft-com:vml" Requires="v">
                <p:oleObj spid="_x0000_s3097" name="" r:id="rId3" imgW="1755775" imgH="2286000" progId="Word.Picture.8">
                  <p:embed/>
                </p:oleObj>
              </mc:Choice>
              <mc:Fallback>
                <p:oleObj name="" r:id="rId3" imgW="1755775" imgH="2286000" progId="Word.Picture.8">
                  <p:embed/>
                  <p:pic>
                    <p:nvPicPr>
                      <p:cNvPr id="0" name="图片 3096"/>
                      <p:cNvPicPr/>
                      <p:nvPr/>
                    </p:nvPicPr>
                    <p:blipFill>
                      <a:blip r:embed="rId4"/>
                      <a:srcRect/>
                      <a:stretch>
                        <a:fillRect/>
                      </a:stretch>
                    </p:blipFill>
                    <p:spPr>
                      <a:xfrm>
                        <a:off x="269875" y="1355725"/>
                        <a:ext cx="3913188" cy="5106988"/>
                      </a:xfrm>
                      <a:prstGeom prst="rect">
                        <a:avLst/>
                      </a:prstGeom>
                      <a:noFill/>
                      <a:ln w="38100">
                        <a:miter/>
                      </a:ln>
                    </p:spPr>
                  </p:pic>
                </p:oleObj>
              </mc:Fallback>
            </mc:AlternateContent>
          </a:graphicData>
        </a:graphic>
      </p:graphicFrame>
      <p:sp>
        <p:nvSpPr>
          <p:cNvPr id="26633" name="Rectangle 8"/>
          <p:cNvSpPr/>
          <p:nvPr/>
        </p:nvSpPr>
        <p:spPr>
          <a:xfrm>
            <a:off x="501650" y="2200275"/>
            <a:ext cx="3384550" cy="1539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34" name="AutoShape 9"/>
          <p:cNvSpPr/>
          <p:nvPr/>
        </p:nvSpPr>
        <p:spPr>
          <a:xfrm>
            <a:off x="4456113" y="1470025"/>
            <a:ext cx="3533775" cy="654050"/>
          </a:xfrm>
          <a:prstGeom prst="wedgeRoundRectCallout">
            <a:avLst>
              <a:gd name="adj1" fmla="val -91736"/>
              <a:gd name="adj2" fmla="val 76940"/>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j is declared and initialized</a:t>
            </a:r>
            <a:endParaRPr lang="en-US" altLang="en-US" sz="1800" dirty="0"/>
          </a:p>
        </p:txBody>
      </p:sp>
      <p:sp>
        <p:nvSpPr>
          <p:cNvPr id="26635" name="Line 10"/>
          <p:cNvSpPr/>
          <p:nvPr/>
        </p:nvSpPr>
        <p:spPr>
          <a:xfrm>
            <a:off x="3457575" y="2890838"/>
            <a:ext cx="4033838" cy="1536700"/>
          </a:xfrm>
          <a:prstGeom prst="line">
            <a:avLst/>
          </a:prstGeom>
          <a:ln w="12700" cap="flat" cmpd="sng">
            <a:solidFill>
              <a:srgbClr val="FF0000"/>
            </a:solidFill>
            <a:prstDash val="solid"/>
            <a:headEnd type="none" w="sm" len="sm"/>
            <a:tailEnd type="stealth" w="sm" len="sm"/>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p:txBody>
          <a:bodyPr vert="horz" wrap="square" lIns="92075" tIns="46038" rIns="92075" bIns="46038" anchor="ctr"/>
          <a:p>
            <a:r>
              <a:rPr lang="en-US" altLang="en-US" sz="4000" dirty="0"/>
              <a:t>Trace Call Stack</a:t>
            </a:r>
            <a:endParaRPr lang="en-US" altLang="en-US" sz="4000" dirty="0">
              <a:solidFill>
                <a:schemeClr val="tx1"/>
              </a:solidFill>
            </a:endParaRPr>
          </a:p>
        </p:txBody>
      </p:sp>
      <p:graphicFrame>
        <p:nvGraphicFramePr>
          <p:cNvPr id="27652" name="Object 3"/>
          <p:cNvGraphicFramePr>
            <a:graphicFrameLocks noChangeAspect="1"/>
          </p:cNvGraphicFramePr>
          <p:nvPr>
            <p:ph sz="half" idx="1"/>
          </p:nvPr>
        </p:nvGraphicFramePr>
        <p:xfrm>
          <a:off x="5916613" y="2506663"/>
          <a:ext cx="2068512" cy="3687762"/>
        </p:xfrm>
        <a:graphic>
          <a:graphicData uri="http://schemas.openxmlformats.org/presentationml/2006/ole">
            <mc:AlternateContent xmlns:mc="http://schemas.openxmlformats.org/markup-compatibility/2006">
              <mc:Choice xmlns:v="urn:schemas-microsoft-com:vml" Requires="v">
                <p:oleObj spid="_x0000_s3098" name="" r:id="rId1" imgW="1316990" imgH="2340610" progId="Word.Picture.8">
                  <p:embed/>
                </p:oleObj>
              </mc:Choice>
              <mc:Fallback>
                <p:oleObj name="" r:id="rId1" imgW="1316990" imgH="2340610" progId="Word.Picture.8">
                  <p:embed/>
                  <p:pic>
                    <p:nvPicPr>
                      <p:cNvPr id="0" name="图片 3097"/>
                      <p:cNvPicPr/>
                      <p:nvPr/>
                    </p:nvPicPr>
                    <p:blipFill>
                      <a:blip r:embed="rId2"/>
                      <a:srcRect/>
                      <a:stretch>
                        <a:fillRect/>
                      </a:stretch>
                    </p:blipFill>
                    <p:spPr>
                      <a:xfrm>
                        <a:off x="5916613" y="2506663"/>
                        <a:ext cx="2068512" cy="3687762"/>
                      </a:xfrm>
                      <a:prstGeom prst="rect">
                        <a:avLst/>
                      </a:prstGeom>
                      <a:noFill/>
                      <a:ln w="38100">
                        <a:miter/>
                      </a:ln>
                    </p:spPr>
                  </p:pic>
                </p:oleObj>
              </mc:Fallback>
            </mc:AlternateContent>
          </a:graphicData>
        </a:graphic>
      </p:graphicFrame>
      <p:sp>
        <p:nvSpPr>
          <p:cNvPr id="27653" name="Rectangle 4"/>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4" name="Rectangle 5"/>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7656" name="Object 7"/>
          <p:cNvGraphicFramePr>
            <a:graphicFrameLocks noChangeAspect="1"/>
          </p:cNvGraphicFramePr>
          <p:nvPr>
            <p:ph sz="half" idx="2"/>
          </p:nvPr>
        </p:nvGraphicFramePr>
        <p:xfrm>
          <a:off x="155575" y="1277938"/>
          <a:ext cx="3829050" cy="4994275"/>
        </p:xfrm>
        <a:graphic>
          <a:graphicData uri="http://schemas.openxmlformats.org/presentationml/2006/ole">
            <mc:AlternateContent xmlns:mc="http://schemas.openxmlformats.org/markup-compatibility/2006">
              <mc:Choice xmlns:v="urn:schemas-microsoft-com:vml" Requires="v">
                <p:oleObj spid="_x0000_s3099" name="" r:id="rId3" imgW="1755775" imgH="2286000" progId="Word.Picture.8">
                  <p:embed/>
                </p:oleObj>
              </mc:Choice>
              <mc:Fallback>
                <p:oleObj name="" r:id="rId3" imgW="1755775" imgH="2286000" progId="Word.Picture.8">
                  <p:embed/>
                  <p:pic>
                    <p:nvPicPr>
                      <p:cNvPr id="0" name="图片 3098"/>
                      <p:cNvPicPr/>
                      <p:nvPr/>
                    </p:nvPicPr>
                    <p:blipFill>
                      <a:blip r:embed="rId4"/>
                      <a:srcRect/>
                      <a:stretch>
                        <a:fillRect/>
                      </a:stretch>
                    </p:blipFill>
                    <p:spPr>
                      <a:xfrm>
                        <a:off x="155575" y="1277938"/>
                        <a:ext cx="3829050" cy="4994275"/>
                      </a:xfrm>
                      <a:prstGeom prst="rect">
                        <a:avLst/>
                      </a:prstGeom>
                      <a:noFill/>
                      <a:ln w="38100">
                        <a:miter/>
                      </a:ln>
                    </p:spPr>
                  </p:pic>
                </p:oleObj>
              </mc:Fallback>
            </mc:AlternateContent>
          </a:graphicData>
        </a:graphic>
      </p:graphicFrame>
      <p:sp>
        <p:nvSpPr>
          <p:cNvPr id="27657" name="Rectangle 8"/>
          <p:cNvSpPr/>
          <p:nvPr/>
        </p:nvSpPr>
        <p:spPr>
          <a:xfrm>
            <a:off x="808038" y="2276475"/>
            <a:ext cx="1306512" cy="1920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8" name="AutoShape 9"/>
          <p:cNvSpPr/>
          <p:nvPr/>
        </p:nvSpPr>
        <p:spPr>
          <a:xfrm>
            <a:off x="4456113" y="1470025"/>
            <a:ext cx="3533775" cy="654050"/>
          </a:xfrm>
          <a:prstGeom prst="wedgeRoundRectCallout">
            <a:avLst>
              <a:gd name="adj1" fmla="val -124394"/>
              <a:gd name="adj2" fmla="val 77912"/>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Declare k</a:t>
            </a:r>
            <a:endParaRPr lang="en-US" altLang="en-US" sz="1800" dirty="0"/>
          </a:p>
        </p:txBody>
      </p:sp>
      <p:sp>
        <p:nvSpPr>
          <p:cNvPr id="27659" name="Line 10"/>
          <p:cNvSpPr/>
          <p:nvPr/>
        </p:nvSpPr>
        <p:spPr>
          <a:xfrm>
            <a:off x="962025" y="2430463"/>
            <a:ext cx="6451600" cy="2227262"/>
          </a:xfrm>
          <a:prstGeom prst="line">
            <a:avLst/>
          </a:prstGeom>
          <a:ln w="12700" cap="flat" cmpd="sng">
            <a:solidFill>
              <a:srgbClr val="FF0000"/>
            </a:solidFill>
            <a:prstDash val="solid"/>
            <a:headEnd type="none" w="sm" len="sm"/>
            <a:tailEnd type="stealth" w="sm" len="sm"/>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p:txBody>
          <a:bodyPr vert="horz" wrap="square" lIns="92075" tIns="46038" rIns="92075" bIns="46038" anchor="ctr"/>
          <a:p>
            <a:r>
              <a:rPr lang="en-US" altLang="en-US" sz="4000" dirty="0"/>
              <a:t>Trace Call Stack</a:t>
            </a:r>
            <a:endParaRPr lang="en-US" altLang="en-US" sz="4000" dirty="0">
              <a:solidFill>
                <a:schemeClr val="tx1"/>
              </a:solidFill>
            </a:endParaRPr>
          </a:p>
        </p:txBody>
      </p:sp>
      <p:graphicFrame>
        <p:nvGraphicFramePr>
          <p:cNvPr id="28676" name="Object 3"/>
          <p:cNvGraphicFramePr>
            <a:graphicFrameLocks noChangeAspect="1"/>
          </p:cNvGraphicFramePr>
          <p:nvPr>
            <p:ph sz="half" idx="1"/>
          </p:nvPr>
        </p:nvGraphicFramePr>
        <p:xfrm>
          <a:off x="5916613" y="2584450"/>
          <a:ext cx="2132012" cy="3802063"/>
        </p:xfrm>
        <a:graphic>
          <a:graphicData uri="http://schemas.openxmlformats.org/presentationml/2006/ole">
            <mc:AlternateContent xmlns:mc="http://schemas.openxmlformats.org/markup-compatibility/2006">
              <mc:Choice xmlns:v="urn:schemas-microsoft-com:vml" Requires="v">
                <p:oleObj spid="_x0000_s3100" name="" r:id="rId1" imgW="1316990" imgH="2340610" progId="Word.Picture.8">
                  <p:embed/>
                </p:oleObj>
              </mc:Choice>
              <mc:Fallback>
                <p:oleObj name="" r:id="rId1" imgW="1316990" imgH="2340610" progId="Word.Picture.8">
                  <p:embed/>
                  <p:pic>
                    <p:nvPicPr>
                      <p:cNvPr id="0" name="图片 3099"/>
                      <p:cNvPicPr/>
                      <p:nvPr/>
                    </p:nvPicPr>
                    <p:blipFill>
                      <a:blip r:embed="rId2"/>
                      <a:srcRect/>
                      <a:stretch>
                        <a:fillRect/>
                      </a:stretch>
                    </p:blipFill>
                    <p:spPr>
                      <a:xfrm>
                        <a:off x="5916613" y="2584450"/>
                        <a:ext cx="2132012" cy="3802063"/>
                      </a:xfrm>
                      <a:prstGeom prst="rect">
                        <a:avLst/>
                      </a:prstGeom>
                      <a:noFill/>
                      <a:ln w="38100">
                        <a:miter/>
                      </a:ln>
                    </p:spPr>
                  </p:pic>
                </p:oleObj>
              </mc:Fallback>
            </mc:AlternateContent>
          </a:graphicData>
        </a:graphic>
      </p:graphicFrame>
      <p:sp>
        <p:nvSpPr>
          <p:cNvPr id="28677" name="Rectangle 4"/>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8" name="Rectangle 5"/>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8680" name="Object 7"/>
          <p:cNvGraphicFramePr>
            <a:graphicFrameLocks noChangeAspect="1"/>
          </p:cNvGraphicFramePr>
          <p:nvPr>
            <p:ph sz="half" idx="2"/>
          </p:nvPr>
        </p:nvGraphicFramePr>
        <p:xfrm>
          <a:off x="193675" y="1201738"/>
          <a:ext cx="3884613" cy="5068887"/>
        </p:xfrm>
        <a:graphic>
          <a:graphicData uri="http://schemas.openxmlformats.org/presentationml/2006/ole">
            <mc:AlternateContent xmlns:mc="http://schemas.openxmlformats.org/markup-compatibility/2006">
              <mc:Choice xmlns:v="urn:schemas-microsoft-com:vml" Requires="v">
                <p:oleObj spid="_x0000_s3085" name="" r:id="rId3" imgW="1755775" imgH="2286000" progId="Word.Picture.8">
                  <p:embed/>
                </p:oleObj>
              </mc:Choice>
              <mc:Fallback>
                <p:oleObj name="" r:id="rId3" imgW="1755775" imgH="2286000" progId="Word.Picture.8">
                  <p:embed/>
                  <p:pic>
                    <p:nvPicPr>
                      <p:cNvPr id="0" name="图片 3084"/>
                      <p:cNvPicPr/>
                      <p:nvPr/>
                    </p:nvPicPr>
                    <p:blipFill>
                      <a:blip r:embed="rId4"/>
                      <a:srcRect/>
                      <a:stretch>
                        <a:fillRect/>
                      </a:stretch>
                    </p:blipFill>
                    <p:spPr>
                      <a:xfrm>
                        <a:off x="193675" y="1201738"/>
                        <a:ext cx="3884613" cy="5068887"/>
                      </a:xfrm>
                      <a:prstGeom prst="rect">
                        <a:avLst/>
                      </a:prstGeom>
                      <a:noFill/>
                      <a:ln w="38100">
                        <a:miter/>
                      </a:ln>
                    </p:spPr>
                  </p:pic>
                </p:oleObj>
              </mc:Fallback>
            </mc:AlternateContent>
          </a:graphicData>
        </a:graphic>
      </p:graphicFrame>
      <p:sp>
        <p:nvSpPr>
          <p:cNvPr id="28681" name="Rectangle 8"/>
          <p:cNvSpPr/>
          <p:nvPr/>
        </p:nvSpPr>
        <p:spPr>
          <a:xfrm>
            <a:off x="846138" y="2238375"/>
            <a:ext cx="2501900" cy="1539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82" name="AutoShape 9"/>
          <p:cNvSpPr/>
          <p:nvPr/>
        </p:nvSpPr>
        <p:spPr>
          <a:xfrm>
            <a:off x="4456113" y="1470025"/>
            <a:ext cx="3533775" cy="654050"/>
          </a:xfrm>
          <a:prstGeom prst="wedgeRoundRectCallout">
            <a:avLst>
              <a:gd name="adj1" fmla="val -78843"/>
              <a:gd name="adj2" fmla="val 192718"/>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Invoke max(i, j)</a:t>
            </a:r>
            <a:endParaRPr lang="en-US" altLang="en-US" sz="1800" dirty="0"/>
          </a:p>
        </p:txBody>
      </p:sp>
      <p:sp>
        <p:nvSpPr>
          <p:cNvPr id="28683" name="Line 10"/>
          <p:cNvSpPr/>
          <p:nvPr/>
        </p:nvSpPr>
        <p:spPr>
          <a:xfrm>
            <a:off x="1384300" y="2392363"/>
            <a:ext cx="153988" cy="1536700"/>
          </a:xfrm>
          <a:prstGeom prst="line">
            <a:avLst/>
          </a:prstGeom>
          <a:ln w="12700" cap="flat" cmpd="sng">
            <a:solidFill>
              <a:srgbClr val="FF0000"/>
            </a:solidFill>
            <a:prstDash val="solid"/>
            <a:headEnd type="none" w="sm" len="sm"/>
            <a:tailEnd type="stealth" w="sm" len="sm"/>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p:txBody>
          <a:bodyPr vert="horz" wrap="square" lIns="92075" tIns="46038" rIns="92075" bIns="46038" anchor="ctr"/>
          <a:p>
            <a:r>
              <a:rPr lang="en-US" altLang="en-US" sz="4000" dirty="0"/>
              <a:t>Trace Call Stack</a:t>
            </a:r>
            <a:endParaRPr lang="en-US" altLang="en-US" sz="4000" dirty="0">
              <a:solidFill>
                <a:schemeClr val="tx1"/>
              </a:solidFill>
            </a:endParaRPr>
          </a:p>
        </p:txBody>
      </p:sp>
      <p:graphicFrame>
        <p:nvGraphicFramePr>
          <p:cNvPr id="29700" name="Object 3"/>
          <p:cNvGraphicFramePr>
            <a:graphicFrameLocks noChangeAspect="1"/>
          </p:cNvGraphicFramePr>
          <p:nvPr>
            <p:ph sz="half" idx="1"/>
          </p:nvPr>
        </p:nvGraphicFramePr>
        <p:xfrm>
          <a:off x="5992813" y="2276475"/>
          <a:ext cx="2284412" cy="4071938"/>
        </p:xfrm>
        <a:graphic>
          <a:graphicData uri="http://schemas.openxmlformats.org/presentationml/2006/ole">
            <mc:AlternateContent xmlns:mc="http://schemas.openxmlformats.org/markup-compatibility/2006">
              <mc:Choice xmlns:v="urn:schemas-microsoft-com:vml" Requires="v">
                <p:oleObj spid="_x0000_s3086" name="" r:id="rId1" imgW="1316990" imgH="2340610" progId="Word.Picture.8">
                  <p:embed/>
                </p:oleObj>
              </mc:Choice>
              <mc:Fallback>
                <p:oleObj name="" r:id="rId1" imgW="1316990" imgH="2340610" progId="Word.Picture.8">
                  <p:embed/>
                  <p:pic>
                    <p:nvPicPr>
                      <p:cNvPr id="0" name="图片 3085"/>
                      <p:cNvPicPr/>
                      <p:nvPr/>
                    </p:nvPicPr>
                    <p:blipFill>
                      <a:blip r:embed="rId2"/>
                      <a:srcRect/>
                      <a:stretch>
                        <a:fillRect/>
                      </a:stretch>
                    </p:blipFill>
                    <p:spPr>
                      <a:xfrm>
                        <a:off x="5992813" y="2276475"/>
                        <a:ext cx="2284412" cy="4071938"/>
                      </a:xfrm>
                      <a:prstGeom prst="rect">
                        <a:avLst/>
                      </a:prstGeom>
                      <a:noFill/>
                      <a:ln w="38100">
                        <a:miter/>
                      </a:ln>
                    </p:spPr>
                  </p:pic>
                </p:oleObj>
              </mc:Fallback>
            </mc:AlternateContent>
          </a:graphicData>
        </a:graphic>
      </p:graphicFrame>
      <p:sp>
        <p:nvSpPr>
          <p:cNvPr id="29701" name="Rectangle 4"/>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2" name="Rectangle 5"/>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9704" name="Object 7"/>
          <p:cNvGraphicFramePr>
            <a:graphicFrameLocks noChangeAspect="1"/>
          </p:cNvGraphicFramePr>
          <p:nvPr>
            <p:ph sz="half" idx="2"/>
          </p:nvPr>
        </p:nvGraphicFramePr>
        <p:xfrm>
          <a:off x="231775" y="1277938"/>
          <a:ext cx="3916363" cy="5108575"/>
        </p:xfrm>
        <a:graphic>
          <a:graphicData uri="http://schemas.openxmlformats.org/presentationml/2006/ole">
            <mc:AlternateContent xmlns:mc="http://schemas.openxmlformats.org/markup-compatibility/2006">
              <mc:Choice xmlns:v="urn:schemas-microsoft-com:vml" Requires="v">
                <p:oleObj spid="_x0000_s3087" name="" r:id="rId3" imgW="1755775" imgH="2286000" progId="Word.Picture.8">
                  <p:embed/>
                </p:oleObj>
              </mc:Choice>
              <mc:Fallback>
                <p:oleObj name="" r:id="rId3" imgW="1755775" imgH="2286000" progId="Word.Picture.8">
                  <p:embed/>
                  <p:pic>
                    <p:nvPicPr>
                      <p:cNvPr id="0" name="图片 3086"/>
                      <p:cNvPicPr/>
                      <p:nvPr/>
                    </p:nvPicPr>
                    <p:blipFill>
                      <a:blip r:embed="rId4"/>
                      <a:srcRect/>
                      <a:stretch>
                        <a:fillRect/>
                      </a:stretch>
                    </p:blipFill>
                    <p:spPr>
                      <a:xfrm>
                        <a:off x="231775" y="1277938"/>
                        <a:ext cx="3916363" cy="5108575"/>
                      </a:xfrm>
                      <a:prstGeom prst="rect">
                        <a:avLst/>
                      </a:prstGeom>
                      <a:noFill/>
                      <a:ln w="38100">
                        <a:miter/>
                      </a:ln>
                    </p:spPr>
                  </p:pic>
                </p:oleObj>
              </mc:Fallback>
            </mc:AlternateContent>
          </a:graphicData>
        </a:graphic>
      </p:graphicFrame>
      <p:sp>
        <p:nvSpPr>
          <p:cNvPr id="29705" name="Rectangle 8"/>
          <p:cNvSpPr/>
          <p:nvPr/>
        </p:nvSpPr>
        <p:spPr>
          <a:xfrm>
            <a:off x="1038225" y="4005263"/>
            <a:ext cx="2189163" cy="1920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6" name="AutoShape 9"/>
          <p:cNvSpPr/>
          <p:nvPr/>
        </p:nvSpPr>
        <p:spPr>
          <a:xfrm>
            <a:off x="4456113" y="1470025"/>
            <a:ext cx="3533775" cy="654050"/>
          </a:xfrm>
          <a:prstGeom prst="wedgeRoundRectCallout">
            <a:avLst>
              <a:gd name="adj1" fmla="val -103819"/>
              <a:gd name="adj2" fmla="val 34344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pass the values of i and j to num1 and num2</a:t>
            </a:r>
            <a:endParaRPr lang="en-US" altLang="en-US" sz="1800" dirty="0"/>
          </a:p>
        </p:txBody>
      </p:sp>
      <p:sp>
        <p:nvSpPr>
          <p:cNvPr id="29707" name="Line 10"/>
          <p:cNvSpPr/>
          <p:nvPr/>
        </p:nvSpPr>
        <p:spPr>
          <a:xfrm flipV="1">
            <a:off x="3189288" y="3851275"/>
            <a:ext cx="3917950" cy="268288"/>
          </a:xfrm>
          <a:prstGeom prst="line">
            <a:avLst/>
          </a:prstGeom>
          <a:ln w="12700" cap="flat" cmpd="sng">
            <a:solidFill>
              <a:srgbClr val="FF0000"/>
            </a:solidFill>
            <a:prstDash val="solid"/>
            <a:headEnd type="none" w="sm" len="sm"/>
            <a:tailEnd type="stealth" w="sm" len="sm"/>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p:txBody>
          <a:bodyPr vert="horz" wrap="square" lIns="92075" tIns="46038" rIns="92075" bIns="46038" anchor="ctr"/>
          <a:p>
            <a:r>
              <a:rPr lang="en-US" altLang="en-US" sz="4000" dirty="0"/>
              <a:t>Trace Call Stack</a:t>
            </a:r>
            <a:endParaRPr lang="en-US" altLang="en-US" sz="4000" dirty="0">
              <a:solidFill>
                <a:schemeClr val="tx1"/>
              </a:solidFill>
            </a:endParaRPr>
          </a:p>
        </p:txBody>
      </p:sp>
      <p:graphicFrame>
        <p:nvGraphicFramePr>
          <p:cNvPr id="30724" name="Object 3"/>
          <p:cNvGraphicFramePr>
            <a:graphicFrameLocks noChangeAspect="1"/>
          </p:cNvGraphicFramePr>
          <p:nvPr>
            <p:ph sz="half" idx="1"/>
          </p:nvPr>
        </p:nvGraphicFramePr>
        <p:xfrm>
          <a:off x="5800725" y="2852738"/>
          <a:ext cx="1939925" cy="3457575"/>
        </p:xfrm>
        <a:graphic>
          <a:graphicData uri="http://schemas.openxmlformats.org/presentationml/2006/ole">
            <mc:AlternateContent xmlns:mc="http://schemas.openxmlformats.org/markup-compatibility/2006">
              <mc:Choice xmlns:v="urn:schemas-microsoft-com:vml" Requires="v">
                <p:oleObj spid="_x0000_s3088" name="" r:id="rId1" imgW="1316990" imgH="2340610" progId="Word.Picture.8">
                  <p:embed/>
                </p:oleObj>
              </mc:Choice>
              <mc:Fallback>
                <p:oleObj name="" r:id="rId1" imgW="1316990" imgH="2340610" progId="Word.Picture.8">
                  <p:embed/>
                  <p:pic>
                    <p:nvPicPr>
                      <p:cNvPr id="0" name="图片 3087"/>
                      <p:cNvPicPr/>
                      <p:nvPr/>
                    </p:nvPicPr>
                    <p:blipFill>
                      <a:blip r:embed="rId2"/>
                      <a:srcRect/>
                      <a:stretch>
                        <a:fillRect/>
                      </a:stretch>
                    </p:blipFill>
                    <p:spPr>
                      <a:xfrm>
                        <a:off x="5800725" y="2852738"/>
                        <a:ext cx="1939925" cy="3457575"/>
                      </a:xfrm>
                      <a:prstGeom prst="rect">
                        <a:avLst/>
                      </a:prstGeom>
                      <a:noFill/>
                      <a:ln w="38100">
                        <a:miter/>
                      </a:ln>
                    </p:spPr>
                  </p:pic>
                </p:oleObj>
              </mc:Fallback>
            </mc:AlternateContent>
          </a:graphicData>
        </a:graphic>
      </p:graphicFrame>
      <p:sp>
        <p:nvSpPr>
          <p:cNvPr id="30725" name="Rectangle 4"/>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6" name="Rectangle 5"/>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0728" name="Object 7"/>
          <p:cNvGraphicFramePr>
            <a:graphicFrameLocks noChangeAspect="1"/>
          </p:cNvGraphicFramePr>
          <p:nvPr>
            <p:ph sz="half" idx="2"/>
          </p:nvPr>
        </p:nvGraphicFramePr>
        <p:xfrm>
          <a:off x="193675" y="1277938"/>
          <a:ext cx="3886200" cy="5068887"/>
        </p:xfrm>
        <a:graphic>
          <a:graphicData uri="http://schemas.openxmlformats.org/presentationml/2006/ole">
            <mc:AlternateContent xmlns:mc="http://schemas.openxmlformats.org/markup-compatibility/2006">
              <mc:Choice xmlns:v="urn:schemas-microsoft-com:vml" Requires="v">
                <p:oleObj spid="_x0000_s3089" name="" r:id="rId3" imgW="1755775" imgH="2286000" progId="Word.Picture.8">
                  <p:embed/>
                </p:oleObj>
              </mc:Choice>
              <mc:Fallback>
                <p:oleObj name="" r:id="rId3" imgW="1755775" imgH="2286000" progId="Word.Picture.8">
                  <p:embed/>
                  <p:pic>
                    <p:nvPicPr>
                      <p:cNvPr id="0" name="图片 3088"/>
                      <p:cNvPicPr/>
                      <p:nvPr/>
                    </p:nvPicPr>
                    <p:blipFill>
                      <a:blip r:embed="rId4"/>
                      <a:srcRect/>
                      <a:stretch>
                        <a:fillRect/>
                      </a:stretch>
                    </p:blipFill>
                    <p:spPr>
                      <a:xfrm>
                        <a:off x="193675" y="1277938"/>
                        <a:ext cx="3886200" cy="5068887"/>
                      </a:xfrm>
                      <a:prstGeom prst="rect">
                        <a:avLst/>
                      </a:prstGeom>
                      <a:noFill/>
                      <a:ln w="38100">
                        <a:miter/>
                      </a:ln>
                    </p:spPr>
                  </p:pic>
                </p:oleObj>
              </mc:Fallback>
            </mc:AlternateContent>
          </a:graphicData>
        </a:graphic>
      </p:graphicFrame>
      <p:sp>
        <p:nvSpPr>
          <p:cNvPr id="30729" name="Rectangle 8"/>
          <p:cNvSpPr/>
          <p:nvPr/>
        </p:nvSpPr>
        <p:spPr>
          <a:xfrm>
            <a:off x="501650" y="4735513"/>
            <a:ext cx="2265363" cy="1920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30" name="AutoShape 9"/>
          <p:cNvSpPr/>
          <p:nvPr/>
        </p:nvSpPr>
        <p:spPr>
          <a:xfrm>
            <a:off x="4456113" y="1470025"/>
            <a:ext cx="3533775" cy="654050"/>
          </a:xfrm>
          <a:prstGeom prst="wedgeRoundRectCallout">
            <a:avLst>
              <a:gd name="adj1" fmla="val -105301"/>
              <a:gd name="adj2" fmla="val 453884"/>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(num1 &gt; num2) is true</a:t>
            </a:r>
            <a:endParaRPr lang="en-US"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693738" y="125413"/>
            <a:ext cx="7880350" cy="500062"/>
          </a:xfrm>
        </p:spPr>
        <p:txBody>
          <a:bodyPr vert="horz" wrap="square" lIns="92075" tIns="46038" rIns="92075" bIns="46038" anchor="ctr"/>
          <a:p>
            <a:r>
              <a:rPr lang="en-US" altLang="en-US" sz="4000" dirty="0"/>
              <a:t>Opening Problem</a:t>
            </a:r>
            <a:endParaRPr lang="en-US" altLang="en-US" sz="4000" dirty="0"/>
          </a:p>
        </p:txBody>
      </p:sp>
      <p:sp>
        <p:nvSpPr>
          <p:cNvPr id="4100"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101"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102"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103" name="Text Box 6"/>
          <p:cNvSpPr txBox="1"/>
          <p:nvPr/>
        </p:nvSpPr>
        <p:spPr>
          <a:xfrm>
            <a:off x="117475" y="971550"/>
            <a:ext cx="8832850" cy="94615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800" dirty="0"/>
              <a:t>Find the sum of integers from </a:t>
            </a:r>
            <a:r>
              <a:rPr lang="en-US" altLang="en-US" sz="2800" u="sng" dirty="0"/>
              <a:t>1</a:t>
            </a:r>
            <a:r>
              <a:rPr lang="en-US" altLang="en-US" sz="2800" dirty="0"/>
              <a:t> to </a:t>
            </a:r>
            <a:r>
              <a:rPr lang="en-US" altLang="en-US" sz="2800" u="sng" dirty="0"/>
              <a:t>10</a:t>
            </a:r>
            <a:r>
              <a:rPr lang="en-US" altLang="en-US" sz="2800" dirty="0"/>
              <a:t>, from </a:t>
            </a:r>
            <a:r>
              <a:rPr lang="en-US" altLang="en-US" sz="2800" u="sng" dirty="0"/>
              <a:t>20</a:t>
            </a:r>
            <a:r>
              <a:rPr lang="en-US" altLang="en-US" sz="2800" dirty="0"/>
              <a:t> to </a:t>
            </a:r>
            <a:r>
              <a:rPr lang="en-US" altLang="en-US" sz="2800" u="sng" dirty="0"/>
              <a:t>37</a:t>
            </a:r>
            <a:r>
              <a:rPr lang="en-US" altLang="en-US" sz="2800" dirty="0"/>
              <a:t>, and from </a:t>
            </a:r>
            <a:r>
              <a:rPr lang="en-US" altLang="en-US" sz="2800" u="sng" dirty="0"/>
              <a:t>35</a:t>
            </a:r>
            <a:r>
              <a:rPr lang="en-US" altLang="en-US" sz="2800" dirty="0"/>
              <a:t> to </a:t>
            </a:r>
            <a:r>
              <a:rPr lang="en-US" altLang="en-US" sz="2800" u="sng" dirty="0"/>
              <a:t>49</a:t>
            </a:r>
            <a:r>
              <a:rPr lang="en-US" altLang="en-US" sz="2800" dirty="0"/>
              <a:t>, respectively.</a:t>
            </a:r>
            <a:endParaRPr lang="en-US"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1747" name="Rectangle 2"/>
          <p:cNvSpPr>
            <a:spLocks noGrp="1"/>
          </p:cNvSpPr>
          <p:nvPr>
            <p:ph type="title"/>
          </p:nvPr>
        </p:nvSpPr>
        <p:spPr/>
        <p:txBody>
          <a:bodyPr vert="horz" wrap="square" lIns="92075" tIns="46038" rIns="92075" bIns="46038" anchor="ctr"/>
          <a:p>
            <a:r>
              <a:rPr lang="en-US" altLang="en-US" sz="4000" dirty="0"/>
              <a:t>Trace Call Stack</a:t>
            </a:r>
            <a:endParaRPr lang="en-US" altLang="en-US" sz="4000" dirty="0">
              <a:solidFill>
                <a:schemeClr val="tx1"/>
              </a:solidFill>
            </a:endParaRPr>
          </a:p>
        </p:txBody>
      </p:sp>
      <p:graphicFrame>
        <p:nvGraphicFramePr>
          <p:cNvPr id="31748" name="Object 3"/>
          <p:cNvGraphicFramePr>
            <a:graphicFrameLocks noChangeAspect="1"/>
          </p:cNvGraphicFramePr>
          <p:nvPr>
            <p:ph sz="half" idx="1"/>
          </p:nvPr>
        </p:nvGraphicFramePr>
        <p:xfrm>
          <a:off x="5992813" y="2392363"/>
          <a:ext cx="2197100" cy="3916362"/>
        </p:xfrm>
        <a:graphic>
          <a:graphicData uri="http://schemas.openxmlformats.org/presentationml/2006/ole">
            <mc:AlternateContent xmlns:mc="http://schemas.openxmlformats.org/markup-compatibility/2006">
              <mc:Choice xmlns:v="urn:schemas-microsoft-com:vml" Requires="v">
                <p:oleObj spid="_x0000_s3090" name="" r:id="rId1" imgW="1316990" imgH="2340610" progId="Word.Picture.8">
                  <p:embed/>
                </p:oleObj>
              </mc:Choice>
              <mc:Fallback>
                <p:oleObj name="" r:id="rId1" imgW="1316990" imgH="2340610" progId="Word.Picture.8">
                  <p:embed/>
                  <p:pic>
                    <p:nvPicPr>
                      <p:cNvPr id="0" name="图片 3089"/>
                      <p:cNvPicPr/>
                      <p:nvPr/>
                    </p:nvPicPr>
                    <p:blipFill>
                      <a:blip r:embed="rId2"/>
                      <a:srcRect/>
                      <a:stretch>
                        <a:fillRect/>
                      </a:stretch>
                    </p:blipFill>
                    <p:spPr>
                      <a:xfrm>
                        <a:off x="5992813" y="2392363"/>
                        <a:ext cx="2197100" cy="3916362"/>
                      </a:xfrm>
                      <a:prstGeom prst="rect">
                        <a:avLst/>
                      </a:prstGeom>
                      <a:noFill/>
                      <a:ln w="38100">
                        <a:miter/>
                      </a:ln>
                    </p:spPr>
                  </p:pic>
                </p:oleObj>
              </mc:Fallback>
            </mc:AlternateContent>
          </a:graphicData>
        </a:graphic>
      </p:graphicFrame>
      <p:sp>
        <p:nvSpPr>
          <p:cNvPr id="31749" name="Rectangle 4"/>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50" name="Rectangle 5"/>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1752" name="Object 7"/>
          <p:cNvGraphicFramePr>
            <a:graphicFrameLocks noChangeAspect="1"/>
          </p:cNvGraphicFramePr>
          <p:nvPr>
            <p:ph sz="half" idx="2"/>
          </p:nvPr>
        </p:nvGraphicFramePr>
        <p:xfrm>
          <a:off x="269875" y="1431925"/>
          <a:ext cx="3768725" cy="4916488"/>
        </p:xfrm>
        <a:graphic>
          <a:graphicData uri="http://schemas.openxmlformats.org/presentationml/2006/ole">
            <mc:AlternateContent xmlns:mc="http://schemas.openxmlformats.org/markup-compatibility/2006">
              <mc:Choice xmlns:v="urn:schemas-microsoft-com:vml" Requires="v">
                <p:oleObj spid="_x0000_s3091" name="" r:id="rId3" imgW="1755775" imgH="2286000" progId="Word.Picture.8">
                  <p:embed/>
                </p:oleObj>
              </mc:Choice>
              <mc:Fallback>
                <p:oleObj name="" r:id="rId3" imgW="1755775" imgH="2286000" progId="Word.Picture.8">
                  <p:embed/>
                  <p:pic>
                    <p:nvPicPr>
                      <p:cNvPr id="0" name="图片 3090"/>
                      <p:cNvPicPr/>
                      <p:nvPr/>
                    </p:nvPicPr>
                    <p:blipFill>
                      <a:blip r:embed="rId4"/>
                      <a:srcRect/>
                      <a:stretch>
                        <a:fillRect/>
                      </a:stretch>
                    </p:blipFill>
                    <p:spPr>
                      <a:xfrm>
                        <a:off x="269875" y="1431925"/>
                        <a:ext cx="3768725" cy="4916488"/>
                      </a:xfrm>
                      <a:prstGeom prst="rect">
                        <a:avLst/>
                      </a:prstGeom>
                      <a:noFill/>
                      <a:ln w="38100">
                        <a:miter/>
                      </a:ln>
                    </p:spPr>
                  </p:pic>
                </p:oleObj>
              </mc:Fallback>
            </mc:AlternateContent>
          </a:graphicData>
        </a:graphic>
      </p:graphicFrame>
      <p:sp>
        <p:nvSpPr>
          <p:cNvPr id="31753" name="Rectangle 8"/>
          <p:cNvSpPr/>
          <p:nvPr/>
        </p:nvSpPr>
        <p:spPr>
          <a:xfrm>
            <a:off x="615950" y="4965700"/>
            <a:ext cx="2649538" cy="1920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1754" name="AutoShape 9"/>
          <p:cNvSpPr/>
          <p:nvPr/>
        </p:nvSpPr>
        <p:spPr>
          <a:xfrm>
            <a:off x="4686300" y="1431925"/>
            <a:ext cx="3533775" cy="654050"/>
          </a:xfrm>
          <a:prstGeom prst="wedgeRoundRectCallout">
            <a:avLst>
              <a:gd name="adj1" fmla="val -110782"/>
              <a:gd name="adj2" fmla="val 49781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Assign num1 to result</a:t>
            </a:r>
            <a:endParaRPr lang="en-US" altLang="en-US" sz="1800" dirty="0"/>
          </a:p>
        </p:txBody>
      </p:sp>
      <p:sp>
        <p:nvSpPr>
          <p:cNvPr id="31755" name="Line 10"/>
          <p:cNvSpPr/>
          <p:nvPr/>
        </p:nvSpPr>
        <p:spPr>
          <a:xfrm flipV="1">
            <a:off x="2843213" y="3659188"/>
            <a:ext cx="4186237" cy="1420812"/>
          </a:xfrm>
          <a:prstGeom prst="line">
            <a:avLst/>
          </a:prstGeom>
          <a:ln w="12700" cap="flat" cmpd="sng">
            <a:solidFill>
              <a:srgbClr val="FF0000"/>
            </a:solidFill>
            <a:prstDash val="solid"/>
            <a:headEnd type="none" w="sm" len="sm"/>
            <a:tailEnd type="stealth" w="sm" len="sm"/>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p:txBody>
          <a:bodyPr vert="horz" wrap="square" lIns="92075" tIns="46038" rIns="92075" bIns="46038" anchor="ctr"/>
          <a:p>
            <a:r>
              <a:rPr lang="en-US" altLang="en-US" sz="4000" dirty="0"/>
              <a:t>Trace Call Stack</a:t>
            </a:r>
            <a:endParaRPr lang="en-US" altLang="en-US" sz="4000" dirty="0">
              <a:solidFill>
                <a:schemeClr val="tx1"/>
              </a:solidFill>
            </a:endParaRPr>
          </a:p>
        </p:txBody>
      </p:sp>
      <p:graphicFrame>
        <p:nvGraphicFramePr>
          <p:cNvPr id="32772" name="Object 3"/>
          <p:cNvGraphicFramePr>
            <a:graphicFrameLocks noChangeAspect="1"/>
          </p:cNvGraphicFramePr>
          <p:nvPr>
            <p:ph sz="half" idx="1"/>
          </p:nvPr>
        </p:nvGraphicFramePr>
        <p:xfrm>
          <a:off x="5762625" y="2238375"/>
          <a:ext cx="2368550" cy="4224338"/>
        </p:xfrm>
        <a:graphic>
          <a:graphicData uri="http://schemas.openxmlformats.org/presentationml/2006/ole">
            <mc:AlternateContent xmlns:mc="http://schemas.openxmlformats.org/markup-compatibility/2006">
              <mc:Choice xmlns:v="urn:schemas-microsoft-com:vml" Requires="v">
                <p:oleObj spid="_x0000_s3092" name="" r:id="rId1" imgW="1316990" imgH="2340610" progId="Word.Picture.8">
                  <p:embed/>
                </p:oleObj>
              </mc:Choice>
              <mc:Fallback>
                <p:oleObj name="" r:id="rId1" imgW="1316990" imgH="2340610" progId="Word.Picture.8">
                  <p:embed/>
                  <p:pic>
                    <p:nvPicPr>
                      <p:cNvPr id="0" name="图片 3091"/>
                      <p:cNvPicPr/>
                      <p:nvPr/>
                    </p:nvPicPr>
                    <p:blipFill>
                      <a:blip r:embed="rId2"/>
                      <a:srcRect/>
                      <a:stretch>
                        <a:fillRect/>
                      </a:stretch>
                    </p:blipFill>
                    <p:spPr>
                      <a:xfrm>
                        <a:off x="5762625" y="2238375"/>
                        <a:ext cx="2368550" cy="4224338"/>
                      </a:xfrm>
                      <a:prstGeom prst="rect">
                        <a:avLst/>
                      </a:prstGeom>
                      <a:noFill/>
                      <a:ln w="38100">
                        <a:miter/>
                      </a:ln>
                    </p:spPr>
                  </p:pic>
                </p:oleObj>
              </mc:Fallback>
            </mc:AlternateContent>
          </a:graphicData>
        </a:graphic>
      </p:graphicFrame>
      <p:sp>
        <p:nvSpPr>
          <p:cNvPr id="32773" name="Rectangle 4"/>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2774" name="Rectangle 5"/>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2776" name="Object 7"/>
          <p:cNvGraphicFramePr>
            <a:graphicFrameLocks noChangeAspect="1"/>
          </p:cNvGraphicFramePr>
          <p:nvPr>
            <p:ph sz="half" idx="2"/>
          </p:nvPr>
        </p:nvGraphicFramePr>
        <p:xfrm>
          <a:off x="193675" y="1123950"/>
          <a:ext cx="4064000" cy="5300663"/>
        </p:xfrm>
        <a:graphic>
          <a:graphicData uri="http://schemas.openxmlformats.org/presentationml/2006/ole">
            <mc:AlternateContent xmlns:mc="http://schemas.openxmlformats.org/markup-compatibility/2006">
              <mc:Choice xmlns:v="urn:schemas-microsoft-com:vml" Requires="v">
                <p:oleObj spid="_x0000_s3093" name="" r:id="rId3" imgW="1755775" imgH="2286000" progId="Word.Picture.8">
                  <p:embed/>
                </p:oleObj>
              </mc:Choice>
              <mc:Fallback>
                <p:oleObj name="" r:id="rId3" imgW="1755775" imgH="2286000" progId="Word.Picture.8">
                  <p:embed/>
                  <p:pic>
                    <p:nvPicPr>
                      <p:cNvPr id="0" name="图片 3092"/>
                      <p:cNvPicPr/>
                      <p:nvPr/>
                    </p:nvPicPr>
                    <p:blipFill>
                      <a:blip r:embed="rId4"/>
                      <a:srcRect/>
                      <a:stretch>
                        <a:fillRect/>
                      </a:stretch>
                    </p:blipFill>
                    <p:spPr>
                      <a:xfrm>
                        <a:off x="193675" y="1123950"/>
                        <a:ext cx="4064000" cy="5300663"/>
                      </a:xfrm>
                      <a:prstGeom prst="rect">
                        <a:avLst/>
                      </a:prstGeom>
                      <a:noFill/>
                      <a:ln w="38100">
                        <a:miter/>
                      </a:ln>
                    </p:spPr>
                  </p:pic>
                </p:oleObj>
              </mc:Fallback>
            </mc:AlternateContent>
          </a:graphicData>
        </a:graphic>
      </p:graphicFrame>
      <p:sp>
        <p:nvSpPr>
          <p:cNvPr id="32777" name="Rectangle 8"/>
          <p:cNvSpPr/>
          <p:nvPr/>
        </p:nvSpPr>
        <p:spPr>
          <a:xfrm>
            <a:off x="423863" y="5734050"/>
            <a:ext cx="3533775" cy="1920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2778" name="AutoShape 9"/>
          <p:cNvSpPr/>
          <p:nvPr/>
        </p:nvSpPr>
        <p:spPr>
          <a:xfrm>
            <a:off x="4341813" y="1277938"/>
            <a:ext cx="3533775" cy="654050"/>
          </a:xfrm>
          <a:prstGeom prst="wedgeRoundRectCallout">
            <a:avLst>
              <a:gd name="adj1" fmla="val -60019"/>
              <a:gd name="adj2" fmla="val 633495"/>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Return result and assign it to k</a:t>
            </a:r>
            <a:endParaRPr lang="en-US" altLang="en-US" sz="1800" dirty="0"/>
          </a:p>
        </p:txBody>
      </p:sp>
      <p:sp>
        <p:nvSpPr>
          <p:cNvPr id="32779" name="Line 10"/>
          <p:cNvSpPr/>
          <p:nvPr/>
        </p:nvSpPr>
        <p:spPr>
          <a:xfrm flipH="1" flipV="1">
            <a:off x="1000125" y="2392363"/>
            <a:ext cx="538163" cy="3341687"/>
          </a:xfrm>
          <a:prstGeom prst="line">
            <a:avLst/>
          </a:prstGeom>
          <a:ln w="12700" cap="flat" cmpd="sng">
            <a:solidFill>
              <a:srgbClr val="FF0000"/>
            </a:solidFill>
            <a:prstDash val="solid"/>
            <a:headEnd type="none" w="sm" len="sm"/>
            <a:tailEnd type="stealth" w="sm" len="sm"/>
          </a:ln>
        </p:spPr>
      </p:sp>
      <p:sp>
        <p:nvSpPr>
          <p:cNvPr id="32780" name="Line 11"/>
          <p:cNvSpPr/>
          <p:nvPr/>
        </p:nvSpPr>
        <p:spPr>
          <a:xfrm flipV="1">
            <a:off x="2152650" y="3621088"/>
            <a:ext cx="4762500" cy="2265362"/>
          </a:xfrm>
          <a:prstGeom prst="line">
            <a:avLst/>
          </a:prstGeom>
          <a:ln w="12700" cap="flat" cmpd="sng">
            <a:solidFill>
              <a:srgbClr val="FF0000"/>
            </a:solidFill>
            <a:prstDash val="solid"/>
            <a:headEnd type="none" w="sm" len="sm"/>
            <a:tailEnd type="stealth" w="sm" len="sm"/>
          </a:ln>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5"/>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3795" name="Rectangle 2"/>
          <p:cNvSpPr>
            <a:spLocks noGrp="1"/>
          </p:cNvSpPr>
          <p:nvPr>
            <p:ph type="title"/>
          </p:nvPr>
        </p:nvSpPr>
        <p:spPr/>
        <p:txBody>
          <a:bodyPr vert="horz" wrap="square" lIns="92075" tIns="46038" rIns="92075" bIns="46038" anchor="ctr"/>
          <a:p>
            <a:r>
              <a:rPr lang="en-US" altLang="en-US" sz="4000" dirty="0"/>
              <a:t>Trace Call Stack</a:t>
            </a:r>
            <a:endParaRPr lang="en-US" altLang="en-US" sz="4000" dirty="0">
              <a:solidFill>
                <a:schemeClr val="tx1"/>
              </a:solidFill>
            </a:endParaRPr>
          </a:p>
        </p:txBody>
      </p:sp>
      <p:graphicFrame>
        <p:nvGraphicFramePr>
          <p:cNvPr id="33796" name="Object 3"/>
          <p:cNvGraphicFramePr>
            <a:graphicFrameLocks noChangeAspect="1"/>
          </p:cNvGraphicFramePr>
          <p:nvPr>
            <p:ph sz="half" idx="1"/>
          </p:nvPr>
        </p:nvGraphicFramePr>
        <p:xfrm>
          <a:off x="5646738" y="2354263"/>
          <a:ext cx="2239962" cy="3994150"/>
        </p:xfrm>
        <a:graphic>
          <a:graphicData uri="http://schemas.openxmlformats.org/presentationml/2006/ole">
            <mc:AlternateContent xmlns:mc="http://schemas.openxmlformats.org/markup-compatibility/2006">
              <mc:Choice xmlns:v="urn:schemas-microsoft-com:vml" Requires="v">
                <p:oleObj spid="_x0000_s3094" name="" r:id="rId1" imgW="1316990" imgH="2340610" progId="Word.Picture.8">
                  <p:embed/>
                </p:oleObj>
              </mc:Choice>
              <mc:Fallback>
                <p:oleObj name="" r:id="rId1" imgW="1316990" imgH="2340610" progId="Word.Picture.8">
                  <p:embed/>
                  <p:pic>
                    <p:nvPicPr>
                      <p:cNvPr id="0" name="图片 3093"/>
                      <p:cNvPicPr/>
                      <p:nvPr/>
                    </p:nvPicPr>
                    <p:blipFill>
                      <a:blip r:embed="rId2"/>
                      <a:srcRect/>
                      <a:stretch>
                        <a:fillRect/>
                      </a:stretch>
                    </p:blipFill>
                    <p:spPr>
                      <a:xfrm>
                        <a:off x="5646738" y="2354263"/>
                        <a:ext cx="2239962" cy="3994150"/>
                      </a:xfrm>
                      <a:prstGeom prst="rect">
                        <a:avLst/>
                      </a:prstGeom>
                      <a:noFill/>
                      <a:ln w="38100">
                        <a:miter/>
                      </a:ln>
                    </p:spPr>
                  </p:pic>
                </p:oleObj>
              </mc:Fallback>
            </mc:AlternateContent>
          </a:graphicData>
        </a:graphic>
      </p:graphicFrame>
      <p:sp>
        <p:nvSpPr>
          <p:cNvPr id="33797" name="Rectangle 4"/>
          <p:cNvSpPr/>
          <p:nvPr/>
        </p:nvSpPr>
        <p:spPr>
          <a:xfrm>
            <a:off x="3009900" y="27432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798" name="Rectangle 5"/>
          <p:cNvSpPr/>
          <p:nvPr/>
        </p:nvSpPr>
        <p:spPr>
          <a:xfrm>
            <a:off x="2457450" y="26289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33800" name="Object 7"/>
          <p:cNvGraphicFramePr>
            <a:graphicFrameLocks noChangeAspect="1"/>
          </p:cNvGraphicFramePr>
          <p:nvPr>
            <p:ph sz="half" idx="2"/>
          </p:nvPr>
        </p:nvGraphicFramePr>
        <p:xfrm>
          <a:off x="231775" y="1163638"/>
          <a:ext cx="3944938" cy="5145087"/>
        </p:xfrm>
        <a:graphic>
          <a:graphicData uri="http://schemas.openxmlformats.org/presentationml/2006/ole">
            <mc:AlternateContent xmlns:mc="http://schemas.openxmlformats.org/markup-compatibility/2006">
              <mc:Choice xmlns:v="urn:schemas-microsoft-com:vml" Requires="v">
                <p:oleObj spid="_x0000_s3095" name="" r:id="rId3" imgW="1755775" imgH="2286000" progId="Word.Picture.8">
                  <p:embed/>
                </p:oleObj>
              </mc:Choice>
              <mc:Fallback>
                <p:oleObj name="" r:id="rId3" imgW="1755775" imgH="2286000" progId="Word.Picture.8">
                  <p:embed/>
                  <p:pic>
                    <p:nvPicPr>
                      <p:cNvPr id="0" name="图片 3094"/>
                      <p:cNvPicPr/>
                      <p:nvPr/>
                    </p:nvPicPr>
                    <p:blipFill>
                      <a:blip r:embed="rId4"/>
                      <a:srcRect/>
                      <a:stretch>
                        <a:fillRect/>
                      </a:stretch>
                    </p:blipFill>
                    <p:spPr>
                      <a:xfrm>
                        <a:off x="231775" y="1163638"/>
                        <a:ext cx="3944938" cy="5145087"/>
                      </a:xfrm>
                      <a:prstGeom prst="rect">
                        <a:avLst/>
                      </a:prstGeom>
                      <a:noFill/>
                      <a:ln w="38100">
                        <a:miter/>
                      </a:ln>
                    </p:spPr>
                  </p:pic>
                </p:oleObj>
              </mc:Fallback>
            </mc:AlternateContent>
          </a:graphicData>
        </a:graphic>
      </p:graphicFrame>
      <p:sp>
        <p:nvSpPr>
          <p:cNvPr id="33801" name="Rectangle 8"/>
          <p:cNvSpPr/>
          <p:nvPr/>
        </p:nvSpPr>
        <p:spPr>
          <a:xfrm>
            <a:off x="461963" y="2622550"/>
            <a:ext cx="3384550" cy="576263"/>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3802" name="AutoShape 9"/>
          <p:cNvSpPr/>
          <p:nvPr/>
        </p:nvSpPr>
        <p:spPr>
          <a:xfrm>
            <a:off x="4456113" y="1470025"/>
            <a:ext cx="3533775" cy="654050"/>
          </a:xfrm>
          <a:prstGeom prst="wedgeRoundRectCallout">
            <a:avLst>
              <a:gd name="adj1" fmla="val -77269"/>
              <a:gd name="adj2" fmla="val 180097"/>
              <a:gd name="adj3" fmla="val 16667"/>
            </a:avLst>
          </a:prstGeom>
          <a:solidFill>
            <a:schemeClr val="accent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1800" dirty="0"/>
              <a:t>Execute print statement</a:t>
            </a:r>
            <a:endParaRPr lang="en-US" alt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685800" y="228600"/>
            <a:ext cx="7772400" cy="609600"/>
          </a:xfrm>
        </p:spPr>
        <p:txBody>
          <a:bodyPr vert="horz" wrap="square" lIns="92075" tIns="46038" rIns="92075" bIns="46038" anchor="ctr"/>
          <a:p>
            <a:r>
              <a:rPr lang="en-US" altLang="en-US" dirty="0"/>
              <a:t>void Functions</a:t>
            </a:r>
            <a:endParaRPr lang="en-US" altLang="en-US" dirty="0">
              <a:solidFill>
                <a:schemeClr val="tx1"/>
              </a:solidFill>
            </a:endParaRPr>
          </a:p>
        </p:txBody>
      </p:sp>
      <p:sp>
        <p:nvSpPr>
          <p:cNvPr id="34820" name="Rectangle 3"/>
          <p:cNvSpPr/>
          <p:nvPr/>
        </p:nvSpPr>
        <p:spPr>
          <a:xfrm>
            <a:off x="231775" y="1123950"/>
            <a:ext cx="8458200" cy="3276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dirty="0"/>
              <a:t>The preceding section gives an example of a nonvoid function. </a:t>
            </a:r>
            <a:endParaRPr lang="en-US" altLang="en-US" dirty="0"/>
          </a:p>
          <a:p>
            <a:pPr marL="0" lvl="0" indent="0">
              <a:spcBef>
                <a:spcPct val="0"/>
              </a:spcBef>
              <a:buNone/>
            </a:pPr>
            <a:r>
              <a:rPr lang="en-US" altLang="en-US" dirty="0"/>
              <a:t>This section shows how to declare and invoke a void function. </a:t>
            </a:r>
            <a:endParaRPr lang="en-US" altLang="en-US" dirty="0"/>
          </a:p>
          <a:p>
            <a:pPr marL="0" lvl="0" indent="0">
              <a:spcBef>
                <a:spcPct val="0"/>
              </a:spcBef>
              <a:buNone/>
            </a:pPr>
            <a:r>
              <a:rPr lang="en-US" altLang="en-US" dirty="0"/>
              <a:t>Listing 6.2 gives a program that declares a function named </a:t>
            </a:r>
            <a:r>
              <a:rPr lang="en-US" altLang="en-US" u="sng" dirty="0"/>
              <a:t>printGrade</a:t>
            </a:r>
            <a:r>
              <a:rPr lang="en-US" altLang="en-US" dirty="0"/>
              <a:t> and invokes it to print the grade for a given score.</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9420" y="1934845"/>
            <a:ext cx="3958590" cy="4276725"/>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r>
              <a:rPr lang="zh-CN" altLang="en-US" sz="1600"/>
              <a:t>// Print grade for the score </a:t>
            </a:r>
            <a:endParaRPr lang="zh-CN" altLang="en-US" sz="1600"/>
          </a:p>
          <a:p>
            <a:r>
              <a:rPr lang="zh-CN" altLang="en-US" sz="1600"/>
              <a:t>void printGrade(double score)</a:t>
            </a:r>
            <a:endParaRPr lang="zh-CN" altLang="en-US" sz="1600"/>
          </a:p>
          <a:p>
            <a:r>
              <a:rPr lang="zh-CN" altLang="en-US" sz="1600"/>
              <a:t>{</a:t>
            </a:r>
            <a:endParaRPr lang="zh-CN" altLang="en-US" sz="1600"/>
          </a:p>
          <a:p>
            <a:r>
              <a:rPr lang="zh-CN" altLang="en-US" sz="1600"/>
              <a:t>  if (score &gt;= 90.0)</a:t>
            </a:r>
            <a:endParaRPr lang="zh-CN" altLang="en-US" sz="1600"/>
          </a:p>
          <a:p>
            <a:r>
              <a:rPr lang="zh-CN" altLang="en-US" sz="1600"/>
              <a:t>    cout &lt;&lt; 'A' &lt;&lt; endl;</a:t>
            </a:r>
            <a:endParaRPr lang="zh-CN" altLang="en-US" sz="1600"/>
          </a:p>
          <a:p>
            <a:r>
              <a:rPr lang="zh-CN" altLang="en-US" sz="1600"/>
              <a:t>  else if (score &gt;= 80.0)</a:t>
            </a:r>
            <a:endParaRPr lang="zh-CN" altLang="en-US" sz="1600"/>
          </a:p>
          <a:p>
            <a:r>
              <a:rPr lang="zh-CN" altLang="en-US" sz="1600"/>
              <a:t>    cout &lt;&lt; 'B' &lt;&lt; endl;</a:t>
            </a:r>
            <a:endParaRPr lang="zh-CN" altLang="en-US" sz="1600"/>
          </a:p>
          <a:p>
            <a:r>
              <a:rPr lang="zh-CN" altLang="en-US" sz="1600"/>
              <a:t>  else if (score &gt;= 70.0)</a:t>
            </a:r>
            <a:endParaRPr lang="zh-CN" altLang="en-US" sz="1600"/>
          </a:p>
          <a:p>
            <a:r>
              <a:rPr lang="zh-CN" altLang="en-US" sz="1600"/>
              <a:t>    cout &lt;&lt; 'C' &lt;&lt; endl;</a:t>
            </a:r>
            <a:endParaRPr lang="zh-CN" altLang="en-US" sz="1600"/>
          </a:p>
          <a:p>
            <a:r>
              <a:rPr lang="zh-CN" altLang="en-US" sz="1600"/>
              <a:t>  else if (score &gt;= 60.0)</a:t>
            </a:r>
            <a:endParaRPr lang="zh-CN" altLang="en-US" sz="1600"/>
          </a:p>
          <a:p>
            <a:r>
              <a:rPr lang="zh-CN" altLang="en-US" sz="1600"/>
              <a:t>    cout &lt;&lt; 'D' &lt;&lt; endl;</a:t>
            </a:r>
            <a:endParaRPr lang="zh-CN" altLang="en-US" sz="1600"/>
          </a:p>
          <a:p>
            <a:r>
              <a:rPr lang="zh-CN" altLang="en-US" sz="1600"/>
              <a:t>  else</a:t>
            </a:r>
            <a:endParaRPr lang="zh-CN" altLang="en-US" sz="1600"/>
          </a:p>
          <a:p>
            <a:r>
              <a:rPr lang="zh-CN" altLang="en-US" sz="1600"/>
              <a:t>    cout &lt;&lt; 'F' &lt;&lt; endl;</a:t>
            </a:r>
            <a:endParaRPr lang="zh-CN" altLang="en-US" sz="1600"/>
          </a:p>
          <a:p>
            <a:r>
              <a:rPr lang="zh-CN" altLang="en-US" sz="1600"/>
              <a:t>}</a:t>
            </a:r>
            <a:endParaRPr lang="zh-CN" altLang="en-US" sz="1600"/>
          </a:p>
          <a:p>
            <a:endParaRPr lang="zh-CN" altLang="en-US" sz="1600"/>
          </a:p>
        </p:txBody>
      </p:sp>
      <p:sp>
        <p:nvSpPr>
          <p:cNvPr id="5" name="文本框 4"/>
          <p:cNvSpPr txBox="1"/>
          <p:nvPr/>
        </p:nvSpPr>
        <p:spPr>
          <a:xfrm>
            <a:off x="439420" y="582295"/>
            <a:ext cx="3093720" cy="368300"/>
          </a:xfrm>
          <a:prstGeom prst="rect">
            <a:avLst/>
          </a:prstGeom>
          <a:noFill/>
        </p:spPr>
        <p:txBody>
          <a:bodyPr wrap="square" rtlCol="0" anchor="t">
            <a:spAutoFit/>
          </a:bodyPr>
          <a:p>
            <a:r>
              <a:rPr lang="en-US" altLang="en-US" dirty="0">
                <a:sym typeface="+mn-ea"/>
              </a:rPr>
              <a:t>TestVoidFunction.cpp</a:t>
            </a:r>
            <a:endParaRPr lang="zh-CN" altLang="en-US"/>
          </a:p>
        </p:txBody>
      </p:sp>
      <p:pic>
        <p:nvPicPr>
          <p:cNvPr id="6" name="图片 5"/>
          <p:cNvPicPr>
            <a:picLocks noChangeAspect="1"/>
          </p:cNvPicPr>
          <p:nvPr/>
        </p:nvPicPr>
        <p:blipFill>
          <a:blip r:embed="rId1"/>
          <a:stretch>
            <a:fillRect/>
          </a:stretch>
        </p:blipFill>
        <p:spPr>
          <a:xfrm>
            <a:off x="4794250" y="850900"/>
            <a:ext cx="2582545" cy="609600"/>
          </a:xfrm>
          <a:prstGeom prst="rect">
            <a:avLst/>
          </a:prstGeom>
        </p:spPr>
      </p:pic>
      <p:sp>
        <p:nvSpPr>
          <p:cNvPr id="7" name="文本框 6"/>
          <p:cNvSpPr txBox="1"/>
          <p:nvPr/>
        </p:nvSpPr>
        <p:spPr>
          <a:xfrm>
            <a:off x="4398010" y="2496185"/>
            <a:ext cx="3390900" cy="2861310"/>
          </a:xfrm>
          <a:prstGeom prst="rect">
            <a:avLst/>
          </a:prstGeom>
          <a:noFill/>
        </p:spPr>
        <p:txBody>
          <a:bodyPr wrap="square" rtlCol="0" anchor="t">
            <a:spAutoFit/>
          </a:bodyPr>
          <a:p>
            <a:r>
              <a:rPr lang="zh-CN" altLang="en-US">
                <a:sym typeface="+mn-ea"/>
              </a:rPr>
              <a:t>int main()</a:t>
            </a:r>
            <a:endParaRPr lang="zh-CN" altLang="en-US"/>
          </a:p>
          <a:p>
            <a:r>
              <a:rPr lang="zh-CN" altLang="en-US">
                <a:sym typeface="+mn-ea"/>
              </a:rPr>
              <a:t>{</a:t>
            </a:r>
            <a:endParaRPr lang="zh-CN" altLang="en-US"/>
          </a:p>
          <a:p>
            <a:r>
              <a:rPr lang="zh-CN" altLang="en-US">
                <a:sym typeface="+mn-ea"/>
              </a:rPr>
              <a:t>  cout &lt;&lt; "Enter a score: ";</a:t>
            </a:r>
            <a:endParaRPr lang="zh-CN" altLang="en-US"/>
          </a:p>
          <a:p>
            <a:r>
              <a:rPr lang="zh-CN" altLang="en-US">
                <a:sym typeface="+mn-ea"/>
              </a:rPr>
              <a:t>  double score;</a:t>
            </a:r>
            <a:endParaRPr lang="zh-CN" altLang="en-US"/>
          </a:p>
          <a:p>
            <a:r>
              <a:rPr lang="zh-CN" altLang="en-US">
                <a:sym typeface="+mn-ea"/>
              </a:rPr>
              <a:t>  cin &gt;&gt; score;</a:t>
            </a:r>
            <a:endParaRPr lang="zh-CN" altLang="en-US"/>
          </a:p>
          <a:p>
            <a:r>
              <a:rPr lang="zh-CN" altLang="en-US">
                <a:sym typeface="+mn-ea"/>
              </a:rPr>
              <a:t>  cout &lt;&lt; "The grade is ";</a:t>
            </a:r>
            <a:endParaRPr lang="zh-CN" altLang="en-US"/>
          </a:p>
          <a:p>
            <a:r>
              <a:rPr lang="zh-CN" altLang="en-US">
                <a:sym typeface="+mn-ea"/>
              </a:rPr>
              <a:t>  printGrade(score);</a:t>
            </a:r>
            <a:endParaRPr lang="zh-CN" altLang="en-US"/>
          </a:p>
          <a:p>
            <a:endParaRPr lang="zh-CN" altLang="en-US"/>
          </a:p>
          <a:p>
            <a:r>
              <a:rPr lang="zh-CN" altLang="en-US">
                <a:sym typeface="+mn-ea"/>
              </a:rPr>
              <a:t>  return 0;</a:t>
            </a:r>
            <a:endParaRPr lang="zh-CN" altLang="en-US"/>
          </a:p>
          <a:p>
            <a:r>
              <a:rPr lang="zh-CN" altLang="en-US">
                <a:sym typeface="+mn-ea"/>
              </a:rPr>
              <a:t>}</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920" y="467360"/>
            <a:ext cx="4318000" cy="460375"/>
          </a:xfrm>
          <a:prstGeom prst="rect">
            <a:avLst/>
          </a:prstGeom>
          <a:noFill/>
        </p:spPr>
        <p:txBody>
          <a:bodyPr wrap="none" rtlCol="0" anchor="t">
            <a:spAutoFit/>
          </a:bodyPr>
          <a:p>
            <a:pPr marL="0" lvl="0" indent="0" algn="ctr">
              <a:spcBef>
                <a:spcPct val="0"/>
              </a:spcBef>
              <a:buClrTx/>
              <a:buSzPct val="100000"/>
              <a:buNone/>
            </a:pPr>
            <a:r>
              <a:rPr lang="en-US" altLang="en-US" sz="2400" dirty="0">
                <a:sym typeface="+mn-ea"/>
              </a:rPr>
              <a:t>TestReturnGradeFunction.</a:t>
            </a:r>
            <a:r>
              <a:rPr lang="en-US" altLang="zh-CN" sz="2400" dirty="0">
                <a:sym typeface="+mn-ea"/>
              </a:rPr>
              <a:t>cpp</a:t>
            </a:r>
            <a:endParaRPr lang="en-US" altLang="zh-CN" sz="2400" dirty="0">
              <a:sym typeface="+mn-ea"/>
            </a:endParaRPr>
          </a:p>
        </p:txBody>
      </p:sp>
      <p:sp>
        <p:nvSpPr>
          <p:cNvPr id="5" name="文本框 4"/>
          <p:cNvSpPr txBox="1"/>
          <p:nvPr/>
        </p:nvSpPr>
        <p:spPr>
          <a:xfrm>
            <a:off x="248920" y="1808480"/>
            <a:ext cx="4504690" cy="4276725"/>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r>
              <a:rPr lang="zh-CN" altLang="en-US" sz="1600"/>
              <a:t>// Return the grade for the score </a:t>
            </a:r>
            <a:endParaRPr lang="zh-CN" altLang="en-US" sz="1600"/>
          </a:p>
          <a:p>
            <a:r>
              <a:rPr lang="zh-CN" altLang="en-US" sz="1600"/>
              <a:t>char getGrade(double score)</a:t>
            </a:r>
            <a:endParaRPr lang="zh-CN" altLang="en-US" sz="1600"/>
          </a:p>
          <a:p>
            <a:r>
              <a:rPr lang="zh-CN" altLang="en-US" sz="1600"/>
              <a:t>{</a:t>
            </a:r>
            <a:endParaRPr lang="zh-CN" altLang="en-US" sz="1600"/>
          </a:p>
          <a:p>
            <a:r>
              <a:rPr lang="zh-CN" altLang="en-US" sz="1600"/>
              <a:t>  if (score &gt;= 90.0)</a:t>
            </a:r>
            <a:endParaRPr lang="zh-CN" altLang="en-US" sz="1600"/>
          </a:p>
          <a:p>
            <a:r>
              <a:rPr lang="zh-CN" altLang="en-US" sz="1600"/>
              <a:t>    return 'A';</a:t>
            </a:r>
            <a:endParaRPr lang="zh-CN" altLang="en-US" sz="1600"/>
          </a:p>
          <a:p>
            <a:r>
              <a:rPr lang="zh-CN" altLang="en-US" sz="1600"/>
              <a:t>  else if (score &gt;= 80.0)</a:t>
            </a:r>
            <a:endParaRPr lang="zh-CN" altLang="en-US" sz="1600"/>
          </a:p>
          <a:p>
            <a:r>
              <a:rPr lang="zh-CN" altLang="en-US" sz="1600"/>
              <a:t>    return 'B';</a:t>
            </a:r>
            <a:endParaRPr lang="zh-CN" altLang="en-US" sz="1600"/>
          </a:p>
          <a:p>
            <a:r>
              <a:rPr lang="zh-CN" altLang="en-US" sz="1600"/>
              <a:t>  else if (score &gt;= 70.0)</a:t>
            </a:r>
            <a:endParaRPr lang="zh-CN" altLang="en-US" sz="1600"/>
          </a:p>
          <a:p>
            <a:r>
              <a:rPr lang="zh-CN" altLang="en-US" sz="1600"/>
              <a:t>    return 'C';</a:t>
            </a:r>
            <a:endParaRPr lang="zh-CN" altLang="en-US" sz="1600"/>
          </a:p>
          <a:p>
            <a:r>
              <a:rPr lang="zh-CN" altLang="en-US" sz="1600"/>
              <a:t>  else if (score &gt;= 60.0)</a:t>
            </a:r>
            <a:endParaRPr lang="zh-CN" altLang="en-US" sz="1600"/>
          </a:p>
          <a:p>
            <a:r>
              <a:rPr lang="zh-CN" altLang="en-US" sz="1600"/>
              <a:t>    return 'D';</a:t>
            </a:r>
            <a:endParaRPr lang="zh-CN" altLang="en-US" sz="1600"/>
          </a:p>
          <a:p>
            <a:r>
              <a:rPr lang="zh-CN" altLang="en-US" sz="1600"/>
              <a:t>  else</a:t>
            </a:r>
            <a:endParaRPr lang="zh-CN" altLang="en-US" sz="1600"/>
          </a:p>
          <a:p>
            <a:r>
              <a:rPr lang="zh-CN" altLang="en-US" sz="1600"/>
              <a:t>    return 'F';</a:t>
            </a:r>
            <a:endParaRPr lang="zh-CN" altLang="en-US" sz="1600"/>
          </a:p>
          <a:p>
            <a:r>
              <a:rPr lang="zh-CN" altLang="en-US" sz="1600"/>
              <a:t>}</a:t>
            </a:r>
            <a:endParaRPr lang="zh-CN" altLang="en-US" sz="1600"/>
          </a:p>
          <a:p>
            <a:endParaRPr lang="zh-CN" altLang="en-US" sz="1600"/>
          </a:p>
        </p:txBody>
      </p:sp>
      <p:pic>
        <p:nvPicPr>
          <p:cNvPr id="6" name="图片 5"/>
          <p:cNvPicPr>
            <a:picLocks noChangeAspect="1"/>
          </p:cNvPicPr>
          <p:nvPr/>
        </p:nvPicPr>
        <p:blipFill>
          <a:blip r:embed="rId1"/>
          <a:stretch>
            <a:fillRect/>
          </a:stretch>
        </p:blipFill>
        <p:spPr>
          <a:xfrm>
            <a:off x="5639435" y="819150"/>
            <a:ext cx="2171700" cy="444500"/>
          </a:xfrm>
          <a:prstGeom prst="rect">
            <a:avLst/>
          </a:prstGeom>
        </p:spPr>
      </p:pic>
      <p:sp>
        <p:nvSpPr>
          <p:cNvPr id="7" name="文本框 6"/>
          <p:cNvSpPr txBox="1"/>
          <p:nvPr/>
        </p:nvSpPr>
        <p:spPr>
          <a:xfrm>
            <a:off x="4660900" y="2332990"/>
            <a:ext cx="4291965" cy="2861310"/>
          </a:xfrm>
          <a:prstGeom prst="rect">
            <a:avLst/>
          </a:prstGeom>
          <a:noFill/>
        </p:spPr>
        <p:txBody>
          <a:bodyPr wrap="square" rtlCol="0" anchor="t">
            <a:spAutoFit/>
          </a:bodyPr>
          <a:p>
            <a:r>
              <a:rPr lang="zh-CN" altLang="en-US">
                <a:sym typeface="+mn-ea"/>
              </a:rPr>
              <a:t>int main()</a:t>
            </a:r>
            <a:endParaRPr lang="zh-CN" altLang="en-US"/>
          </a:p>
          <a:p>
            <a:r>
              <a:rPr lang="zh-CN" altLang="en-US">
                <a:sym typeface="+mn-ea"/>
              </a:rPr>
              <a:t>{</a:t>
            </a:r>
            <a:endParaRPr lang="zh-CN" altLang="en-US"/>
          </a:p>
          <a:p>
            <a:r>
              <a:rPr lang="zh-CN" altLang="en-US">
                <a:sym typeface="+mn-ea"/>
              </a:rPr>
              <a:t>  cout &lt;&lt; "Enter a score: ";</a:t>
            </a:r>
            <a:endParaRPr lang="zh-CN" altLang="en-US"/>
          </a:p>
          <a:p>
            <a:r>
              <a:rPr lang="zh-CN" altLang="en-US">
                <a:sym typeface="+mn-ea"/>
              </a:rPr>
              <a:t>  double score;</a:t>
            </a:r>
            <a:endParaRPr lang="zh-CN" altLang="en-US"/>
          </a:p>
          <a:p>
            <a:r>
              <a:rPr lang="zh-CN" altLang="en-US">
                <a:sym typeface="+mn-ea"/>
              </a:rPr>
              <a:t>  cin &gt;&gt; score;</a:t>
            </a:r>
            <a:endParaRPr lang="zh-CN" altLang="en-US"/>
          </a:p>
          <a:p>
            <a:endParaRPr lang="zh-CN" altLang="en-US"/>
          </a:p>
          <a:p>
            <a:r>
              <a:rPr lang="zh-CN" altLang="en-US">
                <a:sym typeface="+mn-ea"/>
              </a:rPr>
              <a:t>  cout &lt;&lt; "The grade is ";</a:t>
            </a:r>
            <a:endParaRPr lang="zh-CN" altLang="en-US"/>
          </a:p>
          <a:p>
            <a:r>
              <a:rPr lang="zh-CN" altLang="en-US">
                <a:sym typeface="+mn-ea"/>
              </a:rPr>
              <a:t>  cout &lt;&lt; getGrade(score) &lt;&lt; endl;</a:t>
            </a:r>
            <a:endParaRPr lang="zh-CN" altLang="en-US"/>
          </a:p>
          <a:p>
            <a:r>
              <a:rPr lang="zh-CN" altLang="en-US">
                <a:sym typeface="+mn-ea"/>
              </a:rPr>
              <a:t>  return 0;</a:t>
            </a:r>
            <a:endParaRPr lang="zh-CN" altLang="en-US"/>
          </a:p>
          <a:p>
            <a:r>
              <a:rPr lang="zh-CN" altLang="en-US">
                <a:sym typeface="+mn-ea"/>
              </a:rPr>
              <a:t>}</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693738" y="317500"/>
            <a:ext cx="7772400" cy="654050"/>
          </a:xfrm>
        </p:spPr>
        <p:txBody>
          <a:bodyPr vert="horz" wrap="square" lIns="92075" tIns="46038" rIns="92075" bIns="46038" anchor="ctr"/>
          <a:p>
            <a:r>
              <a:rPr lang="en-US" altLang="en-US" dirty="0"/>
              <a:t>Passing Arguments by Value </a:t>
            </a:r>
            <a:endParaRPr lang="en-US" altLang="en-US" dirty="0"/>
          </a:p>
        </p:txBody>
      </p:sp>
      <p:sp>
        <p:nvSpPr>
          <p:cNvPr id="35844" name="Rectangle 3"/>
          <p:cNvSpPr>
            <a:spLocks noGrp="1"/>
          </p:cNvSpPr>
          <p:nvPr>
            <p:ph idx="1"/>
          </p:nvPr>
        </p:nvSpPr>
        <p:spPr>
          <a:xfrm>
            <a:off x="193675" y="1239838"/>
            <a:ext cx="8680450" cy="5146675"/>
          </a:xfrm>
        </p:spPr>
        <p:txBody>
          <a:bodyPr vert="horz" wrap="square" lIns="92075" tIns="46038" rIns="92075" bIns="46038" anchor="t">
            <a:normAutofit lnSpcReduction="20000"/>
          </a:bodyPr>
          <a:p>
            <a:pPr marL="0" indent="0">
              <a:lnSpc>
                <a:spcPct val="90000"/>
              </a:lnSpc>
              <a:buNone/>
            </a:pPr>
            <a:r>
              <a:rPr lang="en-US" altLang="en-US" dirty="0"/>
              <a:t>By default, the arguments are passed by value to parameters when invoking a function.</a:t>
            </a:r>
            <a:endParaRPr lang="en-US" altLang="en-US" dirty="0"/>
          </a:p>
          <a:p>
            <a:pPr marL="0" indent="0">
              <a:lnSpc>
                <a:spcPct val="90000"/>
              </a:lnSpc>
              <a:buNone/>
            </a:pPr>
            <a:r>
              <a:rPr lang="en-US" altLang="en-US" dirty="0"/>
              <a:t>The power of a function is its ability to work with parameters. </a:t>
            </a:r>
            <a:endParaRPr lang="en-US" altLang="en-US" dirty="0"/>
          </a:p>
          <a:p>
            <a:pPr marL="0" indent="0">
              <a:lnSpc>
                <a:spcPct val="90000"/>
              </a:lnSpc>
              <a:buNone/>
            </a:pPr>
            <a:r>
              <a:rPr lang="en-US" altLang="en-US" dirty="0"/>
              <a:t>You can use </a:t>
            </a:r>
            <a:r>
              <a:rPr lang="en-US" altLang="en-US" b="1" dirty="0"/>
              <a:t>max</a:t>
            </a:r>
            <a:r>
              <a:rPr lang="en-US" altLang="en-US" dirty="0"/>
              <a:t> to find the maximum between any two </a:t>
            </a:r>
            <a:r>
              <a:rPr lang="en-US" altLang="en-US" b="1" dirty="0"/>
              <a:t>int</a:t>
            </a:r>
            <a:r>
              <a:rPr lang="en-US" altLang="en-US" dirty="0"/>
              <a:t> values. </a:t>
            </a:r>
            <a:endParaRPr lang="en-US" altLang="en-US" dirty="0"/>
          </a:p>
          <a:p>
            <a:pPr marL="0" indent="0">
              <a:lnSpc>
                <a:spcPct val="90000"/>
              </a:lnSpc>
              <a:buNone/>
            </a:pPr>
            <a:r>
              <a:rPr lang="en-US" altLang="en-US" dirty="0"/>
              <a:t>When calling a function, you need to provide arguments, which must be given in the same order as their respective parameters in the function signature. </a:t>
            </a:r>
            <a:endParaRPr lang="en-US" altLang="en-US" dirty="0"/>
          </a:p>
          <a:p>
            <a:pPr marL="0" indent="0">
              <a:lnSpc>
                <a:spcPct val="90000"/>
              </a:lnSpc>
              <a:buNone/>
            </a:pPr>
            <a:r>
              <a:rPr lang="en-US" altLang="en-US" dirty="0"/>
              <a:t>This is known as </a:t>
            </a:r>
            <a:r>
              <a:rPr lang="en-US" altLang="en-US" i="1" dirty="0"/>
              <a:t>parameter order association</a:t>
            </a:r>
            <a:r>
              <a:rPr lang="en-US" altLang="en-US" dirty="0"/>
              <a:t>. For example, the following function prints a character </a:t>
            </a:r>
            <a:r>
              <a:rPr lang="en-US" altLang="en-US" b="1" dirty="0"/>
              <a:t>n</a:t>
            </a:r>
            <a:r>
              <a:rPr lang="en-US" altLang="en-US" dirty="0"/>
              <a:t> times.</a:t>
            </a: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6867" name="Rectangle 2"/>
          <p:cNvSpPr>
            <a:spLocks noGrp="1"/>
          </p:cNvSpPr>
          <p:nvPr>
            <p:ph type="title"/>
          </p:nvPr>
        </p:nvSpPr>
        <p:spPr>
          <a:xfrm>
            <a:off x="693738" y="317500"/>
            <a:ext cx="7772400" cy="654050"/>
          </a:xfrm>
        </p:spPr>
        <p:txBody>
          <a:bodyPr vert="horz" wrap="square" lIns="92075" tIns="46038" rIns="92075" bIns="46038" anchor="ctr"/>
          <a:p>
            <a:r>
              <a:rPr lang="en-US" altLang="en-US" sz="4000" dirty="0"/>
              <a:t>Modularizing Code</a:t>
            </a:r>
            <a:endParaRPr lang="en-US" altLang="en-US" sz="4000" dirty="0">
              <a:solidFill>
                <a:schemeClr val="tx1"/>
              </a:solidFill>
            </a:endParaRPr>
          </a:p>
        </p:txBody>
      </p:sp>
      <p:sp>
        <p:nvSpPr>
          <p:cNvPr id="36868" name="Rectangle 3"/>
          <p:cNvSpPr>
            <a:spLocks noGrp="1"/>
          </p:cNvSpPr>
          <p:nvPr>
            <p:ph idx="1"/>
          </p:nvPr>
        </p:nvSpPr>
        <p:spPr>
          <a:xfrm>
            <a:off x="193675" y="1239838"/>
            <a:ext cx="8682038" cy="1865312"/>
          </a:xfrm>
        </p:spPr>
        <p:txBody>
          <a:bodyPr vert="horz" wrap="square" lIns="92075" tIns="46038" rIns="92075" bIns="46038" anchor="t">
            <a:normAutofit lnSpcReduction="10000"/>
          </a:bodyPr>
          <a:p>
            <a:pPr marL="0" indent="0">
              <a:lnSpc>
                <a:spcPct val="90000"/>
              </a:lnSpc>
              <a:buNone/>
            </a:pPr>
            <a:r>
              <a:rPr lang="en-US" altLang="en-US" dirty="0"/>
              <a:t>Methods can be used to reduce redundant coding and enable code reuse. </a:t>
            </a:r>
            <a:endParaRPr lang="en-US" altLang="en-US" dirty="0"/>
          </a:p>
          <a:p>
            <a:pPr marL="0" indent="0">
              <a:lnSpc>
                <a:spcPct val="90000"/>
              </a:lnSpc>
              <a:buNone/>
            </a:pPr>
            <a:r>
              <a:rPr lang="en-US" altLang="en-US" dirty="0"/>
              <a:t>Methods can also be used to modularize code and improve the quality of the program.</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1795" y="1334770"/>
            <a:ext cx="3877945" cy="3538220"/>
          </a:xfrm>
          <a:prstGeom prst="rect">
            <a:avLst/>
          </a:prstGeom>
          <a:noFill/>
        </p:spPr>
        <p:txBody>
          <a:bodyPr wrap="square" rtlCol="0" anchor="t">
            <a:spAutoFit/>
          </a:bodyPr>
          <a:p>
            <a:r>
              <a:rPr lang="zh-CN" altLang="en-US" sz="1600">
                <a:latin typeface="Times New Roman Regular" panose="02020603050405020304" charset="0"/>
                <a:cs typeface="Times New Roman Regular" panose="02020603050405020304" charset="0"/>
              </a:rPr>
              <a:t>#include &lt;iostream&gt;</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using namespace std;</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Return the gcd of two integers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int gcd(int n1, int n2){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int gcd = 1; // Initial gcd is 1</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int k = 2;   // Possible gcd</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while (k &lt;= n1 &amp;&amp; k &lt;= n2)</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    if (n1 % k == 0 &amp;&amp; n2 % k == 0)</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gcd = k; // Update gcd</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k++;</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  return gcd; // Return gcd</a:t>
            </a:r>
            <a:endParaRPr lang="zh-CN" altLang="en-US" sz="1600">
              <a:latin typeface="Times New Roman Regular" panose="02020603050405020304" charset="0"/>
              <a:cs typeface="Times New Roman Regular" panose="02020603050405020304" charset="0"/>
            </a:endParaRPr>
          </a:p>
          <a:p>
            <a:r>
              <a:rPr lang="zh-CN" altLang="en-US" sz="1600">
                <a:latin typeface="Times New Roman Regular" panose="02020603050405020304" charset="0"/>
                <a:cs typeface="Times New Roman Regular" panose="02020603050405020304" charset="0"/>
              </a:rPr>
              <a:t>}</a:t>
            </a:r>
            <a:endParaRPr lang="zh-CN" altLang="en-US" sz="1600">
              <a:latin typeface="Times New Roman Regular" panose="02020603050405020304" charset="0"/>
              <a:cs typeface="Times New Roman Regular" panose="02020603050405020304" charset="0"/>
            </a:endParaRPr>
          </a:p>
          <a:p>
            <a:endParaRPr lang="zh-CN" altLang="en-US" sz="1600">
              <a:latin typeface="Times New Roman Regular" panose="02020603050405020304" charset="0"/>
              <a:cs typeface="Times New Roman Regular" panose="02020603050405020304" charset="0"/>
            </a:endParaRPr>
          </a:p>
        </p:txBody>
      </p:sp>
      <p:sp>
        <p:nvSpPr>
          <p:cNvPr id="5" name="文本框 4"/>
          <p:cNvSpPr txBox="1"/>
          <p:nvPr/>
        </p:nvSpPr>
        <p:spPr>
          <a:xfrm>
            <a:off x="234315" y="378460"/>
            <a:ext cx="5340350" cy="460375"/>
          </a:xfrm>
          <a:prstGeom prst="rect">
            <a:avLst/>
          </a:prstGeom>
          <a:noFill/>
        </p:spPr>
        <p:txBody>
          <a:bodyPr wrap="none" rtlCol="0" anchor="t">
            <a:spAutoFit/>
          </a:bodyPr>
          <a:p>
            <a:pPr marL="0" lvl="0" indent="0" algn="ctr">
              <a:spcBef>
                <a:spcPct val="0"/>
              </a:spcBef>
              <a:buClrTx/>
              <a:buSzPct val="100000"/>
              <a:buNone/>
            </a:pPr>
            <a:r>
              <a:rPr lang="en-US" altLang="en-US" sz="2400" dirty="0">
                <a:sym typeface="+mn-ea"/>
              </a:rPr>
              <a:t>GreatestCommonDivisorFunction.cpp</a:t>
            </a:r>
            <a:endParaRPr lang="en-US" altLang="en-US" sz="2400" dirty="0">
              <a:sym typeface="+mn-ea"/>
            </a:endParaRPr>
          </a:p>
        </p:txBody>
      </p:sp>
      <p:pic>
        <p:nvPicPr>
          <p:cNvPr id="6" name="图片 5"/>
          <p:cNvPicPr>
            <a:picLocks noChangeAspect="1"/>
          </p:cNvPicPr>
          <p:nvPr/>
        </p:nvPicPr>
        <p:blipFill>
          <a:blip r:embed="rId1"/>
          <a:stretch>
            <a:fillRect/>
          </a:stretch>
        </p:blipFill>
        <p:spPr>
          <a:xfrm>
            <a:off x="552450" y="5041900"/>
            <a:ext cx="5422900" cy="736600"/>
          </a:xfrm>
          <a:prstGeom prst="rect">
            <a:avLst/>
          </a:prstGeom>
        </p:spPr>
      </p:pic>
      <p:sp>
        <p:nvSpPr>
          <p:cNvPr id="7" name="文本框 6"/>
          <p:cNvSpPr txBox="1"/>
          <p:nvPr/>
        </p:nvSpPr>
        <p:spPr>
          <a:xfrm>
            <a:off x="4066540" y="1180465"/>
            <a:ext cx="4914900" cy="3692525"/>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sym typeface="+mn-ea"/>
              </a:rPr>
              <a:t>int main(){</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 Prompt the user to enter two integers</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cout &lt;&lt; "Enter first integer: ";</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int n1;</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cin &gt;&gt; n1;</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cout &lt;&lt; "Enter second integer: ";</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int n2;</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cin &gt;&gt; n2;</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cout &lt;&lt; "The greatest common divisor for " &lt;&lt; n1 &lt;&lt;</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 and " &lt;&lt; n2 &lt;&lt; " is " &lt;&lt; gcd(n1, n2) &lt;&lt; endl;</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  return 0;</a:t>
            </a:r>
            <a:endParaRPr lang="zh-CN" altLang="en-US">
              <a:latin typeface="Times New Roman Regular" panose="02020603050405020304" charset="0"/>
              <a:cs typeface="Times New Roman Regular" panose="02020603050405020304" charset="0"/>
            </a:endParaRPr>
          </a:p>
          <a:p>
            <a:r>
              <a:rPr lang="zh-CN" altLang="en-US">
                <a:latin typeface="Times New Roman Regular" panose="02020603050405020304" charset="0"/>
                <a:cs typeface="Times New Roman Regular" panose="02020603050405020304" charset="0"/>
                <a:sym typeface="+mn-ea"/>
              </a:rPr>
              <a:t>}</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6525" y="745490"/>
            <a:ext cx="4272280" cy="5692775"/>
          </a:xfrm>
          <a:prstGeom prst="rect">
            <a:avLst/>
          </a:prstGeom>
          <a:noFill/>
        </p:spPr>
        <p:txBody>
          <a:bodyPr wrap="square" rtlCol="0" anchor="t">
            <a:spAutoFit/>
          </a:bodyPr>
          <a:p>
            <a:r>
              <a:rPr lang="zh-CN" altLang="en-US" sz="1400"/>
              <a:t>#include &lt;iostream&gt;</a:t>
            </a:r>
            <a:endParaRPr lang="zh-CN" altLang="en-US" sz="1400"/>
          </a:p>
          <a:p>
            <a:r>
              <a:rPr lang="zh-CN" altLang="en-US" sz="1400"/>
              <a:t>#include &lt;iomanip&gt;</a:t>
            </a:r>
            <a:endParaRPr lang="zh-CN" altLang="en-US" sz="1400"/>
          </a:p>
          <a:p>
            <a:r>
              <a:rPr lang="zh-CN" altLang="en-US" sz="1400"/>
              <a:t>using namespace std;</a:t>
            </a:r>
            <a:endParaRPr lang="zh-CN" altLang="en-US" sz="1400"/>
          </a:p>
          <a:p>
            <a:r>
              <a:rPr lang="zh-CN" altLang="en-US" sz="1400"/>
              <a:t>// Check whether number is prime </a:t>
            </a:r>
            <a:endParaRPr lang="zh-CN" altLang="en-US" sz="1400"/>
          </a:p>
          <a:p>
            <a:r>
              <a:rPr lang="zh-CN" altLang="en-US" sz="1400"/>
              <a:t>bool isPrime(int number)</a:t>
            </a:r>
            <a:endParaRPr lang="zh-CN" altLang="en-US" sz="1400"/>
          </a:p>
          <a:p>
            <a:r>
              <a:rPr lang="zh-CN" altLang="en-US" sz="1400"/>
              <a:t>{</a:t>
            </a:r>
            <a:endParaRPr lang="zh-CN" altLang="en-US" sz="1400"/>
          </a:p>
          <a:p>
            <a:r>
              <a:rPr lang="zh-CN" altLang="en-US" sz="1400"/>
              <a:t>  for (int divisor = 2; divisor &lt;= number / 2; divisor++)</a:t>
            </a:r>
            <a:endParaRPr lang="zh-CN" altLang="en-US" sz="1400"/>
          </a:p>
          <a:p>
            <a:r>
              <a:rPr lang="zh-CN" altLang="en-US" sz="1400"/>
              <a:t>  {</a:t>
            </a:r>
            <a:endParaRPr lang="zh-CN" altLang="en-US" sz="1400"/>
          </a:p>
          <a:p>
            <a:r>
              <a:rPr lang="zh-CN" altLang="en-US" sz="1400"/>
              <a:t>    if (number % divisor == 0)</a:t>
            </a:r>
            <a:endParaRPr lang="zh-CN" altLang="en-US" sz="1400"/>
          </a:p>
          <a:p>
            <a:r>
              <a:rPr lang="zh-CN" altLang="en-US" sz="1400"/>
              <a:t>    {</a:t>
            </a:r>
            <a:endParaRPr lang="zh-CN" altLang="en-US" sz="1400"/>
          </a:p>
          <a:p>
            <a:r>
              <a:rPr lang="zh-CN" altLang="en-US" sz="1400"/>
              <a:t>      // If true, number is not prime</a:t>
            </a:r>
            <a:endParaRPr lang="zh-CN" altLang="en-US" sz="1400"/>
          </a:p>
          <a:p>
            <a:r>
              <a:rPr lang="zh-CN" altLang="en-US" sz="1400"/>
              <a:t>      return false; // number is not a prime</a:t>
            </a:r>
            <a:endParaRPr lang="zh-CN" altLang="en-US" sz="1400"/>
          </a:p>
          <a:p>
            <a:r>
              <a:rPr lang="zh-CN" altLang="en-US" sz="1400"/>
              <a:t>    }</a:t>
            </a:r>
            <a:endParaRPr lang="zh-CN" altLang="en-US" sz="1400"/>
          </a:p>
          <a:p>
            <a:r>
              <a:rPr lang="zh-CN" altLang="en-US" sz="1400"/>
              <a:t>  }</a:t>
            </a:r>
            <a:endParaRPr lang="zh-CN" altLang="en-US" sz="1400"/>
          </a:p>
          <a:p>
            <a:r>
              <a:rPr lang="zh-CN" altLang="en-US" sz="1400"/>
              <a:t>  return true; // number is prime</a:t>
            </a:r>
            <a:endParaRPr lang="zh-CN" altLang="en-US" sz="1400"/>
          </a:p>
          <a:p>
            <a:r>
              <a:rPr lang="zh-CN" altLang="en-US" sz="1400"/>
              <a:t>}</a:t>
            </a:r>
            <a:endParaRPr lang="zh-CN" altLang="en-US" sz="1400"/>
          </a:p>
          <a:p>
            <a:endParaRPr lang="zh-CN" altLang="en-US" sz="1400"/>
          </a:p>
          <a:p>
            <a:r>
              <a:rPr lang="zh-CN" altLang="en-US" sz="1400"/>
              <a:t>void printPrimeNumbers(int numberOfPrimes)</a:t>
            </a:r>
            <a:endParaRPr lang="zh-CN" altLang="en-US" sz="1400"/>
          </a:p>
          <a:p>
            <a:r>
              <a:rPr lang="zh-CN" altLang="en-US" sz="1400"/>
              <a:t>{</a:t>
            </a:r>
            <a:endParaRPr lang="zh-CN" altLang="en-US" sz="1400"/>
          </a:p>
          <a:p>
            <a:r>
              <a:rPr lang="zh-CN" altLang="en-US" sz="1400"/>
              <a:t>  const int NUMBER_OF_PRIMES_PER_LINE = 10; // Display 10 per line</a:t>
            </a:r>
            <a:endParaRPr lang="zh-CN" altLang="en-US" sz="1400"/>
          </a:p>
          <a:p>
            <a:r>
              <a:rPr lang="zh-CN" altLang="en-US" sz="1400"/>
              <a:t>  int count = 0; // Count the number of prime numbers</a:t>
            </a:r>
            <a:endParaRPr lang="zh-CN" altLang="en-US" sz="1400"/>
          </a:p>
          <a:p>
            <a:r>
              <a:rPr lang="zh-CN" altLang="en-US" sz="1400"/>
              <a:t>  int number = 2; // A number to be tested for primeness</a:t>
            </a:r>
            <a:endParaRPr lang="zh-CN" altLang="en-US" sz="1400"/>
          </a:p>
        </p:txBody>
      </p:sp>
      <p:sp>
        <p:nvSpPr>
          <p:cNvPr id="5" name="文本框 4"/>
          <p:cNvSpPr txBox="1"/>
          <p:nvPr/>
        </p:nvSpPr>
        <p:spPr>
          <a:xfrm>
            <a:off x="4559935" y="259080"/>
            <a:ext cx="4584700" cy="5477510"/>
          </a:xfrm>
          <a:prstGeom prst="rect">
            <a:avLst/>
          </a:prstGeom>
          <a:noFill/>
        </p:spPr>
        <p:txBody>
          <a:bodyPr wrap="square" rtlCol="0" anchor="t">
            <a:spAutoFit/>
          </a:bodyPr>
          <a:p>
            <a:r>
              <a:rPr lang="zh-CN" altLang="en-US" sz="1400"/>
              <a:t>  // Repeatedly find prime numbers</a:t>
            </a:r>
            <a:endParaRPr lang="zh-CN" altLang="en-US" sz="1400"/>
          </a:p>
          <a:p>
            <a:r>
              <a:rPr lang="zh-CN" altLang="en-US" sz="1400"/>
              <a:t>  while (count &lt; numberOfPrimes)</a:t>
            </a:r>
            <a:endParaRPr lang="zh-CN" altLang="en-US" sz="1400"/>
          </a:p>
          <a:p>
            <a:r>
              <a:rPr lang="zh-CN" altLang="en-US" sz="1400"/>
              <a:t>  {</a:t>
            </a:r>
            <a:endParaRPr lang="zh-CN" altLang="en-US" sz="1400"/>
          </a:p>
          <a:p>
            <a:r>
              <a:rPr lang="zh-CN" altLang="en-US" sz="1400"/>
              <a:t>    // Print the prime number and increase the count</a:t>
            </a:r>
            <a:endParaRPr lang="zh-CN" altLang="en-US" sz="1400"/>
          </a:p>
          <a:p>
            <a:r>
              <a:rPr lang="zh-CN" altLang="en-US" sz="1400"/>
              <a:t>    if (isPrime(number))</a:t>
            </a:r>
            <a:endParaRPr lang="zh-CN" altLang="en-US" sz="1400"/>
          </a:p>
          <a:p>
            <a:r>
              <a:rPr lang="zh-CN" altLang="en-US" sz="1400"/>
              <a:t>    {</a:t>
            </a:r>
            <a:endParaRPr lang="zh-CN" altLang="en-US" sz="1400"/>
          </a:p>
          <a:p>
            <a:r>
              <a:rPr lang="zh-CN" altLang="en-US" sz="1400"/>
              <a:t>      count++; // Increase the count</a:t>
            </a:r>
            <a:endParaRPr lang="zh-CN" altLang="en-US" sz="1400"/>
          </a:p>
          <a:p>
            <a:r>
              <a:rPr lang="zh-CN" altLang="en-US" sz="1400"/>
              <a:t>      if (count % NUMBER_OF_PRIMES_PER_LINE == 0)</a:t>
            </a:r>
            <a:endParaRPr lang="zh-CN" altLang="en-US" sz="1400"/>
          </a:p>
          <a:p>
            <a:r>
              <a:rPr lang="zh-CN" altLang="en-US" sz="1400"/>
              <a:t>      {</a:t>
            </a:r>
            <a:endParaRPr lang="zh-CN" altLang="en-US" sz="1400"/>
          </a:p>
          <a:p>
            <a:r>
              <a:rPr lang="zh-CN" altLang="en-US" sz="1400"/>
              <a:t>        // Print the number and advance to the new line</a:t>
            </a:r>
            <a:endParaRPr lang="zh-CN" altLang="en-US" sz="1400"/>
          </a:p>
          <a:p>
            <a:r>
              <a:rPr lang="zh-CN" altLang="en-US" sz="1400"/>
              <a:t>        cout &lt;&lt; setw(4) &lt;&lt; number &lt;&lt; endl;</a:t>
            </a:r>
            <a:endParaRPr lang="zh-CN" altLang="en-US" sz="1400"/>
          </a:p>
          <a:p>
            <a:r>
              <a:rPr lang="zh-CN" altLang="en-US" sz="1400"/>
              <a:t>      }</a:t>
            </a:r>
            <a:endParaRPr lang="zh-CN" altLang="en-US" sz="1400"/>
          </a:p>
          <a:p>
            <a:r>
              <a:rPr lang="zh-CN" altLang="en-US" sz="1400"/>
              <a:t>      else</a:t>
            </a:r>
            <a:endParaRPr lang="zh-CN" altLang="en-US" sz="1400"/>
          </a:p>
          <a:p>
            <a:r>
              <a:rPr lang="zh-CN" altLang="en-US" sz="1400"/>
              <a:t>        cout &lt;&lt; setw(4) &lt;&lt; number;</a:t>
            </a:r>
            <a:endParaRPr lang="zh-CN" altLang="en-US" sz="1400"/>
          </a:p>
          <a:p>
            <a:r>
              <a:rPr lang="zh-CN" altLang="en-US" sz="1400"/>
              <a:t>    }</a:t>
            </a:r>
            <a:endParaRPr lang="zh-CN" altLang="en-US" sz="1400"/>
          </a:p>
          <a:p>
            <a:r>
              <a:rPr lang="zh-CN" altLang="en-US" sz="1400"/>
              <a:t>    // Check if the next number is prime</a:t>
            </a:r>
            <a:endParaRPr lang="zh-CN" altLang="en-US" sz="1400"/>
          </a:p>
          <a:p>
            <a:r>
              <a:rPr lang="zh-CN" altLang="en-US" sz="1400"/>
              <a:t>    number++;</a:t>
            </a:r>
            <a:endParaRPr lang="zh-CN" altLang="en-US" sz="1400"/>
          </a:p>
          <a:p>
            <a:r>
              <a:rPr lang="zh-CN" altLang="en-US" sz="1400"/>
              <a:t>  }</a:t>
            </a:r>
            <a:endParaRPr lang="zh-CN" altLang="en-US" sz="1400"/>
          </a:p>
          <a:p>
            <a:r>
              <a:rPr lang="zh-CN" altLang="en-US" sz="1400"/>
              <a:t>}</a:t>
            </a:r>
            <a:endParaRPr lang="zh-CN" altLang="en-US" sz="1400"/>
          </a:p>
          <a:p>
            <a:r>
              <a:rPr lang="zh-CN" altLang="en-US" sz="1400"/>
              <a:t>int main()</a:t>
            </a:r>
            <a:endParaRPr lang="zh-CN" altLang="en-US" sz="1400"/>
          </a:p>
          <a:p>
            <a:r>
              <a:rPr lang="zh-CN" altLang="en-US" sz="1400"/>
              <a:t>{</a:t>
            </a:r>
            <a:endParaRPr lang="zh-CN" altLang="en-US" sz="1400"/>
          </a:p>
          <a:p>
            <a:r>
              <a:rPr lang="zh-CN" altLang="en-US" sz="1400"/>
              <a:t>  cout &lt;&lt; "The first 50 prime numbers are \n";</a:t>
            </a:r>
            <a:endParaRPr lang="zh-CN" altLang="en-US" sz="1400"/>
          </a:p>
          <a:p>
            <a:r>
              <a:rPr lang="zh-CN" altLang="en-US" sz="1400"/>
              <a:t>  printPrimeNumbers(50);</a:t>
            </a:r>
            <a:endParaRPr lang="zh-CN" altLang="en-US" sz="1400"/>
          </a:p>
          <a:p>
            <a:r>
              <a:rPr lang="zh-CN" altLang="en-US" sz="1400"/>
              <a:t>  return 0;</a:t>
            </a:r>
            <a:endParaRPr lang="zh-CN" altLang="en-US" sz="1400"/>
          </a:p>
          <a:p>
            <a:r>
              <a:rPr lang="zh-CN" altLang="en-US" sz="1400"/>
              <a:t>}</a:t>
            </a:r>
            <a:endParaRPr lang="zh-CN" altLang="en-US" sz="1400"/>
          </a:p>
        </p:txBody>
      </p:sp>
      <p:sp>
        <p:nvSpPr>
          <p:cNvPr id="6" name="文本框 5"/>
          <p:cNvSpPr txBox="1"/>
          <p:nvPr/>
        </p:nvSpPr>
        <p:spPr>
          <a:xfrm>
            <a:off x="370523" y="259080"/>
            <a:ext cx="2941955" cy="368300"/>
          </a:xfrm>
          <a:prstGeom prst="rect">
            <a:avLst/>
          </a:prstGeom>
          <a:noFill/>
        </p:spPr>
        <p:txBody>
          <a:bodyPr wrap="none" rtlCol="0" anchor="t">
            <a:spAutoFit/>
          </a:bodyPr>
          <a:p>
            <a:pPr marL="0" lvl="0" indent="0" algn="ctr">
              <a:spcBef>
                <a:spcPct val="0"/>
              </a:spcBef>
              <a:buClrTx/>
              <a:buSzPct val="100000"/>
              <a:buNone/>
            </a:pPr>
            <a:r>
              <a:rPr lang="en-US" altLang="en-US" dirty="0">
                <a:sym typeface="+mn-ea"/>
              </a:rPr>
              <a:t>PrimeNumberFunction.cpp</a:t>
            </a:r>
            <a:endParaRPr lang="zh-CN" altLang="en-US" dirty="0">
              <a:sym typeface="+mn-ea"/>
            </a:endParaRPr>
          </a:p>
        </p:txBody>
      </p:sp>
      <p:pic>
        <p:nvPicPr>
          <p:cNvPr id="7" name="图片 6"/>
          <p:cNvPicPr>
            <a:picLocks noChangeAspect="1"/>
          </p:cNvPicPr>
          <p:nvPr/>
        </p:nvPicPr>
        <p:blipFill>
          <a:blip r:embed="rId1"/>
          <a:stretch>
            <a:fillRect/>
          </a:stretch>
        </p:blipFill>
        <p:spPr>
          <a:xfrm>
            <a:off x="4870450" y="5530850"/>
            <a:ext cx="3949700" cy="1184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693738" y="125413"/>
            <a:ext cx="7880350" cy="500062"/>
          </a:xfrm>
        </p:spPr>
        <p:txBody>
          <a:bodyPr vert="horz" wrap="square" lIns="92075" tIns="46038" rIns="92075" bIns="46038" anchor="ctr"/>
          <a:p>
            <a:r>
              <a:rPr lang="en-US" altLang="en-US" sz="4000" dirty="0"/>
              <a:t>Problem</a:t>
            </a:r>
            <a:endParaRPr lang="en-US" altLang="en-US" sz="4000" dirty="0"/>
          </a:p>
        </p:txBody>
      </p:sp>
      <p:sp>
        <p:nvSpPr>
          <p:cNvPr id="5124"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5"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6"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7" name="Text Box 6"/>
          <p:cNvSpPr txBox="1"/>
          <p:nvPr/>
        </p:nvSpPr>
        <p:spPr>
          <a:xfrm>
            <a:off x="117475" y="971550"/>
            <a:ext cx="8870950" cy="52625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latin typeface="Courier New" panose="02070609020205090404" pitchFamily="49" charset="0"/>
              </a:rPr>
              <a:t>int sum = 0;</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for (int i = 1; i &lt;= 10;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  sum +=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cout &lt;&lt; "Sum from 1 to 10 is " &lt;&lt; sum &lt;&lt; endl;</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sum = 0;</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for (int i = 20; i &lt;= 37;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  sum +=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cout &lt;&lt; "Sum from 20 to 37 is " &lt;&lt; sum &lt;&lt; endl;</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sum = 0;</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for (int i = 35; i &lt;= 49;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  sum +=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cout &lt;&lt; "Sum from 35 to 49 is " &lt;&lt; sum &lt;&lt; endl;</a:t>
            </a:r>
            <a:endParaRPr lang="en-US" altLang="en-US" sz="2400" b="1" dirty="0">
              <a:solidFill>
                <a:schemeClr val="tx2"/>
              </a:solidFill>
              <a:latin typeface="Courier New" panose="02070609020205090404"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7891" name="Rectangle 2"/>
          <p:cNvSpPr>
            <a:spLocks noGrp="1"/>
          </p:cNvSpPr>
          <p:nvPr>
            <p:ph type="title"/>
          </p:nvPr>
        </p:nvSpPr>
        <p:spPr>
          <a:xfrm>
            <a:off x="685800" y="0"/>
            <a:ext cx="7772400" cy="1428750"/>
          </a:xfrm>
        </p:spPr>
        <p:txBody>
          <a:bodyPr vert="horz" wrap="square" lIns="92075" tIns="46038" rIns="92075" bIns="46038" anchor="ctr"/>
          <a:p>
            <a:r>
              <a:rPr lang="en-US" altLang="en-US" dirty="0"/>
              <a:t>Overloading Functions</a:t>
            </a:r>
            <a:endParaRPr lang="en-US" altLang="en-US" dirty="0">
              <a:solidFill>
                <a:schemeClr val="tx1"/>
              </a:solidFill>
            </a:endParaRPr>
          </a:p>
        </p:txBody>
      </p:sp>
      <p:sp>
        <p:nvSpPr>
          <p:cNvPr id="37892" name="Rectangle 3"/>
          <p:cNvSpPr>
            <a:spLocks noGrp="1"/>
          </p:cNvSpPr>
          <p:nvPr>
            <p:ph idx="1"/>
          </p:nvPr>
        </p:nvSpPr>
        <p:spPr>
          <a:xfrm>
            <a:off x="309563" y="1371600"/>
            <a:ext cx="8486775" cy="3324225"/>
          </a:xfrm>
        </p:spPr>
        <p:txBody>
          <a:bodyPr vert="horz" wrap="square" lIns="92075" tIns="46038" rIns="92075" bIns="46038" anchor="t">
            <a:normAutofit lnSpcReduction="20000"/>
          </a:bodyPr>
          <a:p>
            <a:pPr marL="0" indent="0">
              <a:buNone/>
            </a:pPr>
            <a:r>
              <a:rPr lang="en-US" altLang="en-US" dirty="0"/>
              <a:t>The </a:t>
            </a:r>
            <a:r>
              <a:rPr lang="en-US" altLang="en-US" u="sng" dirty="0"/>
              <a:t>max</a:t>
            </a:r>
            <a:r>
              <a:rPr lang="en-US" altLang="en-US" dirty="0"/>
              <a:t> function that was used earlier works only with the </a:t>
            </a:r>
            <a:r>
              <a:rPr lang="en-US" altLang="en-US" u="sng" dirty="0"/>
              <a:t>int</a:t>
            </a:r>
            <a:r>
              <a:rPr lang="en-US" altLang="en-US" dirty="0"/>
              <a:t> data type. </a:t>
            </a:r>
            <a:endParaRPr lang="en-US" altLang="en-US" dirty="0"/>
          </a:p>
          <a:p>
            <a:pPr marL="0" indent="0">
              <a:buNone/>
            </a:pPr>
            <a:r>
              <a:rPr lang="en-US" altLang="en-US" dirty="0"/>
              <a:t>But what if you need to find which of two floating-point numbers has the maximum value? </a:t>
            </a:r>
            <a:endParaRPr lang="en-US" altLang="en-US" dirty="0"/>
          </a:p>
          <a:p>
            <a:pPr marL="0" indent="0">
              <a:buNone/>
            </a:pPr>
            <a:r>
              <a:rPr lang="en-US" altLang="en-US" dirty="0"/>
              <a:t>The solution is to create another function with the same name but different parameters, as shown in the following code:</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1450" y="901065"/>
            <a:ext cx="4095750" cy="5507990"/>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r>
              <a:rPr lang="zh-CN" altLang="en-US" sz="1600"/>
              <a:t>// Return the max between two int values </a:t>
            </a:r>
            <a:endParaRPr lang="zh-CN" altLang="en-US" sz="1600"/>
          </a:p>
          <a:p>
            <a:r>
              <a:rPr lang="zh-CN" altLang="en-US" sz="1600"/>
              <a:t>int max(int num1, int num2){</a:t>
            </a:r>
            <a:endParaRPr lang="zh-CN" altLang="en-US" sz="1600"/>
          </a:p>
          <a:p>
            <a:r>
              <a:rPr lang="zh-CN" altLang="en-US" sz="1600"/>
              <a:t>  if (num1 &gt; num2)</a:t>
            </a:r>
            <a:endParaRPr lang="zh-CN" altLang="en-US" sz="1600"/>
          </a:p>
          <a:p>
            <a:r>
              <a:rPr lang="zh-CN" altLang="en-US" sz="1600"/>
              <a:t>    return num1;</a:t>
            </a:r>
            <a:endParaRPr lang="zh-CN" altLang="en-US" sz="1600"/>
          </a:p>
          <a:p>
            <a:r>
              <a:rPr lang="zh-CN" altLang="en-US" sz="1600"/>
              <a:t>  else</a:t>
            </a:r>
            <a:endParaRPr lang="zh-CN" altLang="en-US" sz="1600"/>
          </a:p>
          <a:p>
            <a:r>
              <a:rPr lang="zh-CN" altLang="en-US" sz="1600"/>
              <a:t>    return num2;}</a:t>
            </a:r>
            <a:endParaRPr lang="zh-CN" altLang="en-US" sz="1600"/>
          </a:p>
          <a:p>
            <a:r>
              <a:rPr lang="zh-CN" altLang="en-US" sz="1600"/>
              <a:t>// Find the max between two double values </a:t>
            </a:r>
            <a:endParaRPr lang="zh-CN" altLang="en-US" sz="1600"/>
          </a:p>
          <a:p>
            <a:r>
              <a:rPr lang="zh-CN" altLang="en-US" sz="1600"/>
              <a:t>double max(double num1, double num2){</a:t>
            </a:r>
            <a:endParaRPr lang="zh-CN" altLang="en-US" sz="1600"/>
          </a:p>
          <a:p>
            <a:r>
              <a:rPr lang="zh-CN" altLang="en-US" sz="1600"/>
              <a:t>  if (num1 &gt; num2)</a:t>
            </a:r>
            <a:endParaRPr lang="zh-CN" altLang="en-US" sz="1600"/>
          </a:p>
          <a:p>
            <a:r>
              <a:rPr lang="zh-CN" altLang="en-US" sz="1600"/>
              <a:t>    return num1;</a:t>
            </a:r>
            <a:endParaRPr lang="zh-CN" altLang="en-US" sz="1600"/>
          </a:p>
          <a:p>
            <a:r>
              <a:rPr lang="zh-CN" altLang="en-US" sz="1600"/>
              <a:t>  else</a:t>
            </a:r>
            <a:endParaRPr lang="zh-CN" altLang="en-US" sz="1600"/>
          </a:p>
          <a:p>
            <a:r>
              <a:rPr lang="zh-CN" altLang="en-US" sz="1600"/>
              <a:t>    return num2;}</a:t>
            </a:r>
            <a:endParaRPr lang="zh-CN" altLang="en-US" sz="1600"/>
          </a:p>
          <a:p>
            <a:r>
              <a:rPr lang="zh-CN" altLang="en-US" sz="1600"/>
              <a:t>// Return the max among three double values </a:t>
            </a:r>
            <a:endParaRPr lang="zh-CN" altLang="en-US" sz="1600"/>
          </a:p>
          <a:p>
            <a:r>
              <a:rPr lang="zh-CN" altLang="en-US" sz="1600"/>
              <a:t>double max(double num1, double num2, double num3){</a:t>
            </a:r>
            <a:endParaRPr lang="zh-CN" altLang="en-US" sz="1600"/>
          </a:p>
          <a:p>
            <a:r>
              <a:rPr lang="zh-CN" altLang="en-US" sz="1600"/>
              <a:t>  return max(max(num1, num2), num3);}</a:t>
            </a:r>
            <a:endParaRPr lang="zh-CN" altLang="en-US" sz="1600"/>
          </a:p>
          <a:p>
            <a:endParaRPr lang="zh-CN" altLang="en-US" sz="1600"/>
          </a:p>
          <a:p>
            <a:endParaRPr lang="zh-CN" altLang="en-US" sz="1600"/>
          </a:p>
        </p:txBody>
      </p:sp>
      <p:sp>
        <p:nvSpPr>
          <p:cNvPr id="5" name="文本框 4"/>
          <p:cNvSpPr txBox="1"/>
          <p:nvPr/>
        </p:nvSpPr>
        <p:spPr>
          <a:xfrm>
            <a:off x="171450" y="222250"/>
            <a:ext cx="3542665" cy="398780"/>
          </a:xfrm>
          <a:prstGeom prst="rect">
            <a:avLst/>
          </a:prstGeom>
          <a:noFill/>
        </p:spPr>
        <p:txBody>
          <a:bodyPr wrap="none" rtlCol="0" anchor="t">
            <a:spAutoFit/>
          </a:bodyPr>
          <a:p>
            <a:r>
              <a:rPr lang="en-US" altLang="en-US" sz="2000" dirty="0">
                <a:sym typeface="+mn-ea"/>
              </a:rPr>
              <a:t>TestFunctionOverloading.cpp</a:t>
            </a:r>
            <a:endParaRPr lang="en-US" altLang="en-US" sz="2000" dirty="0">
              <a:sym typeface="+mn-ea"/>
            </a:endParaRPr>
          </a:p>
        </p:txBody>
      </p:sp>
      <p:pic>
        <p:nvPicPr>
          <p:cNvPr id="6" name="图片 5"/>
          <p:cNvPicPr>
            <a:picLocks noChangeAspect="1"/>
          </p:cNvPicPr>
          <p:nvPr/>
        </p:nvPicPr>
        <p:blipFill>
          <a:blip r:embed="rId1"/>
          <a:stretch>
            <a:fillRect/>
          </a:stretch>
        </p:blipFill>
        <p:spPr>
          <a:xfrm>
            <a:off x="3333750" y="5970905"/>
            <a:ext cx="5600700" cy="736600"/>
          </a:xfrm>
          <a:prstGeom prst="rect">
            <a:avLst/>
          </a:prstGeom>
        </p:spPr>
      </p:pic>
      <p:sp>
        <p:nvSpPr>
          <p:cNvPr id="7" name="文本框 6"/>
          <p:cNvSpPr txBox="1"/>
          <p:nvPr/>
        </p:nvSpPr>
        <p:spPr>
          <a:xfrm>
            <a:off x="4528185" y="901065"/>
            <a:ext cx="4615815" cy="4276725"/>
          </a:xfrm>
          <a:prstGeom prst="rect">
            <a:avLst/>
          </a:prstGeom>
          <a:noFill/>
        </p:spPr>
        <p:txBody>
          <a:bodyPr wrap="square" rtlCol="0" anchor="t">
            <a:spAutoFit/>
          </a:bodyPr>
          <a:p>
            <a:r>
              <a:rPr lang="zh-CN" altLang="en-US" sz="1600">
                <a:sym typeface="+mn-ea"/>
              </a:rPr>
              <a:t>int main()</a:t>
            </a:r>
            <a:endParaRPr lang="zh-CN" altLang="en-US" sz="1600"/>
          </a:p>
          <a:p>
            <a:r>
              <a:rPr lang="zh-CN" altLang="en-US" sz="1600">
                <a:sym typeface="+mn-ea"/>
              </a:rPr>
              <a:t>{</a:t>
            </a:r>
            <a:endParaRPr lang="zh-CN" altLang="en-US" sz="1600"/>
          </a:p>
          <a:p>
            <a:r>
              <a:rPr lang="zh-CN" altLang="en-US" sz="1600">
                <a:sym typeface="+mn-ea"/>
              </a:rPr>
              <a:t>  // Invoke the max function with int parameters</a:t>
            </a:r>
            <a:endParaRPr lang="zh-CN" altLang="en-US" sz="1600"/>
          </a:p>
          <a:p>
            <a:r>
              <a:rPr lang="zh-CN" altLang="en-US" sz="1600">
                <a:sym typeface="+mn-ea"/>
              </a:rPr>
              <a:t>  cout &lt;&lt; "The maximum between 3 and 4 is " &lt;&lt; max(3, 4) &lt;&lt; endl;</a:t>
            </a:r>
            <a:endParaRPr lang="zh-CN" altLang="en-US" sz="1600"/>
          </a:p>
          <a:p>
            <a:r>
              <a:rPr lang="zh-CN" altLang="en-US" sz="1600">
                <a:sym typeface="+mn-ea"/>
              </a:rPr>
              <a:t>  // Invoke the max function with the double parameters</a:t>
            </a:r>
            <a:endParaRPr lang="zh-CN" altLang="en-US" sz="1600"/>
          </a:p>
          <a:p>
            <a:r>
              <a:rPr lang="zh-CN" altLang="en-US" sz="1600">
                <a:sym typeface="+mn-ea"/>
              </a:rPr>
              <a:t>  cout &lt;&lt; "The maximum between 3.0 and 5.4 is "</a:t>
            </a:r>
            <a:endParaRPr lang="zh-CN" altLang="en-US" sz="1600"/>
          </a:p>
          <a:p>
            <a:r>
              <a:rPr lang="zh-CN" altLang="en-US" sz="1600">
                <a:sym typeface="+mn-ea"/>
              </a:rPr>
              <a:t>    &lt;&lt; max(3.0, 5.4) &lt;&lt; endl;</a:t>
            </a:r>
            <a:endParaRPr lang="zh-CN" altLang="en-US" sz="1600"/>
          </a:p>
          <a:p>
            <a:r>
              <a:rPr lang="zh-CN" altLang="en-US" sz="1600">
                <a:sym typeface="+mn-ea"/>
              </a:rPr>
              <a:t>  // Invoke the max function with three double parameters</a:t>
            </a:r>
            <a:endParaRPr lang="zh-CN" altLang="en-US" sz="1600"/>
          </a:p>
          <a:p>
            <a:r>
              <a:rPr lang="zh-CN" altLang="en-US" sz="1600">
                <a:sym typeface="+mn-ea"/>
              </a:rPr>
              <a:t>  cout &lt;&lt; "The maximum between 3.0, 5.4, and 10.14 is "</a:t>
            </a:r>
            <a:endParaRPr lang="zh-CN" altLang="en-US" sz="1600"/>
          </a:p>
          <a:p>
            <a:r>
              <a:rPr lang="zh-CN" altLang="en-US" sz="1600">
                <a:sym typeface="+mn-ea"/>
              </a:rPr>
              <a:t>    &lt;&lt; max(3.0, 5.4, 10.14) &lt;&lt; endl;</a:t>
            </a:r>
            <a:endParaRPr lang="zh-CN" altLang="en-US" sz="1600"/>
          </a:p>
          <a:p>
            <a:r>
              <a:rPr lang="zh-CN" altLang="en-US" sz="1600">
                <a:sym typeface="+mn-ea"/>
              </a:rPr>
              <a:t>  return 0;</a:t>
            </a:r>
            <a:endParaRPr lang="zh-CN" altLang="en-US" sz="1600"/>
          </a:p>
          <a:p>
            <a:r>
              <a:rPr lang="zh-CN" altLang="en-US" sz="1600">
                <a:sym typeface="+mn-ea"/>
              </a:rPr>
              <a:t>}</a:t>
            </a:r>
            <a:endParaRPr lang="zh-CN" altLang="en-US" sz="160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8915" name="Rectangle 2"/>
          <p:cNvSpPr>
            <a:spLocks noGrp="1"/>
          </p:cNvSpPr>
          <p:nvPr>
            <p:ph type="title"/>
          </p:nvPr>
        </p:nvSpPr>
        <p:spPr>
          <a:xfrm>
            <a:off x="685800" y="381000"/>
            <a:ext cx="7772400" cy="838200"/>
          </a:xfrm>
        </p:spPr>
        <p:txBody>
          <a:bodyPr vert="horz" wrap="square" lIns="92075" tIns="46038" rIns="92075" bIns="46038" anchor="ctr"/>
          <a:p>
            <a:r>
              <a:rPr lang="en-US" altLang="en-US" dirty="0"/>
              <a:t>Ambiguous Invocation</a:t>
            </a:r>
            <a:endParaRPr lang="en-US" altLang="en-US" dirty="0">
              <a:solidFill>
                <a:schemeClr val="tx1"/>
              </a:solidFill>
            </a:endParaRPr>
          </a:p>
        </p:txBody>
      </p:sp>
      <p:sp>
        <p:nvSpPr>
          <p:cNvPr id="38916" name="Rectangle 3"/>
          <p:cNvSpPr>
            <a:spLocks noGrp="1"/>
          </p:cNvSpPr>
          <p:nvPr>
            <p:ph idx="1"/>
          </p:nvPr>
        </p:nvSpPr>
        <p:spPr>
          <a:xfrm>
            <a:off x="533400" y="1600200"/>
            <a:ext cx="8077200" cy="3810000"/>
          </a:xfrm>
        </p:spPr>
        <p:txBody>
          <a:bodyPr vert="horz" wrap="square" lIns="92075" tIns="46038" rIns="92075" bIns="46038" anchor="t">
            <a:normAutofit lnSpcReduction="10000"/>
          </a:bodyPr>
          <a:p>
            <a:pPr marL="0" indent="0">
              <a:buNone/>
            </a:pPr>
            <a:r>
              <a:rPr lang="en-US" altLang="en-US" sz="3600" dirty="0">
                <a:cs typeface="Times New Roman" panose="02020603050405020304" pitchFamily="18" charset="0"/>
              </a:rPr>
              <a:t>Sometimes there may be two or more possible matches for an invocation of a function, but the compiler cannot determine the most specific match. </a:t>
            </a:r>
            <a:endParaRPr lang="en-US" altLang="en-US" sz="3600" dirty="0">
              <a:cs typeface="Times New Roman" panose="02020603050405020304" pitchFamily="18" charset="0"/>
            </a:endParaRPr>
          </a:p>
          <a:p>
            <a:pPr marL="0" indent="0">
              <a:buNone/>
            </a:pPr>
            <a:r>
              <a:rPr lang="en-US" altLang="en-US" sz="3600" dirty="0">
                <a:cs typeface="Times New Roman" panose="02020603050405020304" pitchFamily="18" charset="0"/>
              </a:rPr>
              <a:t>This is referred to as </a:t>
            </a:r>
            <a:r>
              <a:rPr lang="en-US" altLang="en-US" sz="3600" i="1" dirty="0">
                <a:cs typeface="Times New Roman" panose="02020603050405020304" pitchFamily="18" charset="0"/>
              </a:rPr>
              <a:t>ambiguous invocation</a:t>
            </a:r>
            <a:r>
              <a:rPr lang="en-US" altLang="en-US" sz="3600" dirty="0">
                <a:cs typeface="Times New Roman" panose="02020603050405020304" pitchFamily="18" charset="0"/>
              </a:rPr>
              <a:t>. Ambiguous invocation is a compilation error. </a:t>
            </a:r>
            <a:endParaRPr lang="en-US" altLang="en-US" sz="3600" dirty="0">
              <a:ea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9939" name="Rectangle 2"/>
          <p:cNvSpPr>
            <a:spLocks noGrp="1"/>
          </p:cNvSpPr>
          <p:nvPr>
            <p:ph type="title"/>
          </p:nvPr>
        </p:nvSpPr>
        <p:spPr>
          <a:xfrm>
            <a:off x="685800" y="152400"/>
            <a:ext cx="7772400" cy="533400"/>
          </a:xfrm>
        </p:spPr>
        <p:txBody>
          <a:bodyPr vert="horz" wrap="square" lIns="92075" tIns="46038" rIns="92075" bIns="46038" anchor="ctr"/>
          <a:p>
            <a:r>
              <a:rPr lang="en-US" altLang="en-US" dirty="0"/>
              <a:t>Ambiguous Invocation</a:t>
            </a:r>
            <a:endParaRPr lang="en-US" altLang="en-US" dirty="0">
              <a:solidFill>
                <a:schemeClr val="tx1"/>
              </a:solidFill>
            </a:endParaRPr>
          </a:p>
        </p:txBody>
      </p:sp>
      <p:sp>
        <p:nvSpPr>
          <p:cNvPr id="39940" name="Rectangle 3"/>
          <p:cNvSpPr>
            <a:spLocks noGrp="1"/>
          </p:cNvSpPr>
          <p:nvPr>
            <p:ph idx="1"/>
          </p:nvPr>
        </p:nvSpPr>
        <p:spPr>
          <a:xfrm>
            <a:off x="609600" y="762000"/>
            <a:ext cx="7924800" cy="5791200"/>
          </a:xfrm>
        </p:spPr>
        <p:txBody>
          <a:bodyPr vert="horz" wrap="square" lIns="92075" tIns="46038" rIns="92075" bIns="46038" anchor="t"/>
          <a:p>
            <a:pPr marL="0" indent="0">
              <a:buNone/>
            </a:pPr>
            <a:r>
              <a:rPr lang="en-US" altLang="en-US" sz="1400" b="1" dirty="0">
                <a:solidFill>
                  <a:schemeClr val="tx2"/>
                </a:solidFill>
              </a:rPr>
              <a:t>#include</a:t>
            </a:r>
            <a:r>
              <a:rPr lang="en-US" altLang="en-US" sz="1400" dirty="0">
                <a:solidFill>
                  <a:schemeClr val="tx2"/>
                </a:solidFill>
              </a:rPr>
              <a:t> &lt;iostream&gt;</a:t>
            </a:r>
            <a:endParaRPr lang="en-US" altLang="en-US" sz="1400" b="1" dirty="0">
              <a:solidFill>
                <a:schemeClr val="tx2"/>
              </a:solidFill>
            </a:endParaRPr>
          </a:p>
          <a:p>
            <a:pPr marL="0" indent="0">
              <a:buNone/>
            </a:pPr>
            <a:r>
              <a:rPr lang="en-US" altLang="en-US" sz="1400" b="1" dirty="0">
                <a:solidFill>
                  <a:schemeClr val="tx2"/>
                </a:solidFill>
              </a:rPr>
              <a:t>using namespace</a:t>
            </a:r>
            <a:r>
              <a:rPr lang="en-US" altLang="en-US" sz="1400" dirty="0">
                <a:solidFill>
                  <a:schemeClr val="tx2"/>
                </a:solidFill>
              </a:rPr>
              <a:t> std;</a:t>
            </a:r>
            <a:endParaRPr lang="en-US" altLang="en-US" sz="1400" b="1" dirty="0">
              <a:solidFill>
                <a:schemeClr val="tx2"/>
              </a:solidFill>
            </a:endParaRPr>
          </a:p>
          <a:p>
            <a:pPr marL="0" indent="0">
              <a:buNone/>
            </a:pPr>
            <a:r>
              <a:rPr lang="en-US" altLang="en-US" sz="1400" b="1" dirty="0">
                <a:solidFill>
                  <a:schemeClr val="tx2"/>
                </a:solidFill>
              </a:rPr>
              <a:t>int</a:t>
            </a:r>
            <a:r>
              <a:rPr lang="en-US" altLang="en-US" sz="1400" dirty="0">
                <a:solidFill>
                  <a:schemeClr val="tx2"/>
                </a:solidFill>
              </a:rPr>
              <a:t> maxNumber(</a:t>
            </a:r>
            <a:r>
              <a:rPr lang="en-US" altLang="en-US" sz="1400" b="1" dirty="0">
                <a:solidFill>
                  <a:schemeClr val="tx2"/>
                </a:solidFill>
              </a:rPr>
              <a:t>int</a:t>
            </a:r>
            <a:r>
              <a:rPr lang="en-US" altLang="en-US" sz="1400" dirty="0">
                <a:solidFill>
                  <a:schemeClr val="tx2"/>
                </a:solidFill>
              </a:rPr>
              <a:t> num1, </a:t>
            </a:r>
            <a:r>
              <a:rPr lang="en-US" altLang="en-US" sz="1400" b="1" dirty="0">
                <a:solidFill>
                  <a:schemeClr val="tx2"/>
                </a:solidFill>
              </a:rPr>
              <a:t>double</a:t>
            </a:r>
            <a:r>
              <a:rPr lang="en-US" altLang="en-US" sz="1400" dirty="0">
                <a:solidFill>
                  <a:schemeClr val="tx2"/>
                </a:solidFill>
              </a:rPr>
              <a:t> num2)</a:t>
            </a:r>
            <a:endParaRPr lang="en-US" altLang="en-US" sz="1400" dirty="0">
              <a:solidFill>
                <a:schemeClr val="tx2"/>
              </a:solidFill>
            </a:endParaRPr>
          </a:p>
          <a:p>
            <a:pPr marL="0" indent="0">
              <a:buNone/>
            </a:pPr>
            <a:r>
              <a:rPr lang="en-US" altLang="en-US" sz="1400" dirty="0">
                <a:solidFill>
                  <a:schemeClr val="tx2"/>
                </a:solidFill>
              </a:rPr>
              <a:t>{</a:t>
            </a:r>
            <a:endParaRPr lang="en-US" altLang="en-US" sz="1400" dirty="0">
              <a:solidFill>
                <a:schemeClr val="tx2"/>
              </a:solidFill>
            </a:endParaRPr>
          </a:p>
          <a:p>
            <a:pPr marL="0" indent="0">
              <a:buNone/>
            </a:pPr>
            <a:r>
              <a:rPr lang="en-US" altLang="en-US" sz="1400" dirty="0">
                <a:solidFill>
                  <a:schemeClr val="tx2"/>
                </a:solidFill>
              </a:rPr>
              <a:t>  </a:t>
            </a:r>
            <a:r>
              <a:rPr lang="en-US" altLang="en-US" sz="1400" b="1" dirty="0">
                <a:solidFill>
                  <a:schemeClr val="tx2"/>
                </a:solidFill>
              </a:rPr>
              <a:t>if</a:t>
            </a:r>
            <a:r>
              <a:rPr lang="en-US" altLang="en-US" sz="1400" dirty="0">
                <a:solidFill>
                  <a:schemeClr val="tx2"/>
                </a:solidFill>
              </a:rPr>
              <a:t> (num1 &gt; num2)</a:t>
            </a:r>
            <a:endParaRPr lang="en-US" altLang="en-US" sz="1400" dirty="0">
              <a:solidFill>
                <a:schemeClr val="tx2"/>
              </a:solidFill>
            </a:endParaRPr>
          </a:p>
          <a:p>
            <a:pPr marL="0" indent="0">
              <a:buNone/>
            </a:pPr>
            <a:r>
              <a:rPr lang="en-US" altLang="en-US" sz="1400" dirty="0">
                <a:solidFill>
                  <a:schemeClr val="tx2"/>
                </a:solidFill>
              </a:rPr>
              <a:t>    </a:t>
            </a:r>
            <a:r>
              <a:rPr lang="en-US" altLang="en-US" sz="1400" b="1" dirty="0">
                <a:solidFill>
                  <a:schemeClr val="tx2"/>
                </a:solidFill>
              </a:rPr>
              <a:t>return</a:t>
            </a:r>
            <a:r>
              <a:rPr lang="en-US" altLang="en-US" sz="1400" dirty="0">
                <a:solidFill>
                  <a:schemeClr val="tx2"/>
                </a:solidFill>
              </a:rPr>
              <a:t> num1;</a:t>
            </a:r>
            <a:endParaRPr lang="en-US" altLang="en-US" sz="1400" dirty="0">
              <a:solidFill>
                <a:schemeClr val="tx2"/>
              </a:solidFill>
            </a:endParaRPr>
          </a:p>
          <a:p>
            <a:pPr marL="0" indent="0">
              <a:buNone/>
            </a:pPr>
            <a:r>
              <a:rPr lang="en-US" altLang="en-US" sz="1400" dirty="0">
                <a:solidFill>
                  <a:schemeClr val="tx2"/>
                </a:solidFill>
              </a:rPr>
              <a:t>  </a:t>
            </a:r>
            <a:r>
              <a:rPr lang="en-US" altLang="en-US" sz="1400" b="1" dirty="0">
                <a:solidFill>
                  <a:schemeClr val="tx2"/>
                </a:solidFill>
              </a:rPr>
              <a:t>else</a:t>
            </a:r>
            <a:endParaRPr lang="en-US" altLang="en-US" sz="1400" dirty="0">
              <a:solidFill>
                <a:schemeClr val="tx2"/>
              </a:solidFill>
            </a:endParaRPr>
          </a:p>
          <a:p>
            <a:pPr marL="0" indent="0">
              <a:buNone/>
            </a:pPr>
            <a:r>
              <a:rPr lang="en-US" altLang="en-US" sz="1400" dirty="0">
                <a:solidFill>
                  <a:schemeClr val="tx2"/>
                </a:solidFill>
              </a:rPr>
              <a:t>    </a:t>
            </a:r>
            <a:r>
              <a:rPr lang="en-US" altLang="en-US" sz="1400" b="1" dirty="0">
                <a:solidFill>
                  <a:schemeClr val="tx2"/>
                </a:solidFill>
              </a:rPr>
              <a:t>return</a:t>
            </a:r>
            <a:r>
              <a:rPr lang="en-US" altLang="en-US" sz="1400" dirty="0">
                <a:solidFill>
                  <a:schemeClr val="tx2"/>
                </a:solidFill>
              </a:rPr>
              <a:t> num2;</a:t>
            </a:r>
            <a:endParaRPr lang="en-US" altLang="en-US" sz="1400" dirty="0">
              <a:solidFill>
                <a:schemeClr val="tx2"/>
              </a:solidFill>
            </a:endParaRPr>
          </a:p>
          <a:p>
            <a:pPr marL="0" indent="0">
              <a:buNone/>
            </a:pPr>
            <a:r>
              <a:rPr lang="en-US" altLang="en-US" sz="1400" dirty="0">
                <a:solidFill>
                  <a:schemeClr val="tx2"/>
                </a:solidFill>
              </a:rPr>
              <a:t>}</a:t>
            </a:r>
            <a:endParaRPr lang="en-US" altLang="en-US" sz="1400" b="1" dirty="0">
              <a:solidFill>
                <a:schemeClr val="tx2"/>
              </a:solidFill>
            </a:endParaRPr>
          </a:p>
          <a:p>
            <a:pPr marL="0" indent="0">
              <a:buNone/>
            </a:pPr>
            <a:r>
              <a:rPr lang="en-US" altLang="en-US" sz="1400" b="1" dirty="0">
                <a:solidFill>
                  <a:schemeClr val="tx2"/>
                </a:solidFill>
              </a:rPr>
              <a:t>double</a:t>
            </a:r>
            <a:r>
              <a:rPr lang="en-US" altLang="en-US" sz="1400" dirty="0">
                <a:solidFill>
                  <a:schemeClr val="tx2"/>
                </a:solidFill>
              </a:rPr>
              <a:t> maxNumber(</a:t>
            </a:r>
            <a:r>
              <a:rPr lang="en-US" altLang="en-US" sz="1400" b="1" dirty="0">
                <a:solidFill>
                  <a:schemeClr val="tx2"/>
                </a:solidFill>
              </a:rPr>
              <a:t>double</a:t>
            </a:r>
            <a:r>
              <a:rPr lang="en-US" altLang="en-US" sz="1400" dirty="0">
                <a:solidFill>
                  <a:schemeClr val="tx2"/>
                </a:solidFill>
              </a:rPr>
              <a:t> num1, </a:t>
            </a:r>
            <a:r>
              <a:rPr lang="en-US" altLang="en-US" sz="1400" b="1" dirty="0">
                <a:solidFill>
                  <a:schemeClr val="tx2"/>
                </a:solidFill>
              </a:rPr>
              <a:t>int</a:t>
            </a:r>
            <a:r>
              <a:rPr lang="en-US" altLang="en-US" sz="1400" dirty="0">
                <a:solidFill>
                  <a:schemeClr val="tx2"/>
                </a:solidFill>
              </a:rPr>
              <a:t> num2)</a:t>
            </a:r>
            <a:endParaRPr lang="en-US" altLang="en-US" sz="1400" dirty="0">
              <a:solidFill>
                <a:schemeClr val="tx2"/>
              </a:solidFill>
            </a:endParaRPr>
          </a:p>
          <a:p>
            <a:pPr marL="0" indent="0">
              <a:buNone/>
            </a:pPr>
            <a:r>
              <a:rPr lang="en-US" altLang="en-US" sz="1400" dirty="0">
                <a:solidFill>
                  <a:schemeClr val="tx2"/>
                </a:solidFill>
              </a:rPr>
              <a:t>{</a:t>
            </a:r>
            <a:endParaRPr lang="en-US" altLang="en-US" sz="1400" dirty="0">
              <a:solidFill>
                <a:schemeClr val="tx2"/>
              </a:solidFill>
            </a:endParaRPr>
          </a:p>
          <a:p>
            <a:pPr marL="0" indent="0">
              <a:buNone/>
            </a:pPr>
            <a:r>
              <a:rPr lang="en-US" altLang="en-US" sz="1400" dirty="0">
                <a:solidFill>
                  <a:schemeClr val="tx2"/>
                </a:solidFill>
              </a:rPr>
              <a:t>  </a:t>
            </a:r>
            <a:r>
              <a:rPr lang="en-US" altLang="en-US" sz="1400" b="1" dirty="0">
                <a:solidFill>
                  <a:schemeClr val="tx2"/>
                </a:solidFill>
              </a:rPr>
              <a:t>if</a:t>
            </a:r>
            <a:r>
              <a:rPr lang="en-US" altLang="en-US" sz="1400" dirty="0">
                <a:solidFill>
                  <a:schemeClr val="tx2"/>
                </a:solidFill>
              </a:rPr>
              <a:t> (num1 &gt; num2)</a:t>
            </a:r>
            <a:endParaRPr lang="en-US" altLang="en-US" sz="1400" dirty="0">
              <a:solidFill>
                <a:schemeClr val="tx2"/>
              </a:solidFill>
            </a:endParaRPr>
          </a:p>
          <a:p>
            <a:pPr marL="0" indent="0">
              <a:buNone/>
            </a:pPr>
            <a:r>
              <a:rPr lang="en-US" altLang="en-US" sz="1400" dirty="0">
                <a:solidFill>
                  <a:schemeClr val="tx2"/>
                </a:solidFill>
              </a:rPr>
              <a:t>    return num1;</a:t>
            </a:r>
            <a:endParaRPr lang="en-US" altLang="en-US" sz="1400" dirty="0">
              <a:solidFill>
                <a:schemeClr val="tx2"/>
              </a:solidFill>
            </a:endParaRPr>
          </a:p>
          <a:p>
            <a:pPr marL="0" indent="0">
              <a:buNone/>
            </a:pPr>
            <a:r>
              <a:rPr lang="en-US" altLang="en-US" sz="1400" dirty="0">
                <a:solidFill>
                  <a:schemeClr val="tx2"/>
                </a:solidFill>
              </a:rPr>
              <a:t>  </a:t>
            </a:r>
            <a:r>
              <a:rPr lang="en-US" altLang="en-US" sz="1400" b="1" dirty="0">
                <a:solidFill>
                  <a:schemeClr val="tx2"/>
                </a:solidFill>
              </a:rPr>
              <a:t>else</a:t>
            </a:r>
            <a:endParaRPr lang="en-US" altLang="en-US" sz="1400" dirty="0">
              <a:solidFill>
                <a:schemeClr val="tx2"/>
              </a:solidFill>
            </a:endParaRPr>
          </a:p>
          <a:p>
            <a:pPr marL="0" indent="0">
              <a:buNone/>
            </a:pPr>
            <a:r>
              <a:rPr lang="en-US" altLang="en-US" sz="1400" dirty="0">
                <a:solidFill>
                  <a:schemeClr val="tx2"/>
                </a:solidFill>
              </a:rPr>
              <a:t>    return num2;</a:t>
            </a:r>
            <a:endParaRPr lang="en-US" altLang="en-US" sz="1400" dirty="0">
              <a:solidFill>
                <a:schemeClr val="tx2"/>
              </a:solidFill>
            </a:endParaRPr>
          </a:p>
          <a:p>
            <a:pPr marL="0" indent="0">
              <a:buNone/>
            </a:pPr>
            <a:r>
              <a:rPr lang="en-US" altLang="en-US" sz="1400" dirty="0">
                <a:solidFill>
                  <a:schemeClr val="tx2"/>
                </a:solidFill>
              </a:rPr>
              <a:t>}</a:t>
            </a:r>
            <a:endParaRPr lang="en-US" altLang="en-US" sz="1400" b="1" dirty="0">
              <a:solidFill>
                <a:schemeClr val="tx2"/>
              </a:solidFill>
            </a:endParaRPr>
          </a:p>
          <a:p>
            <a:pPr marL="0" indent="0">
              <a:buNone/>
            </a:pPr>
            <a:r>
              <a:rPr lang="en-US" altLang="en-US" sz="1400" b="1" dirty="0">
                <a:solidFill>
                  <a:schemeClr val="tx2"/>
                </a:solidFill>
              </a:rPr>
              <a:t>int</a:t>
            </a:r>
            <a:r>
              <a:rPr lang="en-US" altLang="en-US" sz="1400" dirty="0">
                <a:solidFill>
                  <a:schemeClr val="tx2"/>
                </a:solidFill>
              </a:rPr>
              <a:t> main()</a:t>
            </a:r>
            <a:endParaRPr lang="en-US" altLang="en-US" sz="1400" dirty="0">
              <a:solidFill>
                <a:schemeClr val="tx2"/>
              </a:solidFill>
            </a:endParaRPr>
          </a:p>
          <a:p>
            <a:pPr marL="0" indent="0">
              <a:buNone/>
            </a:pPr>
            <a:r>
              <a:rPr lang="en-US" altLang="en-US" sz="1400" dirty="0">
                <a:solidFill>
                  <a:schemeClr val="tx2"/>
                </a:solidFill>
              </a:rPr>
              <a:t>{</a:t>
            </a:r>
            <a:endParaRPr lang="en-US" altLang="en-US" sz="1400" dirty="0">
              <a:solidFill>
                <a:schemeClr val="tx2"/>
              </a:solidFill>
            </a:endParaRPr>
          </a:p>
          <a:p>
            <a:pPr marL="0" indent="0">
              <a:buNone/>
            </a:pPr>
            <a:r>
              <a:rPr lang="en-US" altLang="en-US" sz="1400" dirty="0">
                <a:solidFill>
                  <a:schemeClr val="tx2"/>
                </a:solidFill>
              </a:rPr>
              <a:t>  cout &lt;&lt; maxNumber(1, 2) &lt;&lt; endl;</a:t>
            </a:r>
            <a:endParaRPr lang="en-US" altLang="en-US" sz="1400" dirty="0">
              <a:solidFill>
                <a:schemeClr val="tx2"/>
              </a:solidFill>
            </a:endParaRPr>
          </a:p>
          <a:p>
            <a:pPr marL="0" indent="0">
              <a:buNone/>
            </a:pPr>
            <a:r>
              <a:rPr lang="en-US" altLang="en-US" sz="1400" dirty="0">
                <a:solidFill>
                  <a:schemeClr val="tx2"/>
                </a:solidFill>
              </a:rPr>
              <a:t>  </a:t>
            </a:r>
            <a:r>
              <a:rPr lang="en-US" altLang="en-US" sz="1400" b="1" dirty="0">
                <a:solidFill>
                  <a:schemeClr val="tx2"/>
                </a:solidFill>
              </a:rPr>
              <a:t>return</a:t>
            </a:r>
            <a:r>
              <a:rPr lang="en-US" altLang="en-US" sz="1400" dirty="0">
                <a:solidFill>
                  <a:schemeClr val="tx2"/>
                </a:solidFill>
              </a:rPr>
              <a:t> 0;</a:t>
            </a:r>
            <a:endParaRPr lang="en-US" altLang="en-US" sz="1400" dirty="0">
              <a:solidFill>
                <a:schemeClr val="tx2"/>
              </a:solidFill>
            </a:endParaRPr>
          </a:p>
          <a:p>
            <a:pPr marL="0" indent="0">
              <a:buNone/>
            </a:pPr>
            <a:r>
              <a:rPr lang="en-US" altLang="en-US" sz="1400" dirty="0">
                <a:solidFill>
                  <a:schemeClr val="tx2"/>
                </a:solidFill>
              </a:rPr>
              <a:t>}</a:t>
            </a:r>
            <a:endParaRPr lang="en-US" altLang="en-US" sz="1400" dirty="0">
              <a:solidFill>
                <a:schemeClr val="tx2"/>
              </a:solidFill>
            </a:endParaRPr>
          </a:p>
        </p:txBody>
      </p:sp>
      <p:pic>
        <p:nvPicPr>
          <p:cNvPr id="2" name="图片 1"/>
          <p:cNvPicPr>
            <a:picLocks noChangeAspect="1"/>
          </p:cNvPicPr>
          <p:nvPr/>
        </p:nvPicPr>
        <p:blipFill>
          <a:blip r:embed="rId1"/>
          <a:stretch>
            <a:fillRect/>
          </a:stretch>
        </p:blipFill>
        <p:spPr>
          <a:xfrm>
            <a:off x="3581400" y="3778250"/>
            <a:ext cx="5105400" cy="17786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63" name="Rectangle 2"/>
          <p:cNvSpPr>
            <a:spLocks noGrp="1"/>
          </p:cNvSpPr>
          <p:nvPr>
            <p:ph type="title"/>
          </p:nvPr>
        </p:nvSpPr>
        <p:spPr>
          <a:xfrm>
            <a:off x="685800" y="279400"/>
            <a:ext cx="7772400" cy="768350"/>
          </a:xfrm>
        </p:spPr>
        <p:txBody>
          <a:bodyPr vert="horz" wrap="square" lIns="92075" tIns="46038" rIns="92075" bIns="46038" anchor="ctr"/>
          <a:p>
            <a:r>
              <a:rPr lang="en-US" altLang="en-US" dirty="0"/>
              <a:t>Function Prototypes </a:t>
            </a:r>
            <a:endParaRPr lang="en-US" altLang="en-US" dirty="0"/>
          </a:p>
        </p:txBody>
      </p:sp>
      <p:sp>
        <p:nvSpPr>
          <p:cNvPr id="40964" name="Rectangle 3"/>
          <p:cNvSpPr>
            <a:spLocks noGrp="1"/>
          </p:cNvSpPr>
          <p:nvPr>
            <p:ph idx="1"/>
          </p:nvPr>
        </p:nvSpPr>
        <p:spPr>
          <a:xfrm>
            <a:off x="231775" y="1163638"/>
            <a:ext cx="8686800" cy="3748087"/>
          </a:xfrm>
        </p:spPr>
        <p:txBody>
          <a:bodyPr vert="horz" wrap="square" lIns="92075" tIns="46038" rIns="92075" bIns="46038" anchor="t">
            <a:normAutofit fontScale="90000" lnSpcReduction="10000"/>
          </a:bodyPr>
          <a:p>
            <a:pPr marL="0" indent="0">
              <a:buNone/>
            </a:pPr>
            <a:r>
              <a:rPr lang="en-US" altLang="en-US" dirty="0"/>
              <a:t>Before a function is called, it must be declared first. One way to ensure it is to place the declaration before all function calls. </a:t>
            </a:r>
            <a:endParaRPr lang="en-US" altLang="en-US" dirty="0"/>
          </a:p>
          <a:p>
            <a:pPr marL="0" indent="0">
              <a:buNone/>
            </a:pPr>
            <a:r>
              <a:rPr lang="en-US" altLang="en-US" dirty="0"/>
              <a:t>Another way to approach it is to declare a function prototype before the function is called. </a:t>
            </a:r>
            <a:endParaRPr lang="en-US" altLang="en-US" dirty="0"/>
          </a:p>
          <a:p>
            <a:pPr marL="0" indent="0">
              <a:buNone/>
            </a:pPr>
            <a:r>
              <a:rPr lang="en-US" altLang="en-US" dirty="0"/>
              <a:t>A function prototype is a function declaration without implementation. </a:t>
            </a:r>
            <a:endParaRPr lang="en-US" altLang="en-US" dirty="0"/>
          </a:p>
          <a:p>
            <a:pPr marL="0" indent="0">
              <a:buNone/>
            </a:pPr>
            <a:r>
              <a:rPr lang="en-US" altLang="en-US" dirty="0"/>
              <a:t>The implementation can be given later in the program.</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0965" y="419735"/>
            <a:ext cx="4394200" cy="6247130"/>
          </a:xfrm>
          <a:prstGeom prst="rect">
            <a:avLst/>
          </a:prstGeom>
          <a:noFill/>
        </p:spPr>
        <p:txBody>
          <a:bodyPr wrap="square" rtlCol="0" anchor="t">
            <a:spAutoFit/>
          </a:bodyPr>
          <a:p>
            <a:r>
              <a:rPr lang="zh-CN" altLang="en-US" sz="1600"/>
              <a:t>#include &lt;iostream&gt;</a:t>
            </a:r>
            <a:endParaRPr lang="zh-CN" altLang="en-US" sz="1600"/>
          </a:p>
          <a:p>
            <a:r>
              <a:rPr lang="zh-CN" altLang="en-US" sz="1600"/>
              <a:t>using namespace std;</a:t>
            </a:r>
            <a:endParaRPr lang="zh-CN" altLang="en-US" sz="1600"/>
          </a:p>
          <a:p>
            <a:r>
              <a:rPr lang="zh-CN" altLang="en-US" sz="1600"/>
              <a:t>// Function prototype</a:t>
            </a:r>
            <a:endParaRPr lang="zh-CN" altLang="en-US" sz="1600"/>
          </a:p>
          <a:p>
            <a:r>
              <a:rPr lang="zh-CN" altLang="en-US" sz="1600"/>
              <a:t>int max(int num1, int num2);</a:t>
            </a:r>
            <a:endParaRPr lang="zh-CN" altLang="en-US" sz="1600"/>
          </a:p>
          <a:p>
            <a:r>
              <a:rPr lang="zh-CN" altLang="en-US" sz="1600"/>
              <a:t>double max(double num1, double num2);</a:t>
            </a:r>
            <a:endParaRPr lang="zh-CN" altLang="en-US" sz="1600"/>
          </a:p>
          <a:p>
            <a:r>
              <a:rPr lang="zh-CN" altLang="en-US" sz="1600"/>
              <a:t>double max(double num1, double num2, double num3);</a:t>
            </a:r>
            <a:endParaRPr lang="zh-CN" altLang="en-US" sz="1600"/>
          </a:p>
          <a:p>
            <a:r>
              <a:rPr lang="zh-CN" altLang="en-US" sz="1600"/>
              <a:t>int main(){</a:t>
            </a:r>
            <a:endParaRPr lang="zh-CN" altLang="en-US" sz="1600"/>
          </a:p>
          <a:p>
            <a:r>
              <a:rPr lang="zh-CN" altLang="en-US" sz="1600"/>
              <a:t>  // Invoke the max function with int parameters</a:t>
            </a:r>
            <a:endParaRPr lang="zh-CN" altLang="en-US" sz="1600"/>
          </a:p>
          <a:p>
            <a:r>
              <a:rPr lang="zh-CN" altLang="en-US" sz="1600"/>
              <a:t>  cout &lt;&lt; "The maximum between 3 and 4 is " &lt;&lt;</a:t>
            </a:r>
            <a:endParaRPr lang="zh-CN" altLang="en-US" sz="1600"/>
          </a:p>
          <a:p>
            <a:r>
              <a:rPr lang="zh-CN" altLang="en-US" sz="1600"/>
              <a:t>    max(3, 4) &lt;&lt; endl;</a:t>
            </a:r>
            <a:endParaRPr lang="zh-CN" altLang="en-US" sz="1600"/>
          </a:p>
          <a:p>
            <a:r>
              <a:rPr lang="zh-CN" altLang="en-US" sz="1600"/>
              <a:t>  // Invoke the max function with the double parameters</a:t>
            </a:r>
            <a:endParaRPr lang="zh-CN" altLang="en-US" sz="1600"/>
          </a:p>
          <a:p>
            <a:r>
              <a:rPr lang="zh-CN" altLang="en-US" sz="1600"/>
              <a:t>  cout &lt;&lt; "The maximum between 3.0 and 5.4 is "</a:t>
            </a:r>
            <a:endParaRPr lang="zh-CN" altLang="en-US" sz="1600"/>
          </a:p>
          <a:p>
            <a:r>
              <a:rPr lang="zh-CN" altLang="en-US" sz="1600"/>
              <a:t>    &lt;&lt; max(3.0, 5.4) &lt;&lt; endl;</a:t>
            </a:r>
            <a:endParaRPr lang="zh-CN" altLang="en-US" sz="1600"/>
          </a:p>
          <a:p>
            <a:r>
              <a:rPr lang="zh-CN" altLang="en-US" sz="1600"/>
              <a:t>  // Invoke the max function with three double parameters</a:t>
            </a:r>
            <a:endParaRPr lang="zh-CN" altLang="en-US" sz="1600"/>
          </a:p>
          <a:p>
            <a:r>
              <a:rPr lang="zh-CN" altLang="en-US" sz="1600"/>
              <a:t>  cout &lt;&lt; "The maximum between 3.0, 5.4, and 10.14 is "</a:t>
            </a:r>
            <a:endParaRPr lang="zh-CN" altLang="en-US" sz="1600"/>
          </a:p>
          <a:p>
            <a:r>
              <a:rPr lang="zh-CN" altLang="en-US" sz="1600"/>
              <a:t>    &lt;&lt; max(3.0, 5.4, 10.14) &lt;&lt; endl;</a:t>
            </a:r>
            <a:endParaRPr lang="zh-CN" altLang="en-US" sz="1600"/>
          </a:p>
          <a:p>
            <a:r>
              <a:rPr lang="zh-CN" altLang="en-US" sz="1600"/>
              <a:t>  return 0;</a:t>
            </a:r>
            <a:endParaRPr lang="zh-CN" altLang="en-US" sz="1600"/>
          </a:p>
          <a:p>
            <a:r>
              <a:rPr lang="zh-CN" altLang="en-US" sz="1600"/>
              <a:t>}</a:t>
            </a:r>
            <a:endParaRPr lang="zh-CN" altLang="en-US" sz="1600"/>
          </a:p>
        </p:txBody>
      </p:sp>
      <p:sp>
        <p:nvSpPr>
          <p:cNvPr id="5" name="文本框 4"/>
          <p:cNvSpPr txBox="1"/>
          <p:nvPr/>
        </p:nvSpPr>
        <p:spPr>
          <a:xfrm>
            <a:off x="4495165" y="0"/>
            <a:ext cx="4648835" cy="5262245"/>
          </a:xfrm>
          <a:prstGeom prst="rect">
            <a:avLst/>
          </a:prstGeom>
          <a:noFill/>
        </p:spPr>
        <p:txBody>
          <a:bodyPr wrap="square" rtlCol="0" anchor="t">
            <a:spAutoFit/>
          </a:bodyPr>
          <a:p>
            <a:r>
              <a:rPr lang="zh-CN" altLang="en-US" sz="1600"/>
              <a:t>// Return the max between two int values </a:t>
            </a:r>
            <a:endParaRPr lang="zh-CN" altLang="en-US" sz="1600"/>
          </a:p>
          <a:p>
            <a:r>
              <a:rPr lang="zh-CN" altLang="en-US" sz="1600"/>
              <a:t>int max(int num1, int num2)</a:t>
            </a:r>
            <a:endParaRPr lang="zh-CN" altLang="en-US" sz="1600"/>
          </a:p>
          <a:p>
            <a:r>
              <a:rPr lang="zh-CN" altLang="en-US" sz="1600"/>
              <a:t>{</a:t>
            </a:r>
            <a:endParaRPr lang="zh-CN" altLang="en-US" sz="1600"/>
          </a:p>
          <a:p>
            <a:r>
              <a:rPr lang="zh-CN" altLang="en-US" sz="1600"/>
              <a:t>  if (num1 &gt; num2)</a:t>
            </a:r>
            <a:endParaRPr lang="zh-CN" altLang="en-US" sz="1600"/>
          </a:p>
          <a:p>
            <a:r>
              <a:rPr lang="zh-CN" altLang="en-US" sz="1600"/>
              <a:t>    return num1;</a:t>
            </a:r>
            <a:endParaRPr lang="zh-CN" altLang="en-US" sz="1600"/>
          </a:p>
          <a:p>
            <a:r>
              <a:rPr lang="zh-CN" altLang="en-US" sz="1600"/>
              <a:t>  else</a:t>
            </a:r>
            <a:endParaRPr lang="zh-CN" altLang="en-US" sz="1600"/>
          </a:p>
          <a:p>
            <a:r>
              <a:rPr lang="zh-CN" altLang="en-US" sz="1600"/>
              <a:t>    return num2;</a:t>
            </a:r>
            <a:endParaRPr lang="zh-CN" altLang="en-US" sz="1600"/>
          </a:p>
          <a:p>
            <a:r>
              <a:rPr lang="zh-CN" altLang="en-US" sz="1600"/>
              <a:t>}</a:t>
            </a:r>
            <a:endParaRPr lang="zh-CN" altLang="en-US" sz="1600"/>
          </a:p>
          <a:p>
            <a:r>
              <a:rPr lang="zh-CN" altLang="en-US" sz="1600"/>
              <a:t>// Find the max between two double values </a:t>
            </a:r>
            <a:endParaRPr lang="zh-CN" altLang="en-US" sz="1600"/>
          </a:p>
          <a:p>
            <a:r>
              <a:rPr lang="zh-CN" altLang="en-US" sz="1600"/>
              <a:t>double max(double num1, double num2){</a:t>
            </a:r>
            <a:endParaRPr lang="zh-CN" altLang="en-US" sz="1600"/>
          </a:p>
          <a:p>
            <a:r>
              <a:rPr lang="zh-CN" altLang="en-US" sz="1600"/>
              <a:t>  if (num1 &gt; num2)</a:t>
            </a:r>
            <a:endParaRPr lang="zh-CN" altLang="en-US" sz="1600"/>
          </a:p>
          <a:p>
            <a:r>
              <a:rPr lang="zh-CN" altLang="en-US" sz="1600"/>
              <a:t>    return num1;</a:t>
            </a:r>
            <a:endParaRPr lang="zh-CN" altLang="en-US" sz="1600"/>
          </a:p>
          <a:p>
            <a:r>
              <a:rPr lang="zh-CN" altLang="en-US" sz="1600"/>
              <a:t>  else</a:t>
            </a:r>
            <a:endParaRPr lang="zh-CN" altLang="en-US" sz="1600"/>
          </a:p>
          <a:p>
            <a:r>
              <a:rPr lang="zh-CN" altLang="en-US" sz="1600"/>
              <a:t>    return num2;</a:t>
            </a:r>
            <a:endParaRPr lang="zh-CN" altLang="en-US" sz="1600"/>
          </a:p>
          <a:p>
            <a:r>
              <a:rPr lang="zh-CN" altLang="en-US" sz="1600"/>
              <a:t>}</a:t>
            </a:r>
            <a:endParaRPr lang="zh-CN" altLang="en-US" sz="1600"/>
          </a:p>
          <a:p>
            <a:r>
              <a:rPr lang="zh-CN" altLang="en-US" sz="1600"/>
              <a:t>// Return the max among three double values </a:t>
            </a:r>
            <a:endParaRPr lang="zh-CN" altLang="en-US" sz="1600"/>
          </a:p>
          <a:p>
            <a:r>
              <a:rPr lang="zh-CN" altLang="en-US" sz="1600"/>
              <a:t>double max(double num1, double num2, double num3)</a:t>
            </a:r>
            <a:endParaRPr lang="zh-CN" altLang="en-US" sz="1600"/>
          </a:p>
          <a:p>
            <a:r>
              <a:rPr lang="zh-CN" altLang="en-US" sz="1600"/>
              <a:t>{</a:t>
            </a:r>
            <a:endParaRPr lang="zh-CN" altLang="en-US" sz="1600"/>
          </a:p>
          <a:p>
            <a:r>
              <a:rPr lang="zh-CN" altLang="en-US" sz="1600"/>
              <a:t>  return max(max(num1, num2), num3);</a:t>
            </a:r>
            <a:endParaRPr lang="zh-CN" altLang="en-US" sz="1600"/>
          </a:p>
          <a:p>
            <a:r>
              <a:rPr lang="zh-CN" altLang="en-US" sz="1600"/>
              <a:t>}</a:t>
            </a:r>
            <a:endParaRPr lang="zh-CN" altLang="en-US" sz="1600"/>
          </a:p>
        </p:txBody>
      </p:sp>
      <p:pic>
        <p:nvPicPr>
          <p:cNvPr id="8" name="图片 7"/>
          <p:cNvPicPr>
            <a:picLocks noChangeAspect="1"/>
          </p:cNvPicPr>
          <p:nvPr/>
        </p:nvPicPr>
        <p:blipFill>
          <a:blip r:embed="rId1"/>
          <a:stretch>
            <a:fillRect/>
          </a:stretch>
        </p:blipFill>
        <p:spPr>
          <a:xfrm>
            <a:off x="3784600" y="5758815"/>
            <a:ext cx="5359400" cy="734060"/>
          </a:xfrm>
          <a:prstGeom prst="rect">
            <a:avLst/>
          </a:prstGeom>
        </p:spPr>
      </p:pic>
      <p:sp>
        <p:nvSpPr>
          <p:cNvPr id="9" name="文本框 8"/>
          <p:cNvSpPr txBox="1"/>
          <p:nvPr/>
        </p:nvSpPr>
        <p:spPr>
          <a:xfrm>
            <a:off x="215900" y="51435"/>
            <a:ext cx="3745865" cy="368300"/>
          </a:xfrm>
          <a:prstGeom prst="rect">
            <a:avLst/>
          </a:prstGeom>
          <a:noFill/>
        </p:spPr>
        <p:txBody>
          <a:bodyPr wrap="square" rtlCol="0" anchor="t">
            <a:spAutoFit/>
          </a:bodyPr>
          <a:p>
            <a:r>
              <a:rPr lang="zh-CN" altLang="en-US"/>
              <a:t>TestFunctionPrototype</a:t>
            </a:r>
            <a:r>
              <a:rPr lang="en-US" altLang="zh-CN"/>
              <a:t>.cpp</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1987" name="Rectangle 2"/>
          <p:cNvSpPr>
            <a:spLocks noGrp="1"/>
          </p:cNvSpPr>
          <p:nvPr>
            <p:ph type="title"/>
          </p:nvPr>
        </p:nvSpPr>
        <p:spPr>
          <a:xfrm>
            <a:off x="685800" y="279400"/>
            <a:ext cx="7772400" cy="768350"/>
          </a:xfrm>
        </p:spPr>
        <p:txBody>
          <a:bodyPr vert="horz" wrap="square" lIns="92075" tIns="46038" rIns="92075" bIns="46038" anchor="ctr"/>
          <a:p>
            <a:r>
              <a:rPr lang="en-US" altLang="en-US" dirty="0"/>
              <a:t>Default Arguments </a:t>
            </a:r>
            <a:endParaRPr lang="en-US" altLang="en-US" dirty="0"/>
          </a:p>
        </p:txBody>
      </p:sp>
      <p:sp>
        <p:nvSpPr>
          <p:cNvPr id="41988" name="Rectangle 3"/>
          <p:cNvSpPr>
            <a:spLocks noGrp="1"/>
          </p:cNvSpPr>
          <p:nvPr>
            <p:ph idx="1"/>
          </p:nvPr>
        </p:nvSpPr>
        <p:spPr>
          <a:xfrm>
            <a:off x="231775" y="1163638"/>
            <a:ext cx="8686800" cy="3748087"/>
          </a:xfrm>
        </p:spPr>
        <p:txBody>
          <a:bodyPr vert="horz" wrap="square" lIns="92075" tIns="46038" rIns="92075" bIns="46038" anchor="t"/>
          <a:p>
            <a:pPr marL="0" indent="0">
              <a:buNone/>
            </a:pPr>
            <a:r>
              <a:rPr lang="en-US" altLang="en-US" sz="2000" dirty="0"/>
              <a:t>C++ allows you to declare functions with default argument values. The default values are passed to the parameters when a function is invoked without the arguments. </a:t>
            </a:r>
            <a:endParaRPr lang="en-US" altLang="en-US" sz="2000" dirty="0"/>
          </a:p>
        </p:txBody>
      </p:sp>
      <p:sp>
        <p:nvSpPr>
          <p:cNvPr id="2" name="文本框 1"/>
          <p:cNvSpPr txBox="1"/>
          <p:nvPr/>
        </p:nvSpPr>
        <p:spPr>
          <a:xfrm>
            <a:off x="494665" y="2291080"/>
            <a:ext cx="8649335" cy="396938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r>
              <a:rPr lang="zh-CN" altLang="en-US"/>
              <a:t>// Display area of a circle </a:t>
            </a:r>
            <a:endParaRPr lang="zh-CN" altLang="en-US"/>
          </a:p>
          <a:p>
            <a:r>
              <a:rPr lang="zh-CN" altLang="en-US"/>
              <a:t>void printArea(double radius = 1)</a:t>
            </a:r>
            <a:endParaRPr lang="zh-CN" altLang="en-US"/>
          </a:p>
          <a:p>
            <a:r>
              <a:rPr lang="zh-CN" altLang="en-US"/>
              <a:t>{</a:t>
            </a:r>
            <a:endParaRPr lang="zh-CN" altLang="en-US"/>
          </a:p>
          <a:p>
            <a:r>
              <a:rPr lang="zh-CN" altLang="en-US"/>
              <a:t>  double area = radius * radius * 3.14159;</a:t>
            </a:r>
            <a:endParaRPr lang="zh-CN" altLang="en-US"/>
          </a:p>
          <a:p>
            <a:r>
              <a:rPr lang="zh-CN" altLang="en-US"/>
              <a:t>  cout &lt;&lt; "area is " &lt;&lt; area &lt;&lt; endl;</a:t>
            </a:r>
            <a:endParaRPr lang="zh-CN" altLang="en-US"/>
          </a:p>
          <a:p>
            <a:r>
              <a:rPr lang="zh-CN" altLang="en-US"/>
              <a:t>}</a:t>
            </a:r>
            <a:endParaRPr lang="zh-CN" altLang="en-US"/>
          </a:p>
          <a:p>
            <a:r>
              <a:rPr lang="zh-CN" altLang="en-US"/>
              <a:t>int main()</a:t>
            </a:r>
            <a:endParaRPr lang="zh-CN" altLang="en-US"/>
          </a:p>
          <a:p>
            <a:r>
              <a:rPr lang="zh-CN" altLang="en-US"/>
              <a:t>{</a:t>
            </a:r>
            <a:endParaRPr lang="zh-CN" altLang="en-US"/>
          </a:p>
          <a:p>
            <a:r>
              <a:rPr lang="zh-CN" altLang="en-US"/>
              <a:t>  printArea();</a:t>
            </a:r>
            <a:endParaRPr lang="zh-CN" altLang="en-US"/>
          </a:p>
          <a:p>
            <a:r>
              <a:rPr lang="zh-CN" altLang="en-US"/>
              <a:t>  printArea(4);</a:t>
            </a:r>
            <a:endParaRPr lang="zh-CN" altLang="en-US"/>
          </a:p>
          <a:p>
            <a:r>
              <a:rPr lang="zh-CN" altLang="en-US"/>
              <a:t>  return 0;</a:t>
            </a:r>
            <a:endParaRPr lang="zh-CN" altLang="en-US"/>
          </a:p>
          <a:p>
            <a:r>
              <a:rPr lang="zh-CN" altLang="en-US"/>
              <a:t>}</a:t>
            </a:r>
            <a:endParaRPr lang="zh-CN" altLang="en-US"/>
          </a:p>
        </p:txBody>
      </p:sp>
      <p:pic>
        <p:nvPicPr>
          <p:cNvPr id="3" name="图片 2"/>
          <p:cNvPicPr>
            <a:picLocks noChangeAspect="1"/>
          </p:cNvPicPr>
          <p:nvPr/>
        </p:nvPicPr>
        <p:blipFill>
          <a:blip r:embed="rId1"/>
          <a:stretch>
            <a:fillRect/>
          </a:stretch>
        </p:blipFill>
        <p:spPr>
          <a:xfrm>
            <a:off x="3374390" y="5111750"/>
            <a:ext cx="2394585" cy="67246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3011"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Inline Functions </a:t>
            </a:r>
            <a:endParaRPr lang="en-US" altLang="en-US" dirty="0"/>
          </a:p>
        </p:txBody>
      </p:sp>
      <p:sp>
        <p:nvSpPr>
          <p:cNvPr id="43012" name="Rectangle 3"/>
          <p:cNvSpPr>
            <a:spLocks noGrp="1"/>
          </p:cNvSpPr>
          <p:nvPr>
            <p:ph idx="1"/>
          </p:nvPr>
        </p:nvSpPr>
        <p:spPr/>
        <p:txBody>
          <a:bodyPr vert="horz" wrap="square" lIns="92075" tIns="46038" rIns="92075" bIns="46038" anchor="t"/>
          <a:p>
            <a:endParaRPr lang="en-US" altLang="en-US" dirty="0"/>
          </a:p>
          <a:p>
            <a:endParaRPr lang="en-US" altLang="en-US" dirty="0"/>
          </a:p>
        </p:txBody>
      </p:sp>
      <p:sp>
        <p:nvSpPr>
          <p:cNvPr id="43013" name="Rectangle 4"/>
          <p:cNvSpPr/>
          <p:nvPr/>
        </p:nvSpPr>
        <p:spPr>
          <a:xfrm>
            <a:off x="2171700"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3014" name="Rectangle 5"/>
          <p:cNvSpPr/>
          <p:nvPr/>
        </p:nvSpPr>
        <p:spPr>
          <a:xfrm>
            <a:off x="2657475" y="2114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3015" name="Text Box 6"/>
          <p:cNvSpPr txBox="1"/>
          <p:nvPr/>
        </p:nvSpPr>
        <p:spPr>
          <a:xfrm>
            <a:off x="304800" y="1066800"/>
            <a:ext cx="8839200" cy="341503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Implementing a program using functions makes the program easy to read and easy to maintain, but function calls involve runtime overhead (i.e., pushing arguments and CPU registers into the stack and transferring control to and from a function).</a:t>
            </a:r>
            <a:endParaRPr lang="en-US" altLang="en-US" sz="2400" dirty="0"/>
          </a:p>
          <a:p>
            <a:pPr marL="0" lvl="0" indent="0">
              <a:spcBef>
                <a:spcPct val="0"/>
              </a:spcBef>
              <a:buClrTx/>
              <a:buSzPct val="100000"/>
              <a:buNone/>
            </a:pPr>
            <a:r>
              <a:rPr lang="en-US" altLang="en-US" sz="2400" dirty="0"/>
              <a:t> C++ provides </a:t>
            </a:r>
            <a:r>
              <a:rPr lang="en-US" altLang="en-US" sz="2400" i="1" dirty="0"/>
              <a:t>inline functions</a:t>
            </a:r>
            <a:r>
              <a:rPr lang="en-US" altLang="en-US" sz="2400" dirty="0"/>
              <a:t> to avoid function calls. </a:t>
            </a:r>
            <a:endParaRPr lang="en-US" altLang="en-US" sz="2400" dirty="0"/>
          </a:p>
          <a:p>
            <a:pPr marL="0" lvl="0" indent="0">
              <a:spcBef>
                <a:spcPct val="0"/>
              </a:spcBef>
              <a:buClrTx/>
              <a:buSzPct val="100000"/>
              <a:buNone/>
            </a:pPr>
            <a:r>
              <a:rPr lang="en-US" altLang="en-US" sz="2400" dirty="0"/>
              <a:t>Inline functions are not called; rather, the compiler copies the function code </a:t>
            </a:r>
            <a:r>
              <a:rPr lang="en-US" altLang="en-US" sz="2400" i="1" dirty="0"/>
              <a:t>in line</a:t>
            </a:r>
            <a:r>
              <a:rPr lang="en-US" altLang="en-US" sz="2400" dirty="0"/>
              <a:t> at the point of each invocation. </a:t>
            </a:r>
            <a:endParaRPr lang="en-US" altLang="en-US" sz="2400" dirty="0"/>
          </a:p>
          <a:p>
            <a:pPr marL="0" lvl="0" indent="0">
              <a:spcBef>
                <a:spcPct val="0"/>
              </a:spcBef>
              <a:buClrTx/>
              <a:buSzPct val="100000"/>
              <a:buNone/>
            </a:pPr>
            <a:r>
              <a:rPr lang="en-US" altLang="en-US" sz="2400" dirty="0"/>
              <a:t>To specify an inline function, precede the function declaration with the </a:t>
            </a:r>
            <a:r>
              <a:rPr lang="en-US" altLang="en-US" sz="2400" u="sng" dirty="0"/>
              <a:t>inline</a:t>
            </a:r>
            <a:r>
              <a:rPr lang="en-US" altLang="en-US" sz="2400" dirty="0"/>
              <a:t> keyword, as shown in Listing 6.18.</a:t>
            </a:r>
            <a:endParaRPr lang="en-US"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2400" y="1430020"/>
            <a:ext cx="4445000" cy="479996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inline void f(int month, int year) </a:t>
            </a:r>
            <a:endParaRPr lang="zh-CN" altLang="en-US"/>
          </a:p>
          <a:p>
            <a:r>
              <a:rPr lang="zh-CN" altLang="en-US"/>
              <a:t>{</a:t>
            </a:r>
            <a:endParaRPr lang="zh-CN" altLang="en-US"/>
          </a:p>
          <a:p>
            <a:r>
              <a:rPr lang="zh-CN" altLang="en-US"/>
              <a:t>  cout &lt;&lt; "month is " &lt;&lt; month &lt;&lt; endl;</a:t>
            </a:r>
            <a:endParaRPr lang="zh-CN" altLang="en-US"/>
          </a:p>
          <a:p>
            <a:r>
              <a:rPr lang="zh-CN" altLang="en-US"/>
              <a:t>  cout &lt;&lt; "year is " &lt;&lt; year &lt;&lt; endl;</a:t>
            </a:r>
            <a:endParaRPr lang="zh-CN" altLang="en-US"/>
          </a:p>
          <a:p>
            <a:r>
              <a:rPr lang="zh-CN" altLang="en-US"/>
              <a:t>}</a:t>
            </a:r>
            <a:endParaRPr lang="zh-CN" altLang="en-US"/>
          </a:p>
          <a:p>
            <a:endParaRPr lang="zh-CN" altLang="en-US"/>
          </a:p>
          <a:p>
            <a:r>
              <a:rPr lang="zh-CN" altLang="en-US"/>
              <a:t>int main()</a:t>
            </a:r>
            <a:endParaRPr lang="zh-CN" altLang="en-US"/>
          </a:p>
          <a:p>
            <a:r>
              <a:rPr lang="zh-CN" altLang="en-US"/>
              <a:t>{</a:t>
            </a:r>
            <a:endParaRPr lang="zh-CN" altLang="en-US"/>
          </a:p>
          <a:p>
            <a:r>
              <a:rPr lang="zh-CN" altLang="en-US"/>
              <a:t>  int month = 10, year = 2008;</a:t>
            </a:r>
            <a:endParaRPr lang="zh-CN" altLang="en-US"/>
          </a:p>
          <a:p>
            <a:r>
              <a:rPr lang="zh-CN" altLang="en-US"/>
              <a:t>  f(month, year);  // Invoke inline function</a:t>
            </a:r>
            <a:endParaRPr lang="zh-CN" altLang="en-US"/>
          </a:p>
          <a:p>
            <a:r>
              <a:rPr lang="zh-CN" altLang="en-US"/>
              <a:t>  f(9, 2010); // Invoke inline function</a:t>
            </a:r>
            <a:endParaRPr lang="zh-CN" altLang="en-US"/>
          </a:p>
          <a:p>
            <a:endParaRPr lang="zh-CN" altLang="en-US"/>
          </a:p>
          <a:p>
            <a:r>
              <a:rPr lang="zh-CN" altLang="en-US"/>
              <a:t>  return 0;</a:t>
            </a:r>
            <a:endParaRPr lang="zh-CN" altLang="en-US"/>
          </a:p>
          <a:p>
            <a:r>
              <a:rPr lang="zh-CN" altLang="en-US"/>
              <a:t>}</a:t>
            </a:r>
            <a:endParaRPr lang="zh-CN" altLang="en-US"/>
          </a:p>
        </p:txBody>
      </p:sp>
      <p:sp>
        <p:nvSpPr>
          <p:cNvPr id="6" name="文本框 5"/>
          <p:cNvSpPr txBox="1"/>
          <p:nvPr/>
        </p:nvSpPr>
        <p:spPr>
          <a:xfrm>
            <a:off x="592455" y="755650"/>
            <a:ext cx="2324100" cy="460375"/>
          </a:xfrm>
          <a:prstGeom prst="rect">
            <a:avLst/>
          </a:prstGeom>
          <a:noFill/>
        </p:spPr>
        <p:txBody>
          <a:bodyPr wrap="none" rtlCol="0" anchor="t">
            <a:spAutoFit/>
          </a:bodyPr>
          <a:p>
            <a:r>
              <a:rPr lang="en-US" altLang="en-US" sz="2400" dirty="0">
                <a:sym typeface="+mn-ea"/>
              </a:rPr>
              <a:t>InlineDemo.cpp</a:t>
            </a:r>
            <a:endParaRPr lang="en-US" altLang="en-US" sz="2400" dirty="0">
              <a:sym typeface="+mn-ea"/>
            </a:endParaRPr>
          </a:p>
        </p:txBody>
      </p:sp>
      <p:sp>
        <p:nvSpPr>
          <p:cNvPr id="7" name="文本框 6"/>
          <p:cNvSpPr txBox="1"/>
          <p:nvPr/>
        </p:nvSpPr>
        <p:spPr>
          <a:xfrm>
            <a:off x="4799330" y="1430020"/>
            <a:ext cx="4215765" cy="369252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int month = 10, year = 2008;</a:t>
            </a:r>
            <a:endParaRPr lang="zh-CN" altLang="en-US"/>
          </a:p>
          <a:p>
            <a:r>
              <a:rPr lang="zh-CN" altLang="en-US"/>
              <a:t>  cout &lt;&lt; "month is " &lt;&lt; month &lt;&lt; endl;</a:t>
            </a:r>
            <a:endParaRPr lang="zh-CN" altLang="en-US"/>
          </a:p>
          <a:p>
            <a:r>
              <a:rPr lang="zh-CN" altLang="en-US"/>
              <a:t>  cout &lt;&lt; "year is " &lt;&lt; year &lt;&lt; endl;</a:t>
            </a:r>
            <a:endParaRPr lang="zh-CN" altLang="en-US"/>
          </a:p>
          <a:p>
            <a:r>
              <a:rPr lang="zh-CN" altLang="en-US"/>
              <a:t>  cout &lt;&lt; "month is " &lt;&lt; 9 &lt;&lt; endl;</a:t>
            </a:r>
            <a:endParaRPr lang="zh-CN" altLang="en-US"/>
          </a:p>
          <a:p>
            <a:r>
              <a:rPr lang="zh-CN" altLang="en-US"/>
              <a:t>  cout &lt;&lt; "year is " &lt;&lt; 2010 &lt;&lt; endl;</a:t>
            </a:r>
            <a:endParaRPr lang="zh-CN" altLang="en-US"/>
          </a:p>
          <a:p>
            <a:endParaRPr lang="zh-CN" altLang="en-US"/>
          </a:p>
          <a:p>
            <a:r>
              <a:rPr lang="zh-CN" altLang="en-US"/>
              <a:t>  return 0;</a:t>
            </a:r>
            <a:endParaRPr lang="zh-CN" altLang="en-US"/>
          </a:p>
          <a:p>
            <a:r>
              <a:rPr lang="zh-CN" altLang="en-US"/>
              <a:t>}</a:t>
            </a:r>
            <a:endParaRPr lang="zh-CN" altLang="en-US"/>
          </a:p>
        </p:txBody>
      </p:sp>
      <p:pic>
        <p:nvPicPr>
          <p:cNvPr id="8" name="图片 7"/>
          <p:cNvPicPr>
            <a:picLocks noChangeAspect="1"/>
          </p:cNvPicPr>
          <p:nvPr/>
        </p:nvPicPr>
        <p:blipFill>
          <a:blip r:embed="rId1"/>
          <a:stretch>
            <a:fillRect/>
          </a:stretch>
        </p:blipFill>
        <p:spPr>
          <a:xfrm>
            <a:off x="6038850" y="5302885"/>
            <a:ext cx="1562100" cy="9271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4035" name="Rectangle 2"/>
          <p:cNvSpPr>
            <a:spLocks noGrp="1"/>
          </p:cNvSpPr>
          <p:nvPr>
            <p:ph type="title"/>
          </p:nvPr>
        </p:nvSpPr>
        <p:spPr>
          <a:xfrm>
            <a:off x="347980" y="228600"/>
            <a:ext cx="7880350" cy="1569720"/>
          </a:xfrm>
        </p:spPr>
        <p:txBody>
          <a:bodyPr vert="horz" wrap="square" lIns="92075" tIns="46038" rIns="92075" bIns="46038" anchor="ctr"/>
          <a:p>
            <a:r>
              <a:rPr lang="en-US" altLang="en-US" sz="3200" dirty="0"/>
              <a:t>Short Functions  Not for long Functions Compiler Decision</a:t>
            </a:r>
            <a:endParaRPr lang="en-US" altLang="en-US" sz="3200" dirty="0"/>
          </a:p>
        </p:txBody>
      </p:sp>
      <p:sp>
        <p:nvSpPr>
          <p:cNvPr id="44036" name="Rectangle 3"/>
          <p:cNvSpPr>
            <a:spLocks noGrp="1"/>
          </p:cNvSpPr>
          <p:nvPr>
            <p:ph idx="1"/>
          </p:nvPr>
        </p:nvSpPr>
        <p:spPr/>
        <p:txBody>
          <a:bodyPr vert="horz" wrap="square" lIns="92075" tIns="46038" rIns="92075" bIns="46038" anchor="t"/>
          <a:p>
            <a:endParaRPr lang="en-US" altLang="en-US" dirty="0"/>
          </a:p>
          <a:p>
            <a:endParaRPr lang="en-US" altLang="en-US" dirty="0"/>
          </a:p>
        </p:txBody>
      </p:sp>
      <p:sp>
        <p:nvSpPr>
          <p:cNvPr id="44037" name="Rectangle 4"/>
          <p:cNvSpPr/>
          <p:nvPr/>
        </p:nvSpPr>
        <p:spPr>
          <a:xfrm>
            <a:off x="2171700"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4038" name="Rectangle 5"/>
          <p:cNvSpPr/>
          <p:nvPr/>
        </p:nvSpPr>
        <p:spPr>
          <a:xfrm>
            <a:off x="2657475" y="2114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44039" name="Text Box 6"/>
          <p:cNvSpPr txBox="1"/>
          <p:nvPr/>
        </p:nvSpPr>
        <p:spPr>
          <a:xfrm>
            <a:off x="307023" y="1798003"/>
            <a:ext cx="8529637" cy="439991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800" dirty="0"/>
              <a:t>Inline functions are desirable for short functions, but not suitable for long functions that are called in multiple places in a program, because long inline functions will dramatically increase the executable code size when it is copied in multiple places. </a:t>
            </a:r>
            <a:endParaRPr lang="en-US" altLang="en-US" sz="2800" dirty="0"/>
          </a:p>
          <a:p>
            <a:pPr marL="0" lvl="0" indent="0">
              <a:spcBef>
                <a:spcPct val="0"/>
              </a:spcBef>
              <a:buClrTx/>
              <a:buSzPct val="100000"/>
              <a:buNone/>
            </a:pPr>
            <a:r>
              <a:rPr lang="en-US" altLang="en-US" sz="2800" dirty="0"/>
              <a:t>For this reason, C++ allows the compilers to ignore the </a:t>
            </a:r>
            <a:r>
              <a:rPr lang="en-US" altLang="en-US" sz="2800" u="sng" dirty="0"/>
              <a:t>inline</a:t>
            </a:r>
            <a:r>
              <a:rPr lang="en-US" altLang="en-US" sz="2800" dirty="0"/>
              <a:t> keyword if the function is too long. </a:t>
            </a:r>
            <a:endParaRPr lang="en-US" altLang="en-US" sz="2800" dirty="0"/>
          </a:p>
          <a:p>
            <a:pPr marL="0" lvl="0" indent="0">
              <a:spcBef>
                <a:spcPct val="0"/>
              </a:spcBef>
              <a:buClrTx/>
              <a:buSzPct val="100000"/>
              <a:buNone/>
            </a:pPr>
            <a:r>
              <a:rPr lang="en-US" altLang="en-US" sz="2800" dirty="0"/>
              <a:t>So, the </a:t>
            </a:r>
            <a:r>
              <a:rPr lang="en-US" altLang="en-US" sz="2800" u="sng" dirty="0"/>
              <a:t>inline</a:t>
            </a:r>
            <a:r>
              <a:rPr lang="en-US" altLang="en-US" sz="2800" dirty="0"/>
              <a:t> keyword is merely a request to the compiler, and it is up for the compiler to make the decision whether to honor it or ignore it. </a:t>
            </a:r>
            <a:endParaRPr lang="en-US"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693738" y="125413"/>
            <a:ext cx="7880350" cy="500062"/>
          </a:xfrm>
        </p:spPr>
        <p:txBody>
          <a:bodyPr vert="horz" wrap="square" lIns="92075" tIns="46038" rIns="92075" bIns="46038" anchor="ctr"/>
          <a:p>
            <a:r>
              <a:rPr lang="en-US" altLang="en-US" sz="4000" dirty="0"/>
              <a:t>Problem</a:t>
            </a:r>
            <a:endParaRPr lang="en-US" altLang="en-US" sz="4000" dirty="0"/>
          </a:p>
        </p:txBody>
      </p:sp>
      <p:sp>
        <p:nvSpPr>
          <p:cNvPr id="6148"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49"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0"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1" name="Text Box 6"/>
          <p:cNvSpPr txBox="1"/>
          <p:nvPr/>
        </p:nvSpPr>
        <p:spPr>
          <a:xfrm>
            <a:off x="117475" y="971550"/>
            <a:ext cx="8870950" cy="52625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b="1" dirty="0">
                <a:solidFill>
                  <a:schemeClr val="tx2"/>
                </a:solidFill>
                <a:latin typeface="Courier New" panose="02070609020205090404" pitchFamily="49" charset="0"/>
              </a:rPr>
              <a:t>int sum = 0;</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for (int i = 1; i &lt;= 10;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  sum +=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cout &lt;&lt; "Sum from 1 to 10 is " &lt;&lt; sum &lt;&lt; endl;</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sum = 0;</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for (int i = 20; i &lt;= 37;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  sum +=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cout &lt;&lt; "Sum from 20 to 37 is " &lt;&lt; sum &lt;&lt; endl;</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sum = 0;</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for (int i = 35; i &lt;= 49;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  sum += i;</a:t>
            </a:r>
            <a:endParaRPr lang="en-US" altLang="en-US" sz="2400" b="1" dirty="0">
              <a:solidFill>
                <a:schemeClr val="tx2"/>
              </a:solidFill>
              <a:latin typeface="Courier New" panose="02070609020205090404" pitchFamily="49" charset="0"/>
            </a:endParaRPr>
          </a:p>
          <a:p>
            <a:pPr marL="0" lvl="0" indent="0">
              <a:spcBef>
                <a:spcPct val="0"/>
              </a:spcBef>
              <a:buClrTx/>
              <a:buSzPct val="100000"/>
              <a:buNone/>
            </a:pPr>
            <a:r>
              <a:rPr lang="en-US" altLang="en-US" sz="2400" b="1" dirty="0">
                <a:solidFill>
                  <a:schemeClr val="tx2"/>
                </a:solidFill>
                <a:latin typeface="Courier New" panose="02070609020205090404" pitchFamily="49" charset="0"/>
              </a:rPr>
              <a:t>cout &lt;&lt; "Sum from 35 to 49 is " &lt;&lt; sum &lt;&lt; endl;</a:t>
            </a:r>
            <a:endParaRPr lang="en-US" altLang="en-US" sz="2400" b="1" dirty="0">
              <a:solidFill>
                <a:schemeClr val="tx2"/>
              </a:solidFill>
              <a:latin typeface="Courier New" panose="02070609020205090404" pitchFamily="49" charset="0"/>
            </a:endParaRPr>
          </a:p>
        </p:txBody>
      </p:sp>
      <p:sp>
        <p:nvSpPr>
          <p:cNvPr id="6152" name="Rectangle 7"/>
          <p:cNvSpPr/>
          <p:nvPr/>
        </p:nvSpPr>
        <p:spPr>
          <a:xfrm>
            <a:off x="193675" y="1009650"/>
            <a:ext cx="5684838" cy="1036638"/>
          </a:xfrm>
          <a:prstGeom prst="rect">
            <a:avLst/>
          </a:prstGeom>
          <a:solidFill>
            <a:srgbClr val="FF6600">
              <a:alpha val="36078"/>
            </a:srgb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3" name="Rectangle 8"/>
          <p:cNvSpPr/>
          <p:nvPr/>
        </p:nvSpPr>
        <p:spPr>
          <a:xfrm>
            <a:off x="231775" y="2852738"/>
            <a:ext cx="5646738" cy="1036637"/>
          </a:xfrm>
          <a:prstGeom prst="rect">
            <a:avLst/>
          </a:prstGeom>
          <a:solidFill>
            <a:srgbClr val="FF6600">
              <a:alpha val="36078"/>
            </a:srgb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154" name="Rectangle 9"/>
          <p:cNvSpPr/>
          <p:nvPr/>
        </p:nvSpPr>
        <p:spPr>
          <a:xfrm>
            <a:off x="231775" y="4695825"/>
            <a:ext cx="5607050" cy="1036638"/>
          </a:xfrm>
          <a:prstGeom prst="rect">
            <a:avLst/>
          </a:prstGeom>
          <a:solidFill>
            <a:srgbClr val="FF6600">
              <a:alpha val="36078"/>
            </a:srgb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5059" name="Rectangle 2"/>
          <p:cNvSpPr>
            <a:spLocks noGrp="1"/>
          </p:cNvSpPr>
          <p:nvPr>
            <p:ph type="title"/>
          </p:nvPr>
        </p:nvSpPr>
        <p:spPr>
          <a:xfrm>
            <a:off x="685800" y="381000"/>
            <a:ext cx="7772400" cy="838200"/>
          </a:xfrm>
        </p:spPr>
        <p:txBody>
          <a:bodyPr vert="horz" wrap="square" lIns="92075" tIns="46038" rIns="92075" bIns="46038" anchor="ctr"/>
          <a:p>
            <a:r>
              <a:rPr lang="en-US" altLang="en-US" dirty="0"/>
              <a:t>Scope of Variables</a:t>
            </a:r>
            <a:endParaRPr lang="en-US" altLang="en-US" dirty="0">
              <a:solidFill>
                <a:schemeClr val="tx1"/>
              </a:solidFill>
            </a:endParaRPr>
          </a:p>
        </p:txBody>
      </p:sp>
      <p:sp>
        <p:nvSpPr>
          <p:cNvPr id="45060" name="Rectangle 3"/>
          <p:cNvSpPr>
            <a:spLocks noGrp="1"/>
          </p:cNvSpPr>
          <p:nvPr>
            <p:ph idx="1"/>
          </p:nvPr>
        </p:nvSpPr>
        <p:spPr>
          <a:xfrm>
            <a:off x="304800" y="1371600"/>
            <a:ext cx="8610600" cy="5029200"/>
          </a:xfrm>
        </p:spPr>
        <p:txBody>
          <a:bodyPr vert="horz" wrap="square" lIns="92075" tIns="46038" rIns="92075" bIns="46038" anchor="t"/>
          <a:p>
            <a:pPr>
              <a:buNone/>
            </a:pPr>
            <a:r>
              <a:rPr lang="en-US" altLang="en-US" sz="3600" dirty="0"/>
              <a:t>A local variable: a variable defined inside a function.</a:t>
            </a:r>
            <a:endParaRPr lang="en-US" altLang="en-US" sz="3600" dirty="0"/>
          </a:p>
          <a:p>
            <a:pPr>
              <a:buNone/>
            </a:pPr>
            <a:r>
              <a:rPr lang="en-US" altLang="en-US" sz="3600" dirty="0"/>
              <a:t>Scope: the part of the program where the variable can be referenced.</a:t>
            </a:r>
            <a:endParaRPr lang="en-US" altLang="en-US" sz="3600" dirty="0"/>
          </a:p>
          <a:p>
            <a:pPr>
              <a:buNone/>
            </a:pPr>
            <a:r>
              <a:rPr lang="en-US" altLang="en-US" sz="3600" dirty="0">
                <a:cs typeface="Times New Roman" panose="02020603050405020304" pitchFamily="18" charset="0"/>
              </a:rPr>
              <a:t>The scope of a variable starts from its declaration and continues to the end of the block that contains the variable. </a:t>
            </a:r>
            <a:endParaRPr lang="en-US" altLang="en-US" sz="3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6083" name="Rectangle 2"/>
          <p:cNvSpPr>
            <a:spLocks noGrp="1"/>
          </p:cNvSpPr>
          <p:nvPr>
            <p:ph type="title"/>
          </p:nvPr>
        </p:nvSpPr>
        <p:spPr>
          <a:xfrm>
            <a:off x="685800" y="381000"/>
            <a:ext cx="8368030" cy="838200"/>
          </a:xfrm>
        </p:spPr>
        <p:txBody>
          <a:bodyPr vert="horz" wrap="square" lIns="92075" tIns="46038" rIns="92075" bIns="46038" anchor="ctr"/>
          <a:p>
            <a:r>
              <a:rPr lang="en-US" altLang="en-US" dirty="0"/>
              <a:t>Scope of Local Variables, cont.</a:t>
            </a:r>
            <a:endParaRPr lang="en-US" altLang="en-US" dirty="0">
              <a:solidFill>
                <a:schemeClr val="tx1"/>
              </a:solidFill>
            </a:endParaRPr>
          </a:p>
        </p:txBody>
      </p:sp>
      <p:sp>
        <p:nvSpPr>
          <p:cNvPr id="46084" name="Rectangle 3"/>
          <p:cNvSpPr>
            <a:spLocks noGrp="1"/>
          </p:cNvSpPr>
          <p:nvPr>
            <p:ph idx="1"/>
          </p:nvPr>
        </p:nvSpPr>
        <p:spPr>
          <a:xfrm>
            <a:off x="304800" y="1371600"/>
            <a:ext cx="8610600" cy="5029200"/>
          </a:xfrm>
        </p:spPr>
        <p:txBody>
          <a:bodyPr vert="horz" wrap="square" lIns="92075" tIns="46038" rIns="92075" bIns="46038" anchor="t"/>
          <a:p>
            <a:pPr marL="0" indent="0">
              <a:buNone/>
            </a:pPr>
            <a:r>
              <a:rPr lang="en-US" altLang="en-US" sz="3600" dirty="0">
                <a:cs typeface="Times New Roman" panose="02020603050405020304" pitchFamily="18" charset="0"/>
              </a:rPr>
              <a:t>You can declare a local variable with the same name in different blocks.</a:t>
            </a:r>
            <a:endParaRPr lang="en-US" altLang="en-US" sz="3600" dirty="0">
              <a:ea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7107" name="Rectangle 2"/>
          <p:cNvSpPr>
            <a:spLocks noGrp="1"/>
          </p:cNvSpPr>
          <p:nvPr>
            <p:ph type="title"/>
          </p:nvPr>
        </p:nvSpPr>
        <p:spPr>
          <a:xfrm>
            <a:off x="332105" y="279400"/>
            <a:ext cx="8115300" cy="457200"/>
          </a:xfrm>
        </p:spPr>
        <p:txBody>
          <a:bodyPr vert="horz" wrap="square" lIns="92075" tIns="46038" rIns="92075" bIns="46038" anchor="ctr"/>
          <a:p>
            <a:r>
              <a:rPr lang="en-US" altLang="en-US" dirty="0"/>
              <a:t>Scope of Local Variables, cont.</a:t>
            </a:r>
            <a:endParaRPr lang="en-US" altLang="en-US" dirty="0">
              <a:solidFill>
                <a:schemeClr val="tx1"/>
              </a:solidFill>
            </a:endParaRPr>
          </a:p>
        </p:txBody>
      </p:sp>
      <p:sp>
        <p:nvSpPr>
          <p:cNvPr id="47108" name="Rectangle 3"/>
          <p:cNvSpPr>
            <a:spLocks noGrp="1"/>
          </p:cNvSpPr>
          <p:nvPr>
            <p:ph idx="1"/>
          </p:nvPr>
        </p:nvSpPr>
        <p:spPr>
          <a:xfrm>
            <a:off x="152400" y="1054100"/>
            <a:ext cx="8839200" cy="1900238"/>
          </a:xfrm>
        </p:spPr>
        <p:txBody>
          <a:bodyPr vert="horz" wrap="square" lIns="92075" tIns="46038" rIns="92075" bIns="46038" anchor="t"/>
          <a:p>
            <a:pPr marL="0" indent="0">
              <a:lnSpc>
                <a:spcPct val="80000"/>
              </a:lnSpc>
              <a:buNone/>
            </a:pPr>
            <a:r>
              <a:rPr lang="en-US" altLang="en-US" sz="2800" dirty="0">
                <a:cs typeface="Times New Roman" panose="02020603050405020304" pitchFamily="18" charset="0"/>
              </a:rPr>
              <a:t>A variable declared in the initial action part of a </a:t>
            </a:r>
            <a:r>
              <a:rPr lang="en-US" altLang="en-US" sz="2800" u="sng" dirty="0">
                <a:cs typeface="Times New Roman" panose="02020603050405020304" pitchFamily="18" charset="0"/>
              </a:rPr>
              <a:t>for</a:t>
            </a:r>
            <a:r>
              <a:rPr lang="en-US" altLang="en-US" sz="2800" dirty="0">
                <a:cs typeface="Times New Roman" panose="02020603050405020304" pitchFamily="18" charset="0"/>
              </a:rPr>
              <a:t> loop header has its scope in the entire loop. But a variable declared inside a </a:t>
            </a:r>
            <a:r>
              <a:rPr lang="en-US" altLang="en-US" sz="2800" u="sng" dirty="0">
                <a:cs typeface="Times New Roman" panose="02020603050405020304" pitchFamily="18" charset="0"/>
              </a:rPr>
              <a:t>for</a:t>
            </a:r>
            <a:r>
              <a:rPr lang="en-US" altLang="en-US" sz="2800" dirty="0">
                <a:cs typeface="Times New Roman" panose="02020603050405020304" pitchFamily="18" charset="0"/>
              </a:rPr>
              <a:t> loop body has its scope limited in the loop body from its declaration and to the end of the block that contains the variable.</a:t>
            </a:r>
            <a:endParaRPr lang="en-US" altLang="en-US" sz="2800" dirty="0">
              <a:ea typeface="Times New Roman" panose="02020603050405020304" pitchFamily="18" charset="0"/>
            </a:endParaRPr>
          </a:p>
        </p:txBody>
      </p:sp>
      <p:sp>
        <p:nvSpPr>
          <p:cNvPr id="47109" name="Rectangle 4"/>
          <p:cNvSpPr/>
          <p:nvPr/>
        </p:nvSpPr>
        <p:spPr>
          <a:xfrm>
            <a:off x="2800350" y="25717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47110" name="Object 5"/>
          <p:cNvGraphicFramePr>
            <a:graphicFrameLocks noChangeAspect="1"/>
          </p:cNvGraphicFramePr>
          <p:nvPr/>
        </p:nvGraphicFramePr>
        <p:xfrm>
          <a:off x="777875" y="2660650"/>
          <a:ext cx="7223125" cy="3735388"/>
        </p:xfrm>
        <a:graphic>
          <a:graphicData uri="http://schemas.openxmlformats.org/presentationml/2006/ole">
            <mc:AlternateContent xmlns:mc="http://schemas.openxmlformats.org/markup-compatibility/2006">
              <mc:Choice xmlns:v="urn:schemas-microsoft-com:vml" Requires="v">
                <p:oleObj spid="_x0000_s3079" name="" r:id="rId1" imgW="3546475" imgH="1830070" progId="Word.Picture.8">
                  <p:embed/>
                </p:oleObj>
              </mc:Choice>
              <mc:Fallback>
                <p:oleObj name="" r:id="rId1" imgW="3546475" imgH="1830070" progId="Word.Picture.8">
                  <p:embed/>
                  <p:pic>
                    <p:nvPicPr>
                      <p:cNvPr id="0" name="图片 3078"/>
                      <p:cNvPicPr/>
                      <p:nvPr/>
                    </p:nvPicPr>
                    <p:blipFill>
                      <a:blip r:embed="rId2"/>
                      <a:stretch>
                        <a:fillRect/>
                      </a:stretch>
                    </p:blipFill>
                    <p:spPr>
                      <a:xfrm>
                        <a:off x="777875" y="2660650"/>
                        <a:ext cx="7223125" cy="3735388"/>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8131" name="Rectangle 2"/>
          <p:cNvSpPr>
            <a:spLocks noGrp="1"/>
          </p:cNvSpPr>
          <p:nvPr>
            <p:ph type="title"/>
          </p:nvPr>
        </p:nvSpPr>
        <p:spPr>
          <a:xfrm>
            <a:off x="277495" y="368300"/>
            <a:ext cx="8166100" cy="457200"/>
          </a:xfrm>
        </p:spPr>
        <p:txBody>
          <a:bodyPr vert="horz" wrap="square" lIns="92075" tIns="46038" rIns="92075" bIns="46038" anchor="ctr"/>
          <a:p>
            <a:r>
              <a:rPr lang="en-US" altLang="en-US" dirty="0"/>
              <a:t>Scope of Local Variables, cont.</a:t>
            </a:r>
            <a:endParaRPr lang="en-US" altLang="en-US" dirty="0">
              <a:solidFill>
                <a:schemeClr val="tx1"/>
              </a:solidFill>
            </a:endParaRPr>
          </a:p>
        </p:txBody>
      </p:sp>
      <p:sp>
        <p:nvSpPr>
          <p:cNvPr id="48132" name="Rectangle 3"/>
          <p:cNvSpPr/>
          <p:nvPr/>
        </p:nvSpPr>
        <p:spPr>
          <a:xfrm>
            <a:off x="0" y="2339975"/>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48133" name="Object 4"/>
          <p:cNvGraphicFramePr>
            <a:graphicFrameLocks noChangeAspect="1"/>
          </p:cNvGraphicFramePr>
          <p:nvPr/>
        </p:nvGraphicFramePr>
        <p:xfrm>
          <a:off x="161925" y="1390650"/>
          <a:ext cx="8396288" cy="3870325"/>
        </p:xfrm>
        <a:graphic>
          <a:graphicData uri="http://schemas.openxmlformats.org/presentationml/2006/ole">
            <mc:AlternateContent xmlns:mc="http://schemas.openxmlformats.org/markup-compatibility/2006">
              <mc:Choice xmlns:v="urn:schemas-microsoft-com:vml" Requires="v">
                <p:oleObj spid="_x0000_s3080" name="" r:id="rId1" imgW="4743450" imgH="2173605" progId="Word.Picture.8">
                  <p:embed/>
                </p:oleObj>
              </mc:Choice>
              <mc:Fallback>
                <p:oleObj name="" r:id="rId1" imgW="4743450" imgH="2173605" progId="Word.Picture.8">
                  <p:embed/>
                  <p:pic>
                    <p:nvPicPr>
                      <p:cNvPr id="0" name="图片 3079"/>
                      <p:cNvPicPr/>
                      <p:nvPr/>
                    </p:nvPicPr>
                    <p:blipFill>
                      <a:blip r:embed="rId2"/>
                      <a:stretch>
                        <a:fillRect/>
                      </a:stretch>
                    </p:blipFill>
                    <p:spPr>
                      <a:xfrm>
                        <a:off x="161925" y="1390650"/>
                        <a:ext cx="8396288" cy="3870325"/>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9155" name="Rectangle 2"/>
          <p:cNvSpPr>
            <a:spLocks noGrp="1"/>
          </p:cNvSpPr>
          <p:nvPr>
            <p:ph type="title"/>
          </p:nvPr>
        </p:nvSpPr>
        <p:spPr>
          <a:xfrm>
            <a:off x="685800" y="304800"/>
            <a:ext cx="7772400" cy="685800"/>
          </a:xfrm>
        </p:spPr>
        <p:txBody>
          <a:bodyPr vert="horz" wrap="square" lIns="92075" tIns="46038" rIns="92075" bIns="46038" anchor="ctr"/>
          <a:p>
            <a:r>
              <a:rPr lang="en-US" altLang="en-US" dirty="0"/>
              <a:t>Global Variables</a:t>
            </a:r>
            <a:endParaRPr lang="en-US" altLang="en-US" dirty="0">
              <a:solidFill>
                <a:schemeClr val="tx1"/>
              </a:solidFill>
            </a:endParaRPr>
          </a:p>
        </p:txBody>
      </p:sp>
      <p:sp>
        <p:nvSpPr>
          <p:cNvPr id="49156" name="Rectangle 3"/>
          <p:cNvSpPr>
            <a:spLocks noGrp="1"/>
          </p:cNvSpPr>
          <p:nvPr>
            <p:ph idx="1"/>
          </p:nvPr>
        </p:nvSpPr>
        <p:spPr>
          <a:xfrm>
            <a:off x="457200" y="1219200"/>
            <a:ext cx="8305800" cy="2286000"/>
          </a:xfrm>
        </p:spPr>
        <p:txBody>
          <a:bodyPr vert="horz" wrap="square" lIns="92075" tIns="46038" rIns="92075" bIns="46038" anchor="t">
            <a:normAutofit lnSpcReduction="20000"/>
          </a:bodyPr>
          <a:p>
            <a:pPr marL="0" indent="0">
              <a:lnSpc>
                <a:spcPct val="90000"/>
              </a:lnSpc>
              <a:buNone/>
            </a:pPr>
            <a:r>
              <a:rPr lang="en-US" altLang="en-US" dirty="0"/>
              <a:t>C++ also allows you to use </a:t>
            </a:r>
            <a:r>
              <a:rPr lang="en-US" altLang="en-US" i="1" dirty="0"/>
              <a:t>global variables</a:t>
            </a:r>
            <a:r>
              <a:rPr lang="en-US" altLang="en-US" dirty="0"/>
              <a:t>. </a:t>
            </a:r>
            <a:endParaRPr lang="en-US" altLang="en-US" dirty="0"/>
          </a:p>
          <a:p>
            <a:pPr marL="0" indent="0">
              <a:lnSpc>
                <a:spcPct val="90000"/>
              </a:lnSpc>
              <a:buNone/>
            </a:pPr>
            <a:r>
              <a:rPr lang="en-US" altLang="en-US" dirty="0"/>
              <a:t>They are declared outside all functions and are accessible to all functions in its scope. </a:t>
            </a:r>
            <a:endParaRPr lang="en-US" altLang="en-US" dirty="0"/>
          </a:p>
          <a:p>
            <a:pPr marL="0" indent="0">
              <a:lnSpc>
                <a:spcPct val="90000"/>
              </a:lnSpc>
              <a:buNone/>
            </a:pPr>
            <a:r>
              <a:rPr lang="en-US" altLang="en-US" dirty="0"/>
              <a:t>Local variables do not have default values, but global variables are defaulted to zero.</a:t>
            </a:r>
            <a:endParaRPr lang="en-US" altLang="en-US" dirty="0"/>
          </a:p>
        </p:txBody>
      </p:sp>
      <p:sp>
        <p:nvSpPr>
          <p:cNvPr id="49157" name="Rectangle 4"/>
          <p:cNvSpPr/>
          <p:nvPr/>
        </p:nvSpPr>
        <p:spPr>
          <a:xfrm>
            <a:off x="2828925" y="27146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1650" y="2146300"/>
            <a:ext cx="4164965" cy="369252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void t1(); // Function prototype</a:t>
            </a:r>
            <a:endParaRPr lang="zh-CN" altLang="en-US"/>
          </a:p>
          <a:p>
            <a:r>
              <a:rPr lang="zh-CN" altLang="en-US"/>
              <a:t>void t2(); // Function prototype</a:t>
            </a:r>
            <a:endParaRPr lang="zh-CN" altLang="en-US"/>
          </a:p>
          <a:p>
            <a:r>
              <a:rPr lang="zh-CN" altLang="en-US"/>
              <a:t>int main()</a:t>
            </a:r>
            <a:endParaRPr lang="zh-CN" altLang="en-US"/>
          </a:p>
          <a:p>
            <a:r>
              <a:rPr lang="zh-CN" altLang="en-US"/>
              <a:t>{</a:t>
            </a:r>
            <a:endParaRPr lang="zh-CN" altLang="en-US"/>
          </a:p>
          <a:p>
            <a:r>
              <a:rPr lang="zh-CN" altLang="en-US"/>
              <a:t>  t1();</a:t>
            </a:r>
            <a:endParaRPr lang="zh-CN" altLang="en-US"/>
          </a:p>
          <a:p>
            <a:r>
              <a:rPr lang="zh-CN" altLang="en-US"/>
              <a:t>  t2();</a:t>
            </a:r>
            <a:endParaRPr lang="zh-CN" altLang="en-US"/>
          </a:p>
          <a:p>
            <a:r>
              <a:rPr lang="zh-CN" altLang="en-US"/>
              <a:t>  return 0;</a:t>
            </a:r>
            <a:endParaRPr lang="zh-CN" altLang="en-US"/>
          </a:p>
          <a:p>
            <a:r>
              <a:rPr lang="zh-CN" altLang="en-US"/>
              <a:t>}</a:t>
            </a:r>
            <a:endParaRPr lang="zh-CN" altLang="en-US"/>
          </a:p>
          <a:p>
            <a:endParaRPr lang="zh-CN" altLang="en-US"/>
          </a:p>
          <a:p>
            <a:endParaRPr lang="zh-CN" altLang="en-US"/>
          </a:p>
        </p:txBody>
      </p:sp>
      <p:sp>
        <p:nvSpPr>
          <p:cNvPr id="5" name="文本框 4"/>
          <p:cNvSpPr txBox="1"/>
          <p:nvPr/>
        </p:nvSpPr>
        <p:spPr>
          <a:xfrm>
            <a:off x="4826000" y="1464310"/>
            <a:ext cx="4152265" cy="4246245"/>
          </a:xfrm>
          <a:prstGeom prst="rect">
            <a:avLst/>
          </a:prstGeom>
          <a:noFill/>
        </p:spPr>
        <p:txBody>
          <a:bodyPr wrap="square" rtlCol="0" anchor="t">
            <a:spAutoFit/>
          </a:bodyPr>
          <a:p>
            <a:r>
              <a:rPr lang="zh-CN" altLang="en-US">
                <a:sym typeface="+mn-ea"/>
              </a:rPr>
              <a:t>int y; // Global variable, default to 0</a:t>
            </a:r>
            <a:endParaRPr lang="zh-CN" altLang="en-US"/>
          </a:p>
          <a:p>
            <a:r>
              <a:rPr lang="zh-CN" altLang="en-US">
                <a:sym typeface="+mn-ea"/>
              </a:rPr>
              <a:t>void t1()</a:t>
            </a:r>
            <a:endParaRPr lang="zh-CN" altLang="en-US"/>
          </a:p>
          <a:p>
            <a:r>
              <a:rPr lang="zh-CN" altLang="en-US">
                <a:sym typeface="+mn-ea"/>
              </a:rPr>
              <a:t>{</a:t>
            </a:r>
            <a:endParaRPr lang="zh-CN" altLang="en-US"/>
          </a:p>
          <a:p>
            <a:r>
              <a:rPr lang="zh-CN" altLang="en-US">
                <a:sym typeface="+mn-ea"/>
              </a:rPr>
              <a:t>  int x = 1;</a:t>
            </a:r>
            <a:endParaRPr lang="zh-CN" altLang="en-US"/>
          </a:p>
          <a:p>
            <a:r>
              <a:rPr lang="zh-CN" altLang="en-US">
                <a:sym typeface="+mn-ea"/>
              </a:rPr>
              <a:t>  cout &lt;&lt; "x is " &lt;&lt; x &lt;&lt; endl;</a:t>
            </a:r>
            <a:endParaRPr lang="zh-CN" altLang="en-US"/>
          </a:p>
          <a:p>
            <a:r>
              <a:rPr lang="zh-CN" altLang="en-US">
                <a:sym typeface="+mn-ea"/>
              </a:rPr>
              <a:t>  cout &lt;&lt; "y is " &lt;&lt; y &lt;&lt; endl;</a:t>
            </a:r>
            <a:endParaRPr lang="zh-CN" altLang="en-US"/>
          </a:p>
          <a:p>
            <a:r>
              <a:rPr lang="zh-CN" altLang="en-US">
                <a:sym typeface="+mn-ea"/>
              </a:rPr>
              <a:t>  x++;</a:t>
            </a:r>
            <a:endParaRPr lang="zh-CN" altLang="en-US"/>
          </a:p>
          <a:p>
            <a:r>
              <a:rPr lang="zh-CN" altLang="en-US">
                <a:sym typeface="+mn-ea"/>
              </a:rPr>
              <a:t>  y++;</a:t>
            </a:r>
            <a:endParaRPr lang="zh-CN" altLang="en-US"/>
          </a:p>
          <a:p>
            <a:r>
              <a:rPr lang="zh-CN" altLang="en-US">
                <a:sym typeface="+mn-ea"/>
              </a:rPr>
              <a:t>}</a:t>
            </a:r>
            <a:endParaRPr lang="zh-CN" altLang="en-US"/>
          </a:p>
          <a:p>
            <a:r>
              <a:rPr lang="zh-CN" altLang="en-US">
                <a:sym typeface="+mn-ea"/>
              </a:rPr>
              <a:t>void t2()</a:t>
            </a:r>
            <a:endParaRPr lang="zh-CN" altLang="en-US"/>
          </a:p>
          <a:p>
            <a:r>
              <a:rPr lang="zh-CN" altLang="en-US">
                <a:sym typeface="+mn-ea"/>
              </a:rPr>
              <a:t>{</a:t>
            </a:r>
            <a:endParaRPr lang="zh-CN" altLang="en-US"/>
          </a:p>
          <a:p>
            <a:r>
              <a:rPr lang="zh-CN" altLang="en-US">
                <a:sym typeface="+mn-ea"/>
              </a:rPr>
              <a:t>  int x = 1;</a:t>
            </a:r>
            <a:endParaRPr lang="zh-CN" altLang="en-US"/>
          </a:p>
          <a:p>
            <a:r>
              <a:rPr lang="zh-CN" altLang="en-US">
                <a:sym typeface="+mn-ea"/>
              </a:rPr>
              <a:t>  cout &lt;&lt; "x is " &lt;&lt; x &lt;&lt; endl;</a:t>
            </a:r>
            <a:endParaRPr lang="zh-CN" altLang="en-US"/>
          </a:p>
          <a:p>
            <a:r>
              <a:rPr lang="zh-CN" altLang="en-US">
                <a:sym typeface="+mn-ea"/>
              </a:rPr>
              <a:t>  cout &lt;&lt; "y is " &lt;&lt; y &lt;&lt; endl;</a:t>
            </a:r>
            <a:endParaRPr lang="zh-CN" altLang="en-US"/>
          </a:p>
          <a:p>
            <a:r>
              <a:rPr lang="zh-CN" altLang="en-US">
                <a:sym typeface="+mn-ea"/>
              </a:rPr>
              <a:t>}</a:t>
            </a:r>
            <a:endParaRPr lang="zh-CN" altLang="en-US"/>
          </a:p>
        </p:txBody>
      </p:sp>
      <p:sp>
        <p:nvSpPr>
          <p:cNvPr id="6" name="文本框 5"/>
          <p:cNvSpPr txBox="1"/>
          <p:nvPr/>
        </p:nvSpPr>
        <p:spPr>
          <a:xfrm>
            <a:off x="628650" y="1464310"/>
            <a:ext cx="3583940" cy="460375"/>
          </a:xfrm>
          <a:prstGeom prst="rect">
            <a:avLst/>
          </a:prstGeom>
          <a:noFill/>
        </p:spPr>
        <p:txBody>
          <a:bodyPr wrap="none" rtlCol="0" anchor="t">
            <a:spAutoFit/>
          </a:bodyPr>
          <a:p>
            <a:r>
              <a:rPr lang="en-US" altLang="en-US" sz="2400" dirty="0">
                <a:sym typeface="+mn-ea"/>
              </a:rPr>
              <a:t>VariableScopeDemo.cpp</a:t>
            </a:r>
            <a:endParaRPr lang="en-US" altLang="en-US" sz="2400" dirty="0">
              <a:sym typeface="+mn-ea"/>
            </a:endParaRPr>
          </a:p>
        </p:txBody>
      </p:sp>
      <p:pic>
        <p:nvPicPr>
          <p:cNvPr id="7" name="图片 6"/>
          <p:cNvPicPr>
            <a:picLocks noChangeAspect="1"/>
          </p:cNvPicPr>
          <p:nvPr/>
        </p:nvPicPr>
        <p:blipFill>
          <a:blip r:embed="rId1"/>
          <a:stretch>
            <a:fillRect/>
          </a:stretch>
        </p:blipFill>
        <p:spPr>
          <a:xfrm>
            <a:off x="3244850" y="5365750"/>
            <a:ext cx="800100" cy="9525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0179" name="Rectangle 2"/>
          <p:cNvSpPr>
            <a:spLocks noGrp="1"/>
          </p:cNvSpPr>
          <p:nvPr>
            <p:ph type="title"/>
          </p:nvPr>
        </p:nvSpPr>
        <p:spPr>
          <a:xfrm>
            <a:off x="685800" y="304800"/>
            <a:ext cx="7772400" cy="685800"/>
          </a:xfrm>
        </p:spPr>
        <p:txBody>
          <a:bodyPr vert="horz" wrap="square" lIns="92075" tIns="46038" rIns="92075" bIns="46038" anchor="ctr"/>
          <a:p>
            <a:r>
              <a:rPr lang="en-US" altLang="en-US" dirty="0"/>
              <a:t>Unary Scope Resolution</a:t>
            </a:r>
            <a:endParaRPr lang="en-US" altLang="en-US" dirty="0">
              <a:solidFill>
                <a:schemeClr val="tx1"/>
              </a:solidFill>
            </a:endParaRPr>
          </a:p>
        </p:txBody>
      </p:sp>
      <p:sp>
        <p:nvSpPr>
          <p:cNvPr id="50180" name="Rectangle 3"/>
          <p:cNvSpPr>
            <a:spLocks noGrp="1"/>
          </p:cNvSpPr>
          <p:nvPr>
            <p:ph idx="1"/>
          </p:nvPr>
        </p:nvSpPr>
        <p:spPr>
          <a:xfrm>
            <a:off x="193675" y="1123950"/>
            <a:ext cx="8794750" cy="1595438"/>
          </a:xfrm>
        </p:spPr>
        <p:txBody>
          <a:bodyPr vert="horz" wrap="square" lIns="92075" tIns="46038" rIns="92075" bIns="46038" anchor="t"/>
          <a:p>
            <a:pPr marL="0" indent="0">
              <a:lnSpc>
                <a:spcPct val="80000"/>
              </a:lnSpc>
              <a:buNone/>
            </a:pPr>
            <a:r>
              <a:rPr lang="en-US" altLang="en-US" sz="2800" dirty="0"/>
              <a:t>If a local variable name is the same as a global variable name, you can access the global variable using </a:t>
            </a:r>
            <a:r>
              <a:rPr lang="en-US" altLang="en-US" sz="2800" u="sng" dirty="0"/>
              <a:t>::globalVariable</a:t>
            </a:r>
            <a:r>
              <a:rPr lang="en-US" altLang="en-US" sz="2800" dirty="0"/>
              <a:t>. The </a:t>
            </a:r>
            <a:r>
              <a:rPr lang="en-US" altLang="en-US" sz="2800" u="sng" dirty="0"/>
              <a:t>::</a:t>
            </a:r>
            <a:r>
              <a:rPr lang="en-US" altLang="en-US" sz="2800" dirty="0"/>
              <a:t> operator is known as the </a:t>
            </a:r>
            <a:r>
              <a:rPr lang="en-US" altLang="en-US" sz="2800" i="1" dirty="0"/>
              <a:t>unary scope resolution</a:t>
            </a:r>
            <a:r>
              <a:rPr lang="en-US" altLang="en-US" sz="2800" dirty="0"/>
              <a:t>. For example, the following code:</a:t>
            </a:r>
            <a:endParaRPr lang="en-US" altLang="en-US" sz="2800" dirty="0"/>
          </a:p>
        </p:txBody>
      </p:sp>
      <p:sp>
        <p:nvSpPr>
          <p:cNvPr id="50181" name="Rectangle 4"/>
          <p:cNvSpPr/>
          <p:nvPr/>
        </p:nvSpPr>
        <p:spPr>
          <a:xfrm>
            <a:off x="2828925" y="27146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0182" name="Rectangle 5"/>
          <p:cNvSpPr/>
          <p:nvPr/>
        </p:nvSpPr>
        <p:spPr>
          <a:xfrm>
            <a:off x="423863" y="2852738"/>
            <a:ext cx="8218487" cy="36099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000" b="1" dirty="0">
                <a:solidFill>
                  <a:schemeClr val="tx2"/>
                </a:solidFill>
                <a:latin typeface="Courier New" panose="02070609020205090404" pitchFamily="49" charset="0"/>
              </a:rPr>
              <a:t>#include &lt;iostream&gt;</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using namespace std;</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int v1 = 10;</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int main()</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  int v1 = 5;</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  cout &lt;&lt; "local variable v1 is " &lt;&lt; v1 &lt;&lt; endl;</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  cout &lt;&lt; "global variable v1 is " &lt;&lt; ::v1 &lt;&lt; endl;</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  return 0;</a:t>
            </a:r>
            <a:endParaRPr lang="en-US" altLang="en-US" sz="2000" b="1" dirty="0">
              <a:solidFill>
                <a:schemeClr val="tx2"/>
              </a:solidFill>
              <a:latin typeface="Courier New" panose="02070609020205090404" pitchFamily="49" charset="0"/>
            </a:endParaRPr>
          </a:p>
          <a:p>
            <a:pPr marL="0" lvl="0" indent="0">
              <a:buNone/>
            </a:pPr>
            <a:r>
              <a:rPr lang="en-US" altLang="en-US" sz="2000" b="1" dirty="0">
                <a:solidFill>
                  <a:schemeClr val="tx2"/>
                </a:solidFill>
                <a:latin typeface="Courier New" panose="02070609020205090404" pitchFamily="49" charset="0"/>
              </a:rPr>
              <a:t>}</a:t>
            </a:r>
            <a:endParaRPr lang="en-US" altLang="en-US" sz="2000" b="1" dirty="0">
              <a:solidFill>
                <a:schemeClr val="tx2"/>
              </a:solidFill>
              <a:latin typeface="Courier New" panose="02070609020205090404" pitchFamily="49" charset="0"/>
            </a:endParaRPr>
          </a:p>
        </p:txBody>
      </p:sp>
      <p:pic>
        <p:nvPicPr>
          <p:cNvPr id="2" name="图片 1"/>
          <p:cNvPicPr>
            <a:picLocks noChangeAspect="1"/>
          </p:cNvPicPr>
          <p:nvPr/>
        </p:nvPicPr>
        <p:blipFill>
          <a:blip r:embed="rId1"/>
          <a:stretch>
            <a:fillRect/>
          </a:stretch>
        </p:blipFill>
        <p:spPr>
          <a:xfrm>
            <a:off x="3714115" y="4072890"/>
            <a:ext cx="3912870" cy="70040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03" name="Rectangle 2"/>
          <p:cNvSpPr>
            <a:spLocks noGrp="1"/>
          </p:cNvSpPr>
          <p:nvPr>
            <p:ph type="title"/>
          </p:nvPr>
        </p:nvSpPr>
        <p:spPr>
          <a:xfrm>
            <a:off x="685800" y="304800"/>
            <a:ext cx="7772400" cy="685800"/>
          </a:xfrm>
        </p:spPr>
        <p:txBody>
          <a:bodyPr vert="horz" wrap="square" lIns="92075" tIns="46038" rIns="92075" bIns="46038" anchor="ctr"/>
          <a:p>
            <a:r>
              <a:rPr lang="en-US" altLang="en-US" dirty="0"/>
              <a:t>Static Local Variables</a:t>
            </a:r>
            <a:endParaRPr lang="en-US" altLang="en-US" dirty="0">
              <a:solidFill>
                <a:schemeClr val="tx1"/>
              </a:solidFill>
            </a:endParaRPr>
          </a:p>
        </p:txBody>
      </p:sp>
      <p:sp>
        <p:nvSpPr>
          <p:cNvPr id="51204" name="Rectangle 3"/>
          <p:cNvSpPr>
            <a:spLocks noGrp="1"/>
          </p:cNvSpPr>
          <p:nvPr>
            <p:ph idx="1"/>
          </p:nvPr>
        </p:nvSpPr>
        <p:spPr>
          <a:xfrm>
            <a:off x="193675" y="1123950"/>
            <a:ext cx="8794750" cy="4505325"/>
          </a:xfrm>
        </p:spPr>
        <p:txBody>
          <a:bodyPr vert="horz" wrap="square" lIns="92075" tIns="46038" rIns="92075" bIns="46038" anchor="t">
            <a:normAutofit lnSpcReduction="20000"/>
          </a:bodyPr>
          <a:p>
            <a:pPr marL="0" indent="0">
              <a:buNone/>
            </a:pPr>
            <a:r>
              <a:rPr lang="en-US" altLang="en-US" sz="2800" dirty="0"/>
              <a:t>After a function completes its execution, all its local variables are destroyed. </a:t>
            </a:r>
            <a:endParaRPr lang="en-US" altLang="en-US" sz="2800" dirty="0"/>
          </a:p>
          <a:p>
            <a:pPr marL="0" indent="0">
              <a:buNone/>
            </a:pPr>
            <a:r>
              <a:rPr lang="en-US" altLang="en-US" sz="2800" dirty="0"/>
              <a:t>Sometimes, it is desirable to retain the value stored in local variables so that they can be used in the next call. </a:t>
            </a:r>
            <a:endParaRPr lang="en-US" altLang="en-US" sz="2800" dirty="0"/>
          </a:p>
          <a:p>
            <a:pPr marL="0" indent="0">
              <a:buNone/>
            </a:pPr>
            <a:r>
              <a:rPr lang="en-US" altLang="en-US" sz="2800" dirty="0"/>
              <a:t>C++ allows you to declare static local variables. </a:t>
            </a:r>
            <a:endParaRPr lang="en-US" altLang="en-US" sz="2800" dirty="0"/>
          </a:p>
          <a:p>
            <a:pPr marL="0" indent="0">
              <a:buNone/>
            </a:pPr>
            <a:r>
              <a:rPr lang="en-US" altLang="en-US" sz="2800" dirty="0"/>
              <a:t>Static local variables are permanently allocated in the memory for the lifetime of the program. </a:t>
            </a:r>
            <a:endParaRPr lang="en-US" altLang="en-US" sz="2800" dirty="0"/>
          </a:p>
          <a:p>
            <a:pPr marL="0" indent="0">
              <a:buNone/>
            </a:pPr>
            <a:r>
              <a:rPr lang="en-US" altLang="en-US" sz="2800" dirty="0"/>
              <a:t>To declare a static variable, use the keyword </a:t>
            </a:r>
            <a:r>
              <a:rPr lang="en-US" altLang="en-US" sz="2800" u="sng" dirty="0"/>
              <a:t>static</a:t>
            </a:r>
            <a:r>
              <a:rPr lang="en-US" altLang="en-US" sz="2800" dirty="0"/>
              <a:t>. </a:t>
            </a:r>
            <a:endParaRPr lang="en-US" altLang="en-US" sz="2800" dirty="0"/>
          </a:p>
        </p:txBody>
      </p:sp>
      <p:sp>
        <p:nvSpPr>
          <p:cNvPr id="51205" name="Rectangle 4"/>
          <p:cNvSpPr/>
          <p:nvPr/>
        </p:nvSpPr>
        <p:spPr>
          <a:xfrm>
            <a:off x="2828925" y="27146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85945" y="412115"/>
            <a:ext cx="3487420" cy="460375"/>
          </a:xfrm>
          <a:prstGeom prst="rect">
            <a:avLst/>
          </a:prstGeom>
          <a:noFill/>
        </p:spPr>
        <p:txBody>
          <a:bodyPr wrap="none" rtlCol="0" anchor="t">
            <a:spAutoFit/>
          </a:bodyPr>
          <a:p>
            <a:r>
              <a:rPr lang="en-US" altLang="en-US" sz="2400" dirty="0">
                <a:sym typeface="+mn-ea"/>
              </a:rPr>
              <a:t>StaticVariableDemo.cpp</a:t>
            </a:r>
            <a:endParaRPr lang="en-US" altLang="en-US" sz="2400" dirty="0">
              <a:sym typeface="+mn-ea"/>
            </a:endParaRPr>
          </a:p>
        </p:txBody>
      </p:sp>
      <p:sp>
        <p:nvSpPr>
          <p:cNvPr id="5" name="文本框 4"/>
          <p:cNvSpPr txBox="1"/>
          <p:nvPr/>
        </p:nvSpPr>
        <p:spPr>
          <a:xfrm>
            <a:off x="423545" y="412115"/>
            <a:ext cx="7301865" cy="6185535"/>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void t1(); // Function prototype</a:t>
            </a:r>
            <a:endParaRPr lang="zh-CN" altLang="en-US"/>
          </a:p>
          <a:p>
            <a:endParaRPr lang="zh-CN" altLang="en-US"/>
          </a:p>
          <a:p>
            <a:r>
              <a:rPr lang="zh-CN" altLang="en-US"/>
              <a:t>int main()</a:t>
            </a:r>
            <a:endParaRPr lang="zh-CN" altLang="en-US"/>
          </a:p>
          <a:p>
            <a:r>
              <a:rPr lang="zh-CN" altLang="en-US"/>
              <a:t>{</a:t>
            </a:r>
            <a:endParaRPr lang="zh-CN" altLang="en-US"/>
          </a:p>
          <a:p>
            <a:r>
              <a:rPr lang="zh-CN" altLang="en-US"/>
              <a:t>  t1();</a:t>
            </a:r>
            <a:endParaRPr lang="zh-CN" altLang="en-US"/>
          </a:p>
          <a:p>
            <a:r>
              <a:rPr lang="zh-CN" altLang="en-US"/>
              <a:t>  t1();</a:t>
            </a:r>
            <a:endParaRPr lang="zh-CN" altLang="en-US"/>
          </a:p>
          <a:p>
            <a:endParaRPr lang="zh-CN" altLang="en-US"/>
          </a:p>
          <a:p>
            <a:r>
              <a:rPr lang="zh-CN" altLang="en-US"/>
              <a:t>  return 0;</a:t>
            </a:r>
            <a:endParaRPr lang="zh-CN" altLang="en-US"/>
          </a:p>
          <a:p>
            <a:r>
              <a:rPr lang="zh-CN" altLang="en-US"/>
              <a:t>}</a:t>
            </a:r>
            <a:endParaRPr lang="zh-CN" altLang="en-US"/>
          </a:p>
          <a:p>
            <a:endParaRPr lang="zh-CN" altLang="en-US"/>
          </a:p>
          <a:p>
            <a:r>
              <a:rPr lang="zh-CN" altLang="en-US"/>
              <a:t>void t1()</a:t>
            </a:r>
            <a:endParaRPr lang="zh-CN" altLang="en-US"/>
          </a:p>
          <a:p>
            <a:r>
              <a:rPr lang="zh-CN" altLang="en-US"/>
              <a:t>{</a:t>
            </a:r>
            <a:endParaRPr lang="zh-CN" altLang="en-US"/>
          </a:p>
          <a:p>
            <a:r>
              <a:rPr lang="zh-CN" altLang="en-US"/>
              <a:t>  static int x = 1;</a:t>
            </a:r>
            <a:endParaRPr lang="zh-CN" altLang="en-US"/>
          </a:p>
          <a:p>
            <a:r>
              <a:rPr lang="zh-CN" altLang="en-US"/>
              <a:t>  int y = 1;</a:t>
            </a:r>
            <a:endParaRPr lang="zh-CN" altLang="en-US"/>
          </a:p>
          <a:p>
            <a:r>
              <a:rPr lang="zh-CN" altLang="en-US"/>
              <a:t>  x++;</a:t>
            </a:r>
            <a:endParaRPr lang="zh-CN" altLang="en-US"/>
          </a:p>
          <a:p>
            <a:r>
              <a:rPr lang="zh-CN" altLang="en-US"/>
              <a:t>  y++;</a:t>
            </a:r>
            <a:endParaRPr lang="zh-CN" altLang="en-US"/>
          </a:p>
          <a:p>
            <a:r>
              <a:rPr lang="zh-CN" altLang="en-US"/>
              <a:t>  cout &lt;&lt; "x is " &lt;&lt; x &lt;&lt; endl;</a:t>
            </a:r>
            <a:endParaRPr lang="zh-CN" altLang="en-US"/>
          </a:p>
          <a:p>
            <a:r>
              <a:rPr lang="zh-CN" altLang="en-US"/>
              <a:t>  cout &lt;&lt; "y is " &lt;&lt; y &lt;&lt; endl;</a:t>
            </a:r>
            <a:endParaRPr lang="zh-CN" altLang="en-US"/>
          </a:p>
          <a:p>
            <a:r>
              <a:rPr lang="zh-CN" altLang="en-US"/>
              <a:t>}</a:t>
            </a:r>
            <a:endParaRPr lang="zh-CN" altLang="en-US"/>
          </a:p>
        </p:txBody>
      </p:sp>
      <p:sp>
        <p:nvSpPr>
          <p:cNvPr id="6" name="文本框 5"/>
          <p:cNvSpPr txBox="1"/>
          <p:nvPr/>
        </p:nvSpPr>
        <p:spPr>
          <a:xfrm>
            <a:off x="4859655" y="1318260"/>
            <a:ext cx="2540000" cy="1198880"/>
          </a:xfrm>
          <a:prstGeom prst="rect">
            <a:avLst/>
          </a:prstGeom>
          <a:noFill/>
        </p:spPr>
        <p:txBody>
          <a:bodyPr wrap="square" rtlCol="0" anchor="t">
            <a:spAutoFit/>
          </a:bodyPr>
          <a:p>
            <a:r>
              <a:rPr lang="zh-CN" altLang="en-US">
                <a:solidFill>
                  <a:srgbClr val="FF0000"/>
                </a:solidFill>
              </a:rPr>
              <a:t>x is 2</a:t>
            </a:r>
            <a:endParaRPr lang="zh-CN" altLang="en-US">
              <a:solidFill>
                <a:srgbClr val="FF0000"/>
              </a:solidFill>
            </a:endParaRPr>
          </a:p>
          <a:p>
            <a:r>
              <a:rPr lang="zh-CN" altLang="en-US">
                <a:solidFill>
                  <a:srgbClr val="FF0000"/>
                </a:solidFill>
              </a:rPr>
              <a:t>y is 2</a:t>
            </a:r>
            <a:endParaRPr lang="zh-CN" altLang="en-US">
              <a:solidFill>
                <a:srgbClr val="FF0000"/>
              </a:solidFill>
            </a:endParaRPr>
          </a:p>
          <a:p>
            <a:r>
              <a:rPr lang="zh-CN" altLang="en-US">
                <a:solidFill>
                  <a:srgbClr val="FF0000"/>
                </a:solidFill>
              </a:rPr>
              <a:t>x is 3</a:t>
            </a:r>
            <a:endParaRPr lang="zh-CN" altLang="en-US">
              <a:solidFill>
                <a:srgbClr val="FF0000"/>
              </a:solidFill>
            </a:endParaRPr>
          </a:p>
          <a:p>
            <a:r>
              <a:rPr lang="zh-CN" altLang="en-US">
                <a:solidFill>
                  <a:srgbClr val="FF0000"/>
                </a:solidFill>
              </a:rPr>
              <a:t>y is 2</a:t>
            </a:r>
            <a:endParaRPr lang="zh-CN" altLang="en-US">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2227" name="Rectangle 2"/>
          <p:cNvSpPr>
            <a:spLocks noGrp="1"/>
          </p:cNvSpPr>
          <p:nvPr>
            <p:ph type="title"/>
          </p:nvPr>
        </p:nvSpPr>
        <p:spPr>
          <a:xfrm>
            <a:off x="685800" y="0"/>
            <a:ext cx="7772400" cy="1428750"/>
          </a:xfrm>
        </p:spPr>
        <p:txBody>
          <a:bodyPr vert="horz" wrap="square" lIns="92075" tIns="46038" rIns="92075" bIns="46038" anchor="ctr"/>
          <a:p>
            <a:r>
              <a:rPr lang="en-US" altLang="en-US" dirty="0"/>
              <a:t>Pass by Value</a:t>
            </a:r>
            <a:endParaRPr lang="en-US" altLang="en-US" dirty="0">
              <a:solidFill>
                <a:schemeClr val="tx1"/>
              </a:solidFill>
            </a:endParaRPr>
          </a:p>
        </p:txBody>
      </p:sp>
      <p:sp>
        <p:nvSpPr>
          <p:cNvPr id="52228" name="Text Box 7"/>
          <p:cNvSpPr txBox="1"/>
          <p:nvPr/>
        </p:nvSpPr>
        <p:spPr>
          <a:xfrm>
            <a:off x="309563" y="1277938"/>
            <a:ext cx="8140700" cy="439991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800" dirty="0"/>
              <a:t>When you invoke a function with a parameter, the value of the argument is passed to the parameter. </a:t>
            </a:r>
            <a:endParaRPr lang="en-US" altLang="en-US" sz="2800" dirty="0"/>
          </a:p>
          <a:p>
            <a:pPr marL="0" lvl="0" indent="0">
              <a:spcBef>
                <a:spcPct val="50000"/>
              </a:spcBef>
              <a:buClrTx/>
              <a:buSzPct val="100000"/>
              <a:buNone/>
            </a:pPr>
            <a:r>
              <a:rPr lang="en-US" altLang="en-US" sz="2800" dirty="0"/>
              <a:t>This is referred to as </a:t>
            </a:r>
            <a:r>
              <a:rPr lang="en-US" altLang="en-US" sz="2800" i="1" dirty="0"/>
              <a:t>pass-by-value</a:t>
            </a:r>
            <a:r>
              <a:rPr lang="en-US" altLang="en-US" sz="2800" dirty="0"/>
              <a:t>. If the argument is a variable rather than a literal value, the value of the variable is passed to the parameter. </a:t>
            </a:r>
            <a:endParaRPr lang="en-US" altLang="en-US" sz="2800" dirty="0"/>
          </a:p>
          <a:p>
            <a:pPr marL="0" lvl="0" indent="0">
              <a:spcBef>
                <a:spcPct val="50000"/>
              </a:spcBef>
              <a:buClrTx/>
              <a:buSzPct val="100000"/>
              <a:buNone/>
            </a:pPr>
            <a:r>
              <a:rPr lang="en-US" altLang="en-US" sz="2800" dirty="0"/>
              <a:t>The variable is not affected, regardless of the changes made to the parameter inside the function. </a:t>
            </a: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693738" y="0"/>
            <a:ext cx="7872412" cy="701675"/>
          </a:xfrm>
        </p:spPr>
        <p:txBody>
          <a:bodyPr vert="horz" wrap="square" lIns="92075" tIns="46038" rIns="92075" bIns="46038" anchor="ctr"/>
          <a:p>
            <a:r>
              <a:rPr lang="en-US" altLang="en-US" sz="4000" dirty="0"/>
              <a:t>Solution</a:t>
            </a:r>
            <a:endParaRPr lang="en-US" altLang="en-US" sz="4000" dirty="0"/>
          </a:p>
        </p:txBody>
      </p:sp>
      <p:sp>
        <p:nvSpPr>
          <p:cNvPr id="7172" name="Rectangle 3"/>
          <p:cNvSpPr/>
          <p:nvPr/>
        </p:nvSpPr>
        <p:spPr>
          <a:xfrm>
            <a:off x="0" y="23701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3" name="Rectangle 4"/>
          <p:cNvSpPr/>
          <p:nvPr/>
        </p:nvSpPr>
        <p:spPr>
          <a:xfrm>
            <a:off x="0" y="44878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4" name="Rectangle 5"/>
          <p:cNvSpPr/>
          <p:nvPr/>
        </p:nvSpPr>
        <p:spPr>
          <a:xfrm>
            <a:off x="0" y="21828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5" name="Text Box 6"/>
          <p:cNvSpPr txBox="1"/>
          <p:nvPr/>
        </p:nvSpPr>
        <p:spPr>
          <a:xfrm>
            <a:off x="155575" y="855663"/>
            <a:ext cx="8832850" cy="5632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solidFill>
                  <a:schemeClr val="tx2"/>
                </a:solidFill>
              </a:rPr>
              <a:t>int sum(int i1, int i2)</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int sum = 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for (int i = i1; i &lt;= i2;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sum += i;</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return sum;</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int main()</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"Sum from 1 to 10 is " &lt;&lt; sum(1, 10) &lt;&lt; endl;</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"Sum from 20 to 37 is " &lt;&lt; sum(20, 37) &lt;&lt; endl;</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cout &lt;&lt; "Sum from 35 to 49 is " &lt;&lt; sum(35, 49) &lt;&lt; endl;</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  return 0;</a:t>
            </a:r>
            <a:endParaRPr lang="en-US" altLang="en-US" sz="2400" dirty="0">
              <a:solidFill>
                <a:schemeClr val="tx2"/>
              </a:solidFill>
            </a:endParaRPr>
          </a:p>
          <a:p>
            <a:pPr marL="0" lvl="0" indent="0">
              <a:spcBef>
                <a:spcPct val="0"/>
              </a:spcBef>
              <a:buClrTx/>
              <a:buSzPct val="100000"/>
              <a:buNone/>
            </a:pPr>
            <a:r>
              <a:rPr lang="en-US" altLang="en-US" sz="2400" dirty="0">
                <a:solidFill>
                  <a:schemeClr val="tx2"/>
                </a:solidFill>
              </a:rPr>
              <a:t>}</a:t>
            </a:r>
            <a:endParaRPr lang="en-US" altLang="en-US" sz="2400" dirty="0">
              <a:solidFill>
                <a:schemeClr val="tx2"/>
              </a:solidFill>
            </a:endParaRPr>
          </a:p>
        </p:txBody>
      </p:sp>
      <p:sp>
        <p:nvSpPr>
          <p:cNvPr id="7176" name="Rectangle 7"/>
          <p:cNvSpPr/>
          <p:nvPr/>
        </p:nvSpPr>
        <p:spPr>
          <a:xfrm>
            <a:off x="231775" y="893763"/>
            <a:ext cx="5492750" cy="2573337"/>
          </a:xfrm>
          <a:prstGeom prst="rect">
            <a:avLst/>
          </a:prstGeom>
          <a:solidFill>
            <a:srgbClr val="FF6600">
              <a:alpha val="36078"/>
            </a:srgb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7" name="Rectangle 8"/>
          <p:cNvSpPr/>
          <p:nvPr/>
        </p:nvSpPr>
        <p:spPr>
          <a:xfrm>
            <a:off x="4648200" y="4543425"/>
            <a:ext cx="1382713" cy="384175"/>
          </a:xfrm>
          <a:prstGeom prst="rect">
            <a:avLst/>
          </a:prstGeom>
          <a:solidFill>
            <a:srgbClr val="FF6600">
              <a:alpha val="36078"/>
            </a:srgb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8" name="Rectangle 9"/>
          <p:cNvSpPr/>
          <p:nvPr/>
        </p:nvSpPr>
        <p:spPr>
          <a:xfrm>
            <a:off x="4802188" y="4978400"/>
            <a:ext cx="1498600" cy="306388"/>
          </a:xfrm>
          <a:prstGeom prst="rect">
            <a:avLst/>
          </a:prstGeom>
          <a:solidFill>
            <a:srgbClr val="FF6600">
              <a:alpha val="36078"/>
            </a:srgb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9" name="Rectangle 10"/>
          <p:cNvSpPr/>
          <p:nvPr/>
        </p:nvSpPr>
        <p:spPr>
          <a:xfrm>
            <a:off x="4764088" y="5349875"/>
            <a:ext cx="1498600" cy="384175"/>
          </a:xfrm>
          <a:prstGeom prst="rect">
            <a:avLst/>
          </a:prstGeom>
          <a:solidFill>
            <a:srgbClr val="FF6600">
              <a:alpha val="36078"/>
            </a:srgbClr>
          </a:solid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3400" y="895350"/>
            <a:ext cx="4584700" cy="5631180"/>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void increment(int n) </a:t>
            </a:r>
            <a:endParaRPr lang="zh-CN" altLang="en-US"/>
          </a:p>
          <a:p>
            <a:r>
              <a:rPr lang="zh-CN" altLang="en-US"/>
              <a:t>{</a:t>
            </a:r>
            <a:endParaRPr lang="zh-CN" altLang="en-US"/>
          </a:p>
          <a:p>
            <a:r>
              <a:rPr lang="zh-CN" altLang="en-US"/>
              <a:t>  n++;</a:t>
            </a:r>
            <a:endParaRPr lang="zh-CN" altLang="en-US"/>
          </a:p>
          <a:p>
            <a:r>
              <a:rPr lang="zh-CN" altLang="en-US"/>
              <a:t>  cout &lt;&lt; "\tn inside the function is " &lt;&lt; n &lt;&lt; endl;</a:t>
            </a:r>
            <a:endParaRPr lang="zh-CN" altLang="en-US"/>
          </a:p>
          <a:p>
            <a:r>
              <a:rPr lang="zh-CN" altLang="en-US"/>
              <a:t>}</a:t>
            </a:r>
            <a:endParaRPr lang="zh-CN" altLang="en-US"/>
          </a:p>
          <a:p>
            <a:endParaRPr lang="zh-CN" altLang="en-US"/>
          </a:p>
          <a:p>
            <a:r>
              <a:rPr lang="zh-CN" altLang="en-US"/>
              <a:t>int main()</a:t>
            </a:r>
            <a:endParaRPr lang="zh-CN" altLang="en-US"/>
          </a:p>
          <a:p>
            <a:r>
              <a:rPr lang="zh-CN" altLang="en-US"/>
              <a:t>{</a:t>
            </a:r>
            <a:endParaRPr lang="zh-CN" altLang="en-US"/>
          </a:p>
          <a:p>
            <a:r>
              <a:rPr lang="zh-CN" altLang="en-US"/>
              <a:t>  int x = 1;</a:t>
            </a:r>
            <a:endParaRPr lang="zh-CN" altLang="en-US"/>
          </a:p>
          <a:p>
            <a:r>
              <a:rPr lang="zh-CN" altLang="en-US"/>
              <a:t>  cout &lt;&lt; "Before the call, x is " &lt;&lt; x &lt;&lt; endl;</a:t>
            </a:r>
            <a:endParaRPr lang="zh-CN" altLang="en-US"/>
          </a:p>
          <a:p>
            <a:r>
              <a:rPr lang="zh-CN" altLang="en-US"/>
              <a:t>  increment(x);</a:t>
            </a:r>
            <a:endParaRPr lang="zh-CN" altLang="en-US"/>
          </a:p>
          <a:p>
            <a:r>
              <a:rPr lang="zh-CN" altLang="en-US"/>
              <a:t>  cout &lt;&lt; "after the call, x is " &lt;&lt; x &lt;&lt; endl;</a:t>
            </a:r>
            <a:endParaRPr lang="zh-CN" altLang="en-US"/>
          </a:p>
          <a:p>
            <a:endParaRPr lang="zh-CN" altLang="en-US"/>
          </a:p>
          <a:p>
            <a:r>
              <a:rPr lang="zh-CN" altLang="en-US"/>
              <a:t>  return 0;</a:t>
            </a:r>
            <a:endParaRPr lang="zh-CN" altLang="en-US"/>
          </a:p>
          <a:p>
            <a:r>
              <a:rPr lang="zh-CN" altLang="en-US"/>
              <a:t>}</a:t>
            </a:r>
            <a:endParaRPr lang="zh-CN" altLang="en-US"/>
          </a:p>
        </p:txBody>
      </p:sp>
      <p:sp>
        <p:nvSpPr>
          <p:cNvPr id="5" name="文本框 4"/>
          <p:cNvSpPr txBox="1"/>
          <p:nvPr/>
        </p:nvSpPr>
        <p:spPr>
          <a:xfrm>
            <a:off x="615950" y="234315"/>
            <a:ext cx="2159635" cy="460375"/>
          </a:xfrm>
          <a:prstGeom prst="rect">
            <a:avLst/>
          </a:prstGeom>
          <a:noFill/>
        </p:spPr>
        <p:txBody>
          <a:bodyPr wrap="none" rtlCol="0" anchor="t">
            <a:spAutoFit/>
          </a:bodyPr>
          <a:p>
            <a:r>
              <a:rPr lang="en-US" altLang="en-US" sz="2400" dirty="0">
                <a:sym typeface="+mn-ea"/>
              </a:rPr>
              <a:t>Increment.cpp</a:t>
            </a:r>
            <a:endParaRPr lang="en-US" altLang="en-US" sz="2400" dirty="0">
              <a:sym typeface="+mn-ea"/>
            </a:endParaRPr>
          </a:p>
        </p:txBody>
      </p:sp>
      <p:sp>
        <p:nvSpPr>
          <p:cNvPr id="6" name="文本框 5"/>
          <p:cNvSpPr txBox="1"/>
          <p:nvPr/>
        </p:nvSpPr>
        <p:spPr>
          <a:xfrm>
            <a:off x="5549900" y="1153160"/>
            <a:ext cx="3428365" cy="922020"/>
          </a:xfrm>
          <a:prstGeom prst="rect">
            <a:avLst/>
          </a:prstGeom>
          <a:noFill/>
        </p:spPr>
        <p:txBody>
          <a:bodyPr wrap="square" rtlCol="0" anchor="t">
            <a:spAutoFit/>
          </a:bodyPr>
          <a:p>
            <a:r>
              <a:rPr lang="zh-CN" altLang="en-US">
                <a:solidFill>
                  <a:srgbClr val="FF0000"/>
                </a:solidFill>
              </a:rPr>
              <a:t>Before the call, x is 1</a:t>
            </a:r>
            <a:endParaRPr lang="zh-CN" altLang="en-US">
              <a:solidFill>
                <a:srgbClr val="FF0000"/>
              </a:solidFill>
            </a:endParaRPr>
          </a:p>
          <a:p>
            <a:r>
              <a:rPr lang="zh-CN" altLang="en-US">
                <a:solidFill>
                  <a:srgbClr val="FF0000"/>
                </a:solidFill>
              </a:rPr>
              <a:t>	n inside the function is 2</a:t>
            </a:r>
            <a:endParaRPr lang="zh-CN" altLang="en-US">
              <a:solidFill>
                <a:srgbClr val="FF0000"/>
              </a:solidFill>
            </a:endParaRPr>
          </a:p>
          <a:p>
            <a:r>
              <a:rPr lang="zh-CN" altLang="en-US">
                <a:solidFill>
                  <a:srgbClr val="FF0000"/>
                </a:solidFill>
              </a:rPr>
              <a:t>after the call, x is 1</a:t>
            </a:r>
            <a:endParaRPr lang="zh-CN" altLang="en-US">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3251" name="Rectangle 2"/>
          <p:cNvSpPr>
            <a:spLocks noGrp="1"/>
          </p:cNvSpPr>
          <p:nvPr>
            <p:ph type="title"/>
          </p:nvPr>
        </p:nvSpPr>
        <p:spPr>
          <a:xfrm>
            <a:off x="693738" y="317500"/>
            <a:ext cx="7772400" cy="611188"/>
          </a:xfrm>
        </p:spPr>
        <p:txBody>
          <a:bodyPr vert="horz" wrap="square" lIns="92075" tIns="46038" rIns="92075" bIns="46038" anchor="ctr"/>
          <a:p>
            <a:r>
              <a:rPr lang="en-US" altLang="en-US" sz="4000" dirty="0"/>
              <a:t>Pass by Value, cont.</a:t>
            </a:r>
            <a:endParaRPr lang="en-US" altLang="en-US" sz="4000" dirty="0">
              <a:solidFill>
                <a:schemeClr val="tx1"/>
              </a:solidFill>
            </a:endParaRPr>
          </a:p>
        </p:txBody>
      </p:sp>
      <p:sp>
        <p:nvSpPr>
          <p:cNvPr id="53252" name="Text Box 3"/>
          <p:cNvSpPr txBox="1"/>
          <p:nvPr/>
        </p:nvSpPr>
        <p:spPr>
          <a:xfrm>
            <a:off x="309563" y="1277938"/>
            <a:ext cx="8140700" cy="30813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800" dirty="0"/>
              <a:t>Pass-by-value has serious limitations. Listing 6.2 gives a program that shows the effect and limitation of passing by value. The program creates a function for swapping two variables. The </a:t>
            </a:r>
            <a:r>
              <a:rPr lang="en-US" altLang="en-US" sz="2800" u="sng" dirty="0"/>
              <a:t>swap</a:t>
            </a:r>
            <a:r>
              <a:rPr lang="en-US" altLang="en-US" sz="2800" dirty="0"/>
              <a:t> function is invoked by passing two arguments. Interestingly, the values of the arguments are not changed after the function is invoked. </a:t>
            </a:r>
            <a:endParaRPr lang="en-US" alt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5605" y="184150"/>
            <a:ext cx="2679065" cy="460375"/>
          </a:xfrm>
          <a:prstGeom prst="rect">
            <a:avLst/>
          </a:prstGeom>
          <a:noFill/>
        </p:spPr>
        <p:txBody>
          <a:bodyPr wrap="none" rtlCol="0" anchor="t">
            <a:spAutoFit/>
          </a:bodyPr>
          <a:p>
            <a:r>
              <a:rPr lang="en-US" altLang="en-US" sz="2400" dirty="0">
                <a:sym typeface="+mn-ea"/>
              </a:rPr>
              <a:t>SwapByValue.cpp</a:t>
            </a:r>
            <a:endParaRPr lang="en-US" altLang="en-US" sz="2400" dirty="0">
              <a:sym typeface="+mn-ea"/>
            </a:endParaRPr>
          </a:p>
        </p:txBody>
      </p:sp>
      <p:sp>
        <p:nvSpPr>
          <p:cNvPr id="5" name="文本框 4"/>
          <p:cNvSpPr txBox="1"/>
          <p:nvPr/>
        </p:nvSpPr>
        <p:spPr>
          <a:xfrm>
            <a:off x="395605" y="847725"/>
            <a:ext cx="4077335" cy="5631180"/>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r>
              <a:rPr lang="zh-CN" altLang="en-US"/>
              <a:t>// Attempt to swap two variables does not work! </a:t>
            </a:r>
            <a:endParaRPr lang="zh-CN" altLang="en-US"/>
          </a:p>
          <a:p>
            <a:r>
              <a:rPr lang="zh-CN" altLang="en-US"/>
              <a:t>void swap(int n1, int n2)</a:t>
            </a:r>
            <a:endParaRPr lang="zh-CN" altLang="en-US"/>
          </a:p>
          <a:p>
            <a:r>
              <a:rPr lang="zh-CN" altLang="en-US"/>
              <a:t>{</a:t>
            </a:r>
            <a:endParaRPr lang="zh-CN" altLang="en-US"/>
          </a:p>
          <a:p>
            <a:r>
              <a:rPr lang="zh-CN" altLang="en-US"/>
              <a:t>  cout &lt;&lt; "\tInside the swap function" &lt;&lt; endl;</a:t>
            </a:r>
            <a:endParaRPr lang="zh-CN" altLang="en-US"/>
          </a:p>
          <a:p>
            <a:r>
              <a:rPr lang="zh-CN" altLang="en-US"/>
              <a:t>  cout &lt;&lt; "\tBefore swapping n1 is " &lt;&lt; n1 &lt;&lt;</a:t>
            </a:r>
            <a:endParaRPr lang="zh-CN" altLang="en-US"/>
          </a:p>
          <a:p>
            <a:r>
              <a:rPr lang="zh-CN" altLang="en-US"/>
              <a:t>    " n2 is " &lt;&lt; n2 &lt;&lt; endl;</a:t>
            </a:r>
            <a:endParaRPr lang="zh-CN" altLang="en-US"/>
          </a:p>
          <a:p>
            <a:endParaRPr lang="zh-CN" altLang="en-US"/>
          </a:p>
          <a:p>
            <a:r>
              <a:rPr lang="zh-CN" altLang="en-US"/>
              <a:t>  // Swap n1 with n2</a:t>
            </a:r>
            <a:endParaRPr lang="zh-CN" altLang="en-US"/>
          </a:p>
          <a:p>
            <a:r>
              <a:rPr lang="zh-CN" altLang="en-US"/>
              <a:t>  int temp = n1;</a:t>
            </a:r>
            <a:endParaRPr lang="zh-CN" altLang="en-US"/>
          </a:p>
          <a:p>
            <a:r>
              <a:rPr lang="zh-CN" altLang="en-US"/>
              <a:t>  n1 = n2;</a:t>
            </a:r>
            <a:endParaRPr lang="zh-CN" altLang="en-US"/>
          </a:p>
          <a:p>
            <a:r>
              <a:rPr lang="zh-CN" altLang="en-US"/>
              <a:t>  n2 = temp;</a:t>
            </a:r>
            <a:endParaRPr lang="zh-CN" altLang="en-US"/>
          </a:p>
          <a:p>
            <a:r>
              <a:rPr lang="zh-CN" altLang="en-US"/>
              <a:t>  cout &lt;&lt; "\tAfter swapping n1 is " &lt;&lt; n1 &lt;&lt;</a:t>
            </a:r>
            <a:endParaRPr lang="zh-CN" altLang="en-US"/>
          </a:p>
          <a:p>
            <a:r>
              <a:rPr lang="zh-CN" altLang="en-US"/>
              <a:t>    " n2 is " &lt;&lt; n2 &lt;&lt; endl;</a:t>
            </a:r>
            <a:endParaRPr lang="zh-CN" altLang="en-US"/>
          </a:p>
          <a:p>
            <a:r>
              <a:rPr lang="zh-CN" altLang="en-US"/>
              <a:t>}</a:t>
            </a:r>
            <a:endParaRPr lang="zh-CN" altLang="en-US"/>
          </a:p>
        </p:txBody>
      </p:sp>
      <p:sp>
        <p:nvSpPr>
          <p:cNvPr id="6" name="文本框 5"/>
          <p:cNvSpPr txBox="1"/>
          <p:nvPr/>
        </p:nvSpPr>
        <p:spPr>
          <a:xfrm>
            <a:off x="4625975" y="101600"/>
            <a:ext cx="4429125" cy="5631180"/>
          </a:xfrm>
          <a:prstGeom prst="rect">
            <a:avLst/>
          </a:prstGeom>
          <a:noFill/>
        </p:spPr>
        <p:txBody>
          <a:bodyPr wrap="square" rtlCol="0" anchor="t">
            <a:spAutoFit/>
          </a:bodyPr>
          <a:p>
            <a:r>
              <a:rPr lang="zh-CN" altLang="en-US"/>
              <a:t>int main()</a:t>
            </a:r>
            <a:endParaRPr lang="zh-CN" altLang="en-US"/>
          </a:p>
          <a:p>
            <a:r>
              <a:rPr lang="zh-CN" altLang="en-US"/>
              <a:t>{</a:t>
            </a:r>
            <a:endParaRPr lang="zh-CN" altLang="en-US"/>
          </a:p>
          <a:p>
            <a:r>
              <a:rPr lang="zh-CN" altLang="en-US"/>
              <a:t>  // Declare and initialize variables</a:t>
            </a:r>
            <a:endParaRPr lang="zh-CN" altLang="en-US"/>
          </a:p>
          <a:p>
            <a:r>
              <a:rPr lang="zh-CN" altLang="en-US"/>
              <a:t>  int num1 = 1;</a:t>
            </a:r>
            <a:endParaRPr lang="zh-CN" altLang="en-US"/>
          </a:p>
          <a:p>
            <a:r>
              <a:rPr lang="zh-CN" altLang="en-US"/>
              <a:t>  int num2 = 2;</a:t>
            </a:r>
            <a:endParaRPr lang="zh-CN" altLang="en-US"/>
          </a:p>
          <a:p>
            <a:endParaRPr lang="zh-CN" altLang="en-US"/>
          </a:p>
          <a:p>
            <a:r>
              <a:rPr lang="zh-CN" altLang="en-US"/>
              <a:t>  cout &lt;&lt; "Before invoking the swap function, num1 is "</a:t>
            </a:r>
            <a:endParaRPr lang="zh-CN" altLang="en-US"/>
          </a:p>
          <a:p>
            <a:r>
              <a:rPr lang="zh-CN" altLang="en-US"/>
              <a:t>    &lt;&lt; num1 &lt;&lt; " and num2 is " &lt;&lt; num2 &lt;&lt; endl;</a:t>
            </a:r>
            <a:endParaRPr lang="zh-CN" altLang="en-US"/>
          </a:p>
          <a:p>
            <a:r>
              <a:rPr lang="zh-CN" altLang="en-US"/>
              <a:t>  // Invoke the swap function to attempt to swap two variables</a:t>
            </a:r>
            <a:endParaRPr lang="zh-CN" altLang="en-US"/>
          </a:p>
          <a:p>
            <a:r>
              <a:rPr lang="zh-CN" altLang="en-US"/>
              <a:t>  swap(num1, num2);</a:t>
            </a:r>
            <a:endParaRPr lang="zh-CN" altLang="en-US"/>
          </a:p>
          <a:p>
            <a:endParaRPr lang="zh-CN" altLang="en-US"/>
          </a:p>
          <a:p>
            <a:r>
              <a:rPr lang="zh-CN" altLang="en-US"/>
              <a:t>  cout &lt;&lt; "After invoking the swap function, num1 is " &lt;&lt; num1 &lt;&lt;</a:t>
            </a:r>
            <a:endParaRPr lang="zh-CN" altLang="en-US"/>
          </a:p>
          <a:p>
            <a:r>
              <a:rPr lang="zh-CN" altLang="en-US"/>
              <a:t>    " and num2 is " &lt;&lt; num2 &lt;&lt; endl;</a:t>
            </a:r>
            <a:endParaRPr lang="zh-CN" altLang="en-US"/>
          </a:p>
          <a:p>
            <a:endParaRPr lang="zh-CN" altLang="en-US"/>
          </a:p>
          <a:p>
            <a:r>
              <a:rPr lang="zh-CN" altLang="en-US"/>
              <a:t>  return 0;</a:t>
            </a:r>
            <a:endParaRPr lang="zh-CN" altLang="en-US"/>
          </a:p>
          <a:p>
            <a:r>
              <a:rPr lang="zh-CN" altLang="en-US"/>
              <a:t>}</a:t>
            </a:r>
            <a:endParaRPr lang="zh-CN" altLang="en-US"/>
          </a:p>
        </p:txBody>
      </p:sp>
      <p:pic>
        <p:nvPicPr>
          <p:cNvPr id="7" name="图片 6"/>
          <p:cNvPicPr>
            <a:picLocks noChangeAspect="1"/>
          </p:cNvPicPr>
          <p:nvPr/>
        </p:nvPicPr>
        <p:blipFill>
          <a:blip r:embed="rId1"/>
          <a:stretch>
            <a:fillRect/>
          </a:stretch>
        </p:blipFill>
        <p:spPr>
          <a:xfrm>
            <a:off x="3893185" y="5796915"/>
            <a:ext cx="5161915" cy="8763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4275" name="Rectangle 2"/>
          <p:cNvSpPr>
            <a:spLocks noGrp="1"/>
          </p:cNvSpPr>
          <p:nvPr>
            <p:ph type="title"/>
          </p:nvPr>
        </p:nvSpPr>
        <p:spPr>
          <a:xfrm>
            <a:off x="685800" y="0"/>
            <a:ext cx="7772400" cy="1428750"/>
          </a:xfrm>
        </p:spPr>
        <p:txBody>
          <a:bodyPr vert="horz" wrap="square" lIns="92075" tIns="46038" rIns="92075" bIns="46038" anchor="ctr"/>
          <a:p>
            <a:r>
              <a:rPr lang="en-US" altLang="en-US" dirty="0"/>
              <a:t>Pass by Value, cont.</a:t>
            </a:r>
            <a:endParaRPr lang="en-US" altLang="en-US" dirty="0">
              <a:solidFill>
                <a:schemeClr val="tx1"/>
              </a:solidFill>
            </a:endParaRPr>
          </a:p>
        </p:txBody>
      </p:sp>
      <p:sp>
        <p:nvSpPr>
          <p:cNvPr id="54276" name="Rectangle 7"/>
          <p:cNvSpPr/>
          <p:nvPr/>
        </p:nvSpPr>
        <p:spPr>
          <a:xfrm>
            <a:off x="2312988" y="2114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4277" name="Rectangle 9"/>
          <p:cNvSpPr/>
          <p:nvPr/>
        </p:nvSpPr>
        <p:spPr>
          <a:xfrm>
            <a:off x="1855788" y="22558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4278" name="Rectangle 11"/>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54279" name="Object 10"/>
          <p:cNvGraphicFramePr>
            <a:graphicFrameLocks noChangeAspect="1"/>
          </p:cNvGraphicFramePr>
          <p:nvPr/>
        </p:nvGraphicFramePr>
        <p:xfrm>
          <a:off x="193675" y="1739900"/>
          <a:ext cx="8296275" cy="3582988"/>
        </p:xfrm>
        <a:graphic>
          <a:graphicData uri="http://schemas.openxmlformats.org/presentationml/2006/ole">
            <mc:AlternateContent xmlns:mc="http://schemas.openxmlformats.org/markup-compatibility/2006">
              <mc:Choice xmlns:v="urn:schemas-microsoft-com:vml" Requires="v">
                <p:oleObj spid="_x0000_s3076" name="" r:id="rId1" imgW="5437505" imgH="2343785" progId="Word.Picture.8">
                  <p:embed/>
                </p:oleObj>
              </mc:Choice>
              <mc:Fallback>
                <p:oleObj name="" r:id="rId1" imgW="5437505" imgH="2343785" progId="Word.Picture.8">
                  <p:embed/>
                  <p:pic>
                    <p:nvPicPr>
                      <p:cNvPr id="0" name="图片 3075"/>
                      <p:cNvPicPr/>
                      <p:nvPr/>
                    </p:nvPicPr>
                    <p:blipFill>
                      <a:blip r:embed="rId2"/>
                      <a:stretch>
                        <a:fillRect/>
                      </a:stretch>
                    </p:blipFill>
                    <p:spPr>
                      <a:xfrm>
                        <a:off x="193675" y="1739900"/>
                        <a:ext cx="8296275" cy="3582988"/>
                      </a:xfrm>
                      <a:prstGeom prst="rect">
                        <a:avLst/>
                      </a:prstGeom>
                      <a:noFill/>
                      <a:ln w="38100">
                        <a:noFill/>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5299" name="Rectangle 2"/>
          <p:cNvSpPr>
            <a:spLocks noGrp="1"/>
          </p:cNvSpPr>
          <p:nvPr>
            <p:ph type="title"/>
          </p:nvPr>
        </p:nvSpPr>
        <p:spPr>
          <a:xfrm>
            <a:off x="685800" y="0"/>
            <a:ext cx="7772400" cy="1428750"/>
          </a:xfrm>
        </p:spPr>
        <p:txBody>
          <a:bodyPr vert="horz" wrap="square" lIns="92075" tIns="46038" rIns="92075" bIns="46038" anchor="ctr"/>
          <a:p>
            <a:r>
              <a:rPr lang="en-US" altLang="en-US" dirty="0"/>
              <a:t>Pass by Reference, cont.</a:t>
            </a:r>
            <a:endParaRPr lang="en-US" altLang="en-US" dirty="0">
              <a:solidFill>
                <a:schemeClr val="tx1"/>
              </a:solidFill>
            </a:endParaRPr>
          </a:p>
        </p:txBody>
      </p:sp>
      <p:sp>
        <p:nvSpPr>
          <p:cNvPr id="55300" name="Rectangle 3"/>
          <p:cNvSpPr/>
          <p:nvPr/>
        </p:nvSpPr>
        <p:spPr>
          <a:xfrm>
            <a:off x="2312988" y="2114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5301" name="Rectangle 4"/>
          <p:cNvSpPr/>
          <p:nvPr/>
        </p:nvSpPr>
        <p:spPr>
          <a:xfrm>
            <a:off x="1855788" y="22558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5302" name="Rectangle 5"/>
          <p:cNvSpPr/>
          <p:nvPr/>
        </p:nvSpPr>
        <p:spPr>
          <a:xfrm>
            <a:off x="0" y="22558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55303" name="Object 6"/>
          <p:cNvGraphicFramePr>
            <a:graphicFrameLocks noChangeAspect="1"/>
          </p:cNvGraphicFramePr>
          <p:nvPr/>
        </p:nvGraphicFramePr>
        <p:xfrm>
          <a:off x="200025" y="1739900"/>
          <a:ext cx="8283575" cy="3582988"/>
        </p:xfrm>
        <a:graphic>
          <a:graphicData uri="http://schemas.openxmlformats.org/presentationml/2006/ole">
            <mc:AlternateContent xmlns:mc="http://schemas.openxmlformats.org/markup-compatibility/2006">
              <mc:Choice xmlns:v="urn:schemas-microsoft-com:vml" Requires="v">
                <p:oleObj spid="_x0000_s3077" name="" r:id="rId1" imgW="5437505" imgH="2340610" progId="Word.Picture.8">
                  <p:embed/>
                </p:oleObj>
              </mc:Choice>
              <mc:Fallback>
                <p:oleObj name="" r:id="rId1" imgW="5437505" imgH="2340610" progId="Word.Picture.8">
                  <p:embed/>
                  <p:pic>
                    <p:nvPicPr>
                      <p:cNvPr id="0" name="图片 3076"/>
                      <p:cNvPicPr/>
                      <p:nvPr/>
                    </p:nvPicPr>
                    <p:blipFill>
                      <a:blip r:embed="rId2"/>
                      <a:stretch>
                        <a:fillRect/>
                      </a:stretch>
                    </p:blipFill>
                    <p:spPr>
                      <a:xfrm>
                        <a:off x="200025" y="1739900"/>
                        <a:ext cx="8283575" cy="3582988"/>
                      </a:xfrm>
                      <a:prstGeom prst="rect">
                        <a:avLst/>
                      </a:prstGeom>
                      <a:noFill/>
                      <a:ln w="38100">
                        <a:noFill/>
                        <a:miter/>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6323" name="Rectangle 2"/>
          <p:cNvSpPr>
            <a:spLocks noGrp="1"/>
          </p:cNvSpPr>
          <p:nvPr>
            <p:ph type="title"/>
          </p:nvPr>
        </p:nvSpPr>
        <p:spPr>
          <a:xfrm>
            <a:off x="685800" y="0"/>
            <a:ext cx="7772400" cy="1428750"/>
          </a:xfrm>
        </p:spPr>
        <p:txBody>
          <a:bodyPr vert="horz" wrap="square" lIns="92075" tIns="46038" rIns="92075" bIns="46038" anchor="ctr"/>
          <a:p>
            <a:r>
              <a:rPr lang="en-US" altLang="en-US" dirty="0"/>
              <a:t>Reference Variables</a:t>
            </a:r>
            <a:endParaRPr lang="en-US" altLang="en-US" dirty="0">
              <a:solidFill>
                <a:schemeClr val="tx1"/>
              </a:solidFill>
            </a:endParaRPr>
          </a:p>
        </p:txBody>
      </p:sp>
      <p:sp>
        <p:nvSpPr>
          <p:cNvPr id="56324" name="Text Box 3"/>
          <p:cNvSpPr txBox="1"/>
          <p:nvPr/>
        </p:nvSpPr>
        <p:spPr>
          <a:xfrm>
            <a:off x="309563" y="1277938"/>
            <a:ext cx="8140700" cy="341503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C++ provides a special type of variable, called a </a:t>
            </a:r>
            <a:r>
              <a:rPr lang="en-US" altLang="en-US" sz="2400" i="1" dirty="0"/>
              <a:t>reference variable</a:t>
            </a:r>
            <a:r>
              <a:rPr lang="en-US" altLang="en-US" sz="2400" dirty="0"/>
              <a:t>, which can be used as a function parameter to reference the original variable. </a:t>
            </a:r>
            <a:endParaRPr lang="en-US" altLang="en-US" sz="2400" dirty="0"/>
          </a:p>
          <a:p>
            <a:pPr marL="0" lvl="0" indent="0">
              <a:spcBef>
                <a:spcPct val="50000"/>
              </a:spcBef>
              <a:buClrTx/>
              <a:buSzPct val="100000"/>
              <a:buNone/>
            </a:pPr>
            <a:r>
              <a:rPr lang="en-US" altLang="en-US" sz="2400" dirty="0"/>
              <a:t>A reference variable is an alias for another variable. Any changes made through the reference variable are actually performed on the original variable. </a:t>
            </a:r>
            <a:endParaRPr lang="en-US" altLang="en-US" sz="2400" dirty="0"/>
          </a:p>
          <a:p>
            <a:pPr marL="0" lvl="0" indent="0">
              <a:spcBef>
                <a:spcPct val="50000"/>
              </a:spcBef>
              <a:buClrTx/>
              <a:buSzPct val="100000"/>
              <a:buNone/>
            </a:pPr>
            <a:r>
              <a:rPr lang="en-US" altLang="en-US" sz="2400" dirty="0"/>
              <a:t>To declare a reference variable, place the ampersand (</a:t>
            </a:r>
            <a:r>
              <a:rPr lang="en-US" altLang="en-US" sz="2400" u="sng" dirty="0"/>
              <a:t>&amp;</a:t>
            </a:r>
            <a:r>
              <a:rPr lang="en-US" altLang="en-US" sz="2400" dirty="0"/>
              <a:t>) in front of the name. For example, see Listing 6.4.</a:t>
            </a:r>
            <a:endParaRPr lang="en-US"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5940" y="247015"/>
            <a:ext cx="3865880" cy="460375"/>
          </a:xfrm>
          <a:prstGeom prst="rect">
            <a:avLst/>
          </a:prstGeom>
          <a:noFill/>
        </p:spPr>
        <p:txBody>
          <a:bodyPr wrap="none" rtlCol="0" anchor="t">
            <a:spAutoFit/>
          </a:bodyPr>
          <a:p>
            <a:r>
              <a:rPr lang="en-US" altLang="en-US" sz="2400" dirty="0">
                <a:sym typeface="+mn-ea"/>
              </a:rPr>
              <a:t>TestReferenceVariable.cpp</a:t>
            </a:r>
            <a:endParaRPr lang="en-US" altLang="en-US" sz="2400" dirty="0">
              <a:sym typeface="+mn-ea"/>
            </a:endParaRPr>
          </a:p>
        </p:txBody>
      </p:sp>
      <p:sp>
        <p:nvSpPr>
          <p:cNvPr id="5" name="文本框 4"/>
          <p:cNvSpPr txBox="1"/>
          <p:nvPr/>
        </p:nvSpPr>
        <p:spPr>
          <a:xfrm>
            <a:off x="266700" y="810895"/>
            <a:ext cx="5575300" cy="5631180"/>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int main()</a:t>
            </a:r>
            <a:endParaRPr lang="zh-CN" altLang="en-US"/>
          </a:p>
          <a:p>
            <a:r>
              <a:rPr lang="zh-CN" altLang="en-US"/>
              <a:t>{</a:t>
            </a:r>
            <a:endParaRPr lang="zh-CN" altLang="en-US"/>
          </a:p>
          <a:p>
            <a:r>
              <a:rPr lang="zh-CN" altLang="en-US"/>
              <a:t>  int count = 1;</a:t>
            </a:r>
            <a:endParaRPr lang="zh-CN" altLang="en-US"/>
          </a:p>
          <a:p>
            <a:r>
              <a:rPr lang="zh-CN" altLang="en-US"/>
              <a:t>  int&amp; r = count;</a:t>
            </a:r>
            <a:endParaRPr lang="zh-CN" altLang="en-US"/>
          </a:p>
          <a:p>
            <a:r>
              <a:rPr lang="zh-CN" altLang="en-US"/>
              <a:t>  cout &lt;&lt; "count is " &lt;&lt; count &lt;&lt; endl;</a:t>
            </a:r>
            <a:endParaRPr lang="zh-CN" altLang="en-US"/>
          </a:p>
          <a:p>
            <a:r>
              <a:rPr lang="zh-CN" altLang="en-US"/>
              <a:t>  cout &lt;&lt; "r is " &lt;&lt; r &lt;&lt; endl;</a:t>
            </a:r>
            <a:endParaRPr lang="zh-CN" altLang="en-US"/>
          </a:p>
          <a:p>
            <a:endParaRPr lang="zh-CN" altLang="en-US"/>
          </a:p>
          <a:p>
            <a:r>
              <a:rPr lang="zh-CN" altLang="en-US"/>
              <a:t>  r++;</a:t>
            </a:r>
            <a:endParaRPr lang="zh-CN" altLang="en-US"/>
          </a:p>
          <a:p>
            <a:r>
              <a:rPr lang="zh-CN" altLang="en-US"/>
              <a:t>  cout &lt;&lt; "count is " &lt;&lt; count &lt;&lt; endl;</a:t>
            </a:r>
            <a:endParaRPr lang="zh-CN" altLang="en-US"/>
          </a:p>
          <a:p>
            <a:r>
              <a:rPr lang="zh-CN" altLang="en-US"/>
              <a:t>  cout &lt;&lt; "r is " &lt;&lt; r &lt;&lt; endl;</a:t>
            </a:r>
            <a:endParaRPr lang="zh-CN" altLang="en-US"/>
          </a:p>
          <a:p>
            <a:endParaRPr lang="zh-CN" altLang="en-US"/>
          </a:p>
          <a:p>
            <a:r>
              <a:rPr lang="zh-CN" altLang="en-US"/>
              <a:t>  count = 10;</a:t>
            </a:r>
            <a:endParaRPr lang="zh-CN" altLang="en-US"/>
          </a:p>
          <a:p>
            <a:r>
              <a:rPr lang="zh-CN" altLang="en-US"/>
              <a:t>  cout &lt;&lt; "count is " &lt;&lt; count &lt;&lt; endl;</a:t>
            </a:r>
            <a:endParaRPr lang="zh-CN" altLang="en-US"/>
          </a:p>
          <a:p>
            <a:r>
              <a:rPr lang="zh-CN" altLang="en-US"/>
              <a:t>  cout &lt;&lt; "r is " &lt;&lt; r &lt;&lt; endl;</a:t>
            </a:r>
            <a:endParaRPr lang="zh-CN" altLang="en-US"/>
          </a:p>
          <a:p>
            <a:endParaRPr lang="zh-CN" altLang="en-US"/>
          </a:p>
          <a:p>
            <a:r>
              <a:rPr lang="zh-CN" altLang="en-US"/>
              <a:t>  return 0;</a:t>
            </a:r>
            <a:endParaRPr lang="zh-CN" altLang="en-US"/>
          </a:p>
          <a:p>
            <a:r>
              <a:rPr lang="zh-CN" altLang="en-US"/>
              <a:t>}</a:t>
            </a:r>
            <a:endParaRPr lang="zh-CN" altLang="en-US"/>
          </a:p>
        </p:txBody>
      </p:sp>
      <p:pic>
        <p:nvPicPr>
          <p:cNvPr id="6" name="图片 5"/>
          <p:cNvPicPr>
            <a:picLocks noChangeAspect="1"/>
          </p:cNvPicPr>
          <p:nvPr/>
        </p:nvPicPr>
        <p:blipFill>
          <a:blip r:embed="rId1"/>
          <a:stretch>
            <a:fillRect/>
          </a:stretch>
        </p:blipFill>
        <p:spPr>
          <a:xfrm>
            <a:off x="5048250" y="899795"/>
            <a:ext cx="2188845" cy="220916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7347" name="Rectangle 2"/>
          <p:cNvSpPr>
            <a:spLocks noGrp="1"/>
          </p:cNvSpPr>
          <p:nvPr>
            <p:ph type="title"/>
          </p:nvPr>
        </p:nvSpPr>
        <p:spPr>
          <a:xfrm>
            <a:off x="685800" y="0"/>
            <a:ext cx="7772400" cy="1428750"/>
          </a:xfrm>
        </p:spPr>
        <p:txBody>
          <a:bodyPr vert="horz" wrap="square" lIns="92075" tIns="46038" rIns="92075" bIns="46038" anchor="ctr"/>
          <a:p>
            <a:r>
              <a:rPr lang="en-US" altLang="en-US" dirty="0"/>
              <a:t>Pass By Reference</a:t>
            </a:r>
            <a:endParaRPr lang="en-US" altLang="en-US" dirty="0">
              <a:solidFill>
                <a:schemeClr val="tx1"/>
              </a:solidFill>
            </a:endParaRPr>
          </a:p>
        </p:txBody>
      </p:sp>
      <p:sp>
        <p:nvSpPr>
          <p:cNvPr id="57348" name="Text Box 3"/>
          <p:cNvSpPr txBox="1"/>
          <p:nvPr/>
        </p:nvSpPr>
        <p:spPr>
          <a:xfrm>
            <a:off x="309563" y="1277938"/>
            <a:ext cx="8140700" cy="1917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You can use a reference variable as a parameter in a function and pass a regular variable to invoke the function. The parameter becomes an alias for the original variable. This is known as </a:t>
            </a:r>
            <a:r>
              <a:rPr lang="en-US" altLang="en-US" sz="2400" i="1" dirty="0"/>
              <a:t>pass-by-reference</a:t>
            </a:r>
            <a:r>
              <a:rPr lang="en-US" altLang="en-US" sz="2400" dirty="0"/>
              <a:t>. When you change the value through the reference variable, the original value is actually changed.</a:t>
            </a:r>
            <a:endParaRPr lang="en-US" altLang="en-US" sz="2400" dirty="0"/>
          </a:p>
        </p:txBody>
      </p:sp>
      <p:sp>
        <p:nvSpPr>
          <p:cNvPr id="57349" name="Rectangle 7"/>
          <p:cNvSpPr/>
          <p:nvPr/>
        </p:nvSpPr>
        <p:spPr>
          <a:xfrm>
            <a:off x="0" y="30940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57350" name="Object 6"/>
          <p:cNvGraphicFramePr>
            <a:graphicFrameLocks noChangeAspect="1"/>
          </p:cNvGraphicFramePr>
          <p:nvPr/>
        </p:nvGraphicFramePr>
        <p:xfrm>
          <a:off x="231775" y="3736975"/>
          <a:ext cx="8718550" cy="1314450"/>
        </p:xfrm>
        <a:graphic>
          <a:graphicData uri="http://schemas.openxmlformats.org/presentationml/2006/ole">
            <mc:AlternateContent xmlns:mc="http://schemas.openxmlformats.org/markup-compatibility/2006">
              <mc:Choice xmlns:v="urn:schemas-microsoft-com:vml" Requires="v">
                <p:oleObj spid="_x0000_s3078" name="" r:id="rId1" imgW="4446905" imgH="673100" progId="Word.Picture.8">
                  <p:embed/>
                </p:oleObj>
              </mc:Choice>
              <mc:Fallback>
                <p:oleObj name="" r:id="rId1" imgW="4446905" imgH="673100" progId="Word.Picture.8">
                  <p:embed/>
                  <p:pic>
                    <p:nvPicPr>
                      <p:cNvPr id="0" name="图片 3077"/>
                      <p:cNvPicPr/>
                      <p:nvPr/>
                    </p:nvPicPr>
                    <p:blipFill>
                      <a:blip r:embed="rId2"/>
                      <a:stretch>
                        <a:fillRect/>
                      </a:stretch>
                    </p:blipFill>
                    <p:spPr>
                      <a:xfrm>
                        <a:off x="231775" y="3736975"/>
                        <a:ext cx="8718550" cy="1314450"/>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7035" y="146050"/>
            <a:ext cx="3317240" cy="460375"/>
          </a:xfrm>
          <a:prstGeom prst="rect">
            <a:avLst/>
          </a:prstGeom>
          <a:noFill/>
        </p:spPr>
        <p:txBody>
          <a:bodyPr wrap="none" rtlCol="0" anchor="t">
            <a:spAutoFit/>
          </a:bodyPr>
          <a:p>
            <a:r>
              <a:rPr lang="en-US" altLang="en-US" sz="2400" dirty="0">
                <a:sym typeface="+mn-ea"/>
              </a:rPr>
              <a:t>SwapByReference.cpp</a:t>
            </a:r>
            <a:endParaRPr lang="en-US" altLang="en-US" sz="2400" dirty="0">
              <a:sym typeface="+mn-ea"/>
            </a:endParaRPr>
          </a:p>
        </p:txBody>
      </p:sp>
      <p:sp>
        <p:nvSpPr>
          <p:cNvPr id="5" name="文本框 4"/>
          <p:cNvSpPr txBox="1"/>
          <p:nvPr/>
        </p:nvSpPr>
        <p:spPr>
          <a:xfrm>
            <a:off x="407035" y="685165"/>
            <a:ext cx="4216400" cy="5908040"/>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 Swap two variables</a:t>
            </a:r>
            <a:endParaRPr lang="zh-CN" altLang="en-US"/>
          </a:p>
          <a:p>
            <a:r>
              <a:rPr lang="zh-CN" altLang="en-US"/>
              <a:t>void swap(int&amp; n1, int&amp; n2)</a:t>
            </a:r>
            <a:endParaRPr lang="zh-CN" altLang="en-US"/>
          </a:p>
          <a:p>
            <a:r>
              <a:rPr lang="zh-CN" altLang="en-US"/>
              <a:t>{</a:t>
            </a:r>
            <a:endParaRPr lang="zh-CN" altLang="en-US"/>
          </a:p>
          <a:p>
            <a:r>
              <a:rPr lang="zh-CN" altLang="en-US"/>
              <a:t>  cout &lt;&lt; "\tInside the swap function" &lt;&lt; endl;</a:t>
            </a:r>
            <a:endParaRPr lang="zh-CN" altLang="en-US"/>
          </a:p>
          <a:p>
            <a:r>
              <a:rPr lang="zh-CN" altLang="en-US"/>
              <a:t>  cout &lt;&lt; "\tBefore swapping n1 is " &lt;&lt; n1 &lt;&lt;</a:t>
            </a:r>
            <a:endParaRPr lang="zh-CN" altLang="en-US"/>
          </a:p>
          <a:p>
            <a:r>
              <a:rPr lang="zh-CN" altLang="en-US"/>
              <a:t>    " n2 is " &lt;&lt; n2 &lt;&lt; endl;</a:t>
            </a:r>
            <a:endParaRPr lang="zh-CN" altLang="en-US"/>
          </a:p>
          <a:p>
            <a:endParaRPr lang="zh-CN" altLang="en-US"/>
          </a:p>
          <a:p>
            <a:r>
              <a:rPr lang="zh-CN" altLang="en-US"/>
              <a:t>  // Swap n1 with n2</a:t>
            </a:r>
            <a:endParaRPr lang="zh-CN" altLang="en-US"/>
          </a:p>
          <a:p>
            <a:r>
              <a:rPr lang="zh-CN" altLang="en-US"/>
              <a:t>  int temp = n1;</a:t>
            </a:r>
            <a:endParaRPr lang="zh-CN" altLang="en-US"/>
          </a:p>
          <a:p>
            <a:r>
              <a:rPr lang="zh-CN" altLang="en-US"/>
              <a:t>  n1 = n2;</a:t>
            </a:r>
            <a:endParaRPr lang="zh-CN" altLang="en-US"/>
          </a:p>
          <a:p>
            <a:r>
              <a:rPr lang="zh-CN" altLang="en-US"/>
              <a:t>  n2 = temp;</a:t>
            </a:r>
            <a:endParaRPr lang="zh-CN" altLang="en-US"/>
          </a:p>
          <a:p>
            <a:endParaRPr lang="zh-CN" altLang="en-US"/>
          </a:p>
          <a:p>
            <a:r>
              <a:rPr lang="zh-CN" altLang="en-US"/>
              <a:t>  cout &lt;&lt; "\tAfter swapping n1 is " &lt;&lt; n1 &lt;&lt;</a:t>
            </a:r>
            <a:endParaRPr lang="zh-CN" altLang="en-US"/>
          </a:p>
          <a:p>
            <a:r>
              <a:rPr lang="zh-CN" altLang="en-US"/>
              <a:t>    " n2 is " &lt;&lt; n2 &lt;&lt; endl;</a:t>
            </a:r>
            <a:endParaRPr lang="zh-CN" altLang="en-US"/>
          </a:p>
          <a:p>
            <a:r>
              <a:rPr lang="zh-CN" altLang="en-US"/>
              <a:t>}</a:t>
            </a:r>
            <a:endParaRPr lang="zh-CN" altLang="en-US"/>
          </a:p>
        </p:txBody>
      </p:sp>
      <p:sp>
        <p:nvSpPr>
          <p:cNvPr id="6" name="文本框 5"/>
          <p:cNvSpPr txBox="1"/>
          <p:nvPr/>
        </p:nvSpPr>
        <p:spPr>
          <a:xfrm>
            <a:off x="4889500" y="0"/>
            <a:ext cx="4140200" cy="5631180"/>
          </a:xfrm>
          <a:prstGeom prst="rect">
            <a:avLst/>
          </a:prstGeom>
          <a:noFill/>
        </p:spPr>
        <p:txBody>
          <a:bodyPr wrap="square" rtlCol="0" anchor="t">
            <a:spAutoFit/>
          </a:bodyPr>
          <a:p>
            <a:r>
              <a:rPr lang="zh-CN" altLang="en-US"/>
              <a:t>int main()</a:t>
            </a:r>
            <a:endParaRPr lang="zh-CN" altLang="en-US"/>
          </a:p>
          <a:p>
            <a:r>
              <a:rPr lang="zh-CN" altLang="en-US"/>
              <a:t>{</a:t>
            </a:r>
            <a:endParaRPr lang="zh-CN" altLang="en-US"/>
          </a:p>
          <a:p>
            <a:r>
              <a:rPr lang="zh-CN" altLang="en-US"/>
              <a:t>  // Declare and initialize variables</a:t>
            </a:r>
            <a:endParaRPr lang="zh-CN" altLang="en-US"/>
          </a:p>
          <a:p>
            <a:r>
              <a:rPr lang="zh-CN" altLang="en-US"/>
              <a:t>  int num1 = 1;</a:t>
            </a:r>
            <a:endParaRPr lang="zh-CN" altLang="en-US"/>
          </a:p>
          <a:p>
            <a:r>
              <a:rPr lang="zh-CN" altLang="en-US"/>
              <a:t>  int num2 = 2;</a:t>
            </a:r>
            <a:endParaRPr lang="zh-CN" altLang="en-US"/>
          </a:p>
          <a:p>
            <a:endParaRPr lang="zh-CN" altLang="en-US"/>
          </a:p>
          <a:p>
            <a:r>
              <a:rPr lang="zh-CN" altLang="en-US"/>
              <a:t>  cout &lt;&lt; "Before invoking the swap function, num1 is "</a:t>
            </a:r>
            <a:endParaRPr lang="zh-CN" altLang="en-US"/>
          </a:p>
          <a:p>
            <a:r>
              <a:rPr lang="zh-CN" altLang="en-US"/>
              <a:t>    &lt;&lt; num1 &lt;&lt; " and num2 is " &lt;&lt; num2 &lt;&lt; endl;</a:t>
            </a:r>
            <a:endParaRPr lang="zh-CN" altLang="en-US"/>
          </a:p>
          <a:p>
            <a:endParaRPr lang="zh-CN" altLang="en-US"/>
          </a:p>
          <a:p>
            <a:r>
              <a:rPr lang="zh-CN" altLang="en-US"/>
              <a:t>  // Invoke the swap function to attempt to swap two variables</a:t>
            </a:r>
            <a:endParaRPr lang="zh-CN" altLang="en-US"/>
          </a:p>
          <a:p>
            <a:r>
              <a:rPr lang="zh-CN" altLang="en-US"/>
              <a:t>  swap(num1, num2);</a:t>
            </a:r>
            <a:endParaRPr lang="zh-CN" altLang="en-US"/>
          </a:p>
          <a:p>
            <a:endParaRPr lang="zh-CN" altLang="en-US"/>
          </a:p>
          <a:p>
            <a:r>
              <a:rPr lang="zh-CN" altLang="en-US"/>
              <a:t>  cout &lt;&lt; "After invoking the swap function, num1 is " &lt;&lt; num1 &lt;&lt;</a:t>
            </a:r>
            <a:endParaRPr lang="zh-CN" altLang="en-US"/>
          </a:p>
          <a:p>
            <a:r>
              <a:rPr lang="zh-CN" altLang="en-US"/>
              <a:t>    " and num2 is " &lt;&lt; num2 &lt;&lt; endl;</a:t>
            </a:r>
            <a:endParaRPr lang="zh-CN" altLang="en-US"/>
          </a:p>
          <a:p>
            <a:r>
              <a:rPr lang="zh-CN" altLang="en-US"/>
              <a:t>  return 0;</a:t>
            </a:r>
            <a:endParaRPr lang="zh-CN" altLang="en-US"/>
          </a:p>
          <a:p>
            <a:r>
              <a:rPr lang="zh-CN" altLang="en-US"/>
              <a:t>}</a:t>
            </a:r>
            <a:endParaRPr lang="zh-CN" altLang="en-US"/>
          </a:p>
        </p:txBody>
      </p:sp>
      <p:pic>
        <p:nvPicPr>
          <p:cNvPr id="7" name="图片 6"/>
          <p:cNvPicPr>
            <a:picLocks noChangeAspect="1"/>
          </p:cNvPicPr>
          <p:nvPr/>
        </p:nvPicPr>
        <p:blipFill>
          <a:blip r:embed="rId1"/>
          <a:stretch>
            <a:fillRect/>
          </a:stretch>
        </p:blipFill>
        <p:spPr>
          <a:xfrm>
            <a:off x="3364230" y="5774055"/>
            <a:ext cx="5779770" cy="98806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8372" name="Rectangle 6"/>
          <p:cNvSpPr/>
          <p:nvPr/>
        </p:nvSpPr>
        <p:spPr>
          <a:xfrm>
            <a:off x="0" y="30940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 name="文本框 1"/>
          <p:cNvSpPr txBox="1"/>
          <p:nvPr/>
        </p:nvSpPr>
        <p:spPr>
          <a:xfrm>
            <a:off x="216535" y="146050"/>
            <a:ext cx="5191760" cy="460375"/>
          </a:xfrm>
          <a:prstGeom prst="rect">
            <a:avLst/>
          </a:prstGeom>
          <a:noFill/>
        </p:spPr>
        <p:txBody>
          <a:bodyPr wrap="none" rtlCol="0" anchor="t">
            <a:spAutoFit/>
          </a:bodyPr>
          <a:p>
            <a:r>
              <a:rPr lang="en-US" altLang="en-US" sz="2400" dirty="0">
                <a:sym typeface="+mn-ea"/>
              </a:rPr>
              <a:t>IncrementWithPassByReference.cpp</a:t>
            </a:r>
            <a:endParaRPr lang="en-US" altLang="en-US" sz="2400" dirty="0">
              <a:sym typeface="+mn-ea"/>
            </a:endParaRPr>
          </a:p>
        </p:txBody>
      </p:sp>
      <p:sp>
        <p:nvSpPr>
          <p:cNvPr id="4" name="文本框 3"/>
          <p:cNvSpPr txBox="1"/>
          <p:nvPr/>
        </p:nvSpPr>
        <p:spPr>
          <a:xfrm>
            <a:off x="374015" y="1002030"/>
            <a:ext cx="4876800" cy="5354320"/>
          </a:xfrm>
          <a:prstGeom prst="rect">
            <a:avLst/>
          </a:prstGeom>
          <a:noFill/>
        </p:spPr>
        <p:txBody>
          <a:bodyPr wrap="square" rtlCol="0" anchor="t">
            <a:spAutoFit/>
          </a:bodyPr>
          <a:p>
            <a:r>
              <a:rPr lang="zh-CN" altLang="en-US"/>
              <a:t>#include &lt;iostream&gt;</a:t>
            </a:r>
            <a:endParaRPr lang="zh-CN" altLang="en-US"/>
          </a:p>
          <a:p>
            <a:r>
              <a:rPr lang="zh-CN" altLang="en-US"/>
              <a:t>using namespace std;</a:t>
            </a:r>
            <a:endParaRPr lang="zh-CN" altLang="en-US"/>
          </a:p>
          <a:p>
            <a:endParaRPr lang="zh-CN" altLang="en-US"/>
          </a:p>
          <a:p>
            <a:r>
              <a:rPr lang="zh-CN" altLang="en-US"/>
              <a:t>void increment(int&amp; n) </a:t>
            </a:r>
            <a:endParaRPr lang="zh-CN" altLang="en-US"/>
          </a:p>
          <a:p>
            <a:r>
              <a:rPr lang="zh-CN" altLang="en-US"/>
              <a:t>{</a:t>
            </a:r>
            <a:endParaRPr lang="zh-CN" altLang="en-US"/>
          </a:p>
          <a:p>
            <a:r>
              <a:rPr lang="zh-CN" altLang="en-US"/>
              <a:t>  n++;</a:t>
            </a:r>
            <a:endParaRPr lang="zh-CN" altLang="en-US"/>
          </a:p>
          <a:p>
            <a:r>
              <a:rPr lang="zh-CN" altLang="en-US"/>
              <a:t>  cout &lt;&lt; "n inside the function is " &lt;&lt; n &lt;&lt; endl;</a:t>
            </a:r>
            <a:endParaRPr lang="zh-CN" altLang="en-US"/>
          </a:p>
          <a:p>
            <a:r>
              <a:rPr lang="zh-CN" altLang="en-US"/>
              <a:t>}</a:t>
            </a:r>
            <a:endParaRPr lang="zh-CN" altLang="en-US"/>
          </a:p>
          <a:p>
            <a:endParaRPr lang="zh-CN" altLang="en-US"/>
          </a:p>
          <a:p>
            <a:r>
              <a:rPr lang="zh-CN" altLang="en-US"/>
              <a:t>int main()</a:t>
            </a:r>
            <a:endParaRPr lang="zh-CN" altLang="en-US"/>
          </a:p>
          <a:p>
            <a:r>
              <a:rPr lang="zh-CN" altLang="en-US"/>
              <a:t>{</a:t>
            </a:r>
            <a:endParaRPr lang="zh-CN" altLang="en-US"/>
          </a:p>
          <a:p>
            <a:r>
              <a:rPr lang="zh-CN" altLang="en-US"/>
              <a:t>  int x = 1;</a:t>
            </a:r>
            <a:endParaRPr lang="zh-CN" altLang="en-US"/>
          </a:p>
          <a:p>
            <a:r>
              <a:rPr lang="zh-CN" altLang="en-US"/>
              <a:t>  cout &lt;&lt; "Before the call, x is " &lt;&lt; x &lt;&lt; endl;</a:t>
            </a:r>
            <a:endParaRPr lang="zh-CN" altLang="en-US"/>
          </a:p>
          <a:p>
            <a:r>
              <a:rPr lang="zh-CN" altLang="en-US"/>
              <a:t>  increment(x);</a:t>
            </a:r>
            <a:endParaRPr lang="zh-CN" altLang="en-US"/>
          </a:p>
          <a:p>
            <a:r>
              <a:rPr lang="zh-CN" altLang="en-US"/>
              <a:t>  cout &lt;&lt; "After the call, x is " &lt;&lt; x &lt;&lt; endl;</a:t>
            </a:r>
            <a:endParaRPr lang="zh-CN" altLang="en-US"/>
          </a:p>
          <a:p>
            <a:endParaRPr lang="zh-CN" altLang="en-US"/>
          </a:p>
          <a:p>
            <a:r>
              <a:rPr lang="zh-CN" altLang="en-US"/>
              <a:t>  return 0;</a:t>
            </a:r>
            <a:endParaRPr lang="zh-CN" altLang="en-US"/>
          </a:p>
          <a:p>
            <a:r>
              <a:rPr lang="zh-CN" altLang="en-US"/>
              <a:t>}</a:t>
            </a:r>
            <a:endParaRPr lang="zh-CN" altLang="en-US"/>
          </a:p>
        </p:txBody>
      </p:sp>
      <p:pic>
        <p:nvPicPr>
          <p:cNvPr id="5" name="图片 4"/>
          <p:cNvPicPr>
            <a:picLocks noChangeAspect="1"/>
          </p:cNvPicPr>
          <p:nvPr/>
        </p:nvPicPr>
        <p:blipFill>
          <a:blip r:embed="rId1"/>
          <a:stretch>
            <a:fillRect/>
          </a:stretch>
        </p:blipFill>
        <p:spPr>
          <a:xfrm>
            <a:off x="5250815" y="1482090"/>
            <a:ext cx="3314700" cy="736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685800" y="228600"/>
            <a:ext cx="7772400" cy="627063"/>
          </a:xfrm>
        </p:spPr>
        <p:txBody>
          <a:bodyPr vert="horz" wrap="square" lIns="92075" tIns="46038" rIns="92075" bIns="46038" anchor="ctr"/>
          <a:p>
            <a:r>
              <a:rPr lang="en-US" altLang="en-US" dirty="0"/>
              <a:t>Objectives</a:t>
            </a:r>
            <a:endParaRPr lang="en-US" altLang="en-US" dirty="0"/>
          </a:p>
        </p:txBody>
      </p:sp>
      <p:sp>
        <p:nvSpPr>
          <p:cNvPr id="8196" name="Rectangle 3"/>
          <p:cNvSpPr>
            <a:spLocks noGrp="1"/>
          </p:cNvSpPr>
          <p:nvPr>
            <p:ph idx="1"/>
          </p:nvPr>
        </p:nvSpPr>
        <p:spPr>
          <a:xfrm>
            <a:off x="193675" y="1047750"/>
            <a:ext cx="8794750" cy="5338763"/>
          </a:xfrm>
        </p:spPr>
        <p:txBody>
          <a:bodyPr vert="horz" wrap="square" lIns="92075" tIns="46038" rIns="92075" bIns="46038" anchor="t"/>
          <a:p>
            <a:pPr>
              <a:lnSpc>
                <a:spcPct val="80000"/>
              </a:lnSpc>
            </a:pPr>
            <a:r>
              <a:rPr lang="en-US" altLang="en-US" sz="2000" dirty="0"/>
              <a:t>To define functions with formal parameters (§6.2).</a:t>
            </a:r>
            <a:endParaRPr lang="en-US" altLang="en-US" sz="2000" dirty="0"/>
          </a:p>
          <a:p>
            <a:pPr>
              <a:lnSpc>
                <a:spcPct val="80000"/>
              </a:lnSpc>
            </a:pPr>
            <a:r>
              <a:rPr lang="en-US" altLang="en-US" sz="2000" dirty="0"/>
              <a:t>To define/invoke value-returning functions (§6.3).</a:t>
            </a:r>
            <a:endParaRPr lang="en-US" altLang="en-US" sz="2000" dirty="0"/>
          </a:p>
          <a:p>
            <a:pPr>
              <a:lnSpc>
                <a:spcPct val="80000"/>
              </a:lnSpc>
            </a:pPr>
            <a:r>
              <a:rPr lang="en-US" altLang="en-US" sz="2000" dirty="0"/>
              <a:t>To define/invoke void functions (§6.4).</a:t>
            </a:r>
            <a:endParaRPr lang="en-US" altLang="en-US" sz="2000" dirty="0"/>
          </a:p>
          <a:p>
            <a:pPr>
              <a:lnSpc>
                <a:spcPct val="80000"/>
              </a:lnSpc>
            </a:pPr>
            <a:r>
              <a:rPr lang="en-US" altLang="en-US" sz="2000" dirty="0"/>
              <a:t>To pass arguments by value (§6.5).</a:t>
            </a:r>
            <a:endParaRPr lang="en-US" altLang="en-US" sz="2000" dirty="0"/>
          </a:p>
          <a:p>
            <a:pPr>
              <a:lnSpc>
                <a:spcPct val="80000"/>
              </a:lnSpc>
            </a:pPr>
            <a:r>
              <a:rPr lang="en-US" altLang="en-US" sz="2000" dirty="0"/>
              <a:t>To develop reusable code that is modular, easy to read, easy to debug, and easy to maintain (§6.6).</a:t>
            </a:r>
            <a:endParaRPr lang="en-US" altLang="en-US" sz="2000" dirty="0"/>
          </a:p>
          <a:p>
            <a:pPr>
              <a:lnSpc>
                <a:spcPct val="80000"/>
              </a:lnSpc>
            </a:pPr>
            <a:r>
              <a:rPr lang="en-US" altLang="en-US" sz="2000" dirty="0"/>
              <a:t>To use function overloading and understand ambiguous overloading (§6.7).</a:t>
            </a:r>
            <a:endParaRPr lang="en-US" altLang="en-US" sz="2000" dirty="0"/>
          </a:p>
          <a:p>
            <a:pPr>
              <a:lnSpc>
                <a:spcPct val="80000"/>
              </a:lnSpc>
            </a:pPr>
            <a:r>
              <a:rPr lang="en-US" altLang="en-US" sz="2000" dirty="0"/>
              <a:t>To use function prototypes to declare function headers (§6.8).</a:t>
            </a:r>
            <a:endParaRPr lang="en-US" altLang="en-US" sz="2000" dirty="0"/>
          </a:p>
          <a:p>
            <a:pPr>
              <a:lnSpc>
                <a:spcPct val="80000"/>
              </a:lnSpc>
            </a:pPr>
            <a:r>
              <a:rPr lang="en-US" altLang="en-US" sz="2000" dirty="0"/>
              <a:t>To define functions with default arguments (§6.9).</a:t>
            </a:r>
            <a:endParaRPr lang="en-US" altLang="en-US" sz="2000" dirty="0"/>
          </a:p>
          <a:p>
            <a:pPr>
              <a:lnSpc>
                <a:spcPct val="80000"/>
              </a:lnSpc>
            </a:pPr>
            <a:r>
              <a:rPr lang="en-US" altLang="en-US" sz="2000" dirty="0"/>
              <a:t>To improve runtime efficiency for short functions using inline functions (§6.10).</a:t>
            </a:r>
            <a:endParaRPr lang="en-US" altLang="en-US" sz="2000" dirty="0"/>
          </a:p>
          <a:p>
            <a:pPr>
              <a:lnSpc>
                <a:spcPct val="80000"/>
              </a:lnSpc>
            </a:pPr>
            <a:r>
              <a:rPr lang="en-US" altLang="en-US" sz="2000" dirty="0"/>
              <a:t>To determine the scope of local and global variables (§6.11).</a:t>
            </a:r>
            <a:endParaRPr lang="en-US" altLang="en-US" sz="2000" dirty="0"/>
          </a:p>
          <a:p>
            <a:pPr>
              <a:lnSpc>
                <a:spcPct val="80000"/>
              </a:lnSpc>
            </a:pPr>
            <a:r>
              <a:rPr lang="en-US" altLang="en-US" sz="2000" dirty="0"/>
              <a:t>To pass arguments by reference and understand the differences between pass-by-value and pass-by-reference (§6.12).</a:t>
            </a:r>
            <a:endParaRPr lang="en-US" altLang="en-US" sz="2000" dirty="0"/>
          </a:p>
          <a:p>
            <a:pPr>
              <a:lnSpc>
                <a:spcPct val="80000"/>
              </a:lnSpc>
            </a:pPr>
            <a:r>
              <a:rPr lang="en-US" altLang="en-US" sz="2000" dirty="0"/>
              <a:t>To declare const parameters to prevent them from being modified accidentally (§6.13).</a:t>
            </a:r>
            <a:endParaRPr lang="en-US" altLang="en-US" sz="2000" dirty="0"/>
          </a:p>
          <a:p>
            <a:pPr>
              <a:lnSpc>
                <a:spcPct val="80000"/>
              </a:lnSpc>
            </a:pPr>
            <a:r>
              <a:rPr lang="en-US" altLang="en-US" sz="2000" dirty="0"/>
              <a:t>To write a function that converts a hexadecimal number to a decimal number (§6.14).</a:t>
            </a:r>
            <a:endParaRPr lang="en-US" altLang="en-US" sz="2000" dirty="0"/>
          </a:p>
          <a:p>
            <a:pPr>
              <a:lnSpc>
                <a:spcPct val="80000"/>
              </a:lnSpc>
            </a:pPr>
            <a:r>
              <a:rPr lang="en-US" altLang="en-US" sz="2000" dirty="0"/>
              <a:t>To design and implement functions using stepwise refinement (§6.15).</a:t>
            </a:r>
            <a:endParaRPr lang="en-US" alt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9395" name="Rectangle 2"/>
          <p:cNvSpPr>
            <a:spLocks noGrp="1"/>
          </p:cNvSpPr>
          <p:nvPr>
            <p:ph type="title"/>
          </p:nvPr>
        </p:nvSpPr>
        <p:spPr>
          <a:xfrm>
            <a:off x="309880" y="203200"/>
            <a:ext cx="8742045" cy="879475"/>
          </a:xfrm>
        </p:spPr>
        <p:txBody>
          <a:bodyPr vert="horz" wrap="square" lIns="92075" tIns="46038" rIns="92075" bIns="46038" anchor="ctr"/>
          <a:p>
            <a:r>
              <a:rPr lang="en-US" altLang="en-US" dirty="0"/>
              <a:t>Constant Reference Parameters </a:t>
            </a:r>
            <a:endParaRPr lang="en-US" altLang="en-US" dirty="0"/>
          </a:p>
        </p:txBody>
      </p:sp>
      <p:sp>
        <p:nvSpPr>
          <p:cNvPr id="59396" name="Text Box 3"/>
          <p:cNvSpPr txBox="1"/>
          <p:nvPr/>
        </p:nvSpPr>
        <p:spPr>
          <a:xfrm>
            <a:off x="309563" y="1277938"/>
            <a:ext cx="8140700" cy="37433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latin typeface="Courier New" panose="02070609020205090404" pitchFamily="49" charset="0"/>
              </a:rPr>
              <a:t>// Return the max between two numbers</a:t>
            </a:r>
            <a:endParaRPr lang="en-US" altLang="en-US" sz="2400" b="1" dirty="0">
              <a:latin typeface="Courier New" panose="02070609020205090404" pitchFamily="49" charset="0"/>
            </a:endParaRPr>
          </a:p>
          <a:p>
            <a:pPr marL="0" lvl="0" indent="0">
              <a:spcBef>
                <a:spcPct val="0"/>
              </a:spcBef>
              <a:buClrTx/>
              <a:buSzPct val="100000"/>
              <a:buNone/>
            </a:pPr>
            <a:r>
              <a:rPr lang="en-US" altLang="en-US" sz="2400" b="1" dirty="0">
                <a:latin typeface="Courier New" panose="02070609020205090404" pitchFamily="49" charset="0"/>
              </a:rPr>
              <a:t>int</a:t>
            </a:r>
            <a:r>
              <a:rPr lang="en-US" altLang="en-US" sz="2400" dirty="0">
                <a:latin typeface="Courier New" panose="02070609020205090404" pitchFamily="49" charset="0"/>
              </a:rPr>
              <a:t> max(</a:t>
            </a:r>
            <a:r>
              <a:rPr lang="en-US" altLang="en-US" sz="2400" b="1" dirty="0">
                <a:latin typeface="Courier New" panose="02070609020205090404" pitchFamily="49" charset="0"/>
              </a:rPr>
              <a:t>const</a:t>
            </a:r>
            <a:r>
              <a:rPr lang="en-US" altLang="en-US" sz="2400" dirty="0">
                <a:latin typeface="Courier New" panose="02070609020205090404" pitchFamily="49" charset="0"/>
              </a:rPr>
              <a:t> </a:t>
            </a:r>
            <a:r>
              <a:rPr lang="en-US" altLang="en-US" sz="2400" b="1" dirty="0">
                <a:latin typeface="Courier New" panose="02070609020205090404" pitchFamily="49" charset="0"/>
              </a:rPr>
              <a:t>int</a:t>
            </a:r>
            <a:r>
              <a:rPr lang="en-US" altLang="en-US" sz="2400" dirty="0">
                <a:latin typeface="Courier New" panose="02070609020205090404" pitchFamily="49" charset="0"/>
              </a:rPr>
              <a:t>&amp; num1, </a:t>
            </a:r>
            <a:r>
              <a:rPr lang="en-US" altLang="en-US" sz="2400" b="1" dirty="0">
                <a:latin typeface="Courier New" panose="02070609020205090404" pitchFamily="49" charset="0"/>
              </a:rPr>
              <a:t>const</a:t>
            </a:r>
            <a:r>
              <a:rPr lang="en-US" altLang="en-US" sz="2400" dirty="0">
                <a:latin typeface="Courier New" panose="02070609020205090404" pitchFamily="49" charset="0"/>
              </a:rPr>
              <a:t> </a:t>
            </a:r>
            <a:r>
              <a:rPr lang="en-US" altLang="en-US" sz="2400" b="1" dirty="0">
                <a:latin typeface="Courier New" panose="02070609020205090404" pitchFamily="49" charset="0"/>
              </a:rPr>
              <a:t>int</a:t>
            </a:r>
            <a:r>
              <a:rPr lang="en-US" altLang="en-US" sz="2400" dirty="0">
                <a:latin typeface="Courier New" panose="02070609020205090404" pitchFamily="49" charset="0"/>
              </a:rPr>
              <a:t>&amp; num2) </a:t>
            </a:r>
            <a:endParaRPr lang="en-US" altLang="en-US" sz="2400" dirty="0">
              <a:latin typeface="Courier New" panose="02070609020205090404" pitchFamily="49" charset="0"/>
            </a:endParaRPr>
          </a:p>
          <a:p>
            <a:pPr marL="0" lvl="0" indent="0">
              <a:spcBef>
                <a:spcPct val="0"/>
              </a:spcBef>
              <a:buClrTx/>
              <a:buSzPct val="100000"/>
              <a:buNone/>
            </a:pPr>
            <a:r>
              <a:rPr lang="en-US" altLang="en-US" sz="2400" dirty="0">
                <a:latin typeface="Courier New" panose="02070609020205090404" pitchFamily="49" charset="0"/>
              </a:rPr>
              <a:t>{</a:t>
            </a:r>
            <a:endParaRPr lang="en-US" altLang="en-US" sz="2400" dirty="0">
              <a:latin typeface="Courier New" panose="02070609020205090404" pitchFamily="49" charset="0"/>
            </a:endParaRPr>
          </a:p>
          <a:p>
            <a:pPr marL="0" lvl="0" indent="0">
              <a:spcBef>
                <a:spcPct val="0"/>
              </a:spcBef>
              <a:buClrTx/>
              <a:buSzPct val="100000"/>
              <a:buNone/>
            </a:pPr>
            <a:r>
              <a:rPr lang="en-US" altLang="en-US" sz="2400" dirty="0">
                <a:latin typeface="Courier New" panose="02070609020205090404" pitchFamily="49" charset="0"/>
              </a:rPr>
              <a:t>  </a:t>
            </a:r>
            <a:r>
              <a:rPr lang="en-US" altLang="en-US" sz="2400" b="1" dirty="0">
                <a:latin typeface="Courier New" panose="02070609020205090404" pitchFamily="49" charset="0"/>
              </a:rPr>
              <a:t>int</a:t>
            </a:r>
            <a:r>
              <a:rPr lang="en-US" altLang="en-US" sz="2400" dirty="0">
                <a:latin typeface="Courier New" panose="02070609020205090404" pitchFamily="49" charset="0"/>
              </a:rPr>
              <a:t> result;</a:t>
            </a:r>
            <a:endParaRPr lang="en-US" altLang="en-US" sz="2400" dirty="0">
              <a:latin typeface="Courier New" panose="02070609020205090404" pitchFamily="49" charset="0"/>
            </a:endParaRPr>
          </a:p>
          <a:p>
            <a:pPr marL="0" lvl="0" indent="0">
              <a:spcBef>
                <a:spcPct val="0"/>
              </a:spcBef>
              <a:buClrTx/>
              <a:buSzPct val="100000"/>
              <a:buNone/>
            </a:pPr>
            <a:r>
              <a:rPr lang="en-US" altLang="en-US" sz="2400" dirty="0">
                <a:latin typeface="Courier New" panose="02070609020205090404" pitchFamily="49" charset="0"/>
              </a:rPr>
              <a:t>  </a:t>
            </a:r>
            <a:r>
              <a:rPr lang="en-US" altLang="en-US" sz="2400" b="1" dirty="0">
                <a:latin typeface="Courier New" panose="02070609020205090404" pitchFamily="49" charset="0"/>
              </a:rPr>
              <a:t>if</a:t>
            </a:r>
            <a:r>
              <a:rPr lang="en-US" altLang="en-US" sz="2400" dirty="0">
                <a:latin typeface="Courier New" panose="02070609020205090404" pitchFamily="49" charset="0"/>
              </a:rPr>
              <a:t> (num1 &gt; num2)</a:t>
            </a:r>
            <a:endParaRPr lang="en-US" altLang="en-US" sz="2400" dirty="0">
              <a:latin typeface="Courier New" panose="02070609020205090404" pitchFamily="49" charset="0"/>
            </a:endParaRPr>
          </a:p>
          <a:p>
            <a:pPr marL="0" lvl="0" indent="0">
              <a:spcBef>
                <a:spcPct val="0"/>
              </a:spcBef>
              <a:buClrTx/>
              <a:buSzPct val="100000"/>
              <a:buNone/>
            </a:pPr>
            <a:r>
              <a:rPr lang="en-US" altLang="en-US" sz="2400" dirty="0">
                <a:latin typeface="Courier New" panose="02070609020205090404" pitchFamily="49" charset="0"/>
              </a:rPr>
              <a:t>    result = num1;</a:t>
            </a:r>
            <a:endParaRPr lang="en-US" altLang="en-US" sz="2400" dirty="0">
              <a:latin typeface="Courier New" panose="02070609020205090404" pitchFamily="49" charset="0"/>
            </a:endParaRPr>
          </a:p>
          <a:p>
            <a:pPr marL="0" lvl="0" indent="0">
              <a:spcBef>
                <a:spcPct val="0"/>
              </a:spcBef>
              <a:buClrTx/>
              <a:buSzPct val="100000"/>
              <a:buNone/>
            </a:pPr>
            <a:r>
              <a:rPr lang="en-US" altLang="en-US" sz="2400" dirty="0">
                <a:latin typeface="Courier New" panose="02070609020205090404" pitchFamily="49" charset="0"/>
              </a:rPr>
              <a:t>  </a:t>
            </a:r>
            <a:r>
              <a:rPr lang="en-US" altLang="en-US" sz="2400" b="1" dirty="0">
                <a:latin typeface="Courier New" panose="02070609020205090404" pitchFamily="49" charset="0"/>
              </a:rPr>
              <a:t>else</a:t>
            </a:r>
            <a:endParaRPr lang="en-US" altLang="en-US" sz="2400" dirty="0">
              <a:latin typeface="Courier New" panose="02070609020205090404" pitchFamily="49" charset="0"/>
            </a:endParaRPr>
          </a:p>
          <a:p>
            <a:pPr marL="0" lvl="0" indent="0">
              <a:spcBef>
                <a:spcPct val="0"/>
              </a:spcBef>
              <a:buClrTx/>
              <a:buSzPct val="100000"/>
              <a:buNone/>
            </a:pPr>
            <a:r>
              <a:rPr lang="en-US" altLang="en-US" sz="2400" dirty="0">
                <a:latin typeface="Courier New" panose="02070609020205090404" pitchFamily="49" charset="0"/>
              </a:rPr>
              <a:t>    result = num2;</a:t>
            </a:r>
            <a:endParaRPr lang="en-US" altLang="en-US" sz="2400" dirty="0">
              <a:latin typeface="Courier New" panose="02070609020205090404" pitchFamily="49" charset="0"/>
            </a:endParaRPr>
          </a:p>
          <a:p>
            <a:pPr marL="0" lvl="0" indent="0">
              <a:spcBef>
                <a:spcPct val="0"/>
              </a:spcBef>
              <a:buClrTx/>
              <a:buSzPct val="100000"/>
              <a:buNone/>
            </a:pPr>
            <a:r>
              <a:rPr lang="en-US" altLang="en-US" sz="2400" dirty="0">
                <a:latin typeface="Courier New" panose="02070609020205090404" pitchFamily="49" charset="0"/>
              </a:rPr>
              <a:t>  </a:t>
            </a:r>
            <a:r>
              <a:rPr lang="en-US" altLang="en-US" sz="2400" b="1" dirty="0">
                <a:latin typeface="Courier New" panose="02070609020205090404" pitchFamily="49" charset="0"/>
              </a:rPr>
              <a:t>return</a:t>
            </a:r>
            <a:r>
              <a:rPr lang="en-US" altLang="en-US" sz="2400" dirty="0">
                <a:latin typeface="Courier New" panose="02070609020205090404" pitchFamily="49" charset="0"/>
              </a:rPr>
              <a:t> result;</a:t>
            </a:r>
            <a:endParaRPr lang="en-US" altLang="en-US" sz="2400" dirty="0">
              <a:latin typeface="Courier New" panose="02070609020205090404" pitchFamily="49" charset="0"/>
            </a:endParaRPr>
          </a:p>
          <a:p>
            <a:pPr marL="0" lvl="0" indent="0">
              <a:spcBef>
                <a:spcPct val="0"/>
              </a:spcBef>
              <a:buClrTx/>
              <a:buSzPct val="100000"/>
              <a:buNone/>
            </a:pPr>
            <a:r>
              <a:rPr lang="en-US" altLang="en-US" sz="2400" dirty="0">
                <a:latin typeface="Courier New" panose="02070609020205090404" pitchFamily="49" charset="0"/>
              </a:rPr>
              <a:t>}</a:t>
            </a:r>
            <a:endParaRPr lang="en-US" altLang="en-US" sz="2400" dirty="0">
              <a:latin typeface="Courier New" panose="02070609020205090404" pitchFamily="49" charset="0"/>
            </a:endParaRPr>
          </a:p>
        </p:txBody>
      </p:sp>
      <p:sp>
        <p:nvSpPr>
          <p:cNvPr id="59397" name="Rectangle 6"/>
          <p:cNvSpPr/>
          <p:nvPr/>
        </p:nvSpPr>
        <p:spPr>
          <a:xfrm>
            <a:off x="0" y="30940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0419" name="Rectangle 2"/>
          <p:cNvSpPr>
            <a:spLocks noGrp="1"/>
          </p:cNvSpPr>
          <p:nvPr>
            <p:ph type="title"/>
          </p:nvPr>
        </p:nvSpPr>
        <p:spPr>
          <a:xfrm>
            <a:off x="133985" y="139700"/>
            <a:ext cx="9010650" cy="879475"/>
          </a:xfrm>
        </p:spPr>
        <p:txBody>
          <a:bodyPr vert="horz" wrap="square" lIns="92075" tIns="46038" rIns="92075" bIns="46038" anchor="ctr"/>
          <a:p>
            <a:r>
              <a:rPr lang="en-US" altLang="en-US" sz="3200" dirty="0"/>
              <a:t>Pass-by-Value or Pass-by-Reference</a:t>
            </a:r>
            <a:endParaRPr lang="en-US" altLang="en-US" sz="3200" dirty="0"/>
          </a:p>
        </p:txBody>
      </p:sp>
      <p:sp>
        <p:nvSpPr>
          <p:cNvPr id="60420" name="Text Box 3"/>
          <p:cNvSpPr txBox="1"/>
          <p:nvPr/>
        </p:nvSpPr>
        <p:spPr>
          <a:xfrm>
            <a:off x="309563" y="1277938"/>
            <a:ext cx="8486775" cy="439991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800" dirty="0"/>
              <a:t>In pass-by-value, the actual parameter and its formal parameter are independent variables. </a:t>
            </a:r>
            <a:endParaRPr lang="en-US" altLang="en-US" sz="2800" dirty="0"/>
          </a:p>
          <a:p>
            <a:pPr marL="0" lvl="0" indent="0">
              <a:spcBef>
                <a:spcPct val="0"/>
              </a:spcBef>
              <a:buClrTx/>
              <a:buSzPct val="100000"/>
              <a:buNone/>
            </a:pPr>
            <a:r>
              <a:rPr lang="en-US" altLang="en-US" sz="2800" dirty="0"/>
              <a:t>In pass-by-reference, the actual parameter and its formal parameter refer to the same variable. Pass-by-reference is more efficient than pass-by-value.</a:t>
            </a:r>
            <a:endParaRPr lang="en-US" altLang="en-US" sz="2800" dirty="0"/>
          </a:p>
          <a:p>
            <a:pPr marL="0" lvl="0" indent="0">
              <a:spcBef>
                <a:spcPct val="0"/>
              </a:spcBef>
              <a:buClrTx/>
              <a:buSzPct val="100000"/>
              <a:buNone/>
            </a:pPr>
            <a:r>
              <a:rPr lang="en-US" altLang="en-US" sz="2800" dirty="0"/>
              <a:t>However, the difference is negligible for parameters of primitive types such as </a:t>
            </a:r>
            <a:r>
              <a:rPr lang="en-US" altLang="en-US" sz="2800" u="sng" dirty="0"/>
              <a:t>int</a:t>
            </a:r>
            <a:r>
              <a:rPr lang="en-US" altLang="en-US" sz="2800" dirty="0"/>
              <a:t> and </a:t>
            </a:r>
            <a:r>
              <a:rPr lang="en-US" altLang="en-US" sz="2800" u="sng" dirty="0"/>
              <a:t>double</a:t>
            </a:r>
            <a:r>
              <a:rPr lang="en-US" altLang="en-US" sz="2800" dirty="0"/>
              <a:t>. </a:t>
            </a:r>
            <a:endParaRPr lang="en-US" altLang="en-US" sz="2800" dirty="0"/>
          </a:p>
          <a:p>
            <a:pPr marL="0" lvl="0" indent="0">
              <a:spcBef>
                <a:spcPct val="0"/>
              </a:spcBef>
              <a:buClrTx/>
              <a:buSzPct val="100000"/>
              <a:buNone/>
            </a:pPr>
            <a:r>
              <a:rPr lang="en-US" altLang="en-US" sz="2800" dirty="0"/>
              <a:t>So, </a:t>
            </a:r>
            <a:r>
              <a:rPr lang="en-US" altLang="en-US" sz="2800" i="1" dirty="0"/>
              <a:t>if a primitive data type parameter is not changed in the function, you should declare it as pass-by-value parameter.</a:t>
            </a:r>
            <a:endParaRPr lang="en-US" altLang="en-US" sz="2800" i="1" dirty="0"/>
          </a:p>
        </p:txBody>
      </p:sp>
      <p:sp>
        <p:nvSpPr>
          <p:cNvPr id="60421" name="Rectangle 4"/>
          <p:cNvSpPr/>
          <p:nvPr/>
        </p:nvSpPr>
        <p:spPr>
          <a:xfrm>
            <a:off x="0" y="30940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43" name="Rectangle 2"/>
          <p:cNvSpPr>
            <a:spLocks noGrp="1"/>
          </p:cNvSpPr>
          <p:nvPr>
            <p:ph type="title"/>
          </p:nvPr>
        </p:nvSpPr>
        <p:spPr>
          <a:xfrm>
            <a:off x="0" y="0"/>
            <a:ext cx="8988425" cy="1355725"/>
          </a:xfrm>
        </p:spPr>
        <p:txBody>
          <a:bodyPr vert="horz" wrap="square" lIns="92075" tIns="46038" rIns="92075" bIns="46038" anchor="ctr"/>
          <a:p>
            <a:r>
              <a:rPr lang="en-US" altLang="en-US" sz="3200" dirty="0"/>
              <a:t>Case Study: Converting Hexadecimals to Decimals </a:t>
            </a:r>
            <a:endParaRPr lang="en-US" altLang="en-US" sz="3200" dirty="0"/>
          </a:p>
        </p:txBody>
      </p:sp>
      <p:sp>
        <p:nvSpPr>
          <p:cNvPr id="61444" name="Text Box 3"/>
          <p:cNvSpPr txBox="1"/>
          <p:nvPr/>
        </p:nvSpPr>
        <p:spPr>
          <a:xfrm>
            <a:off x="461963" y="1676400"/>
            <a:ext cx="8258175" cy="10668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dirty="0"/>
              <a:t>Write a function that converts a hexadecimal number into a decimal number.</a:t>
            </a:r>
            <a:endParaRPr lang="en-US" altLang="en-US" dirty="0"/>
          </a:p>
        </p:txBody>
      </p:sp>
      <p:sp>
        <p:nvSpPr>
          <p:cNvPr id="61445" name="Text Box 7"/>
          <p:cNvSpPr txBox="1"/>
          <p:nvPr/>
        </p:nvSpPr>
        <p:spPr>
          <a:xfrm>
            <a:off x="347663" y="3082925"/>
            <a:ext cx="8258175" cy="2043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dirty="0"/>
              <a:t>ABCD =&gt; </a:t>
            </a:r>
            <a:endParaRPr lang="en-US" altLang="en-US" dirty="0"/>
          </a:p>
          <a:p>
            <a:pPr marL="0" lvl="0" indent="0">
              <a:spcBef>
                <a:spcPct val="50000"/>
              </a:spcBef>
              <a:buClrTx/>
              <a:buSzPct val="100000"/>
              <a:buNone/>
            </a:pPr>
            <a:r>
              <a:rPr lang="en-US" altLang="en-US" dirty="0"/>
              <a:t>  A*16^3 + B*16^2 + C*16^1+ D*16^0</a:t>
            </a:r>
            <a:endParaRPr lang="en-US" altLang="en-US" dirty="0"/>
          </a:p>
          <a:p>
            <a:pPr marL="0" lvl="0" indent="0">
              <a:spcBef>
                <a:spcPct val="50000"/>
              </a:spcBef>
              <a:buClrTx/>
              <a:buSzPct val="100000"/>
              <a:buNone/>
            </a:pPr>
            <a:r>
              <a:rPr lang="en-US" altLang="en-US" dirty="0"/>
              <a:t>= ((A*16 + B)*16 + C)*16+D</a:t>
            </a:r>
            <a:endParaRPr lang="en-US"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9095" y="91440"/>
            <a:ext cx="2047240" cy="460375"/>
          </a:xfrm>
          <a:prstGeom prst="rect">
            <a:avLst/>
          </a:prstGeom>
          <a:noFill/>
        </p:spPr>
        <p:txBody>
          <a:bodyPr wrap="none" rtlCol="0" anchor="t">
            <a:spAutoFit/>
          </a:bodyPr>
          <a:p>
            <a:r>
              <a:rPr lang="en-US" altLang="en-US" sz="2400" dirty="0">
                <a:sym typeface="+mn-ea"/>
              </a:rPr>
              <a:t>Hex2Dec.cpp</a:t>
            </a:r>
            <a:endParaRPr lang="en-US" altLang="en-US" sz="2400" dirty="0">
              <a:sym typeface="+mn-ea"/>
            </a:endParaRPr>
          </a:p>
        </p:txBody>
      </p:sp>
      <p:sp>
        <p:nvSpPr>
          <p:cNvPr id="5" name="文本框 4"/>
          <p:cNvSpPr txBox="1"/>
          <p:nvPr/>
        </p:nvSpPr>
        <p:spPr>
          <a:xfrm>
            <a:off x="277495" y="551815"/>
            <a:ext cx="4067175" cy="5754370"/>
          </a:xfrm>
          <a:prstGeom prst="rect">
            <a:avLst/>
          </a:prstGeom>
          <a:noFill/>
        </p:spPr>
        <p:txBody>
          <a:bodyPr wrap="square" rtlCol="0" anchor="t">
            <a:spAutoFit/>
          </a:bodyPr>
          <a:p>
            <a:r>
              <a:rPr lang="zh-CN" altLang="en-US" sz="1600"/>
              <a:t>#include &lt;iostream&gt;</a:t>
            </a:r>
            <a:endParaRPr lang="zh-CN" altLang="en-US" sz="1600"/>
          </a:p>
          <a:p>
            <a:r>
              <a:rPr lang="zh-CN" altLang="en-US" sz="1600"/>
              <a:t>#include &lt;string&gt;</a:t>
            </a:r>
            <a:endParaRPr lang="zh-CN" altLang="en-US" sz="1600"/>
          </a:p>
          <a:p>
            <a:r>
              <a:rPr lang="zh-CN" altLang="en-US" sz="1600"/>
              <a:t>#include &lt;cctype&gt;</a:t>
            </a:r>
            <a:endParaRPr lang="zh-CN" altLang="en-US" sz="1600"/>
          </a:p>
          <a:p>
            <a:r>
              <a:rPr lang="zh-CN" altLang="en-US" sz="1600"/>
              <a:t>using namespace std;</a:t>
            </a:r>
            <a:endParaRPr lang="zh-CN" altLang="en-US" sz="1600"/>
          </a:p>
          <a:p>
            <a:r>
              <a:rPr lang="zh-CN" altLang="en-US" sz="1600"/>
              <a:t>// Converts a hex number as a string to decimal</a:t>
            </a:r>
            <a:endParaRPr lang="zh-CN" altLang="en-US" sz="1600"/>
          </a:p>
          <a:p>
            <a:r>
              <a:rPr lang="zh-CN" altLang="en-US" sz="1600"/>
              <a:t>int hex2Dec(const string&amp; hex);</a:t>
            </a:r>
            <a:endParaRPr lang="zh-CN" altLang="en-US" sz="1600"/>
          </a:p>
          <a:p>
            <a:r>
              <a:rPr lang="zh-CN" altLang="en-US" sz="1600"/>
              <a:t>// Converts a hex character to a decimal value</a:t>
            </a:r>
            <a:endParaRPr lang="zh-CN" altLang="en-US" sz="1600"/>
          </a:p>
          <a:p>
            <a:r>
              <a:rPr lang="zh-CN" altLang="en-US" sz="1600"/>
              <a:t>int hexCharToDecimal(char ch);</a:t>
            </a:r>
            <a:endParaRPr lang="zh-CN" altLang="en-US" sz="1600"/>
          </a:p>
          <a:p>
            <a:endParaRPr lang="zh-CN" altLang="en-US" sz="1600"/>
          </a:p>
          <a:p>
            <a:r>
              <a:rPr lang="zh-CN" altLang="en-US" sz="1600"/>
              <a:t>int main()</a:t>
            </a:r>
            <a:endParaRPr lang="zh-CN" altLang="en-US" sz="1600"/>
          </a:p>
          <a:p>
            <a:r>
              <a:rPr lang="zh-CN" altLang="en-US" sz="1600"/>
              <a:t>{</a:t>
            </a:r>
            <a:endParaRPr lang="zh-CN" altLang="en-US" sz="1600"/>
          </a:p>
          <a:p>
            <a:r>
              <a:rPr lang="zh-CN" altLang="en-US" sz="1600"/>
              <a:t>  // Prompt the user to enter a hex number as a string</a:t>
            </a:r>
            <a:endParaRPr lang="zh-CN" altLang="en-US" sz="1600"/>
          </a:p>
          <a:p>
            <a:r>
              <a:rPr lang="zh-CN" altLang="en-US" sz="1600"/>
              <a:t>  cout &lt;&lt; "Enter a hex number: ";</a:t>
            </a:r>
            <a:endParaRPr lang="zh-CN" altLang="en-US" sz="1600"/>
          </a:p>
          <a:p>
            <a:r>
              <a:rPr lang="zh-CN" altLang="en-US" sz="1600"/>
              <a:t>  string hex;</a:t>
            </a:r>
            <a:endParaRPr lang="zh-CN" altLang="en-US" sz="1600"/>
          </a:p>
          <a:p>
            <a:r>
              <a:rPr lang="zh-CN" altLang="en-US" sz="1600"/>
              <a:t>  cin &gt;&gt; hex;</a:t>
            </a:r>
            <a:endParaRPr lang="zh-CN" altLang="en-US" sz="1600"/>
          </a:p>
          <a:p>
            <a:r>
              <a:rPr lang="zh-CN" altLang="en-US" sz="1600"/>
              <a:t>  cout &lt;&lt; "The decimal value for hex number " &lt;&lt; hex</a:t>
            </a:r>
            <a:endParaRPr lang="zh-CN" altLang="en-US" sz="1600"/>
          </a:p>
          <a:p>
            <a:r>
              <a:rPr lang="zh-CN" altLang="en-US" sz="1600"/>
              <a:t>    &lt;&lt; " is " &lt;&lt;  hex2Dec(hex) &lt;&lt; endl;</a:t>
            </a:r>
            <a:endParaRPr lang="zh-CN" altLang="en-US" sz="1600"/>
          </a:p>
          <a:p>
            <a:r>
              <a:rPr lang="zh-CN" altLang="en-US" sz="1600"/>
              <a:t>  return 0;</a:t>
            </a:r>
            <a:endParaRPr lang="zh-CN" altLang="en-US" sz="1600"/>
          </a:p>
          <a:p>
            <a:r>
              <a:rPr lang="zh-CN" altLang="en-US" sz="1600"/>
              <a:t>}</a:t>
            </a:r>
            <a:endParaRPr lang="zh-CN" altLang="en-US" sz="1600"/>
          </a:p>
        </p:txBody>
      </p:sp>
      <p:sp>
        <p:nvSpPr>
          <p:cNvPr id="6" name="文本框 5"/>
          <p:cNvSpPr txBox="1"/>
          <p:nvPr/>
        </p:nvSpPr>
        <p:spPr>
          <a:xfrm>
            <a:off x="4345305" y="178435"/>
            <a:ext cx="4798695" cy="5077460"/>
          </a:xfrm>
          <a:prstGeom prst="rect">
            <a:avLst/>
          </a:prstGeom>
          <a:noFill/>
        </p:spPr>
        <p:txBody>
          <a:bodyPr wrap="square" rtlCol="0" anchor="t">
            <a:spAutoFit/>
          </a:bodyPr>
          <a:p>
            <a:r>
              <a:rPr lang="zh-CN" altLang="en-US"/>
              <a:t>int hex2Dec(const string&amp; hex)</a:t>
            </a:r>
            <a:endParaRPr lang="zh-CN" altLang="en-US"/>
          </a:p>
          <a:p>
            <a:r>
              <a:rPr lang="zh-CN" altLang="en-US"/>
              <a:t>{</a:t>
            </a:r>
            <a:endParaRPr lang="zh-CN" altLang="en-US"/>
          </a:p>
          <a:p>
            <a:r>
              <a:rPr lang="zh-CN" altLang="en-US"/>
              <a:t>  int decimalValue = 0;</a:t>
            </a:r>
            <a:endParaRPr lang="zh-CN" altLang="en-US"/>
          </a:p>
          <a:p>
            <a:r>
              <a:rPr lang="zh-CN" altLang="en-US"/>
              <a:t>  for (unsigned i = 0; i &lt; hex.size(); i++)</a:t>
            </a:r>
            <a:endParaRPr lang="zh-CN" altLang="en-US"/>
          </a:p>
          <a:p>
            <a:r>
              <a:rPr lang="zh-CN" altLang="en-US"/>
              <a:t>    decimalValue = decimalValue * 16 + hexCharToDecimal(hex[i]);</a:t>
            </a:r>
            <a:endParaRPr lang="zh-CN" altLang="en-US"/>
          </a:p>
          <a:p>
            <a:endParaRPr lang="zh-CN" altLang="en-US"/>
          </a:p>
          <a:p>
            <a:r>
              <a:rPr lang="zh-CN" altLang="en-US"/>
              <a:t>  return decimalValue;</a:t>
            </a:r>
            <a:endParaRPr lang="zh-CN" altLang="en-US"/>
          </a:p>
          <a:p>
            <a:r>
              <a:rPr lang="zh-CN" altLang="en-US"/>
              <a:t>}</a:t>
            </a:r>
            <a:endParaRPr lang="zh-CN" altLang="en-US"/>
          </a:p>
          <a:p>
            <a:endParaRPr lang="zh-CN" altLang="en-US"/>
          </a:p>
          <a:p>
            <a:r>
              <a:rPr lang="zh-CN" altLang="en-US"/>
              <a:t>int hexCharToDecimal(char ch)</a:t>
            </a:r>
            <a:endParaRPr lang="zh-CN" altLang="en-US"/>
          </a:p>
          <a:p>
            <a:r>
              <a:rPr lang="zh-CN" altLang="en-US"/>
              <a:t>{</a:t>
            </a:r>
            <a:endParaRPr lang="zh-CN" altLang="en-US"/>
          </a:p>
          <a:p>
            <a:r>
              <a:rPr lang="zh-CN" altLang="en-US"/>
              <a:t>  ch = toupper(ch); // Change it to uppercase</a:t>
            </a:r>
            <a:endParaRPr lang="zh-CN" altLang="en-US"/>
          </a:p>
          <a:p>
            <a:r>
              <a:rPr lang="zh-CN" altLang="en-US"/>
              <a:t>  if (ch &gt;= 'A' &amp;&amp; ch &lt;= 'F')</a:t>
            </a:r>
            <a:endParaRPr lang="zh-CN" altLang="en-US"/>
          </a:p>
          <a:p>
            <a:r>
              <a:rPr lang="zh-CN" altLang="en-US"/>
              <a:t>    return 10 + ch - 'A';</a:t>
            </a:r>
            <a:endParaRPr lang="zh-CN" altLang="en-US"/>
          </a:p>
          <a:p>
            <a:r>
              <a:rPr lang="zh-CN" altLang="en-US"/>
              <a:t>  else // ch is '0', '1', ..., or '9'</a:t>
            </a:r>
            <a:endParaRPr lang="zh-CN" altLang="en-US"/>
          </a:p>
          <a:p>
            <a:r>
              <a:rPr lang="zh-CN" altLang="en-US"/>
              <a:t>    return ch - '0';</a:t>
            </a:r>
            <a:endParaRPr lang="zh-CN" altLang="en-US"/>
          </a:p>
          <a:p>
            <a:r>
              <a:rPr lang="zh-CN" altLang="en-US"/>
              <a:t>}</a:t>
            </a:r>
            <a:endParaRPr lang="zh-CN" altLang="en-US"/>
          </a:p>
        </p:txBody>
      </p:sp>
      <p:pic>
        <p:nvPicPr>
          <p:cNvPr id="7" name="图片 6"/>
          <p:cNvPicPr>
            <a:picLocks noChangeAspect="1"/>
          </p:cNvPicPr>
          <p:nvPr/>
        </p:nvPicPr>
        <p:blipFill>
          <a:blip r:embed="rId1"/>
          <a:stretch>
            <a:fillRect/>
          </a:stretch>
        </p:blipFill>
        <p:spPr>
          <a:xfrm>
            <a:off x="3035300" y="5949950"/>
            <a:ext cx="5892800" cy="4953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2467" name="Rectangle 2"/>
          <p:cNvSpPr>
            <a:spLocks noGrp="1"/>
          </p:cNvSpPr>
          <p:nvPr>
            <p:ph type="title"/>
          </p:nvPr>
        </p:nvSpPr>
        <p:spPr>
          <a:xfrm>
            <a:off x="685800" y="304800"/>
            <a:ext cx="7772400" cy="685800"/>
          </a:xfrm>
        </p:spPr>
        <p:txBody>
          <a:bodyPr vert="horz" wrap="square" lIns="92075" tIns="46038" rIns="92075" bIns="46038" anchor="ctr"/>
          <a:p>
            <a:r>
              <a:rPr lang="en-US" altLang="en-US" dirty="0"/>
              <a:t>Function Abstraction</a:t>
            </a:r>
            <a:endParaRPr lang="en-US" altLang="en-US" dirty="0">
              <a:solidFill>
                <a:schemeClr val="tx1"/>
              </a:solidFill>
            </a:endParaRPr>
          </a:p>
        </p:txBody>
      </p:sp>
      <p:sp>
        <p:nvSpPr>
          <p:cNvPr id="62468" name="Rectangle 3"/>
          <p:cNvSpPr>
            <a:spLocks noGrp="1"/>
          </p:cNvSpPr>
          <p:nvPr>
            <p:ph idx="1"/>
          </p:nvPr>
        </p:nvSpPr>
        <p:spPr>
          <a:xfrm>
            <a:off x="457200" y="1219200"/>
            <a:ext cx="8305800" cy="1600200"/>
          </a:xfrm>
        </p:spPr>
        <p:txBody>
          <a:bodyPr vert="horz" wrap="square" lIns="92075" tIns="46038" rIns="92075" bIns="46038" anchor="t"/>
          <a:p>
            <a:pPr marL="0" indent="0">
              <a:buNone/>
            </a:pPr>
            <a:r>
              <a:rPr lang="en-US" altLang="en-US" dirty="0"/>
              <a:t>You can think of the function body as a black box that contains the detailed implementation for the function.</a:t>
            </a:r>
            <a:endParaRPr lang="en-US" altLang="en-US" dirty="0"/>
          </a:p>
        </p:txBody>
      </p:sp>
      <p:sp>
        <p:nvSpPr>
          <p:cNvPr id="62469" name="Rectangle 4"/>
          <p:cNvSpPr/>
          <p:nvPr/>
        </p:nvSpPr>
        <p:spPr>
          <a:xfrm>
            <a:off x="2828925" y="27146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2470" name="Object 5"/>
          <p:cNvGraphicFramePr>
            <a:graphicFrameLocks noChangeAspect="1"/>
          </p:cNvGraphicFramePr>
          <p:nvPr/>
        </p:nvGraphicFramePr>
        <p:xfrm>
          <a:off x="539750" y="2968625"/>
          <a:ext cx="8153400" cy="3341688"/>
        </p:xfrm>
        <a:graphic>
          <a:graphicData uri="http://schemas.openxmlformats.org/presentationml/2006/ole">
            <mc:AlternateContent xmlns:mc="http://schemas.openxmlformats.org/markup-compatibility/2006">
              <mc:Choice xmlns:v="urn:schemas-microsoft-com:vml" Requires="v">
                <p:oleObj spid="_x0000_s3081" name="" r:id="rId1" imgW="3492500" imgH="1422400" progId="Word.Picture.8">
                  <p:embed/>
                </p:oleObj>
              </mc:Choice>
              <mc:Fallback>
                <p:oleObj name="" r:id="rId1" imgW="3492500" imgH="1422400" progId="Word.Picture.8">
                  <p:embed/>
                  <p:pic>
                    <p:nvPicPr>
                      <p:cNvPr id="0" name="图片 3080"/>
                      <p:cNvPicPr/>
                      <p:nvPr/>
                    </p:nvPicPr>
                    <p:blipFill>
                      <a:blip r:embed="rId2"/>
                      <a:stretch>
                        <a:fillRect/>
                      </a:stretch>
                    </p:blipFill>
                    <p:spPr>
                      <a:xfrm>
                        <a:off x="539750" y="2968625"/>
                        <a:ext cx="8153400" cy="3341688"/>
                      </a:xfrm>
                      <a:prstGeom prst="rect">
                        <a:avLst/>
                      </a:prstGeom>
                      <a:noFill/>
                      <a:ln w="38100">
                        <a:noFill/>
                        <a:miter/>
                      </a:ln>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Benefits of Functions</a:t>
            </a:r>
            <a:endParaRPr lang="en-US" altLang="en-US" dirty="0"/>
          </a:p>
        </p:txBody>
      </p:sp>
      <p:sp>
        <p:nvSpPr>
          <p:cNvPr id="63492" name="Text Box 4"/>
          <p:cNvSpPr txBox="1"/>
          <p:nvPr/>
        </p:nvSpPr>
        <p:spPr>
          <a:xfrm>
            <a:off x="304800" y="1371600"/>
            <a:ext cx="8534400" cy="25304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457200" lvl="0" indent="-457200">
              <a:spcBef>
                <a:spcPct val="50000"/>
              </a:spcBef>
              <a:buClrTx/>
              <a:buSzPct val="100000"/>
              <a:buChar char="•"/>
            </a:pPr>
            <a:r>
              <a:rPr lang="en-US" altLang="en-US" dirty="0"/>
              <a:t>Write a function once and reuse it anywhere.</a:t>
            </a:r>
            <a:endParaRPr lang="en-US" altLang="en-US" dirty="0"/>
          </a:p>
          <a:p>
            <a:pPr marL="457200" lvl="0" indent="-457200">
              <a:spcBef>
                <a:spcPct val="50000"/>
              </a:spcBef>
              <a:buClrTx/>
              <a:buSzPct val="100000"/>
              <a:buChar char="•"/>
            </a:pPr>
            <a:r>
              <a:rPr lang="en-US" altLang="en-US" dirty="0"/>
              <a:t>Information hiding. Hide the implementation from the user.</a:t>
            </a:r>
            <a:endParaRPr lang="en-US" altLang="en-US" dirty="0"/>
          </a:p>
          <a:p>
            <a:pPr marL="457200" lvl="0" indent="-457200">
              <a:spcBef>
                <a:spcPct val="50000"/>
              </a:spcBef>
              <a:buClrTx/>
              <a:buSzPct val="100000"/>
              <a:buChar char="•"/>
            </a:pPr>
            <a:r>
              <a:rPr lang="en-US" altLang="en-US" dirty="0"/>
              <a:t>Reduce complexity.</a:t>
            </a:r>
            <a:endParaRPr lang="en-US"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4515" name="Rectangle 2"/>
          <p:cNvSpPr>
            <a:spLocks noGrp="1"/>
          </p:cNvSpPr>
          <p:nvPr>
            <p:ph type="title"/>
          </p:nvPr>
        </p:nvSpPr>
        <p:spPr>
          <a:xfrm>
            <a:off x="228600" y="304800"/>
            <a:ext cx="8686800" cy="590550"/>
          </a:xfrm>
        </p:spPr>
        <p:txBody>
          <a:bodyPr vert="horz" wrap="square" lIns="92075" tIns="46038" rIns="92075" bIns="46038" anchor="ctr"/>
          <a:p>
            <a:r>
              <a:rPr lang="en-US" altLang="en-US" sz="4000" dirty="0">
                <a:cs typeface="Courier New" panose="02070609020205090404" pitchFamily="49" charset="0"/>
              </a:rPr>
              <a:t>Stepwise Refinement</a:t>
            </a:r>
            <a:endParaRPr lang="en-US" altLang="en-US" dirty="0"/>
          </a:p>
        </p:txBody>
      </p:sp>
      <p:sp>
        <p:nvSpPr>
          <p:cNvPr id="64516" name="Rectangle 3"/>
          <p:cNvSpPr>
            <a:spLocks noGrp="1"/>
          </p:cNvSpPr>
          <p:nvPr>
            <p:ph idx="1"/>
          </p:nvPr>
        </p:nvSpPr>
        <p:spPr>
          <a:xfrm>
            <a:off x="381000" y="1219200"/>
            <a:ext cx="8458200" cy="3276600"/>
          </a:xfrm>
        </p:spPr>
        <p:txBody>
          <a:bodyPr vert="horz" wrap="square" lIns="92075" tIns="46038" rIns="92075" bIns="46038" anchor="t">
            <a:normAutofit lnSpcReduction="20000"/>
          </a:bodyPr>
          <a:p>
            <a:pPr marL="0" indent="0">
              <a:lnSpc>
                <a:spcPct val="90000"/>
              </a:lnSpc>
              <a:buNone/>
            </a:pPr>
            <a:r>
              <a:rPr lang="en-US" altLang="en-US" dirty="0">
                <a:cs typeface="Courier New" panose="02070609020205090404" pitchFamily="49" charset="0"/>
              </a:rPr>
              <a:t>The concept of Function abstraction can be applied to the process of developing programs. When writing a large program, you can use the “divide and conquer” strategy, also known as </a:t>
            </a:r>
            <a:r>
              <a:rPr lang="en-US" altLang="en-US" i="1" dirty="0">
                <a:cs typeface="Courier New" panose="02070609020205090404" pitchFamily="49" charset="0"/>
              </a:rPr>
              <a:t>stepwise refinement</a:t>
            </a:r>
            <a:r>
              <a:rPr lang="en-US" altLang="en-US" dirty="0">
                <a:cs typeface="Courier New" panose="02070609020205090404" pitchFamily="49" charset="0"/>
              </a:rPr>
              <a:t>, to decompose it into subproblems. </a:t>
            </a:r>
            <a:endParaRPr lang="en-US" altLang="en-US" dirty="0">
              <a:cs typeface="Courier New" panose="02070609020205090404" pitchFamily="49" charset="0"/>
            </a:endParaRPr>
          </a:p>
          <a:p>
            <a:pPr marL="0" indent="0">
              <a:lnSpc>
                <a:spcPct val="90000"/>
              </a:lnSpc>
              <a:buNone/>
            </a:pPr>
            <a:r>
              <a:rPr lang="en-US" altLang="en-US" dirty="0">
                <a:cs typeface="Courier New" panose="02070609020205090404" pitchFamily="49" charset="0"/>
              </a:rPr>
              <a:t>The subproblems can be further decomposed into smaller, more manageable problems.</a:t>
            </a:r>
            <a:r>
              <a:rPr lang="en-US" altLang="en-US" dirty="0">
                <a:latin typeface="Courier New" panose="02070609020205090404" pitchFamily="49" charset="0"/>
                <a:cs typeface="Courier New" panose="02070609020205090404" pitchFamily="49" charset="0"/>
              </a:rPr>
              <a:t> </a:t>
            </a:r>
            <a:endParaRPr lang="en-US" altLang="en-US" dirty="0">
              <a:latin typeface="Courier New" panose="02070609020205090404" pitchFamily="49" charset="0"/>
              <a:ea typeface="Courier New" panose="020706090202050904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3360" y="0"/>
            <a:ext cx="2657475" cy="460375"/>
          </a:xfrm>
          <a:prstGeom prst="rect">
            <a:avLst/>
          </a:prstGeom>
          <a:noFill/>
        </p:spPr>
        <p:txBody>
          <a:bodyPr wrap="none" rtlCol="0" anchor="t">
            <a:spAutoFit/>
          </a:bodyPr>
          <a:p>
            <a:r>
              <a:rPr lang="en-US" altLang="en-US" sz="2400" dirty="0">
                <a:solidFill>
                  <a:srgbClr val="FF0000"/>
                </a:solidFill>
                <a:sym typeface="+mn-ea"/>
              </a:rPr>
              <a:t>PrintCalendar</a:t>
            </a:r>
            <a:r>
              <a:rPr lang="en-US" altLang="en-US" sz="2400" dirty="0">
                <a:sym typeface="+mn-ea"/>
              </a:rPr>
              <a:t>.cpp</a:t>
            </a:r>
            <a:endParaRPr lang="en-US" altLang="en-US" sz="2400" dirty="0">
              <a:sym typeface="+mn-ea"/>
            </a:endParaRPr>
          </a:p>
        </p:txBody>
      </p:sp>
      <p:sp>
        <p:nvSpPr>
          <p:cNvPr id="5" name="文本框 4"/>
          <p:cNvSpPr txBox="1"/>
          <p:nvPr/>
        </p:nvSpPr>
        <p:spPr>
          <a:xfrm>
            <a:off x="213360" y="460375"/>
            <a:ext cx="3303905" cy="6339205"/>
          </a:xfrm>
          <a:prstGeom prst="rect">
            <a:avLst/>
          </a:prstGeom>
          <a:noFill/>
        </p:spPr>
        <p:txBody>
          <a:bodyPr wrap="square" rtlCol="0" anchor="t">
            <a:spAutoFit/>
          </a:bodyPr>
          <a:p>
            <a:r>
              <a:rPr lang="zh-CN" altLang="en-US" sz="1400"/>
              <a:t>#include &lt;iostream&gt;</a:t>
            </a:r>
            <a:endParaRPr lang="zh-CN" altLang="en-US" sz="1400"/>
          </a:p>
          <a:p>
            <a:r>
              <a:rPr lang="zh-CN" altLang="en-US" sz="1400"/>
              <a:t>#include &lt;iomanip&gt;</a:t>
            </a:r>
            <a:endParaRPr lang="zh-CN" altLang="en-US" sz="1400"/>
          </a:p>
          <a:p>
            <a:r>
              <a:rPr lang="zh-CN" altLang="en-US" sz="1400"/>
              <a:t>using namespace std;</a:t>
            </a:r>
            <a:endParaRPr lang="zh-CN" altLang="en-US" sz="1400"/>
          </a:p>
          <a:p>
            <a:r>
              <a:rPr lang="zh-CN" altLang="en-US" sz="1400"/>
              <a:t>// Function prototypes</a:t>
            </a:r>
            <a:endParaRPr lang="zh-CN" altLang="en-US" sz="1400"/>
          </a:p>
          <a:p>
            <a:r>
              <a:rPr lang="zh-CN" altLang="en-US" sz="1400"/>
              <a:t>void printMonth(int year, int month);</a:t>
            </a:r>
            <a:endParaRPr lang="zh-CN" altLang="en-US" sz="1400"/>
          </a:p>
          <a:p>
            <a:r>
              <a:rPr lang="zh-CN" altLang="en-US" sz="1400"/>
              <a:t>void printMonthTitle(int year, int month);</a:t>
            </a:r>
            <a:endParaRPr lang="zh-CN" altLang="en-US" sz="1400"/>
          </a:p>
          <a:p>
            <a:r>
              <a:rPr lang="zh-CN" altLang="en-US" sz="1400"/>
              <a:t>void printMonthName(int month);</a:t>
            </a:r>
            <a:endParaRPr lang="zh-CN" altLang="en-US" sz="1400"/>
          </a:p>
          <a:p>
            <a:r>
              <a:rPr lang="zh-CN" altLang="en-US" sz="1400"/>
              <a:t>void printMonthBody(int year, int month);</a:t>
            </a:r>
            <a:endParaRPr lang="zh-CN" altLang="en-US" sz="1400"/>
          </a:p>
          <a:p>
            <a:r>
              <a:rPr lang="zh-CN" altLang="en-US" sz="1400"/>
              <a:t>int getStartDay(int year, int month);</a:t>
            </a:r>
            <a:endParaRPr lang="zh-CN" altLang="en-US" sz="1400"/>
          </a:p>
          <a:p>
            <a:r>
              <a:rPr lang="zh-CN" altLang="en-US" sz="1400"/>
              <a:t>int getTotalNumberOfDays(int year, int month);</a:t>
            </a:r>
            <a:endParaRPr lang="zh-CN" altLang="en-US" sz="1400"/>
          </a:p>
          <a:p>
            <a:r>
              <a:rPr lang="zh-CN" altLang="en-US" sz="1400"/>
              <a:t>int getNumberOfDaysInMonth(int year, int month);</a:t>
            </a:r>
            <a:endParaRPr lang="zh-CN" altLang="en-US" sz="1400"/>
          </a:p>
          <a:p>
            <a:r>
              <a:rPr lang="zh-CN" altLang="en-US" sz="1400"/>
              <a:t>bool isLeapYear(int year);</a:t>
            </a:r>
            <a:endParaRPr lang="zh-CN" altLang="en-US" sz="1400"/>
          </a:p>
          <a:p>
            <a:r>
              <a:rPr lang="zh-CN" altLang="en-US" sz="1400"/>
              <a:t>int main(){</a:t>
            </a:r>
            <a:endParaRPr lang="zh-CN" altLang="en-US" sz="1400"/>
          </a:p>
          <a:p>
            <a:r>
              <a:rPr lang="zh-CN" altLang="en-US" sz="1400"/>
              <a:t>  // Prompt the user to enter year</a:t>
            </a:r>
            <a:endParaRPr lang="zh-CN" altLang="en-US" sz="1400"/>
          </a:p>
          <a:p>
            <a:r>
              <a:rPr lang="zh-CN" altLang="en-US" sz="1400"/>
              <a:t>  cout &lt;&lt; "Enter full year (e.g., 2001): ";</a:t>
            </a:r>
            <a:endParaRPr lang="zh-CN" altLang="en-US" sz="1400"/>
          </a:p>
          <a:p>
            <a:r>
              <a:rPr lang="zh-CN" altLang="en-US" sz="1400"/>
              <a:t>  int year;</a:t>
            </a:r>
            <a:endParaRPr lang="zh-CN" altLang="en-US" sz="1400"/>
          </a:p>
          <a:p>
            <a:r>
              <a:rPr lang="zh-CN" altLang="en-US" sz="1400"/>
              <a:t>  cin &gt;&gt; year;</a:t>
            </a:r>
            <a:endParaRPr lang="zh-CN" altLang="en-US" sz="1400"/>
          </a:p>
          <a:p>
            <a:r>
              <a:rPr lang="zh-CN" altLang="en-US" sz="1400"/>
              <a:t>  // Prompt the user to enter month</a:t>
            </a:r>
            <a:endParaRPr lang="zh-CN" altLang="en-US" sz="1400"/>
          </a:p>
          <a:p>
            <a:r>
              <a:rPr lang="zh-CN" altLang="en-US" sz="1400"/>
              <a:t>  cout &lt;&lt; "Enter month in number between 1 and 12: ";</a:t>
            </a:r>
            <a:endParaRPr lang="zh-CN" altLang="en-US" sz="1400"/>
          </a:p>
          <a:p>
            <a:r>
              <a:rPr lang="zh-CN" altLang="en-US" sz="1400"/>
              <a:t>  int month;</a:t>
            </a:r>
            <a:endParaRPr lang="zh-CN" altLang="en-US" sz="1400"/>
          </a:p>
          <a:p>
            <a:r>
              <a:rPr lang="zh-CN" altLang="en-US" sz="1400"/>
              <a:t>  cin &gt;&gt; month;</a:t>
            </a:r>
            <a:endParaRPr lang="zh-CN" altLang="en-US" sz="1400"/>
          </a:p>
          <a:p>
            <a:r>
              <a:rPr lang="zh-CN" altLang="en-US" sz="1400"/>
              <a:t>  // Print calendar for the month of the year</a:t>
            </a:r>
            <a:endParaRPr lang="zh-CN" altLang="en-US" sz="1400"/>
          </a:p>
          <a:p>
            <a:r>
              <a:rPr lang="zh-CN" altLang="en-US" sz="1400"/>
              <a:t>  printMonth(year, month);</a:t>
            </a:r>
            <a:endParaRPr lang="zh-CN" altLang="en-US" sz="1400"/>
          </a:p>
          <a:p>
            <a:r>
              <a:rPr lang="zh-CN" altLang="en-US" sz="1400"/>
              <a:t>  return 0;}</a:t>
            </a:r>
            <a:endParaRPr lang="zh-CN" altLang="en-US" sz="1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5539" name="Rectangle 2"/>
          <p:cNvSpPr>
            <a:spLocks noGrp="1"/>
          </p:cNvSpPr>
          <p:nvPr>
            <p:ph type="title"/>
          </p:nvPr>
        </p:nvSpPr>
        <p:spPr>
          <a:xfrm>
            <a:off x="228600" y="304800"/>
            <a:ext cx="8686800" cy="590550"/>
          </a:xfrm>
        </p:spPr>
        <p:txBody>
          <a:bodyPr vert="horz" wrap="square" lIns="92075" tIns="46038" rIns="92075" bIns="46038" anchor="ctr"/>
          <a:p>
            <a:r>
              <a:rPr lang="en-US" altLang="en-US" sz="4000" dirty="0">
                <a:cs typeface="Courier New" panose="02070609020205090404" pitchFamily="49" charset="0"/>
              </a:rPr>
              <a:t>PrintCalender Case Study</a:t>
            </a:r>
            <a:r>
              <a:rPr lang="en-US" altLang="en-US" dirty="0"/>
              <a:t> </a:t>
            </a:r>
            <a:endParaRPr lang="en-US" altLang="en-US" dirty="0"/>
          </a:p>
        </p:txBody>
      </p:sp>
      <p:sp>
        <p:nvSpPr>
          <p:cNvPr id="65540" name="Rectangle 3"/>
          <p:cNvSpPr>
            <a:spLocks noGrp="1"/>
          </p:cNvSpPr>
          <p:nvPr>
            <p:ph idx="1"/>
          </p:nvPr>
        </p:nvSpPr>
        <p:spPr>
          <a:xfrm>
            <a:off x="381000" y="1219200"/>
            <a:ext cx="8458200" cy="914400"/>
          </a:xfrm>
        </p:spPr>
        <p:txBody>
          <a:bodyPr vert="horz" wrap="square" lIns="92075" tIns="46038" rIns="92075" bIns="46038" anchor="t"/>
          <a:p>
            <a:pPr marL="0" indent="0">
              <a:lnSpc>
                <a:spcPct val="90000"/>
              </a:lnSpc>
              <a:buNone/>
            </a:pPr>
            <a:r>
              <a:rPr lang="en-US" altLang="en-US" sz="2800" dirty="0">
                <a:cs typeface="Courier New" panose="02070609020205090404" pitchFamily="49" charset="0"/>
              </a:rPr>
              <a:t>Let us use the PrintCalendar example to demonstrate the stepwise refinement approach. </a:t>
            </a:r>
            <a:endParaRPr lang="en-US" altLang="en-US" sz="2800" dirty="0">
              <a:ea typeface="Courier New" panose="02070609020205090404" pitchFamily="49" charset="0"/>
            </a:endParaRPr>
          </a:p>
        </p:txBody>
      </p:sp>
      <p:sp>
        <p:nvSpPr>
          <p:cNvPr id="65541" name="Rectangle 7"/>
          <p:cNvSpPr/>
          <p:nvPr/>
        </p:nvSpPr>
        <p:spPr>
          <a:xfrm>
            <a:off x="3157538" y="28527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5542" name="Rectangle 9"/>
          <p:cNvSpPr/>
          <p:nvPr/>
        </p:nvSpPr>
        <p:spPr>
          <a:xfrm>
            <a:off x="3105150" y="323373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5543" name="Rectangle 11"/>
          <p:cNvSpPr/>
          <p:nvPr/>
        </p:nvSpPr>
        <p:spPr>
          <a:xfrm>
            <a:off x="3257550" y="251936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5544" name="Rectangle 13"/>
          <p:cNvSpPr/>
          <p:nvPr/>
        </p:nvSpPr>
        <p:spPr>
          <a:xfrm>
            <a:off x="0" y="28765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5545" name="Object 12"/>
          <p:cNvGraphicFramePr>
            <a:graphicFrameLocks noChangeAspect="1"/>
          </p:cNvGraphicFramePr>
          <p:nvPr/>
        </p:nvGraphicFramePr>
        <p:xfrm>
          <a:off x="1154113" y="2468563"/>
          <a:ext cx="4992687" cy="2430462"/>
        </p:xfrm>
        <a:graphic>
          <a:graphicData uri="http://schemas.openxmlformats.org/presentationml/2006/ole">
            <mc:AlternateContent xmlns:mc="http://schemas.openxmlformats.org/markup-compatibility/2006">
              <mc:Choice xmlns:v="urn:schemas-microsoft-com:vml" Requires="v">
                <p:oleObj spid="_x0000_s3082" name="" r:id="rId1" imgW="2273935" imgH="1105535" progId="Word.Picture.8">
                  <p:embed/>
                </p:oleObj>
              </mc:Choice>
              <mc:Fallback>
                <p:oleObj name="" r:id="rId1" imgW="2273935" imgH="1105535" progId="Word.Picture.8">
                  <p:embed/>
                  <p:pic>
                    <p:nvPicPr>
                      <p:cNvPr id="0" name="图片 3081"/>
                      <p:cNvPicPr/>
                      <p:nvPr/>
                    </p:nvPicPr>
                    <p:blipFill>
                      <a:blip r:embed="rId2"/>
                      <a:stretch>
                        <a:fillRect/>
                      </a:stretch>
                    </p:blipFill>
                    <p:spPr>
                      <a:xfrm>
                        <a:off x="1154113" y="2468563"/>
                        <a:ext cx="4992687" cy="2430462"/>
                      </a:xfrm>
                      <a:prstGeom prst="rect">
                        <a:avLst/>
                      </a:prstGeom>
                      <a:noFill/>
                      <a:ln w="38100">
                        <a:noFill/>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6563"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Design Diagram</a:t>
            </a:r>
            <a:endParaRPr lang="en-US" altLang="en-US" dirty="0">
              <a:solidFill>
                <a:schemeClr val="tx1"/>
              </a:solidFill>
            </a:endParaRPr>
          </a:p>
        </p:txBody>
      </p:sp>
      <p:sp>
        <p:nvSpPr>
          <p:cNvPr id="66564" name="Rectangle 3"/>
          <p:cNvSpPr>
            <a:spLocks noGrp="1"/>
          </p:cNvSpPr>
          <p:nvPr>
            <p:ph idx="1"/>
          </p:nvPr>
        </p:nvSpPr>
        <p:spPr/>
        <p:txBody>
          <a:bodyPr vert="horz" wrap="square" lIns="92075" tIns="46038" rIns="92075" bIns="46038" anchor="t"/>
          <a:p>
            <a:endParaRPr lang="en-US" altLang="en-US" dirty="0"/>
          </a:p>
          <a:p>
            <a:endParaRPr lang="en-US" altLang="en-US" dirty="0"/>
          </a:p>
        </p:txBody>
      </p:sp>
      <p:sp>
        <p:nvSpPr>
          <p:cNvPr id="66565" name="Rectangle 4"/>
          <p:cNvSpPr/>
          <p:nvPr/>
        </p:nvSpPr>
        <p:spPr>
          <a:xfrm>
            <a:off x="2171700"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6566" name="Rectangle 5"/>
          <p:cNvSpPr/>
          <p:nvPr/>
        </p:nvSpPr>
        <p:spPr>
          <a:xfrm>
            <a:off x="2657475" y="2114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66567" name="Object 6"/>
          <p:cNvGraphicFramePr>
            <a:graphicFrameLocks noChangeAspect="1"/>
          </p:cNvGraphicFramePr>
          <p:nvPr/>
        </p:nvGraphicFramePr>
        <p:xfrm>
          <a:off x="731838" y="893763"/>
          <a:ext cx="7924800" cy="5440362"/>
        </p:xfrm>
        <a:graphic>
          <a:graphicData uri="http://schemas.openxmlformats.org/presentationml/2006/ole">
            <mc:AlternateContent xmlns:mc="http://schemas.openxmlformats.org/markup-compatibility/2006">
              <mc:Choice xmlns:v="urn:schemas-microsoft-com:vml" Requires="v">
                <p:oleObj spid="_x0000_s3083" name="" r:id="rId1" imgW="3829685" imgH="2628900" progId="Word.Picture.8">
                  <p:embed/>
                </p:oleObj>
              </mc:Choice>
              <mc:Fallback>
                <p:oleObj name="" r:id="rId1" imgW="3829685" imgH="2628900" progId="Word.Picture.8">
                  <p:embed/>
                  <p:pic>
                    <p:nvPicPr>
                      <p:cNvPr id="0" name="图片 3082"/>
                      <p:cNvPicPr/>
                      <p:nvPr/>
                    </p:nvPicPr>
                    <p:blipFill>
                      <a:blip r:embed="rId2"/>
                      <a:stretch>
                        <a:fillRect/>
                      </a:stretch>
                    </p:blipFill>
                    <p:spPr>
                      <a:xfrm>
                        <a:off x="731838" y="893763"/>
                        <a:ext cx="7924800" cy="5440362"/>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Defining a Function</a:t>
            </a:r>
            <a:endParaRPr lang="en-US" altLang="en-US" dirty="0"/>
          </a:p>
        </p:txBody>
      </p:sp>
      <p:sp>
        <p:nvSpPr>
          <p:cNvPr id="9220" name="Text Box 3"/>
          <p:cNvSpPr txBox="1"/>
          <p:nvPr/>
        </p:nvSpPr>
        <p:spPr>
          <a:xfrm>
            <a:off x="304800" y="1143000"/>
            <a:ext cx="8458200" cy="10668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dirty="0"/>
              <a:t>A function is a collection of statements that are grouped together to perform an operation.</a:t>
            </a:r>
            <a:endParaRPr lang="en-US" altLang="en-US" dirty="0"/>
          </a:p>
        </p:txBody>
      </p:sp>
      <p:sp>
        <p:nvSpPr>
          <p:cNvPr id="9221" name="Rectangle 4"/>
          <p:cNvSpPr/>
          <p:nvPr/>
        </p:nvSpPr>
        <p:spPr>
          <a:xfrm>
            <a:off x="3086100" y="23145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2" name="Rectangle 5"/>
          <p:cNvSpPr/>
          <p:nvPr/>
        </p:nvSpPr>
        <p:spPr>
          <a:xfrm>
            <a:off x="2771775" y="24574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3" name="Rectangle 6"/>
          <p:cNvSpPr/>
          <p:nvPr/>
        </p:nvSpPr>
        <p:spPr>
          <a:xfrm>
            <a:off x="2085975" y="25717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4" name="Rectangle 7"/>
          <p:cNvSpPr/>
          <p:nvPr/>
        </p:nvSpPr>
        <p:spPr>
          <a:xfrm>
            <a:off x="2085975" y="25717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5" name="Rectangle 8"/>
          <p:cNvSpPr/>
          <p:nvPr/>
        </p:nvSpPr>
        <p:spPr>
          <a:xfrm>
            <a:off x="2085975" y="25717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6" name="Rectangle 9"/>
          <p:cNvSpPr/>
          <p:nvPr/>
        </p:nvSpPr>
        <p:spPr>
          <a:xfrm>
            <a:off x="2085975" y="24860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7" name="Rectangle 10"/>
          <p:cNvSpPr/>
          <p:nvPr/>
        </p:nvSpPr>
        <p:spPr>
          <a:xfrm>
            <a:off x="2085975" y="248602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8" name="Rectangle 11"/>
          <p:cNvSpPr/>
          <p:nvPr/>
        </p:nvSpPr>
        <p:spPr>
          <a:xfrm>
            <a:off x="0" y="2438400"/>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9229" name="Rectangle 12"/>
          <p:cNvSpPr/>
          <p:nvPr/>
        </p:nvSpPr>
        <p:spPr>
          <a:xfrm>
            <a:off x="0" y="2438400"/>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9230" name="Object 13"/>
          <p:cNvGraphicFramePr>
            <a:graphicFrameLocks noChangeAspect="1"/>
          </p:cNvGraphicFramePr>
          <p:nvPr/>
        </p:nvGraphicFramePr>
        <p:xfrm>
          <a:off x="234950" y="2352675"/>
          <a:ext cx="8712200" cy="3979863"/>
        </p:xfrm>
        <a:graphic>
          <a:graphicData uri="http://schemas.openxmlformats.org/presentationml/2006/ole">
            <mc:AlternateContent xmlns:mc="http://schemas.openxmlformats.org/markup-compatibility/2006">
              <mc:Choice xmlns:v="urn:schemas-microsoft-com:vml" Requires="v">
                <p:oleObj spid="_x0000_s3112" name="" r:id="rId1" imgW="4344035" imgH="1976120" progId="Word.Picture.8">
                  <p:embed/>
                </p:oleObj>
              </mc:Choice>
              <mc:Fallback>
                <p:oleObj name="" r:id="rId1" imgW="4344035" imgH="1976120" progId="Word.Picture.8">
                  <p:embed/>
                  <p:pic>
                    <p:nvPicPr>
                      <p:cNvPr id="0" name="图片 3111"/>
                      <p:cNvPicPr/>
                      <p:nvPr/>
                    </p:nvPicPr>
                    <p:blipFill>
                      <a:blip r:embed="rId2"/>
                      <a:stretch>
                        <a:fillRect/>
                      </a:stretch>
                    </p:blipFill>
                    <p:spPr>
                      <a:xfrm>
                        <a:off x="234950" y="2352675"/>
                        <a:ext cx="8712200" cy="3979863"/>
                      </a:xfrm>
                      <a:prstGeom prst="rect">
                        <a:avLst/>
                      </a:prstGeom>
                      <a:noFill/>
                      <a:ln w="38100">
                        <a:noFill/>
                        <a:miter/>
                      </a:ln>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7587"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Implementation: Top-Down</a:t>
            </a:r>
            <a:endParaRPr lang="en-US" altLang="en-US" dirty="0">
              <a:solidFill>
                <a:schemeClr val="tx1"/>
              </a:solidFill>
            </a:endParaRPr>
          </a:p>
        </p:txBody>
      </p:sp>
      <p:sp>
        <p:nvSpPr>
          <p:cNvPr id="67588" name="Rectangle 3"/>
          <p:cNvSpPr>
            <a:spLocks noGrp="1"/>
          </p:cNvSpPr>
          <p:nvPr>
            <p:ph idx="1"/>
          </p:nvPr>
        </p:nvSpPr>
        <p:spPr/>
        <p:txBody>
          <a:bodyPr vert="horz" wrap="square" lIns="92075" tIns="46038" rIns="92075" bIns="46038" anchor="t"/>
          <a:p>
            <a:endParaRPr lang="en-US" altLang="en-US" dirty="0"/>
          </a:p>
          <a:p>
            <a:endParaRPr lang="en-US" altLang="en-US" dirty="0"/>
          </a:p>
        </p:txBody>
      </p:sp>
      <p:sp>
        <p:nvSpPr>
          <p:cNvPr id="67589" name="Rectangle 10"/>
          <p:cNvSpPr/>
          <p:nvPr/>
        </p:nvSpPr>
        <p:spPr>
          <a:xfrm>
            <a:off x="2171700"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7590" name="Rectangle 12"/>
          <p:cNvSpPr/>
          <p:nvPr/>
        </p:nvSpPr>
        <p:spPr>
          <a:xfrm>
            <a:off x="2657475" y="2114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7591" name="Text Box 14"/>
          <p:cNvSpPr txBox="1"/>
          <p:nvPr/>
        </p:nvSpPr>
        <p:spPr>
          <a:xfrm>
            <a:off x="304800" y="1066800"/>
            <a:ext cx="8534400" cy="39354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800" dirty="0">
                <a:cs typeface="Courier New" panose="02070609020205090404" pitchFamily="49" charset="0"/>
              </a:rPr>
              <a:t>Top-down approach is to implement one Function in the structure chart at a time from the top to the bottom. Stubs can be used for the Functions waiting to be implemented. A stub is a simple but incomplete version of a Function. The use of stubs enables you to test invoking the Function from a caller. Implement the main Function first and then use a stub for the printMonth Function. For example, let printMonth display the year and the month in the stub. Thus, your program may begin like this:</a:t>
            </a:r>
            <a:endParaRPr lang="en-US" altLang="en-US" sz="2800" dirty="0">
              <a:ea typeface="Courier New" panose="020706090202050904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6390" y="196850"/>
            <a:ext cx="3849370" cy="460375"/>
          </a:xfrm>
          <a:prstGeom prst="rect">
            <a:avLst/>
          </a:prstGeom>
          <a:noFill/>
        </p:spPr>
        <p:txBody>
          <a:bodyPr wrap="none" rtlCol="0" anchor="t">
            <a:spAutoFit/>
          </a:bodyPr>
          <a:p>
            <a:r>
              <a:rPr lang="en-US" altLang="en-US" sz="2400" dirty="0">
                <a:sym typeface="+mn-ea"/>
              </a:rPr>
              <a:t>PrintCalendarSkeleton.cpp</a:t>
            </a:r>
            <a:endParaRPr lang="en-US" altLang="en-US" sz="2400" dirty="0">
              <a:sym typeface="+mn-ea"/>
            </a:endParaRPr>
          </a:p>
        </p:txBody>
      </p:sp>
      <p:sp>
        <p:nvSpPr>
          <p:cNvPr id="5" name="文本框 4"/>
          <p:cNvSpPr txBox="1"/>
          <p:nvPr/>
        </p:nvSpPr>
        <p:spPr>
          <a:xfrm>
            <a:off x="326390" y="657225"/>
            <a:ext cx="4347845" cy="4030980"/>
          </a:xfrm>
          <a:prstGeom prst="rect">
            <a:avLst/>
          </a:prstGeom>
          <a:noFill/>
        </p:spPr>
        <p:txBody>
          <a:bodyPr wrap="square" rtlCol="0" anchor="t">
            <a:spAutoFit/>
          </a:bodyPr>
          <a:p>
            <a:r>
              <a:rPr lang="zh-CN" altLang="en-US" sz="1600"/>
              <a:t>#include &lt;iostream&gt;</a:t>
            </a:r>
            <a:endParaRPr lang="zh-CN" altLang="en-US" sz="1600"/>
          </a:p>
          <a:p>
            <a:r>
              <a:rPr lang="zh-CN" altLang="en-US" sz="1600"/>
              <a:t>#include &lt;iomanip&gt;</a:t>
            </a:r>
            <a:endParaRPr lang="zh-CN" altLang="en-US" sz="1600"/>
          </a:p>
          <a:p>
            <a:r>
              <a:rPr lang="zh-CN" altLang="en-US" sz="1600"/>
              <a:t>using namespace std;</a:t>
            </a:r>
            <a:endParaRPr lang="zh-CN" altLang="en-US" sz="1600"/>
          </a:p>
          <a:p>
            <a:endParaRPr lang="zh-CN" altLang="en-US" sz="1600"/>
          </a:p>
          <a:p>
            <a:r>
              <a:rPr lang="zh-CN" altLang="en-US" sz="1600"/>
              <a:t>void printMonth(int year, int month);</a:t>
            </a:r>
            <a:endParaRPr lang="zh-CN" altLang="en-US" sz="1600"/>
          </a:p>
          <a:p>
            <a:r>
              <a:rPr lang="zh-CN" altLang="en-US" sz="1600"/>
              <a:t>void printMonthTitle(int year, int month);</a:t>
            </a:r>
            <a:endParaRPr lang="zh-CN" altLang="en-US" sz="1600"/>
          </a:p>
          <a:p>
            <a:r>
              <a:rPr lang="zh-CN" altLang="en-US" sz="1600"/>
              <a:t>void printMonthName(int month);</a:t>
            </a:r>
            <a:endParaRPr lang="zh-CN" altLang="en-US" sz="1600"/>
          </a:p>
          <a:p>
            <a:r>
              <a:rPr lang="zh-CN" altLang="en-US" sz="1600"/>
              <a:t>void printMonthBody(int year, int month);</a:t>
            </a:r>
            <a:endParaRPr lang="zh-CN" altLang="en-US" sz="1600"/>
          </a:p>
          <a:p>
            <a:r>
              <a:rPr lang="zh-CN" altLang="en-US" sz="1600"/>
              <a:t>int getStartDay(int year, int month);</a:t>
            </a:r>
            <a:endParaRPr lang="zh-CN" altLang="en-US" sz="1600"/>
          </a:p>
          <a:p>
            <a:r>
              <a:rPr lang="zh-CN" altLang="en-US" sz="1600"/>
              <a:t>int getTotalNumberOfDays(int year, int month);</a:t>
            </a:r>
            <a:endParaRPr lang="zh-CN" altLang="en-US" sz="1600"/>
          </a:p>
          <a:p>
            <a:r>
              <a:rPr lang="zh-CN" altLang="en-US" sz="1600"/>
              <a:t>int getNumberOfDaysInMonth(int year, int month);</a:t>
            </a:r>
            <a:endParaRPr lang="zh-CN" altLang="en-US" sz="1600"/>
          </a:p>
          <a:p>
            <a:r>
              <a:rPr lang="zh-CN" altLang="en-US" sz="1600"/>
              <a:t>bool isLeapYear(int year);</a:t>
            </a:r>
            <a:endParaRPr lang="zh-CN" altLang="en-US" sz="1600"/>
          </a:p>
          <a:p>
            <a:endParaRPr lang="zh-CN" altLang="en-US" sz="1600"/>
          </a:p>
          <a:p>
            <a:endParaRPr lang="zh-CN" altLang="en-US" sz="1600"/>
          </a:p>
        </p:txBody>
      </p:sp>
      <p:sp>
        <p:nvSpPr>
          <p:cNvPr id="6" name="文本框 5"/>
          <p:cNvSpPr txBox="1"/>
          <p:nvPr/>
        </p:nvSpPr>
        <p:spPr>
          <a:xfrm>
            <a:off x="4673600" y="0"/>
            <a:ext cx="4558665" cy="6462395"/>
          </a:xfrm>
          <a:prstGeom prst="rect">
            <a:avLst/>
          </a:prstGeom>
          <a:noFill/>
        </p:spPr>
        <p:txBody>
          <a:bodyPr wrap="square" rtlCol="0" anchor="t">
            <a:spAutoFit/>
          </a:bodyPr>
          <a:p>
            <a:r>
              <a:rPr lang="zh-CN" altLang="en-US">
                <a:sym typeface="+mn-ea"/>
              </a:rPr>
              <a:t>int main()</a:t>
            </a:r>
            <a:endParaRPr lang="zh-CN" altLang="en-US"/>
          </a:p>
          <a:p>
            <a:r>
              <a:rPr lang="zh-CN" altLang="en-US">
                <a:sym typeface="+mn-ea"/>
              </a:rPr>
              <a:t>{</a:t>
            </a:r>
            <a:endParaRPr lang="zh-CN" altLang="en-US"/>
          </a:p>
          <a:p>
            <a:r>
              <a:rPr lang="zh-CN" altLang="en-US">
                <a:sym typeface="+mn-ea"/>
              </a:rPr>
              <a:t>  // Prompt the user to enter year</a:t>
            </a:r>
            <a:endParaRPr lang="zh-CN" altLang="en-US"/>
          </a:p>
          <a:p>
            <a:r>
              <a:rPr lang="zh-CN" altLang="en-US">
                <a:sym typeface="+mn-ea"/>
              </a:rPr>
              <a:t>  cout &lt;&lt; "Enter full year (e.g., 2001): ";</a:t>
            </a:r>
            <a:endParaRPr lang="zh-CN" altLang="en-US"/>
          </a:p>
          <a:p>
            <a:r>
              <a:rPr lang="zh-CN" altLang="en-US">
                <a:sym typeface="+mn-ea"/>
              </a:rPr>
              <a:t>  int year;</a:t>
            </a:r>
            <a:endParaRPr lang="zh-CN" altLang="en-US"/>
          </a:p>
          <a:p>
            <a:r>
              <a:rPr lang="zh-CN" altLang="en-US">
                <a:sym typeface="+mn-ea"/>
              </a:rPr>
              <a:t>  cin &gt;&gt; year;</a:t>
            </a:r>
            <a:endParaRPr lang="zh-CN" altLang="en-US"/>
          </a:p>
          <a:p>
            <a:endParaRPr lang="zh-CN" altLang="en-US"/>
          </a:p>
          <a:p>
            <a:r>
              <a:rPr lang="zh-CN" altLang="en-US">
                <a:sym typeface="+mn-ea"/>
              </a:rPr>
              <a:t>  // Prompt the user to enter month</a:t>
            </a:r>
            <a:endParaRPr lang="zh-CN" altLang="en-US"/>
          </a:p>
          <a:p>
            <a:r>
              <a:rPr lang="zh-CN" altLang="en-US">
                <a:sym typeface="+mn-ea"/>
              </a:rPr>
              <a:t>  cout &lt;&lt; "Enter month in number between 1 and 12: ";</a:t>
            </a:r>
            <a:endParaRPr lang="zh-CN" altLang="en-US"/>
          </a:p>
          <a:p>
            <a:r>
              <a:rPr lang="zh-CN" altLang="en-US">
                <a:sym typeface="+mn-ea"/>
              </a:rPr>
              <a:t>  int month;</a:t>
            </a:r>
            <a:endParaRPr lang="zh-CN" altLang="en-US"/>
          </a:p>
          <a:p>
            <a:r>
              <a:rPr lang="zh-CN" altLang="en-US">
                <a:sym typeface="+mn-ea"/>
              </a:rPr>
              <a:t>  cin &gt;&gt; month;</a:t>
            </a:r>
            <a:endParaRPr lang="zh-CN" altLang="en-US"/>
          </a:p>
          <a:p>
            <a:endParaRPr lang="zh-CN" altLang="en-US"/>
          </a:p>
          <a:p>
            <a:r>
              <a:rPr lang="zh-CN" altLang="en-US">
                <a:sym typeface="+mn-ea"/>
              </a:rPr>
              <a:t>  // Print calendar for the month of the year</a:t>
            </a:r>
            <a:endParaRPr lang="zh-CN" altLang="en-US"/>
          </a:p>
          <a:p>
            <a:r>
              <a:rPr lang="zh-CN" altLang="en-US">
                <a:sym typeface="+mn-ea"/>
              </a:rPr>
              <a:t>  printMonth(year, month);</a:t>
            </a:r>
            <a:endParaRPr lang="zh-CN" altLang="en-US"/>
          </a:p>
          <a:p>
            <a:endParaRPr lang="zh-CN" altLang="en-US"/>
          </a:p>
          <a:p>
            <a:r>
              <a:rPr lang="zh-CN" altLang="en-US">
                <a:sym typeface="+mn-ea"/>
              </a:rPr>
              <a:t>  return 0;</a:t>
            </a:r>
            <a:endParaRPr lang="zh-CN" altLang="en-US"/>
          </a:p>
          <a:p>
            <a:r>
              <a:rPr lang="zh-CN" altLang="en-US">
                <a:sym typeface="+mn-ea"/>
              </a:rPr>
              <a:t>}</a:t>
            </a:r>
            <a:endParaRPr lang="zh-CN" altLang="en-US"/>
          </a:p>
          <a:p>
            <a:endParaRPr lang="zh-CN" altLang="en-US"/>
          </a:p>
          <a:p>
            <a:r>
              <a:rPr lang="zh-CN" altLang="en-US">
                <a:sym typeface="+mn-ea"/>
              </a:rPr>
              <a:t>void printMonth(int year, int month)</a:t>
            </a:r>
            <a:endParaRPr lang="zh-CN" altLang="en-US"/>
          </a:p>
          <a:p>
            <a:r>
              <a:rPr lang="zh-CN" altLang="en-US">
                <a:sym typeface="+mn-ea"/>
              </a:rPr>
              <a:t>{</a:t>
            </a:r>
            <a:endParaRPr lang="zh-CN" altLang="en-US"/>
          </a:p>
          <a:p>
            <a:r>
              <a:rPr lang="zh-CN" altLang="en-US">
                <a:sym typeface="+mn-ea"/>
              </a:rPr>
              <a:t>  cout &lt;&lt; month &lt;&lt; "  " &lt;&lt; year &lt;&lt; endl;</a:t>
            </a:r>
            <a:endParaRPr lang="zh-CN" altLang="en-US"/>
          </a:p>
          <a:p>
            <a:r>
              <a:rPr lang="zh-CN" altLang="en-US">
                <a:sym typeface="+mn-ea"/>
              </a:rPr>
              <a:t>}</a:t>
            </a:r>
            <a:endParaRPr lang="zh-CN" altLang="en-US"/>
          </a:p>
        </p:txBody>
      </p:sp>
      <p:pic>
        <p:nvPicPr>
          <p:cNvPr id="7" name="图片 6"/>
          <p:cNvPicPr>
            <a:picLocks noChangeAspect="1"/>
          </p:cNvPicPr>
          <p:nvPr/>
        </p:nvPicPr>
        <p:blipFill>
          <a:blip r:embed="rId1"/>
          <a:stretch>
            <a:fillRect/>
          </a:stretch>
        </p:blipFill>
        <p:spPr>
          <a:xfrm>
            <a:off x="203200" y="4565650"/>
            <a:ext cx="4348480" cy="62293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8611" name="Rectangle 2"/>
          <p:cNvSpPr>
            <a:spLocks noGrp="1"/>
          </p:cNvSpPr>
          <p:nvPr>
            <p:ph type="title"/>
          </p:nvPr>
        </p:nvSpPr>
        <p:spPr>
          <a:xfrm>
            <a:off x="685800" y="228600"/>
            <a:ext cx="7772400" cy="533400"/>
          </a:xfrm>
        </p:spPr>
        <p:txBody>
          <a:bodyPr vert="horz" wrap="square" lIns="92075" tIns="46038" rIns="92075" bIns="46038" anchor="ctr"/>
          <a:p>
            <a:r>
              <a:rPr lang="en-US" altLang="en-US" dirty="0"/>
              <a:t>Implementation: Bottom-Up</a:t>
            </a:r>
            <a:endParaRPr lang="en-US" altLang="en-US" dirty="0">
              <a:solidFill>
                <a:schemeClr val="tx1"/>
              </a:solidFill>
            </a:endParaRPr>
          </a:p>
        </p:txBody>
      </p:sp>
      <p:sp>
        <p:nvSpPr>
          <p:cNvPr id="68612" name="Rectangle 3"/>
          <p:cNvSpPr>
            <a:spLocks noGrp="1"/>
          </p:cNvSpPr>
          <p:nvPr>
            <p:ph idx="1"/>
          </p:nvPr>
        </p:nvSpPr>
        <p:spPr/>
        <p:txBody>
          <a:bodyPr vert="horz" wrap="square" lIns="92075" tIns="46038" rIns="92075" bIns="46038" anchor="t"/>
          <a:p>
            <a:endParaRPr lang="en-US" altLang="en-US" dirty="0"/>
          </a:p>
          <a:p>
            <a:endParaRPr lang="en-US" altLang="en-US" dirty="0"/>
          </a:p>
        </p:txBody>
      </p:sp>
      <p:sp>
        <p:nvSpPr>
          <p:cNvPr id="68613" name="Rectangle 4"/>
          <p:cNvSpPr/>
          <p:nvPr/>
        </p:nvSpPr>
        <p:spPr>
          <a:xfrm>
            <a:off x="2171700"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8614" name="Rectangle 5"/>
          <p:cNvSpPr/>
          <p:nvPr/>
        </p:nvSpPr>
        <p:spPr>
          <a:xfrm>
            <a:off x="2657475" y="2114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8615" name="Text Box 7"/>
          <p:cNvSpPr txBox="1"/>
          <p:nvPr/>
        </p:nvSpPr>
        <p:spPr>
          <a:xfrm>
            <a:off x="304800" y="1066800"/>
            <a:ext cx="8534400" cy="439991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800" dirty="0">
                <a:cs typeface="Times New Roman" panose="02020603050405020304" pitchFamily="18" charset="0"/>
              </a:rPr>
              <a:t>Bottom-up approach is to implement one Function in the structure chart at a time from the bottom to the top. </a:t>
            </a:r>
            <a:endParaRPr lang="en-US" altLang="en-US" sz="2800" dirty="0">
              <a:cs typeface="Times New Roman" panose="02020603050405020304" pitchFamily="18" charset="0"/>
            </a:endParaRPr>
          </a:p>
          <a:p>
            <a:pPr marL="0" lvl="0" indent="0">
              <a:spcBef>
                <a:spcPct val="0"/>
              </a:spcBef>
              <a:buClrTx/>
              <a:buSzPct val="100000"/>
              <a:buNone/>
            </a:pPr>
            <a:r>
              <a:rPr lang="en-US" altLang="en-US" sz="2800" dirty="0">
                <a:cs typeface="Times New Roman" panose="02020603050405020304" pitchFamily="18" charset="0"/>
              </a:rPr>
              <a:t>For each Function implemented, write a test program to test it. </a:t>
            </a:r>
            <a:endParaRPr lang="en-US" altLang="en-US" sz="2800" dirty="0">
              <a:cs typeface="Times New Roman" panose="02020603050405020304" pitchFamily="18" charset="0"/>
            </a:endParaRPr>
          </a:p>
          <a:p>
            <a:pPr marL="0" lvl="0" indent="0">
              <a:spcBef>
                <a:spcPct val="0"/>
              </a:spcBef>
              <a:buClrTx/>
              <a:buSzPct val="100000"/>
              <a:buNone/>
            </a:pPr>
            <a:r>
              <a:rPr lang="en-US" altLang="en-US" sz="2800" dirty="0">
                <a:cs typeface="Times New Roman" panose="02020603050405020304" pitchFamily="18" charset="0"/>
              </a:rPr>
              <a:t>Both top-down and bottom-up Functions are fine. </a:t>
            </a:r>
            <a:endParaRPr lang="en-US" altLang="en-US" sz="2800" dirty="0">
              <a:cs typeface="Times New Roman" panose="02020603050405020304" pitchFamily="18" charset="0"/>
            </a:endParaRPr>
          </a:p>
          <a:p>
            <a:pPr marL="0" lvl="0" indent="0">
              <a:spcBef>
                <a:spcPct val="0"/>
              </a:spcBef>
              <a:buClrTx/>
              <a:buSzPct val="100000"/>
              <a:buNone/>
            </a:pPr>
            <a:r>
              <a:rPr lang="en-US" altLang="en-US" sz="2800" dirty="0">
                <a:cs typeface="Times New Roman" panose="02020603050405020304" pitchFamily="18" charset="0"/>
              </a:rPr>
              <a:t>Both approaches implement the Functions incrementally and help to isolate programming errors and makes debugging easy. Sometimes, they can be used together.</a:t>
            </a:r>
            <a:endParaRPr lang="en-US" altLang="en-US" sz="2800" dirty="0">
              <a:ea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9635" name="Rectangle 2"/>
          <p:cNvSpPr>
            <a:spLocks noGrp="1"/>
          </p:cNvSpPr>
          <p:nvPr>
            <p:ph type="title"/>
          </p:nvPr>
        </p:nvSpPr>
        <p:spPr>
          <a:xfrm>
            <a:off x="309880" y="241300"/>
            <a:ext cx="8226425" cy="895350"/>
          </a:xfrm>
        </p:spPr>
        <p:txBody>
          <a:bodyPr vert="horz" wrap="square" lIns="92075" tIns="46038" rIns="92075" bIns="46038" anchor="ctr"/>
          <a:p>
            <a:r>
              <a:rPr lang="en-US" altLang="en-US" dirty="0"/>
              <a:t>Benefits of Stepwise Refinement </a:t>
            </a:r>
            <a:endParaRPr lang="en-US" altLang="en-US" dirty="0"/>
          </a:p>
        </p:txBody>
      </p:sp>
      <p:sp>
        <p:nvSpPr>
          <p:cNvPr id="69636" name="Rectangle 3"/>
          <p:cNvSpPr>
            <a:spLocks noGrp="1"/>
          </p:cNvSpPr>
          <p:nvPr>
            <p:ph idx="1"/>
          </p:nvPr>
        </p:nvSpPr>
        <p:spPr/>
        <p:txBody>
          <a:bodyPr vert="horz" wrap="square" lIns="92075" tIns="46038" rIns="92075" bIns="46038" anchor="t"/>
          <a:p>
            <a:endParaRPr lang="en-US" altLang="en-US" dirty="0"/>
          </a:p>
          <a:p>
            <a:endParaRPr lang="en-US" altLang="en-US" dirty="0"/>
          </a:p>
        </p:txBody>
      </p:sp>
      <p:sp>
        <p:nvSpPr>
          <p:cNvPr id="69637" name="Rectangle 4"/>
          <p:cNvSpPr/>
          <p:nvPr/>
        </p:nvSpPr>
        <p:spPr>
          <a:xfrm>
            <a:off x="2171700" y="20843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9638" name="Rectangle 5"/>
          <p:cNvSpPr/>
          <p:nvPr/>
        </p:nvSpPr>
        <p:spPr>
          <a:xfrm>
            <a:off x="2657475" y="21145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69639" name="Text Box 6"/>
          <p:cNvSpPr txBox="1"/>
          <p:nvPr/>
        </p:nvSpPr>
        <p:spPr>
          <a:xfrm>
            <a:off x="309563" y="1585913"/>
            <a:ext cx="8534400" cy="35036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b="1" dirty="0">
                <a:cs typeface="Times New Roman" panose="02020603050405020304" pitchFamily="18" charset="0"/>
              </a:rPr>
              <a:t>Simpler Program</a:t>
            </a:r>
            <a:endParaRPr lang="en-US" altLang="en-US" b="1" dirty="0">
              <a:cs typeface="Times New Roman" panose="02020603050405020304" pitchFamily="18" charset="0"/>
            </a:endParaRPr>
          </a:p>
          <a:p>
            <a:pPr marL="0" lvl="0" indent="0">
              <a:spcBef>
                <a:spcPct val="0"/>
              </a:spcBef>
              <a:buClrTx/>
              <a:buSzPct val="100000"/>
              <a:buNone/>
            </a:pPr>
            <a:endParaRPr lang="en-US" altLang="en-US" b="1" dirty="0">
              <a:cs typeface="Times New Roman" panose="02020603050405020304" pitchFamily="18" charset="0"/>
            </a:endParaRPr>
          </a:p>
          <a:p>
            <a:pPr marL="0" lvl="0" indent="0">
              <a:spcBef>
                <a:spcPct val="0"/>
              </a:spcBef>
              <a:buClrTx/>
              <a:buSzPct val="100000"/>
              <a:buNone/>
            </a:pPr>
            <a:r>
              <a:rPr lang="en-US" altLang="en-US" b="1" dirty="0">
                <a:cs typeface="Times New Roman" panose="02020603050405020304" pitchFamily="18" charset="0"/>
              </a:rPr>
              <a:t>Reusing Functions</a:t>
            </a:r>
            <a:endParaRPr lang="en-US" altLang="en-US" b="1" dirty="0">
              <a:cs typeface="Times New Roman" panose="02020603050405020304" pitchFamily="18" charset="0"/>
            </a:endParaRPr>
          </a:p>
          <a:p>
            <a:pPr marL="0" lvl="0" indent="0">
              <a:spcBef>
                <a:spcPct val="0"/>
              </a:spcBef>
              <a:buClrTx/>
              <a:buSzPct val="100000"/>
              <a:buNone/>
            </a:pPr>
            <a:endParaRPr lang="en-US" altLang="en-US" b="1" dirty="0">
              <a:cs typeface="Times New Roman" panose="02020603050405020304" pitchFamily="18" charset="0"/>
            </a:endParaRPr>
          </a:p>
          <a:p>
            <a:pPr marL="0" lvl="0" indent="0">
              <a:spcBef>
                <a:spcPct val="0"/>
              </a:spcBef>
              <a:buClrTx/>
              <a:buSzPct val="100000"/>
              <a:buNone/>
            </a:pPr>
            <a:r>
              <a:rPr lang="en-US" altLang="en-US" b="1" dirty="0"/>
              <a:t>Easier Developing, Debugging, and Testing</a:t>
            </a:r>
            <a:endParaRPr lang="en-US" altLang="en-US" b="1" dirty="0"/>
          </a:p>
          <a:p>
            <a:pPr marL="0" lvl="0" indent="0">
              <a:spcBef>
                <a:spcPct val="0"/>
              </a:spcBef>
              <a:buClrTx/>
              <a:buSzPct val="100000"/>
              <a:buNone/>
            </a:pPr>
            <a:endParaRPr lang="en-US" altLang="en-US" b="1" dirty="0"/>
          </a:p>
          <a:p>
            <a:pPr marL="0" lvl="0" indent="0">
              <a:spcBef>
                <a:spcPct val="0"/>
              </a:spcBef>
              <a:buClrTx/>
              <a:buSzPct val="100000"/>
              <a:buNone/>
            </a:pPr>
            <a:r>
              <a:rPr lang="en-US" altLang="zh-CN" b="1" dirty="0">
                <a:ea typeface="宋体" pitchFamily="2" charset="-122"/>
              </a:rPr>
              <a:t>Better Facilitating Teamwork</a:t>
            </a:r>
            <a:endParaRPr lang="en-US" altLang="en-US"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lnSpcReduction="10000"/>
          </a:bodyPr>
          <a:p>
            <a:pPr>
              <a:lnSpc>
                <a:spcPct val="160000"/>
              </a:lnSpc>
              <a:spcBef>
                <a:spcPct val="0"/>
              </a:spcBef>
            </a:pPr>
            <a:r>
              <a:rPr lang="en-US" altLang="en-US" sz="2800" dirty="0">
                <a:solidFill>
                  <a:schemeClr val="tx1"/>
                </a:solidFill>
              </a:rPr>
              <a:t>Fucntion Defining</a:t>
            </a:r>
            <a:endParaRPr lang="en-US" altLang="en-US" sz="2800" dirty="0">
              <a:solidFill>
                <a:schemeClr val="tx1"/>
              </a:solidFill>
            </a:endParaRPr>
          </a:p>
          <a:p>
            <a:pPr>
              <a:lnSpc>
                <a:spcPct val="160000"/>
              </a:lnSpc>
              <a:spcBef>
                <a:spcPct val="0"/>
              </a:spcBef>
            </a:pPr>
            <a:r>
              <a:rPr lang="en-US" altLang="en-US" sz="2800" dirty="0">
                <a:solidFill>
                  <a:schemeClr val="tx1"/>
                </a:solidFill>
              </a:rPr>
              <a:t>Function Calling</a:t>
            </a:r>
            <a:endParaRPr lang="en-US" altLang="en-US" sz="2800" dirty="0">
              <a:solidFill>
                <a:schemeClr val="tx1"/>
              </a:solidFill>
            </a:endParaRPr>
          </a:p>
          <a:p>
            <a:pPr>
              <a:lnSpc>
                <a:spcPct val="160000"/>
              </a:lnSpc>
              <a:spcBef>
                <a:spcPct val="0"/>
              </a:spcBef>
            </a:pPr>
            <a:r>
              <a:rPr lang="en-US" altLang="en-US" sz="2800" dirty="0">
                <a:solidFill>
                  <a:schemeClr val="tx1"/>
                </a:solidFill>
              </a:rPr>
              <a:t>Tracking Function</a:t>
            </a:r>
            <a:endParaRPr lang="en-US" altLang="en-US" sz="2800" dirty="0">
              <a:solidFill>
                <a:schemeClr val="tx1"/>
              </a:solidFill>
            </a:endParaRPr>
          </a:p>
          <a:p>
            <a:pPr>
              <a:lnSpc>
                <a:spcPct val="160000"/>
              </a:lnSpc>
              <a:spcBef>
                <a:spcPct val="0"/>
              </a:spcBef>
            </a:pPr>
            <a:r>
              <a:rPr lang="en-US" altLang="en-US" sz="2800" dirty="0">
                <a:solidFill>
                  <a:schemeClr val="tx1"/>
                </a:solidFill>
              </a:rPr>
              <a:t>Void Function</a:t>
            </a:r>
            <a:endParaRPr lang="en-US" altLang="en-US" sz="2800" dirty="0">
              <a:solidFill>
                <a:schemeClr val="tx1"/>
              </a:solidFill>
            </a:endParaRPr>
          </a:p>
          <a:p>
            <a:pPr>
              <a:lnSpc>
                <a:spcPct val="160000"/>
              </a:lnSpc>
              <a:spcBef>
                <a:spcPct val="0"/>
              </a:spcBef>
            </a:pPr>
            <a:r>
              <a:rPr lang="en-US" altLang="en-US" sz="2800" dirty="0">
                <a:solidFill>
                  <a:schemeClr val="tx1"/>
                </a:solidFill>
              </a:rPr>
              <a:t>Overloading</a:t>
            </a:r>
            <a:endParaRPr lang="en-US" altLang="en-US" sz="2800" dirty="0">
              <a:solidFill>
                <a:schemeClr val="tx1"/>
              </a:solidFill>
            </a:endParaRPr>
          </a:p>
          <a:p>
            <a:pPr>
              <a:lnSpc>
                <a:spcPct val="160000"/>
              </a:lnSpc>
              <a:spcBef>
                <a:spcPct val="0"/>
              </a:spcBef>
            </a:pPr>
            <a:r>
              <a:rPr lang="en-US" altLang="en-US" sz="2800" dirty="0">
                <a:solidFill>
                  <a:schemeClr val="tx1"/>
                </a:solidFill>
              </a:rPr>
              <a:t>Function Prototypes</a:t>
            </a:r>
            <a:endParaRPr lang="en-US" altLang="en-US" sz="2800" dirty="0">
              <a:solidFill>
                <a:schemeClr val="tx1"/>
              </a:solidFill>
            </a:endParaRPr>
          </a:p>
          <a:p>
            <a:pPr>
              <a:lnSpc>
                <a:spcPct val="160000"/>
              </a:lnSpc>
              <a:spcBef>
                <a:spcPct val="0"/>
              </a:spcBef>
            </a:pPr>
            <a:r>
              <a:rPr lang="en-US" altLang="en-US" sz="2800" dirty="0">
                <a:solidFill>
                  <a:schemeClr val="tx1"/>
                </a:solidFill>
              </a:rPr>
              <a:t>Global Variables</a:t>
            </a:r>
            <a:endParaRPr lang="en-US" altLang="en-US" sz="2800" dirty="0">
              <a:solidFill>
                <a:schemeClr val="tx1"/>
              </a:solidFill>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685800" y="0"/>
            <a:ext cx="7772400" cy="1428750"/>
          </a:xfrm>
        </p:spPr>
        <p:txBody>
          <a:bodyPr vert="horz" wrap="square" lIns="92075" tIns="46038" rIns="92075" bIns="46038" anchor="ctr"/>
          <a:p>
            <a:r>
              <a:rPr lang="en-US" altLang="en-US" dirty="0"/>
              <a:t>Defining Functions, cont.</a:t>
            </a:r>
            <a:endParaRPr lang="en-US" altLang="en-US" dirty="0"/>
          </a:p>
        </p:txBody>
      </p:sp>
      <p:sp>
        <p:nvSpPr>
          <p:cNvPr id="10244" name="Text Box 3"/>
          <p:cNvSpPr txBox="1"/>
          <p:nvPr/>
        </p:nvSpPr>
        <p:spPr>
          <a:xfrm>
            <a:off x="304800" y="1295400"/>
            <a:ext cx="8534400" cy="39925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457200" lvl="0" indent="-457200">
              <a:spcBef>
                <a:spcPct val="50000"/>
              </a:spcBef>
              <a:buClrTx/>
              <a:buSzPct val="100000"/>
              <a:buChar char="•"/>
            </a:pPr>
            <a:r>
              <a:rPr lang="en-US" altLang="en-US" i="1" dirty="0"/>
              <a:t>Function signature</a:t>
            </a:r>
            <a:r>
              <a:rPr lang="en-US" altLang="en-US" dirty="0"/>
              <a:t> is the combination of the function name and the parameter list. </a:t>
            </a:r>
            <a:endParaRPr lang="en-US" altLang="en-US" dirty="0"/>
          </a:p>
          <a:p>
            <a:pPr marL="457200" lvl="0" indent="-457200">
              <a:spcBef>
                <a:spcPct val="50000"/>
              </a:spcBef>
              <a:buClrTx/>
              <a:buSzPct val="100000"/>
              <a:buChar char="•"/>
            </a:pPr>
            <a:r>
              <a:rPr lang="en-US" altLang="en-US" dirty="0"/>
              <a:t>The variables defined in the function header are known as </a:t>
            </a:r>
            <a:r>
              <a:rPr lang="en-US" altLang="en-US" i="1" dirty="0"/>
              <a:t>formal parameters</a:t>
            </a:r>
            <a:r>
              <a:rPr lang="en-US" altLang="en-US" dirty="0"/>
              <a:t>. </a:t>
            </a:r>
            <a:endParaRPr lang="en-US" altLang="en-US" dirty="0"/>
          </a:p>
          <a:p>
            <a:pPr marL="457200" lvl="0" indent="-457200">
              <a:spcBef>
                <a:spcPct val="50000"/>
              </a:spcBef>
              <a:buClrTx/>
              <a:buSzPct val="100000"/>
              <a:buChar char="•"/>
            </a:pPr>
            <a:r>
              <a:rPr lang="en-US" altLang="en-US" dirty="0">
                <a:cs typeface="Courier New" panose="02070609020205090404" pitchFamily="49" charset="0"/>
              </a:rPr>
              <a:t>When a function is invoked, you pass a value to the parameter. This value is referred to as </a:t>
            </a:r>
            <a:r>
              <a:rPr lang="en-US" altLang="en-US" i="1" dirty="0">
                <a:cs typeface="Courier New" panose="02070609020205090404" pitchFamily="49" charset="0"/>
              </a:rPr>
              <a:t>actual parameter or argument</a:t>
            </a:r>
            <a:r>
              <a:rPr lang="en-US" altLang="en-US" dirty="0">
                <a:cs typeface="Courier New" panose="02070609020205090404" pitchFamily="49" charset="0"/>
              </a:rPr>
              <a:t>. </a:t>
            </a:r>
            <a:endParaRPr lang="en-US" altLang="en-US" dirty="0"/>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24418</Words>
  <Application>WPS 演示</Application>
  <PresentationFormat>全屏显示(4:3)</PresentationFormat>
  <Paragraphs>1168</Paragraphs>
  <Slides>85</Slides>
  <Notes>13</Notes>
  <HiddenSlides>0</HiddenSlides>
  <MMClips>13</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39</vt:i4>
      </vt:variant>
      <vt:variant>
        <vt:lpstr>幻灯片标题</vt:lpstr>
      </vt:variant>
      <vt:variant>
        <vt:i4>85</vt:i4>
      </vt:variant>
    </vt:vector>
  </HeadingPairs>
  <TitlesOfParts>
    <vt:vector size="150" baseType="lpstr">
      <vt:lpstr>Arial</vt:lpstr>
      <vt:lpstr>方正书宋_GBK</vt:lpstr>
      <vt:lpstr>Wingdings</vt:lpstr>
      <vt:lpstr>Times New Roman</vt:lpstr>
      <vt:lpstr>Arial</vt:lpstr>
      <vt:lpstr>Times New Roman Regular</vt:lpstr>
      <vt:lpstr>DIN-Bold</vt:lpstr>
      <vt:lpstr>Thonburi</vt:lpstr>
      <vt:lpstr>DIN-Regular</vt:lpstr>
      <vt:lpstr>Monotype Sorts</vt:lpstr>
      <vt:lpstr>Courier New</vt:lpstr>
      <vt:lpstr>Book Antiqua</vt:lpstr>
      <vt:lpstr>苹方-简</vt:lpstr>
      <vt:lpstr>Symbol</vt:lpstr>
      <vt:lpstr>Kingsoft Sign</vt:lpstr>
      <vt:lpstr>Calibri</vt:lpstr>
      <vt:lpstr>Helvetica Neue</vt:lpstr>
      <vt:lpstr>微软雅黑</vt:lpstr>
      <vt:lpstr>汉仪旗黑</vt:lpstr>
      <vt:lpstr>宋体</vt:lpstr>
      <vt:lpstr>Arial Unicode MS</vt:lpstr>
      <vt:lpstr>Calibri</vt:lpstr>
      <vt:lpstr>汉仪书宋二KW</vt:lpstr>
      <vt:lpstr>Forte</vt:lpstr>
      <vt:lpstr>宋体</vt:lpstr>
      <vt:lpstr>Default Theme</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Programming With C++/R</vt:lpstr>
      <vt:lpstr>Chapter 5</vt:lpstr>
      <vt:lpstr>Opening Problem</vt:lpstr>
      <vt:lpstr>Problem</vt:lpstr>
      <vt:lpstr>Problem</vt:lpstr>
      <vt:lpstr>Solution</vt:lpstr>
      <vt:lpstr>Objectives</vt:lpstr>
      <vt:lpstr>Defining a Function</vt:lpstr>
      <vt:lpstr>Defining Functions, cont.</vt:lpstr>
      <vt:lpstr>Defining Functions, cont.</vt:lpstr>
      <vt:lpstr>Calling a Function</vt:lpstr>
      <vt:lpstr>Calling Functions, cont.</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Trace Function Invocation</vt:lpstr>
      <vt:lpstr>Call Stacks </vt:lpstr>
      <vt:lpstr>Trace Call Stack</vt:lpstr>
      <vt:lpstr>Trace Call Stack</vt:lpstr>
      <vt:lpstr>Trace Call Stack</vt:lpstr>
      <vt:lpstr>Trace Call Stack</vt:lpstr>
      <vt:lpstr>Trace Call Stack</vt:lpstr>
      <vt:lpstr>Trace Call Stack</vt:lpstr>
      <vt:lpstr>Trace Call Stack</vt:lpstr>
      <vt:lpstr>Trace Call Stack</vt:lpstr>
      <vt:lpstr>Trace Call Stack</vt:lpstr>
      <vt:lpstr>void Functions</vt:lpstr>
      <vt:lpstr>PowerPoint 演示文稿</vt:lpstr>
      <vt:lpstr>PowerPoint 演示文稿</vt:lpstr>
      <vt:lpstr>Passing Arguments by Value </vt:lpstr>
      <vt:lpstr>Modularizing Code</vt:lpstr>
      <vt:lpstr>PowerPoint 演示文稿</vt:lpstr>
      <vt:lpstr>PowerPoint 演示文稿</vt:lpstr>
      <vt:lpstr>Overloading Functions</vt:lpstr>
      <vt:lpstr>PowerPoint 演示文稿</vt:lpstr>
      <vt:lpstr>Ambiguous Invocation</vt:lpstr>
      <vt:lpstr>Ambiguous Invocation</vt:lpstr>
      <vt:lpstr>Function Prototypes </vt:lpstr>
      <vt:lpstr>PowerPoint 演示文稿</vt:lpstr>
      <vt:lpstr>Default Arguments </vt:lpstr>
      <vt:lpstr>Inline Functions </vt:lpstr>
      <vt:lpstr>PowerPoint 演示文稿</vt:lpstr>
      <vt:lpstr>Short Functions  Not for long Functions Compiler Decision</vt:lpstr>
      <vt:lpstr>Scope of Variables</vt:lpstr>
      <vt:lpstr>Scope of Local Variables, cont.</vt:lpstr>
      <vt:lpstr>Scope of Local Variables, cont.</vt:lpstr>
      <vt:lpstr>Scope of Local Variables, cont.</vt:lpstr>
      <vt:lpstr>Global Variables</vt:lpstr>
      <vt:lpstr>PowerPoint 演示文稿</vt:lpstr>
      <vt:lpstr>Unary Scope Resolution</vt:lpstr>
      <vt:lpstr>Static Local Variables</vt:lpstr>
      <vt:lpstr>PowerPoint 演示文稿</vt:lpstr>
      <vt:lpstr>Pass by Value</vt:lpstr>
      <vt:lpstr>PowerPoint 演示文稿</vt:lpstr>
      <vt:lpstr>Pass by Value, cont.</vt:lpstr>
      <vt:lpstr>PowerPoint 演示文稿</vt:lpstr>
      <vt:lpstr>Pass by Value, cont.</vt:lpstr>
      <vt:lpstr>Pass by Reference, cont.</vt:lpstr>
      <vt:lpstr>Reference Variables</vt:lpstr>
      <vt:lpstr>PowerPoint 演示文稿</vt:lpstr>
      <vt:lpstr>Pass By Reference</vt:lpstr>
      <vt:lpstr>PowerPoint 演示文稿</vt:lpstr>
      <vt:lpstr>Pass By Reference</vt:lpstr>
      <vt:lpstr>Constant Reference Parameters </vt:lpstr>
      <vt:lpstr>Pass-by-Value or Pass-by-Reference</vt:lpstr>
      <vt:lpstr>Case Study: Converting Hexadecimals to Decimals </vt:lpstr>
      <vt:lpstr>PowerPoint 演示文稿</vt:lpstr>
      <vt:lpstr>Function Abstraction</vt:lpstr>
      <vt:lpstr>Benefits of Functions</vt:lpstr>
      <vt:lpstr>Stepwise Refinement</vt:lpstr>
      <vt:lpstr>PowerPoint 演示文稿</vt:lpstr>
      <vt:lpstr>PrintCalender Case Study </vt:lpstr>
      <vt:lpstr>Design Diagram</vt:lpstr>
      <vt:lpstr>Implementation: Top-Down</vt:lpstr>
      <vt:lpstr>PowerPoint 演示文稿</vt:lpstr>
      <vt:lpstr>Implementation: Bottom-Up</vt:lpstr>
      <vt:lpstr>Benefits of Stepwise Refinement </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516</cp:revision>
  <cp:lastPrinted>2021-03-07T11:52:57Z</cp:lastPrinted>
  <dcterms:created xsi:type="dcterms:W3CDTF">2021-03-07T11:52:57Z</dcterms:created>
  <dcterms:modified xsi:type="dcterms:W3CDTF">2021-03-07T11:52:57Z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2052-3.3.1.5149</vt:lpwstr>
  </property>
</Properties>
</file>