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863" r:id="rId6"/>
    <p:sldId id="864" r:id="rId7"/>
    <p:sldId id="865" r:id="rId8"/>
    <p:sldId id="866" r:id="rId9"/>
    <p:sldId id="867" r:id="rId10"/>
    <p:sldId id="868" r:id="rId11"/>
    <p:sldId id="869" r:id="rId12"/>
    <p:sldId id="870" r:id="rId13"/>
    <p:sldId id="871" r:id="rId14"/>
    <p:sldId id="872" r:id="rId15"/>
    <p:sldId id="873" r:id="rId16"/>
    <p:sldId id="874" r:id="rId17"/>
    <p:sldId id="875" r:id="rId18"/>
    <p:sldId id="876" r:id="rId19"/>
    <p:sldId id="877" r:id="rId20"/>
    <p:sldId id="878" r:id="rId21"/>
    <p:sldId id="879" r:id="rId22"/>
    <p:sldId id="880" r:id="rId23"/>
    <p:sldId id="881" r:id="rId24"/>
    <p:sldId id="882" r:id="rId25"/>
    <p:sldId id="883" r:id="rId26"/>
    <p:sldId id="884" r:id="rId27"/>
    <p:sldId id="885" r:id="rId28"/>
    <p:sldId id="886" r:id="rId29"/>
    <p:sldId id="887" r:id="rId30"/>
    <p:sldId id="888" r:id="rId31"/>
    <p:sldId id="889" r:id="rId32"/>
    <p:sldId id="890" r:id="rId33"/>
    <p:sldId id="891" r:id="rId34"/>
    <p:sldId id="892" r:id="rId35"/>
    <p:sldId id="893" r:id="rId36"/>
    <p:sldId id="894" r:id="rId37"/>
    <p:sldId id="895" r:id="rId38"/>
    <p:sldId id="896" r:id="rId39"/>
    <p:sldId id="897" r:id="rId40"/>
    <p:sldId id="898" r:id="rId41"/>
    <p:sldId id="899" r:id="rId42"/>
    <p:sldId id="900" r:id="rId43"/>
    <p:sldId id="901" r:id="rId44"/>
    <p:sldId id="961" r:id="rId45"/>
    <p:sldId id="902" r:id="rId46"/>
    <p:sldId id="962" r:id="rId47"/>
    <p:sldId id="903" r:id="rId48"/>
    <p:sldId id="904" r:id="rId49"/>
    <p:sldId id="963" r:id="rId50"/>
    <p:sldId id="905" r:id="rId51"/>
    <p:sldId id="906" r:id="rId52"/>
    <p:sldId id="907" r:id="rId53"/>
    <p:sldId id="964" r:id="rId54"/>
    <p:sldId id="908" r:id="rId55"/>
    <p:sldId id="965" r:id="rId56"/>
    <p:sldId id="909" r:id="rId57"/>
    <p:sldId id="910" r:id="rId58"/>
    <p:sldId id="966" r:id="rId59"/>
    <p:sldId id="911" r:id="rId60"/>
    <p:sldId id="912" r:id="rId61"/>
    <p:sldId id="913" r:id="rId62"/>
    <p:sldId id="914" r:id="rId63"/>
    <p:sldId id="915" r:id="rId64"/>
    <p:sldId id="916" r:id="rId65"/>
    <p:sldId id="917" r:id="rId66"/>
    <p:sldId id="918" r:id="rId67"/>
    <p:sldId id="919" r:id="rId68"/>
    <p:sldId id="920" r:id="rId69"/>
    <p:sldId id="921" r:id="rId70"/>
    <p:sldId id="922" r:id="rId71"/>
    <p:sldId id="923" r:id="rId72"/>
    <p:sldId id="924" r:id="rId73"/>
    <p:sldId id="925" r:id="rId74"/>
    <p:sldId id="926" r:id="rId75"/>
    <p:sldId id="927" r:id="rId76"/>
    <p:sldId id="928" r:id="rId77"/>
    <p:sldId id="929" r:id="rId78"/>
    <p:sldId id="930" r:id="rId79"/>
    <p:sldId id="931" r:id="rId80"/>
    <p:sldId id="932" r:id="rId81"/>
    <p:sldId id="967" r:id="rId82"/>
    <p:sldId id="933" r:id="rId83"/>
    <p:sldId id="968" r:id="rId84"/>
    <p:sldId id="934" r:id="rId85"/>
    <p:sldId id="935" r:id="rId86"/>
    <p:sldId id="936" r:id="rId87"/>
    <p:sldId id="937" r:id="rId88"/>
    <p:sldId id="938" r:id="rId89"/>
    <p:sldId id="969" r:id="rId90"/>
    <p:sldId id="939" r:id="rId91"/>
    <p:sldId id="940" r:id="rId92"/>
    <p:sldId id="941" r:id="rId93"/>
    <p:sldId id="942" r:id="rId94"/>
    <p:sldId id="943" r:id="rId95"/>
    <p:sldId id="944" r:id="rId96"/>
    <p:sldId id="945" r:id="rId97"/>
    <p:sldId id="946" r:id="rId98"/>
    <p:sldId id="970" r:id="rId99"/>
    <p:sldId id="947" r:id="rId100"/>
    <p:sldId id="948" r:id="rId101"/>
    <p:sldId id="949" r:id="rId102"/>
    <p:sldId id="950" r:id="rId103"/>
    <p:sldId id="951" r:id="rId104"/>
    <p:sldId id="952" r:id="rId105"/>
    <p:sldId id="953" r:id="rId106"/>
    <p:sldId id="954" r:id="rId107"/>
    <p:sldId id="955" r:id="rId108"/>
    <p:sldId id="956" r:id="rId109"/>
    <p:sldId id="957" r:id="rId110"/>
    <p:sldId id="444" r:id="rId111"/>
    <p:sldId id="311"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105475" name="Rectangle 2"/>
          <p:cNvSpPr>
            <a:spLocks noTextEdit="1"/>
          </p:cNvSpPr>
          <p:nvPr>
            <p:ph type="sldImg"/>
          </p:nvPr>
        </p:nvSpPr>
        <p:spPr>
          <a:xfrm>
            <a:off x="1150938" y="692150"/>
            <a:ext cx="4556125" cy="3416300"/>
          </a:xfrm>
        </p:spPr>
      </p:sp>
      <p:sp>
        <p:nvSpPr>
          <p:cNvPr id="105476"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lvl="0"/>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lvl="0"/>
            <a:endParaRPr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em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4">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103.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image" Target="../media/image35.wmf"/><Relationship Id="rId2" Type="http://schemas.openxmlformats.org/officeDocument/2006/relationships/oleObject" Target="../embeddings/oleObject26.bin"/><Relationship Id="rId1" Type="http://schemas.openxmlformats.org/officeDocument/2006/relationships/hyperlink" Target="clipboard/slides/winword%20TestSelectionSort.java" TargetMode="External"/></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7.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emf"/><Relationship Id="rId1" Type="http://schemas.openxmlformats.org/officeDocument/2006/relationships/image" Target="../media/image3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6.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2.xml"/><Relationship Id="rId2" Type="http://schemas.openxmlformats.org/officeDocument/2006/relationships/image" Target="../media/image11.wmf"/><Relationship Id="rId1"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2.xml"/><Relationship Id="rId2" Type="http://schemas.openxmlformats.org/officeDocument/2006/relationships/image" Target="../media/image11.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oleObject" Target="../embeddings/oleObject18.bin"/><Relationship Id="rId1" Type="http://schemas.openxmlformats.org/officeDocument/2006/relationships/hyperlink" Target="clipboard/slides/winword%20TestSelectionSort.java" TargetMode="Externa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clipboard/slides/winword%20TestSelectionSort.java"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drawings/clipboard/slides/winword%20TestSelectionSort.java"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_rels/slide7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22.wmf"/><Relationship Id="rId2" Type="http://schemas.openxmlformats.org/officeDocument/2006/relationships/oleObject" Target="../embeddings/oleObject20.bin"/><Relationship Id="rId1" Type="http://schemas.openxmlformats.org/officeDocument/2006/relationships/hyperlink" Target="clipboard/slides/winword%20TestSelectionSort.java" TargetMode="Externa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24.wmf"/><Relationship Id="rId2" Type="http://schemas.openxmlformats.org/officeDocument/2006/relationships/oleObject" Target="../embeddings/oleObject21.bin"/><Relationship Id="rId1" Type="http://schemas.openxmlformats.org/officeDocument/2006/relationships/hyperlink" Target="clipboard/slides/winword%20TestArrayOfObjects.java" TargetMode="Externa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ArrayOfObjects.java"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hyperlink" Target="clipboard/slides/winword%20TestSelectionSort.java" TargetMode="External"/></Relationships>
</file>

<file path=ppt/slides/_rels/slide85.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hyperlink" Target="clipboard/slides/winword%20TestArrayOfObjects.java" TargetMode="Externa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ArrayOfObjects.java" TargetMode="Externa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ArrayOfObjects.jav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hyperlink" Target="clipboard/slides/winword%20TestSelectionSort.java" TargetMode="External"/></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30.wmf"/><Relationship Id="rId2" Type="http://schemas.openxmlformats.org/officeDocument/2006/relationships/oleObject" Target="../embeddings/oleObject23.bin"/><Relationship Id="rId1" Type="http://schemas.openxmlformats.org/officeDocument/2006/relationships/hyperlink" Target="clipboard/slides/winword%20TestArrayOfObjects.java" TargetMode="External"/></Relationships>
</file>

<file path=ppt/slides/_rels/slide9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hyperlink" Target="clipboard/slides/winword%20TestArrayOfObjects.java" TargetMode="Externa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ArrayOfObjects.java" TargetMode="Externa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ArrayOfObjects.java" TargetMode="Externa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clipboard/slides/exe/SelectionSort.bat" TargetMode="External"/><Relationship Id="rId2" Type="http://schemas.openxmlformats.org/officeDocument/2006/relationships/hyperlink" Target="http://www.cs.armstrong.edu/liang/cpp/html/SelectionSort.html" TargetMode="External"/><Relationship Id="rId1" Type="http://schemas.openxmlformats.org/officeDocument/2006/relationships/hyperlink" Target="clipboard/slides/winword%20TestArrayOfObjects.java" TargetMode="Externa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7.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33.wmf"/><Relationship Id="rId2" Type="http://schemas.openxmlformats.org/officeDocument/2006/relationships/oleObject" Target="../embeddings/oleObject25.bin"/><Relationship Id="rId1" Type="http://schemas.openxmlformats.org/officeDocument/2006/relationships/hyperlink" Target="clipboard/slides/winword%20TestSelectionSort.java" TargetMode="Externa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hyperlink" Target="clipboard/slides/winword%20TestSelectionSort.java" TargetMode="Externa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lipboard/slides/winword%20TestSelectionSort.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304800"/>
            <a:ext cx="7772400" cy="666750"/>
          </a:xfrm>
        </p:spPr>
        <p:txBody>
          <a:bodyPr vert="horz" wrap="square" lIns="92075" tIns="46038" rIns="92075" bIns="46038" anchor="ctr"/>
          <a:p>
            <a:r>
              <a:rPr lang="en-US" altLang="en-US" dirty="0"/>
              <a:t>No Bound Checking</a:t>
            </a:r>
            <a:endParaRPr lang="en-US" altLang="en-US" dirty="0"/>
          </a:p>
        </p:txBody>
      </p:sp>
      <p:sp>
        <p:nvSpPr>
          <p:cNvPr id="11268" name="Rectangle 3"/>
          <p:cNvSpPr>
            <a:spLocks noGrp="1"/>
          </p:cNvSpPr>
          <p:nvPr>
            <p:ph idx="1"/>
          </p:nvPr>
        </p:nvSpPr>
        <p:spPr>
          <a:xfrm>
            <a:off x="228600" y="1447800"/>
            <a:ext cx="8721725" cy="4114800"/>
          </a:xfrm>
        </p:spPr>
        <p:txBody>
          <a:bodyPr vert="horz" wrap="square" lIns="92075" tIns="46038" rIns="92075" bIns="46038" anchor="t"/>
          <a:p>
            <a:pPr marL="0" indent="0">
              <a:spcBef>
                <a:spcPct val="100000"/>
              </a:spcBef>
              <a:buNone/>
            </a:pPr>
            <a:r>
              <a:rPr lang="en-US" altLang="en-US" dirty="0"/>
              <a:t>C++ does not check array’s boundary. So, accessing array elements using subscripts beyond the boundary (e.g., </a:t>
            </a:r>
            <a:r>
              <a:rPr lang="en-US" altLang="en-US" u="sng" dirty="0"/>
              <a:t>myList[-1]</a:t>
            </a:r>
            <a:r>
              <a:rPr lang="en-US" altLang="en-US" dirty="0"/>
              <a:t> and </a:t>
            </a:r>
            <a:r>
              <a:rPr lang="en-US" altLang="en-US" u="sng" dirty="0"/>
              <a:t>myList[11]</a:t>
            </a:r>
            <a:r>
              <a:rPr lang="en-US" altLang="en-US" dirty="0"/>
              <a:t>) does not does cause syntax errors, but the operating system might report a memory access violation.</a:t>
            </a:r>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0930" name="Rectangle 2"/>
          <p:cNvSpPr>
            <a:spLocks noGrp="1"/>
          </p:cNvSpPr>
          <p:nvPr>
            <p:ph type="title"/>
          </p:nvPr>
        </p:nvSpPr>
        <p:spPr>
          <a:xfrm>
            <a:off x="962025" y="2622550"/>
            <a:ext cx="2111375" cy="417513"/>
          </a:xfrm>
        </p:spPr>
        <p:txBody>
          <a:bodyPr vert="horz" wrap="square" lIns="92075" tIns="46038" rIns="92075" bIns="46038" anchor="ctr"/>
          <a:p>
            <a:r>
              <a:rPr lang="en-US" altLang="en-US" dirty="0"/>
              <a:t>Expand</a:t>
            </a:r>
            <a:endParaRPr lang="en-US" altLang="en-US" dirty="0">
              <a:solidFill>
                <a:schemeClr val="tx1"/>
              </a:solidFill>
              <a:latin typeface="Book Antiqua" pitchFamily="18" charset="0"/>
              <a:hlinkClick r:id="rId1" action="ppaction://program"/>
            </a:endParaRPr>
          </a:p>
        </p:txBody>
      </p:sp>
      <p:sp>
        <p:nvSpPr>
          <p:cNvPr id="93188" name="Rectangle 3"/>
          <p:cNvSpPr/>
          <p:nvPr/>
        </p:nvSpPr>
        <p:spPr>
          <a:xfrm>
            <a:off x="155575" y="0"/>
            <a:ext cx="9144000" cy="25733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i &lt; listSize;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select the smallest element in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swap the smallest with list[i], if necessary;</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list[i] is in its correct position.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The next iteration apply on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380932" name="Rectangle 4"/>
          <p:cNvSpPr/>
          <p:nvPr/>
        </p:nvSpPr>
        <p:spPr>
          <a:xfrm>
            <a:off x="347663" y="855663"/>
            <a:ext cx="5529262" cy="230187"/>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80933" name="Rectangle 5"/>
          <p:cNvSpPr/>
          <p:nvPr/>
        </p:nvSpPr>
        <p:spPr>
          <a:xfrm>
            <a:off x="193675" y="3160713"/>
            <a:ext cx="5260975" cy="3225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800" dirty="0">
                <a:solidFill>
                  <a:schemeClr val="bg2"/>
                </a:solidFill>
              </a:rPr>
              <a:t>    </a:t>
            </a:r>
            <a:r>
              <a:rPr lang="en-US" altLang="en-US" sz="2000" dirty="0">
                <a:solidFill>
                  <a:schemeClr val="tx2"/>
                </a:solidFill>
              </a:rPr>
              <a:t>double currentMin = list[i];</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int currentMinIndex = i;</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for (int j = i; j &lt; listSize; j++)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if (currentMin &gt; list[j])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currentMin = list[j];</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currentMinIndex = j;</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p:txBody>
      </p:sp>
      <p:sp>
        <p:nvSpPr>
          <p:cNvPr id="93191" name="Rectangle 6"/>
          <p:cNvSpPr/>
          <p:nvPr/>
        </p:nvSpPr>
        <p:spPr>
          <a:xfrm>
            <a:off x="501650" y="3582988"/>
            <a:ext cx="3297238" cy="230187"/>
          </a:xfrm>
          <a:prstGeom prst="rect">
            <a:avLst/>
          </a:prstGeom>
          <a:solidFill>
            <a:schemeClr val="accent1">
              <a:alpha val="36078"/>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3192" name="Rectangle 7"/>
          <p:cNvSpPr/>
          <p:nvPr/>
        </p:nvSpPr>
        <p:spPr>
          <a:xfrm>
            <a:off x="808038" y="5387975"/>
            <a:ext cx="3297237" cy="230188"/>
          </a:xfrm>
          <a:prstGeom prst="rect">
            <a:avLst/>
          </a:prstGeom>
          <a:solidFill>
            <a:schemeClr val="accent1">
              <a:alpha val="32156"/>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80936" name="Line 8"/>
          <p:cNvSpPr/>
          <p:nvPr/>
        </p:nvSpPr>
        <p:spPr>
          <a:xfrm>
            <a:off x="769938" y="1123950"/>
            <a:ext cx="0" cy="2420938"/>
          </a:xfrm>
          <a:prstGeom prst="line">
            <a:avLst/>
          </a:prstGeom>
          <a:ln w="4445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0932"/>
                                        </p:tgtEl>
                                        <p:attrNameLst>
                                          <p:attrName>style.visibility</p:attrName>
                                        </p:attrNameLst>
                                      </p:cBhvr>
                                      <p:to>
                                        <p:strVal val="visible"/>
                                      </p:to>
                                    </p:set>
                                    <p:anim calcmode="lin" valueType="num">
                                      <p:cBhvr additive="base">
                                        <p:cTn id="7" dur="500" fill="hold"/>
                                        <p:tgtEl>
                                          <p:spTgt spid="380932"/>
                                        </p:tgtEl>
                                        <p:attrNameLst>
                                          <p:attrName>ppt_x</p:attrName>
                                        </p:attrNameLst>
                                      </p:cBhvr>
                                      <p:tavLst>
                                        <p:tav tm="0">
                                          <p:val>
                                            <p:strVal val="0-#ppt_w/2"/>
                                          </p:val>
                                        </p:tav>
                                        <p:tav tm="100000">
                                          <p:val>
                                            <p:strVal val="#ppt_x"/>
                                          </p:val>
                                        </p:tav>
                                      </p:tavLst>
                                    </p:anim>
                                    <p:anim calcmode="lin" valueType="num">
                                      <p:cBhvr additive="base">
                                        <p:cTn id="8" dur="500" fill="hold"/>
                                        <p:tgtEl>
                                          <p:spTgt spid="3809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80936"/>
                                        </p:tgtEl>
                                        <p:attrNameLst>
                                          <p:attrName>style.visibility</p:attrName>
                                        </p:attrNameLst>
                                      </p:cBhvr>
                                      <p:to>
                                        <p:strVal val="visible"/>
                                      </p:to>
                                    </p:set>
                                    <p:anim calcmode="lin" valueType="num">
                                      <p:cBhvr additive="base">
                                        <p:cTn id="11" dur="500" fill="hold"/>
                                        <p:tgtEl>
                                          <p:spTgt spid="380936"/>
                                        </p:tgtEl>
                                        <p:attrNameLst>
                                          <p:attrName>ppt_x</p:attrName>
                                        </p:attrNameLst>
                                      </p:cBhvr>
                                      <p:tavLst>
                                        <p:tav tm="0">
                                          <p:val>
                                            <p:strVal val="0-#ppt_w/2"/>
                                          </p:val>
                                        </p:tav>
                                        <p:tav tm="100000">
                                          <p:val>
                                            <p:strVal val="#ppt_x"/>
                                          </p:val>
                                        </p:tav>
                                      </p:tavLst>
                                    </p:anim>
                                    <p:anim calcmode="lin" valueType="num">
                                      <p:cBhvr additive="base">
                                        <p:cTn id="12" dur="500" fill="hold"/>
                                        <p:tgtEl>
                                          <p:spTgt spid="38093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0930"/>
                                        </p:tgtEl>
                                        <p:attrNameLst>
                                          <p:attrName>style.visibility</p:attrName>
                                        </p:attrNameLst>
                                      </p:cBhvr>
                                      <p:to>
                                        <p:strVal val="visible"/>
                                      </p:to>
                                    </p:set>
                                    <p:anim calcmode="lin" valueType="num">
                                      <p:cBhvr additive="base">
                                        <p:cTn id="15" dur="500" fill="hold"/>
                                        <p:tgtEl>
                                          <p:spTgt spid="380930"/>
                                        </p:tgtEl>
                                        <p:attrNameLst>
                                          <p:attrName>ppt_x</p:attrName>
                                        </p:attrNameLst>
                                      </p:cBhvr>
                                      <p:tavLst>
                                        <p:tav tm="0">
                                          <p:val>
                                            <p:strVal val="0-#ppt_w/2"/>
                                          </p:val>
                                        </p:tav>
                                        <p:tav tm="100000">
                                          <p:val>
                                            <p:strVal val="#ppt_x"/>
                                          </p:val>
                                        </p:tav>
                                      </p:tavLst>
                                    </p:anim>
                                    <p:anim calcmode="lin" valueType="num">
                                      <p:cBhvr additive="base">
                                        <p:cTn id="16" dur="500" fill="hold"/>
                                        <p:tgtEl>
                                          <p:spTgt spid="3809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80933"/>
                                        </p:tgtEl>
                                        <p:attrNameLst>
                                          <p:attrName>style.visibility</p:attrName>
                                        </p:attrNameLst>
                                      </p:cBhvr>
                                      <p:to>
                                        <p:strVal val="visible"/>
                                      </p:to>
                                    </p:set>
                                    <p:anim calcmode="lin" valueType="num">
                                      <p:cBhvr additive="base">
                                        <p:cTn id="19" dur="500" fill="hold"/>
                                        <p:tgtEl>
                                          <p:spTgt spid="380933"/>
                                        </p:tgtEl>
                                        <p:attrNameLst>
                                          <p:attrName>ppt_x</p:attrName>
                                        </p:attrNameLst>
                                      </p:cBhvr>
                                      <p:tavLst>
                                        <p:tav tm="0">
                                          <p:val>
                                            <p:strVal val="0-#ppt_w/2"/>
                                          </p:val>
                                        </p:tav>
                                        <p:tav tm="100000">
                                          <p:val>
                                            <p:strVal val="#ppt_x"/>
                                          </p:val>
                                        </p:tav>
                                      </p:tavLst>
                                    </p:anim>
                                    <p:anim calcmode="lin" valueType="num">
                                      <p:cBhvr additive="base">
                                        <p:cTn id="20" dur="500" fill="hold"/>
                                        <p:tgtEl>
                                          <p:spTgt spid="380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p:bldP spid="380932" grpId="0" bldLvl="0" animBg="1"/>
      <p:bldP spid="38093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20866" name="Rectangle 2"/>
          <p:cNvSpPr>
            <a:spLocks noGrp="1"/>
          </p:cNvSpPr>
          <p:nvPr>
            <p:ph type="title"/>
          </p:nvPr>
        </p:nvSpPr>
        <p:spPr>
          <a:xfrm>
            <a:off x="712788" y="2430463"/>
            <a:ext cx="2111375" cy="417512"/>
          </a:xfrm>
        </p:spPr>
        <p:txBody>
          <a:bodyPr vert="horz" wrap="square" lIns="92075" tIns="46038" rIns="92075" bIns="46038" anchor="ctr"/>
          <a:p>
            <a:r>
              <a:rPr lang="en-US" altLang="en-US" dirty="0"/>
              <a:t>Expand</a:t>
            </a:r>
            <a:endParaRPr lang="en-US" altLang="en-US" dirty="0">
              <a:solidFill>
                <a:schemeClr val="tx1"/>
              </a:solidFill>
              <a:latin typeface="Book Antiqua" pitchFamily="18" charset="0"/>
              <a:hlinkClick r:id="rId1" action="ppaction://program"/>
            </a:endParaRPr>
          </a:p>
        </p:txBody>
      </p:sp>
      <p:sp>
        <p:nvSpPr>
          <p:cNvPr id="94212" name="Rectangle 3"/>
          <p:cNvSpPr/>
          <p:nvPr/>
        </p:nvSpPr>
        <p:spPr>
          <a:xfrm>
            <a:off x="155575" y="0"/>
            <a:ext cx="9144000" cy="25733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i &lt; listSize;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select the smallest element in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swap the smallest with list[i], if necessary;</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list[i] is in its correct position.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The next iteration apply on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420868" name="Rectangle 4"/>
          <p:cNvSpPr/>
          <p:nvPr/>
        </p:nvSpPr>
        <p:spPr>
          <a:xfrm>
            <a:off x="347663" y="855663"/>
            <a:ext cx="5529262" cy="230187"/>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0869" name="Rectangle 5"/>
          <p:cNvSpPr/>
          <p:nvPr/>
        </p:nvSpPr>
        <p:spPr>
          <a:xfrm>
            <a:off x="193675" y="3160713"/>
            <a:ext cx="5260975" cy="3225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800" dirty="0">
                <a:solidFill>
                  <a:schemeClr val="tx2"/>
                </a:solidFill>
              </a:rPr>
              <a:t>    </a:t>
            </a:r>
            <a:r>
              <a:rPr lang="en-US" altLang="en-US" sz="2000" dirty="0">
                <a:solidFill>
                  <a:schemeClr val="tx2"/>
                </a:solidFill>
              </a:rPr>
              <a:t>double currentMin = list[i];</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int currentMinIndex = i;</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for (int j = i; j &lt; listSize; j++)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if (currentMin &gt; list[j])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currentMin = list[j];</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currentMinIndex = j;</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p:txBody>
      </p:sp>
      <p:sp>
        <p:nvSpPr>
          <p:cNvPr id="420872" name="Line 8"/>
          <p:cNvSpPr/>
          <p:nvPr/>
        </p:nvSpPr>
        <p:spPr>
          <a:xfrm>
            <a:off x="615950" y="1123950"/>
            <a:ext cx="0" cy="2151063"/>
          </a:xfrm>
          <a:prstGeom prst="line">
            <a:avLst/>
          </a:prstGeom>
          <a:ln w="4445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0868"/>
                                        </p:tgtEl>
                                        <p:attrNameLst>
                                          <p:attrName>style.visibility</p:attrName>
                                        </p:attrNameLst>
                                      </p:cBhvr>
                                      <p:to>
                                        <p:strVal val="visible"/>
                                      </p:to>
                                    </p:set>
                                    <p:anim calcmode="lin" valueType="num">
                                      <p:cBhvr additive="base">
                                        <p:cTn id="7" dur="500" fill="hold"/>
                                        <p:tgtEl>
                                          <p:spTgt spid="420868"/>
                                        </p:tgtEl>
                                        <p:attrNameLst>
                                          <p:attrName>ppt_x</p:attrName>
                                        </p:attrNameLst>
                                      </p:cBhvr>
                                      <p:tavLst>
                                        <p:tav tm="0">
                                          <p:val>
                                            <p:strVal val="0-#ppt_w/2"/>
                                          </p:val>
                                        </p:tav>
                                        <p:tav tm="100000">
                                          <p:val>
                                            <p:strVal val="#ppt_x"/>
                                          </p:val>
                                        </p:tav>
                                      </p:tavLst>
                                    </p:anim>
                                    <p:anim calcmode="lin" valueType="num">
                                      <p:cBhvr additive="base">
                                        <p:cTn id="8" dur="500" fill="hold"/>
                                        <p:tgtEl>
                                          <p:spTgt spid="4208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20872"/>
                                        </p:tgtEl>
                                        <p:attrNameLst>
                                          <p:attrName>style.visibility</p:attrName>
                                        </p:attrNameLst>
                                      </p:cBhvr>
                                      <p:to>
                                        <p:strVal val="visible"/>
                                      </p:to>
                                    </p:set>
                                    <p:anim calcmode="lin" valueType="num">
                                      <p:cBhvr additive="base">
                                        <p:cTn id="11" dur="500" fill="hold"/>
                                        <p:tgtEl>
                                          <p:spTgt spid="420872"/>
                                        </p:tgtEl>
                                        <p:attrNameLst>
                                          <p:attrName>ppt_x</p:attrName>
                                        </p:attrNameLst>
                                      </p:cBhvr>
                                      <p:tavLst>
                                        <p:tav tm="0">
                                          <p:val>
                                            <p:strVal val="0-#ppt_w/2"/>
                                          </p:val>
                                        </p:tav>
                                        <p:tav tm="100000">
                                          <p:val>
                                            <p:strVal val="#ppt_x"/>
                                          </p:val>
                                        </p:tav>
                                      </p:tavLst>
                                    </p:anim>
                                    <p:anim calcmode="lin" valueType="num">
                                      <p:cBhvr additive="base">
                                        <p:cTn id="12" dur="500" fill="hold"/>
                                        <p:tgtEl>
                                          <p:spTgt spid="42087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0866"/>
                                        </p:tgtEl>
                                        <p:attrNameLst>
                                          <p:attrName>style.visibility</p:attrName>
                                        </p:attrNameLst>
                                      </p:cBhvr>
                                      <p:to>
                                        <p:strVal val="visible"/>
                                      </p:to>
                                    </p:set>
                                    <p:anim calcmode="lin" valueType="num">
                                      <p:cBhvr additive="base">
                                        <p:cTn id="15" dur="500" fill="hold"/>
                                        <p:tgtEl>
                                          <p:spTgt spid="420866"/>
                                        </p:tgtEl>
                                        <p:attrNameLst>
                                          <p:attrName>ppt_x</p:attrName>
                                        </p:attrNameLst>
                                      </p:cBhvr>
                                      <p:tavLst>
                                        <p:tav tm="0">
                                          <p:val>
                                            <p:strVal val="0-#ppt_w/2"/>
                                          </p:val>
                                        </p:tav>
                                        <p:tav tm="100000">
                                          <p:val>
                                            <p:strVal val="#ppt_x"/>
                                          </p:val>
                                        </p:tav>
                                      </p:tavLst>
                                    </p:anim>
                                    <p:anim calcmode="lin" valueType="num">
                                      <p:cBhvr additive="base">
                                        <p:cTn id="16" dur="500" fill="hold"/>
                                        <p:tgtEl>
                                          <p:spTgt spid="4208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20869"/>
                                        </p:tgtEl>
                                        <p:attrNameLst>
                                          <p:attrName>style.visibility</p:attrName>
                                        </p:attrNameLst>
                                      </p:cBhvr>
                                      <p:to>
                                        <p:strVal val="visible"/>
                                      </p:to>
                                    </p:set>
                                    <p:anim calcmode="lin" valueType="num">
                                      <p:cBhvr additive="base">
                                        <p:cTn id="19" dur="500" fill="hold"/>
                                        <p:tgtEl>
                                          <p:spTgt spid="420869"/>
                                        </p:tgtEl>
                                        <p:attrNameLst>
                                          <p:attrName>ppt_x</p:attrName>
                                        </p:attrNameLst>
                                      </p:cBhvr>
                                      <p:tavLst>
                                        <p:tav tm="0">
                                          <p:val>
                                            <p:strVal val="0-#ppt_w/2"/>
                                          </p:val>
                                        </p:tav>
                                        <p:tav tm="100000">
                                          <p:val>
                                            <p:strVal val="#ppt_x"/>
                                          </p:val>
                                        </p:tav>
                                      </p:tavLst>
                                    </p:anim>
                                    <p:anim calcmode="lin" valueType="num">
                                      <p:cBhvr additive="base">
                                        <p:cTn id="20" dur="500" fill="hold"/>
                                        <p:tgtEl>
                                          <p:spTgt spid="420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8" grpId="0" bldLvl="0" animBg="1"/>
      <p:bldP spid="42086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21890" name="Rectangle 2"/>
          <p:cNvSpPr>
            <a:spLocks noGrp="1"/>
          </p:cNvSpPr>
          <p:nvPr>
            <p:ph type="title"/>
          </p:nvPr>
        </p:nvSpPr>
        <p:spPr>
          <a:xfrm>
            <a:off x="962025" y="2622550"/>
            <a:ext cx="2111375" cy="417513"/>
          </a:xfrm>
        </p:spPr>
        <p:txBody>
          <a:bodyPr vert="horz" wrap="square" lIns="92075" tIns="46038" rIns="92075" bIns="46038" anchor="ctr"/>
          <a:p>
            <a:r>
              <a:rPr lang="en-US" altLang="en-US" dirty="0"/>
              <a:t>Expand</a:t>
            </a:r>
            <a:endParaRPr lang="en-US" altLang="en-US" dirty="0">
              <a:solidFill>
                <a:schemeClr val="tx1"/>
              </a:solidFill>
              <a:latin typeface="Book Antiqua" pitchFamily="18" charset="0"/>
              <a:hlinkClick r:id="rId1" action="ppaction://program"/>
            </a:endParaRPr>
          </a:p>
        </p:txBody>
      </p:sp>
      <p:sp>
        <p:nvSpPr>
          <p:cNvPr id="95236" name="Rectangle 3"/>
          <p:cNvSpPr/>
          <p:nvPr/>
        </p:nvSpPr>
        <p:spPr>
          <a:xfrm>
            <a:off x="155575" y="0"/>
            <a:ext cx="9144000" cy="257333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i &lt; listSize;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select the smallest element in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swap the smallest with list[i], if necessary;</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list[i] is in its correct position.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 The next iteration apply on list[i..listSize-1]</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421892" name="Rectangle 4"/>
          <p:cNvSpPr/>
          <p:nvPr/>
        </p:nvSpPr>
        <p:spPr>
          <a:xfrm>
            <a:off x="347663" y="1239838"/>
            <a:ext cx="5529262" cy="230187"/>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21893" name="Rectangle 5"/>
          <p:cNvSpPr/>
          <p:nvPr/>
        </p:nvSpPr>
        <p:spPr>
          <a:xfrm>
            <a:off x="193675" y="3160713"/>
            <a:ext cx="5260975" cy="3225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bg2"/>
                </a:solidFill>
              </a:rPr>
              <a:t>    </a:t>
            </a:r>
            <a:endParaRPr lang="en-US" altLang="en-US" sz="2400" dirty="0">
              <a:solidFill>
                <a:schemeClr val="bg2"/>
              </a:solidFill>
            </a:endParaRPr>
          </a:p>
          <a:p>
            <a:pPr marL="0" lvl="0" indent="0">
              <a:spcBef>
                <a:spcPct val="0"/>
              </a:spcBef>
              <a:buClrTx/>
              <a:buSzPct val="100000"/>
              <a:buNone/>
            </a:pPr>
            <a:r>
              <a:rPr lang="en-US" altLang="en-US" sz="2400" dirty="0">
                <a:solidFill>
                  <a:schemeClr val="tx2"/>
                </a:solidFill>
              </a:rPr>
              <a:t>    if (currentMinIndex != i)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list[currentMinIndex] = list[i];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list[i] = currentMin;</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a:t>
            </a:r>
            <a:endParaRPr lang="en-US" altLang="en-US" sz="2400" dirty="0">
              <a:solidFill>
                <a:schemeClr val="tx2"/>
              </a:solidFill>
            </a:endParaRPr>
          </a:p>
        </p:txBody>
      </p:sp>
      <p:sp>
        <p:nvSpPr>
          <p:cNvPr id="421894" name="Line 6"/>
          <p:cNvSpPr/>
          <p:nvPr/>
        </p:nvSpPr>
        <p:spPr>
          <a:xfrm>
            <a:off x="615950" y="1431925"/>
            <a:ext cx="0" cy="2035175"/>
          </a:xfrm>
          <a:prstGeom prst="line">
            <a:avLst/>
          </a:prstGeom>
          <a:ln w="4445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1892"/>
                                        </p:tgtEl>
                                        <p:attrNameLst>
                                          <p:attrName>style.visibility</p:attrName>
                                        </p:attrNameLst>
                                      </p:cBhvr>
                                      <p:to>
                                        <p:strVal val="visible"/>
                                      </p:to>
                                    </p:set>
                                    <p:anim calcmode="lin" valueType="num">
                                      <p:cBhvr additive="base">
                                        <p:cTn id="7" dur="500" fill="hold"/>
                                        <p:tgtEl>
                                          <p:spTgt spid="421892"/>
                                        </p:tgtEl>
                                        <p:attrNameLst>
                                          <p:attrName>ppt_x</p:attrName>
                                        </p:attrNameLst>
                                      </p:cBhvr>
                                      <p:tavLst>
                                        <p:tav tm="0">
                                          <p:val>
                                            <p:strVal val="0-#ppt_w/2"/>
                                          </p:val>
                                        </p:tav>
                                        <p:tav tm="100000">
                                          <p:val>
                                            <p:strVal val="#ppt_x"/>
                                          </p:val>
                                        </p:tav>
                                      </p:tavLst>
                                    </p:anim>
                                    <p:anim calcmode="lin" valueType="num">
                                      <p:cBhvr additive="base">
                                        <p:cTn id="8" dur="500" fill="hold"/>
                                        <p:tgtEl>
                                          <p:spTgt spid="4218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21894"/>
                                        </p:tgtEl>
                                        <p:attrNameLst>
                                          <p:attrName>style.visibility</p:attrName>
                                        </p:attrNameLst>
                                      </p:cBhvr>
                                      <p:to>
                                        <p:strVal val="visible"/>
                                      </p:to>
                                    </p:set>
                                    <p:anim calcmode="lin" valueType="num">
                                      <p:cBhvr additive="base">
                                        <p:cTn id="11" dur="500" fill="hold"/>
                                        <p:tgtEl>
                                          <p:spTgt spid="421894"/>
                                        </p:tgtEl>
                                        <p:attrNameLst>
                                          <p:attrName>ppt_x</p:attrName>
                                        </p:attrNameLst>
                                      </p:cBhvr>
                                      <p:tavLst>
                                        <p:tav tm="0">
                                          <p:val>
                                            <p:strVal val="0-#ppt_w/2"/>
                                          </p:val>
                                        </p:tav>
                                        <p:tav tm="100000">
                                          <p:val>
                                            <p:strVal val="#ppt_x"/>
                                          </p:val>
                                        </p:tav>
                                      </p:tavLst>
                                    </p:anim>
                                    <p:anim calcmode="lin" valueType="num">
                                      <p:cBhvr additive="base">
                                        <p:cTn id="12" dur="500" fill="hold"/>
                                        <p:tgtEl>
                                          <p:spTgt spid="4218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1890"/>
                                        </p:tgtEl>
                                        <p:attrNameLst>
                                          <p:attrName>style.visibility</p:attrName>
                                        </p:attrNameLst>
                                      </p:cBhvr>
                                      <p:to>
                                        <p:strVal val="visible"/>
                                      </p:to>
                                    </p:set>
                                    <p:anim calcmode="lin" valueType="num">
                                      <p:cBhvr additive="base">
                                        <p:cTn id="15" dur="500" fill="hold"/>
                                        <p:tgtEl>
                                          <p:spTgt spid="421890"/>
                                        </p:tgtEl>
                                        <p:attrNameLst>
                                          <p:attrName>ppt_x</p:attrName>
                                        </p:attrNameLst>
                                      </p:cBhvr>
                                      <p:tavLst>
                                        <p:tav tm="0">
                                          <p:val>
                                            <p:strVal val="0-#ppt_w/2"/>
                                          </p:val>
                                        </p:tav>
                                        <p:tav tm="100000">
                                          <p:val>
                                            <p:strVal val="#ppt_x"/>
                                          </p:val>
                                        </p:tav>
                                      </p:tavLst>
                                    </p:anim>
                                    <p:anim calcmode="lin" valueType="num">
                                      <p:cBhvr additive="base">
                                        <p:cTn id="16" dur="500" fill="hold"/>
                                        <p:tgtEl>
                                          <p:spTgt spid="4218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21893"/>
                                        </p:tgtEl>
                                        <p:attrNameLst>
                                          <p:attrName>style.visibility</p:attrName>
                                        </p:attrNameLst>
                                      </p:cBhvr>
                                      <p:to>
                                        <p:strVal val="visible"/>
                                      </p:to>
                                    </p:set>
                                    <p:anim calcmode="lin" valueType="num">
                                      <p:cBhvr additive="base">
                                        <p:cTn id="19" dur="500" fill="hold"/>
                                        <p:tgtEl>
                                          <p:spTgt spid="421893"/>
                                        </p:tgtEl>
                                        <p:attrNameLst>
                                          <p:attrName>ppt_x</p:attrName>
                                        </p:attrNameLst>
                                      </p:cBhvr>
                                      <p:tavLst>
                                        <p:tav tm="0">
                                          <p:val>
                                            <p:strVal val="0-#ppt_w/2"/>
                                          </p:val>
                                        </p:tav>
                                        <p:tav tm="100000">
                                          <p:val>
                                            <p:strVal val="#ppt_x"/>
                                          </p:val>
                                        </p:tav>
                                      </p:tavLst>
                                    </p:anim>
                                    <p:anim calcmode="lin" valueType="num">
                                      <p:cBhvr additive="base">
                                        <p:cTn id="20" dur="500" fill="hold"/>
                                        <p:tgtEl>
                                          <p:spTgt spid="421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2" grpId="0" bldLvl="0" animBg="1"/>
      <p:bldP spid="42189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6259" name="Rectangle 2"/>
          <p:cNvSpPr>
            <a:spLocks noGrp="1"/>
          </p:cNvSpPr>
          <p:nvPr>
            <p:ph type="title"/>
          </p:nvPr>
        </p:nvSpPr>
        <p:spPr>
          <a:xfrm>
            <a:off x="609600" y="304800"/>
            <a:ext cx="7772400" cy="609600"/>
          </a:xfrm>
        </p:spPr>
        <p:txBody>
          <a:bodyPr vert="horz" wrap="square" lIns="92075" tIns="46038" rIns="92075" bIns="46038" anchor="ctr"/>
          <a:p>
            <a:r>
              <a:rPr lang="en-US" altLang="en-US" dirty="0"/>
              <a:t>How to Insert?</a:t>
            </a:r>
            <a:endParaRPr lang="en-US" altLang="en-US" dirty="0">
              <a:solidFill>
                <a:schemeClr val="tx1"/>
              </a:solidFill>
              <a:latin typeface="Book Antiqua" pitchFamily="18" charset="0"/>
              <a:hlinkClick r:id="rId1" action="ppaction://program"/>
            </a:endParaRPr>
          </a:p>
        </p:txBody>
      </p:sp>
      <p:sp>
        <p:nvSpPr>
          <p:cNvPr id="96260" name="Rectangle 4"/>
          <p:cNvSpPr/>
          <p:nvPr/>
        </p:nvSpPr>
        <p:spPr>
          <a:xfrm>
            <a:off x="117475" y="1739900"/>
            <a:ext cx="2495550" cy="25336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2200" dirty="0">
                <a:cs typeface="Times New Roman" panose="02020603050405020304" pitchFamily="18" charset="0"/>
              </a:rPr>
              <a:t>The insertion sort algorithm sorts a list of values by repeatedly inserting an unsorted element into a sorted sublist until the whole list is sorted. </a:t>
            </a:r>
            <a:endParaRPr lang="en-US" altLang="en-US" sz="2200" dirty="0">
              <a:ea typeface="Times New Roman" panose="02020603050405020304" pitchFamily="18" charset="0"/>
            </a:endParaRPr>
          </a:p>
        </p:txBody>
      </p:sp>
      <p:sp>
        <p:nvSpPr>
          <p:cNvPr id="96262" name="Rectangle 8"/>
          <p:cNvSpPr/>
          <p:nvPr/>
        </p:nvSpPr>
        <p:spPr>
          <a:xfrm>
            <a:off x="0" y="24495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6263" name="Object 7"/>
          <p:cNvGraphicFramePr>
            <a:graphicFrameLocks noChangeAspect="1"/>
          </p:cNvGraphicFramePr>
          <p:nvPr/>
        </p:nvGraphicFramePr>
        <p:xfrm>
          <a:off x="2767013" y="1816100"/>
          <a:ext cx="6221412" cy="2595563"/>
        </p:xfrm>
        <a:graphic>
          <a:graphicData uri="http://schemas.openxmlformats.org/presentationml/2006/ole">
            <mc:AlternateContent xmlns:mc="http://schemas.openxmlformats.org/markup-compatibility/2006">
              <mc:Choice xmlns:v="urn:schemas-microsoft-com:vml" Requires="v">
                <p:oleObj spid="_x0000_s3076" name="" r:id="rId2" imgW="4700270" imgH="1951990" progId="Word.Picture.8">
                  <p:embed/>
                </p:oleObj>
              </mc:Choice>
              <mc:Fallback>
                <p:oleObj name="" r:id="rId2" imgW="4700270" imgH="1951990" progId="Word.Picture.8">
                  <p:embed/>
                  <p:pic>
                    <p:nvPicPr>
                      <p:cNvPr id="0" name="图片 3075"/>
                      <p:cNvPicPr/>
                      <p:nvPr/>
                    </p:nvPicPr>
                    <p:blipFill>
                      <a:blip r:embed="rId3"/>
                      <a:stretch>
                        <a:fillRect/>
                      </a:stretch>
                    </p:blipFill>
                    <p:spPr>
                      <a:xfrm>
                        <a:off x="2767013" y="1816100"/>
                        <a:ext cx="6221412" cy="2595563"/>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7283"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Initializing Character Arrays </a:t>
            </a:r>
            <a:endParaRPr lang="en-US" altLang="en-US" dirty="0"/>
          </a:p>
        </p:txBody>
      </p:sp>
      <p:sp>
        <p:nvSpPr>
          <p:cNvPr id="97284" name="Rectangle 3"/>
          <p:cNvSpPr>
            <a:spLocks noGrp="1"/>
          </p:cNvSpPr>
          <p:nvPr>
            <p:ph idx="1"/>
          </p:nvPr>
        </p:nvSpPr>
        <p:spPr>
          <a:xfrm>
            <a:off x="231775" y="1201738"/>
            <a:ext cx="8686800" cy="3554412"/>
          </a:xfrm>
        </p:spPr>
        <p:txBody>
          <a:bodyPr vert="horz" wrap="square" lIns="92075" tIns="46038" rIns="92075" bIns="46038" anchor="t"/>
          <a:p>
            <a:pPr marL="0" indent="0">
              <a:lnSpc>
                <a:spcPct val="90000"/>
              </a:lnSpc>
              <a:buNone/>
            </a:pPr>
            <a:r>
              <a:rPr lang="en-US" altLang="en-US" sz="2800" b="1" dirty="0"/>
              <a:t>char</a:t>
            </a:r>
            <a:r>
              <a:rPr lang="en-US" altLang="en-US" sz="2800" dirty="0"/>
              <a:t> city[] =  {'D', 'a', 'l', 'l', 'a', 's'};</a:t>
            </a:r>
            <a:endParaRPr lang="en-US" altLang="en-US" sz="2800" dirty="0"/>
          </a:p>
          <a:p>
            <a:pPr marL="0" indent="0">
              <a:lnSpc>
                <a:spcPct val="90000"/>
              </a:lnSpc>
              <a:buNone/>
            </a:pPr>
            <a:endParaRPr lang="en-US" altLang="en-US" sz="2800" b="1" dirty="0"/>
          </a:p>
          <a:p>
            <a:pPr marL="0" indent="0">
              <a:lnSpc>
                <a:spcPct val="90000"/>
              </a:lnSpc>
              <a:buNone/>
            </a:pPr>
            <a:r>
              <a:rPr lang="en-US" altLang="en-US" sz="2800" b="1" dirty="0"/>
              <a:t>char</a:t>
            </a:r>
            <a:r>
              <a:rPr lang="en-US" altLang="en-US" sz="2800" dirty="0"/>
              <a:t> city[] =  "Dallas";</a:t>
            </a:r>
            <a:endParaRPr lang="en-US" altLang="en-US" sz="2800" dirty="0"/>
          </a:p>
          <a:p>
            <a:pPr marL="0" indent="0">
              <a:lnSpc>
                <a:spcPct val="90000"/>
              </a:lnSpc>
              <a:buNone/>
            </a:pPr>
            <a:r>
              <a:rPr lang="en-US" altLang="en-US" sz="2800" dirty="0"/>
              <a:t>This statement is equivalent to the preceding statement, except that C++ adds the character '\0', called the </a:t>
            </a:r>
            <a:r>
              <a:rPr lang="en-US" altLang="en-US" sz="2800" i="1" dirty="0"/>
              <a:t>null terminator</a:t>
            </a:r>
            <a:r>
              <a:rPr lang="en-US" altLang="en-US" sz="2800" dirty="0"/>
              <a:t>, to indicate the end of the string. Recall that a character that begins with the back slash symbol (\) is an escape character.</a:t>
            </a:r>
            <a:endParaRPr lang="en-US" altLang="en-US" sz="2800" dirty="0"/>
          </a:p>
        </p:txBody>
      </p:sp>
      <p:sp>
        <p:nvSpPr>
          <p:cNvPr id="97285" name="Rectangle 5"/>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7286" name="Object 4"/>
          <p:cNvGraphicFramePr>
            <a:graphicFrameLocks noChangeAspect="1"/>
          </p:cNvGraphicFramePr>
          <p:nvPr/>
        </p:nvGraphicFramePr>
        <p:xfrm>
          <a:off x="1154113" y="5003800"/>
          <a:ext cx="6299200" cy="1225550"/>
        </p:xfrm>
        <a:graphic>
          <a:graphicData uri="http://schemas.openxmlformats.org/presentationml/2006/ole">
            <mc:AlternateContent xmlns:mc="http://schemas.openxmlformats.org/markup-compatibility/2006">
              <mc:Choice xmlns:v="urn:schemas-microsoft-com:vml" Requires="v">
                <p:oleObj spid="_x0000_s3077" name="" r:id="rId1" imgW="2741930" imgH="532765" progId="Word.Picture.8">
                  <p:embed/>
                </p:oleObj>
              </mc:Choice>
              <mc:Fallback>
                <p:oleObj name="" r:id="rId1" imgW="2741930" imgH="532765" progId="Word.Picture.8">
                  <p:embed/>
                  <p:pic>
                    <p:nvPicPr>
                      <p:cNvPr id="0" name="图片 3076"/>
                      <p:cNvPicPr/>
                      <p:nvPr/>
                    </p:nvPicPr>
                    <p:blipFill>
                      <a:blip r:embed="rId2"/>
                      <a:stretch>
                        <a:fillRect/>
                      </a:stretch>
                    </p:blipFill>
                    <p:spPr>
                      <a:xfrm>
                        <a:off x="1154113" y="5003800"/>
                        <a:ext cx="6299200" cy="1225550"/>
                      </a:xfrm>
                      <a:prstGeom prst="rect">
                        <a:avLst/>
                      </a:prstGeom>
                      <a:noFill/>
                      <a:ln w="38100">
                        <a:noFill/>
                        <a:miter/>
                      </a:ln>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8307" name="Rectangle 2"/>
          <p:cNvSpPr>
            <a:spLocks noGrp="1"/>
          </p:cNvSpPr>
          <p:nvPr>
            <p:ph type="title"/>
          </p:nvPr>
        </p:nvSpPr>
        <p:spPr>
          <a:xfrm>
            <a:off x="685800" y="228600"/>
            <a:ext cx="7772400" cy="666750"/>
          </a:xfrm>
        </p:spPr>
        <p:txBody>
          <a:bodyPr vert="horz" wrap="square" lIns="92075" tIns="46038" rIns="92075" bIns="46038" anchor="ctr"/>
          <a:p>
            <a:r>
              <a:rPr lang="en-US" altLang="en-US" dirty="0"/>
              <a:t>Reading C-Strings </a:t>
            </a:r>
            <a:endParaRPr lang="en-US" altLang="en-US" dirty="0"/>
          </a:p>
        </p:txBody>
      </p:sp>
      <p:sp>
        <p:nvSpPr>
          <p:cNvPr id="98308" name="Rectangle 3"/>
          <p:cNvSpPr>
            <a:spLocks noGrp="1"/>
          </p:cNvSpPr>
          <p:nvPr>
            <p:ph idx="1"/>
          </p:nvPr>
        </p:nvSpPr>
        <p:spPr>
          <a:xfrm>
            <a:off x="304800" y="1066800"/>
            <a:ext cx="8607425" cy="4627563"/>
          </a:xfrm>
        </p:spPr>
        <p:txBody>
          <a:bodyPr vert="horz" wrap="square" lIns="92075" tIns="46038" rIns="92075" bIns="46038" anchor="t"/>
          <a:p>
            <a:pPr marL="0" indent="0">
              <a:buNone/>
            </a:pPr>
            <a:r>
              <a:rPr lang="en-US" altLang="en-US" dirty="0"/>
              <a:t>You can read a string from the keyboard using the </a:t>
            </a:r>
            <a:r>
              <a:rPr lang="en-US" altLang="en-US" u="sng" dirty="0"/>
              <a:t>cin</a:t>
            </a:r>
            <a:r>
              <a:rPr lang="en-US" altLang="en-US" dirty="0"/>
              <a:t> object. For example, see the following code:</a:t>
            </a:r>
            <a:endParaRPr lang="en-US" altLang="en-US" b="1" i="1" dirty="0"/>
          </a:p>
          <a:p>
            <a:pPr marL="0" indent="0">
              <a:buNone/>
            </a:pPr>
            <a:endParaRPr lang="en-US" altLang="en-US" b="1" i="1" dirty="0"/>
          </a:p>
          <a:p>
            <a:pPr marL="0" indent="0">
              <a:buNone/>
            </a:pPr>
            <a:r>
              <a:rPr lang="en-US" altLang="en-US" dirty="0"/>
              <a:t>char city[10];</a:t>
            </a:r>
            <a:endParaRPr lang="en-US" altLang="en-US" dirty="0"/>
          </a:p>
          <a:p>
            <a:pPr marL="0" indent="0">
              <a:buNone/>
            </a:pPr>
            <a:r>
              <a:rPr lang="en-US" altLang="en-US" dirty="0"/>
              <a:t>cout &lt;&lt; "Enter a city: ";</a:t>
            </a:r>
            <a:endParaRPr lang="en-US" altLang="en-US" dirty="0"/>
          </a:p>
          <a:p>
            <a:pPr marL="0" indent="0">
              <a:buNone/>
            </a:pPr>
            <a:r>
              <a:rPr lang="en-US" altLang="en-US" dirty="0"/>
              <a:t>cin &gt;&gt; city; // read to array city</a:t>
            </a:r>
            <a:endParaRPr lang="en-US" altLang="en-US" dirty="0"/>
          </a:p>
          <a:p>
            <a:pPr marL="0" indent="0">
              <a:buNone/>
            </a:pPr>
            <a:r>
              <a:rPr lang="en-US" altLang="en-US" dirty="0"/>
              <a:t>cout &lt;&lt; "You entered " &lt;&lt; city &lt;&lt; endl;</a:t>
            </a:r>
            <a:endParaRPr lang="en-US"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9331"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Printing Character Array </a:t>
            </a:r>
            <a:endParaRPr lang="en-US" altLang="en-US" dirty="0"/>
          </a:p>
        </p:txBody>
      </p:sp>
      <p:sp>
        <p:nvSpPr>
          <p:cNvPr id="99332" name="Rectangle 3"/>
          <p:cNvSpPr>
            <a:spLocks noGrp="1"/>
          </p:cNvSpPr>
          <p:nvPr>
            <p:ph idx="1"/>
          </p:nvPr>
        </p:nvSpPr>
        <p:spPr>
          <a:xfrm>
            <a:off x="228600" y="1624013"/>
            <a:ext cx="8686800" cy="3149600"/>
          </a:xfrm>
        </p:spPr>
        <p:txBody>
          <a:bodyPr vert="horz" wrap="square" lIns="92075" tIns="46038" rIns="92075" bIns="46038" anchor="t"/>
          <a:p>
            <a:pPr marL="0" indent="0">
              <a:lnSpc>
                <a:spcPct val="90000"/>
              </a:lnSpc>
              <a:buNone/>
            </a:pPr>
            <a:r>
              <a:rPr lang="en-US" altLang="en-US" sz="2800" dirty="0"/>
              <a:t>For a character array, it can be printed using one print statement. For example, the following code displays Dallas:</a:t>
            </a:r>
            <a:endParaRPr lang="en-US" altLang="en-US" sz="2800" dirty="0"/>
          </a:p>
          <a:p>
            <a:pPr marL="0" indent="0">
              <a:lnSpc>
                <a:spcPct val="90000"/>
              </a:lnSpc>
              <a:buNone/>
            </a:pPr>
            <a:endParaRPr lang="en-US" altLang="en-US" sz="2800" b="1" u="sng" dirty="0"/>
          </a:p>
          <a:p>
            <a:pPr marL="400050" lvl="1" indent="0">
              <a:lnSpc>
                <a:spcPct val="90000"/>
              </a:lnSpc>
              <a:buFont typeface="Monotype Sorts" pitchFamily="2" charset="2"/>
              <a:buNone/>
            </a:pPr>
            <a:r>
              <a:rPr lang="en-US" altLang="en-US" sz="2400" b="1" dirty="0"/>
              <a:t>char</a:t>
            </a:r>
            <a:r>
              <a:rPr lang="en-US" altLang="en-US" sz="2400" dirty="0"/>
              <a:t> city[] = "Dallas";</a:t>
            </a:r>
            <a:endParaRPr lang="en-US" altLang="en-US" sz="2400" dirty="0"/>
          </a:p>
          <a:p>
            <a:pPr marL="400050" lvl="1" indent="0">
              <a:lnSpc>
                <a:spcPct val="90000"/>
              </a:lnSpc>
              <a:buFont typeface="Monotype Sorts" pitchFamily="2" charset="2"/>
              <a:buNone/>
            </a:pPr>
            <a:r>
              <a:rPr lang="en-US" altLang="en-US" sz="2400" dirty="0"/>
              <a:t>cout &lt;&lt; city;</a:t>
            </a:r>
            <a:endParaRPr lang="en-US" altLang="en-US" sz="2400" dirty="0"/>
          </a:p>
        </p:txBody>
      </p:sp>
      <p:sp>
        <p:nvSpPr>
          <p:cNvPr id="99333"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0355" name="Rectangle 2"/>
          <p:cNvSpPr>
            <a:spLocks noGrp="1"/>
          </p:cNvSpPr>
          <p:nvPr>
            <p:ph type="title"/>
          </p:nvPr>
        </p:nvSpPr>
        <p:spPr>
          <a:xfrm>
            <a:off x="304800" y="228600"/>
            <a:ext cx="8153400" cy="666750"/>
          </a:xfrm>
        </p:spPr>
        <p:txBody>
          <a:bodyPr vert="horz" wrap="square" lIns="92075" tIns="46038" rIns="92075" bIns="46038" anchor="ctr"/>
          <a:p>
            <a:r>
              <a:rPr lang="en-US" altLang="en-US" sz="3200" dirty="0"/>
              <a:t>Reading C-Strings Using getline</a:t>
            </a:r>
            <a:endParaRPr lang="en-US" altLang="en-US" sz="3200" dirty="0"/>
          </a:p>
        </p:txBody>
      </p:sp>
      <p:sp>
        <p:nvSpPr>
          <p:cNvPr id="100356" name="Rectangle 3"/>
          <p:cNvSpPr>
            <a:spLocks noGrp="1"/>
          </p:cNvSpPr>
          <p:nvPr>
            <p:ph idx="1"/>
          </p:nvPr>
        </p:nvSpPr>
        <p:spPr>
          <a:xfrm>
            <a:off x="304800" y="1066800"/>
            <a:ext cx="8607425" cy="5241925"/>
          </a:xfrm>
        </p:spPr>
        <p:txBody>
          <a:bodyPr vert="horz" wrap="square" lIns="92075" tIns="46038" rIns="92075" bIns="46038" anchor="t"/>
          <a:p>
            <a:pPr marL="0" indent="0">
              <a:lnSpc>
                <a:spcPct val="90000"/>
              </a:lnSpc>
              <a:buNone/>
            </a:pPr>
            <a:r>
              <a:rPr lang="en-US" altLang="en-US" sz="2800" dirty="0"/>
              <a:t>C++ provides the </a:t>
            </a:r>
            <a:r>
              <a:rPr lang="en-US" altLang="en-US" sz="2800" u="sng" dirty="0"/>
              <a:t>cin.getline</a:t>
            </a:r>
            <a:r>
              <a:rPr lang="en-US" altLang="en-US" sz="2800" dirty="0"/>
              <a:t> function in the </a:t>
            </a:r>
            <a:r>
              <a:rPr lang="en-US" altLang="en-US" sz="2800" u="sng" dirty="0"/>
              <a:t>iostream</a:t>
            </a:r>
            <a:r>
              <a:rPr lang="en-US" altLang="en-US" sz="2800" dirty="0"/>
              <a:t> header file, which reads a string into an array. The syntax of the function is:</a:t>
            </a:r>
            <a:endParaRPr lang="en-US" altLang="en-US" sz="2800" dirty="0"/>
          </a:p>
          <a:p>
            <a:pPr marL="0" indent="0">
              <a:lnSpc>
                <a:spcPct val="90000"/>
              </a:lnSpc>
              <a:buNone/>
            </a:pPr>
            <a:endParaRPr lang="en-US" altLang="en-US" sz="2800" u="sng" dirty="0"/>
          </a:p>
          <a:p>
            <a:pPr marL="0" indent="0">
              <a:lnSpc>
                <a:spcPct val="90000"/>
              </a:lnSpc>
              <a:buNone/>
            </a:pPr>
            <a:r>
              <a:rPr lang="en-US" altLang="en-US" sz="2800" dirty="0"/>
              <a:t>cin.getline(char array[], int size, char delimitChar)</a:t>
            </a:r>
            <a:endParaRPr lang="en-US" altLang="en-US" sz="2800" dirty="0"/>
          </a:p>
          <a:p>
            <a:pPr marL="0" indent="0">
              <a:lnSpc>
                <a:spcPct val="90000"/>
              </a:lnSpc>
              <a:buNone/>
            </a:pPr>
            <a:endParaRPr lang="en-US" altLang="en-US" sz="2800" dirty="0"/>
          </a:p>
          <a:p>
            <a:pPr marL="0" indent="0">
              <a:lnSpc>
                <a:spcPct val="90000"/>
              </a:lnSpc>
              <a:buNone/>
            </a:pPr>
            <a:r>
              <a:rPr lang="en-US" altLang="en-US" sz="2800" dirty="0"/>
              <a:t>The function stops reading characters when the delimiter character is encountered or when the </a:t>
            </a:r>
            <a:r>
              <a:rPr lang="en-US" altLang="en-US" sz="2800" u="sng" dirty="0"/>
              <a:t>size - 1</a:t>
            </a:r>
            <a:r>
              <a:rPr lang="en-US" altLang="en-US" sz="2800" dirty="0"/>
              <a:t> number of characters are read. The last character in the array is reserved for the null terminator (</a:t>
            </a:r>
            <a:r>
              <a:rPr lang="en-US" altLang="en-US" sz="2800" u="sng" dirty="0"/>
              <a:t>'\0'</a:t>
            </a:r>
            <a:r>
              <a:rPr lang="en-US" altLang="en-US" sz="2800" dirty="0"/>
              <a:t>). If the delimiter is encountered, it is read, but not stored in the array. The third argument </a:t>
            </a:r>
            <a:r>
              <a:rPr lang="en-US" altLang="en-US" sz="2800" u="sng" dirty="0"/>
              <a:t>delimitChar</a:t>
            </a:r>
            <a:r>
              <a:rPr lang="en-US" altLang="en-US" sz="2800" dirty="0"/>
              <a:t> has a default value (</a:t>
            </a:r>
            <a:r>
              <a:rPr lang="en-US" altLang="en-US" sz="2800" u="sng" dirty="0"/>
              <a:t>'\n'</a:t>
            </a:r>
            <a:r>
              <a:rPr lang="en-US" altLang="en-US" sz="2800" dirty="0"/>
              <a:t>).</a:t>
            </a:r>
            <a:endParaRPr lang="en-US" alt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a:bodyPr>
          <a:p>
            <a:pPr>
              <a:lnSpc>
                <a:spcPct val="160000"/>
              </a:lnSpc>
              <a:spcBef>
                <a:spcPct val="0"/>
              </a:spcBef>
            </a:pPr>
            <a:r>
              <a:rPr lang="en-US" altLang="en-US" sz="2800" dirty="0">
                <a:solidFill>
                  <a:schemeClr val="tx1"/>
                </a:solidFill>
              </a:rPr>
              <a:t>Declaring Arrays</a:t>
            </a:r>
            <a:endParaRPr lang="en-US" altLang="en-US" sz="2800" dirty="0">
              <a:solidFill>
                <a:schemeClr val="tx1"/>
              </a:solidFill>
            </a:endParaRPr>
          </a:p>
          <a:p>
            <a:pPr>
              <a:lnSpc>
                <a:spcPct val="160000"/>
              </a:lnSpc>
              <a:spcBef>
                <a:spcPct val="0"/>
              </a:spcBef>
            </a:pPr>
            <a:r>
              <a:rPr lang="en-US" altLang="en-US" sz="2800" dirty="0">
                <a:solidFill>
                  <a:schemeClr val="tx1"/>
                </a:solidFill>
              </a:rPr>
              <a:t>Trace Arrays</a:t>
            </a:r>
            <a:endParaRPr lang="en-US" altLang="en-US" sz="2800" dirty="0">
              <a:solidFill>
                <a:schemeClr val="tx1"/>
              </a:solidFill>
            </a:endParaRPr>
          </a:p>
          <a:p>
            <a:pPr>
              <a:lnSpc>
                <a:spcPct val="160000"/>
              </a:lnSpc>
              <a:spcBef>
                <a:spcPct val="0"/>
              </a:spcBef>
            </a:pPr>
            <a:r>
              <a:rPr lang="en-US" altLang="en-US" sz="2800" dirty="0">
                <a:solidFill>
                  <a:schemeClr val="tx1"/>
                </a:solidFill>
              </a:rPr>
              <a:t>Elements Opitions</a:t>
            </a:r>
            <a:endParaRPr lang="en-US" altLang="en-US" sz="2800" dirty="0">
              <a:solidFill>
                <a:schemeClr val="tx1"/>
              </a:solidFill>
            </a:endParaRPr>
          </a:p>
          <a:p>
            <a:pPr>
              <a:lnSpc>
                <a:spcPct val="160000"/>
              </a:lnSpc>
              <a:spcBef>
                <a:spcPct val="0"/>
              </a:spcBef>
            </a:pPr>
            <a:r>
              <a:rPr lang="en-US" altLang="en-US" sz="2800" dirty="0">
                <a:solidFill>
                  <a:schemeClr val="tx1"/>
                </a:solidFill>
              </a:rPr>
              <a:t>Passing Sise</a:t>
            </a:r>
            <a:endParaRPr lang="en-US" altLang="en-US" sz="2800" dirty="0">
              <a:solidFill>
                <a:schemeClr val="tx1"/>
              </a:solidFill>
            </a:endParaRPr>
          </a:p>
          <a:p>
            <a:pPr>
              <a:lnSpc>
                <a:spcPct val="160000"/>
              </a:lnSpc>
              <a:spcBef>
                <a:spcPct val="0"/>
              </a:spcBef>
            </a:pPr>
            <a:r>
              <a:rPr lang="en-US" altLang="en-US" sz="2800" dirty="0">
                <a:solidFill>
                  <a:schemeClr val="tx1"/>
                </a:solidFill>
              </a:rPr>
              <a:t>Array Function</a:t>
            </a:r>
            <a:endParaRPr lang="en-US" altLang="en-US" sz="2800" dirty="0">
              <a:solidFill>
                <a:schemeClr val="tx1"/>
              </a:solidFill>
            </a:endParaRPr>
          </a:p>
          <a:p>
            <a:pPr>
              <a:lnSpc>
                <a:spcPct val="160000"/>
              </a:lnSpc>
              <a:spcBef>
                <a:spcPct val="0"/>
              </a:spcBef>
            </a:pPr>
            <a:r>
              <a:rPr lang="en-US" altLang="en-US" sz="2800" dirty="0">
                <a:solidFill>
                  <a:schemeClr val="tx1"/>
                </a:solidFill>
              </a:rPr>
              <a:t>Searching Array</a:t>
            </a:r>
            <a:endParaRPr lang="en-US" altLang="en-US" sz="2800" dirty="0">
              <a:solidFill>
                <a:schemeClr val="tx1"/>
              </a:solidFill>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304800"/>
            <a:ext cx="7772400" cy="666750"/>
          </a:xfrm>
        </p:spPr>
        <p:txBody>
          <a:bodyPr vert="horz" wrap="square" lIns="92075" tIns="46038" rIns="92075" bIns="46038" anchor="ctr"/>
          <a:p>
            <a:r>
              <a:rPr lang="en-US" altLang="en-US" dirty="0"/>
              <a:t>Array Initializers</a:t>
            </a:r>
            <a:endParaRPr lang="en-US" altLang="en-US" dirty="0"/>
          </a:p>
        </p:txBody>
      </p:sp>
      <p:sp>
        <p:nvSpPr>
          <p:cNvPr id="12292" name="Rectangle 3"/>
          <p:cNvSpPr>
            <a:spLocks noGrp="1"/>
          </p:cNvSpPr>
          <p:nvPr>
            <p:ph idx="1"/>
          </p:nvPr>
        </p:nvSpPr>
        <p:spPr>
          <a:xfrm>
            <a:off x="228600" y="1447800"/>
            <a:ext cx="8915400" cy="4114800"/>
          </a:xfrm>
        </p:spPr>
        <p:txBody>
          <a:bodyPr vert="horz" wrap="square" lIns="92075" tIns="46038" rIns="92075" bIns="46038" anchor="t"/>
          <a:p>
            <a:pPr>
              <a:spcBef>
                <a:spcPct val="100000"/>
              </a:spcBef>
              <a:buNone/>
            </a:pPr>
            <a:r>
              <a:rPr lang="en-US" altLang="en-US" sz="3400" dirty="0"/>
              <a:t>Declaring, creating, initializing in one step:</a:t>
            </a:r>
            <a:endParaRPr lang="en-US" altLang="en-US" sz="3600" dirty="0"/>
          </a:p>
          <a:p>
            <a:pPr>
              <a:spcBef>
                <a:spcPct val="50000"/>
              </a:spcBef>
              <a:buNone/>
            </a:pPr>
            <a:r>
              <a:rPr lang="en-US" altLang="en-US" sz="2800" dirty="0">
                <a:latin typeface="Courier New" panose="02070609020205090404" pitchFamily="49" charset="0"/>
              </a:rPr>
              <a:t>	</a:t>
            </a:r>
            <a:r>
              <a:rPr lang="en-US" altLang="en-US" u="sng" dirty="0"/>
              <a:t>dataType arrayName[arraySize] = {value0, value1, ..., value</a:t>
            </a:r>
            <a:r>
              <a:rPr lang="en-US" altLang="en-US" i="1" u="sng" dirty="0"/>
              <a:t>k</a:t>
            </a:r>
            <a:r>
              <a:rPr lang="en-US" altLang="en-US" u="sng" dirty="0"/>
              <a:t>};</a:t>
            </a:r>
            <a:endParaRPr lang="en-US" altLang="en-US" u="sng" dirty="0"/>
          </a:p>
          <a:p>
            <a:pPr>
              <a:spcBef>
                <a:spcPct val="50000"/>
              </a:spcBef>
              <a:buNone/>
            </a:pPr>
            <a:endParaRPr lang="en-US" altLang="en-US" u="sng" dirty="0"/>
          </a:p>
          <a:p>
            <a:pPr>
              <a:spcBef>
                <a:spcPct val="50000"/>
              </a:spcBef>
              <a:buNone/>
            </a:pPr>
            <a:r>
              <a:rPr lang="en-US" altLang="en-US" b="1" dirty="0"/>
              <a:t>double</a:t>
            </a:r>
            <a:r>
              <a:rPr lang="en-US" altLang="en-US" dirty="0"/>
              <a:t> myList[4] = {1.9, 2.9, 3.4, 3.5};</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88900" y="228600"/>
            <a:ext cx="8369300" cy="990600"/>
          </a:xfrm>
        </p:spPr>
        <p:txBody>
          <a:bodyPr vert="horz" wrap="square" lIns="92075" tIns="46038" rIns="92075" bIns="46038" anchor="ctr"/>
          <a:p>
            <a:r>
              <a:rPr lang="en-US" altLang="en-US" sz="3200" dirty="0"/>
              <a:t>Declaring, creating, initializing Using the Shorthand Notation</a:t>
            </a:r>
            <a:endParaRPr lang="en-US" altLang="en-US" sz="3200" dirty="0"/>
          </a:p>
        </p:txBody>
      </p:sp>
      <p:sp>
        <p:nvSpPr>
          <p:cNvPr id="13316" name="Rectangle 3"/>
          <p:cNvSpPr>
            <a:spLocks noGrp="1"/>
          </p:cNvSpPr>
          <p:nvPr>
            <p:ph idx="1"/>
          </p:nvPr>
        </p:nvSpPr>
        <p:spPr>
          <a:xfrm>
            <a:off x="457200" y="1600200"/>
            <a:ext cx="8305800" cy="4419600"/>
          </a:xfrm>
        </p:spPr>
        <p:txBody>
          <a:bodyPr vert="horz" wrap="square" lIns="92075" tIns="46038" rIns="92075" bIns="46038" anchor="t"/>
          <a:p>
            <a:pPr marL="0" indent="0">
              <a:lnSpc>
                <a:spcPct val="80000"/>
              </a:lnSpc>
              <a:spcBef>
                <a:spcPct val="50000"/>
              </a:spcBef>
              <a:buNone/>
            </a:pPr>
            <a:r>
              <a:rPr lang="en-US" altLang="en-US" b="1" dirty="0"/>
              <a:t>double</a:t>
            </a:r>
            <a:r>
              <a:rPr lang="en-US" altLang="en-US" dirty="0"/>
              <a:t> myList[4] = {1.9, 2.9, 3.4, 3.5};</a:t>
            </a:r>
            <a:endParaRPr lang="en-US" altLang="en-US" dirty="0"/>
          </a:p>
          <a:p>
            <a:pPr marL="0" indent="0">
              <a:lnSpc>
                <a:spcPct val="80000"/>
              </a:lnSpc>
              <a:spcBef>
                <a:spcPct val="50000"/>
              </a:spcBef>
              <a:buNone/>
            </a:pPr>
            <a:r>
              <a:rPr lang="en-US" altLang="en-US" dirty="0">
                <a:cs typeface="Times New Roman" panose="02020603050405020304" pitchFamily="18" charset="0"/>
              </a:rPr>
              <a:t>This shorthand notation is equivalent to the following statements:</a:t>
            </a:r>
            <a:endParaRPr lang="en-US" altLang="en-US" dirty="0">
              <a:cs typeface="Times New Roman" panose="02020603050405020304" pitchFamily="18" charset="0"/>
            </a:endParaRPr>
          </a:p>
          <a:p>
            <a:pPr marL="0" indent="0">
              <a:lnSpc>
                <a:spcPct val="80000"/>
              </a:lnSpc>
              <a:spcBef>
                <a:spcPct val="50000"/>
              </a:spcBef>
              <a:buNone/>
            </a:pPr>
            <a:endParaRPr lang="en-US" altLang="en-US" dirty="0">
              <a:cs typeface="Times New Roman" panose="02020603050405020304" pitchFamily="18" charset="0"/>
            </a:endParaRPr>
          </a:p>
          <a:p>
            <a:pPr marL="0" indent="0">
              <a:lnSpc>
                <a:spcPct val="80000"/>
              </a:lnSpc>
              <a:buNone/>
            </a:pPr>
            <a:r>
              <a:rPr lang="en-US" altLang="en-US" sz="2800" b="1" dirty="0"/>
              <a:t>double</a:t>
            </a:r>
            <a:r>
              <a:rPr lang="en-US" altLang="en-US" sz="2800" dirty="0"/>
              <a:t> myList[4];</a:t>
            </a:r>
            <a:endParaRPr lang="en-US" altLang="en-US" sz="2800" dirty="0"/>
          </a:p>
          <a:p>
            <a:pPr marL="0" indent="0">
              <a:lnSpc>
                <a:spcPct val="80000"/>
              </a:lnSpc>
              <a:buNone/>
            </a:pPr>
            <a:r>
              <a:rPr lang="en-US" altLang="en-US" sz="2800" dirty="0"/>
              <a:t>myList[0] = 1.9;</a:t>
            </a:r>
            <a:endParaRPr lang="en-US" altLang="en-US" sz="2800" dirty="0"/>
          </a:p>
          <a:p>
            <a:pPr marL="0" indent="0">
              <a:lnSpc>
                <a:spcPct val="80000"/>
              </a:lnSpc>
              <a:buNone/>
            </a:pPr>
            <a:r>
              <a:rPr lang="en-US" altLang="en-US" sz="2800" dirty="0"/>
              <a:t>myList[1] = 2.9;</a:t>
            </a:r>
            <a:endParaRPr lang="en-US" altLang="en-US" sz="2800" dirty="0"/>
          </a:p>
          <a:p>
            <a:pPr marL="0" indent="0">
              <a:lnSpc>
                <a:spcPct val="80000"/>
              </a:lnSpc>
              <a:buNone/>
            </a:pPr>
            <a:r>
              <a:rPr lang="en-US" altLang="en-US" sz="2800" dirty="0"/>
              <a:t>myList[2] = 3.4;</a:t>
            </a:r>
            <a:endParaRPr lang="en-US" altLang="en-US" sz="2800" dirty="0"/>
          </a:p>
          <a:p>
            <a:pPr marL="0" indent="0">
              <a:lnSpc>
                <a:spcPct val="80000"/>
              </a:lnSpc>
              <a:buNone/>
            </a:pPr>
            <a:r>
              <a:rPr lang="en-US" altLang="en-US" sz="2800" dirty="0"/>
              <a:t>myList[3] = 3.5;</a:t>
            </a: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85800" y="228600"/>
            <a:ext cx="7772400" cy="990600"/>
          </a:xfrm>
        </p:spPr>
        <p:txBody>
          <a:bodyPr vert="horz" wrap="square" lIns="92075" tIns="46038" rIns="92075" bIns="46038" anchor="ctr"/>
          <a:p>
            <a:r>
              <a:rPr lang="en-US" altLang="en-US" sz="4800" dirty="0">
                <a:cs typeface="Times New Roman" panose="02020603050405020304" pitchFamily="18" charset="0"/>
              </a:rPr>
              <a:t>CAUTION</a:t>
            </a:r>
            <a:endParaRPr lang="en-US" altLang="en-US" sz="4000" dirty="0"/>
          </a:p>
        </p:txBody>
      </p:sp>
      <p:sp>
        <p:nvSpPr>
          <p:cNvPr id="14340" name="Rectangle 3"/>
          <p:cNvSpPr>
            <a:spLocks noGrp="1"/>
          </p:cNvSpPr>
          <p:nvPr>
            <p:ph idx="1"/>
          </p:nvPr>
        </p:nvSpPr>
        <p:spPr>
          <a:xfrm>
            <a:off x="228600" y="1219200"/>
            <a:ext cx="8686800" cy="5257800"/>
          </a:xfrm>
        </p:spPr>
        <p:txBody>
          <a:bodyPr vert="horz" wrap="square" lIns="92075" tIns="46038" rIns="92075" bIns="46038" anchor="t"/>
          <a:p>
            <a:pPr marL="0" indent="0">
              <a:spcBef>
                <a:spcPct val="50000"/>
              </a:spcBef>
              <a:buNone/>
            </a:pPr>
            <a:r>
              <a:rPr lang="en-US" altLang="en-US" dirty="0">
                <a:cs typeface="Times New Roman" panose="02020603050405020304" pitchFamily="18" charset="0"/>
              </a:rPr>
              <a:t>Using the shorthand notation, you have to declare, create, and initialize the array all in one statement. Splitting it would cause a syntax error. For example, the following is wrong:</a:t>
            </a:r>
            <a:endParaRPr lang="en-US" altLang="en-US" dirty="0">
              <a:cs typeface="Times New Roman" panose="02020603050405020304" pitchFamily="18" charset="0"/>
            </a:endParaRPr>
          </a:p>
          <a:p>
            <a:pPr lvl="1">
              <a:buNone/>
            </a:pPr>
            <a:r>
              <a:rPr lang="en-US" altLang="en-US" sz="1800" b="1" dirty="0"/>
              <a:t>double</a:t>
            </a:r>
            <a:r>
              <a:rPr lang="en-US" altLang="en-US" sz="1800" dirty="0"/>
              <a:t> myList[4];</a:t>
            </a:r>
            <a:endParaRPr lang="en-US" altLang="en-US" sz="1800" dirty="0"/>
          </a:p>
          <a:p>
            <a:pPr lvl="1">
              <a:buNone/>
            </a:pPr>
            <a:r>
              <a:rPr lang="en-US" altLang="en-US" sz="1800" dirty="0"/>
              <a:t>myList = {1.9, 2.9, 3.4, 3.5};</a:t>
            </a:r>
            <a:endParaRPr lang="en-US"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85800" y="228600"/>
            <a:ext cx="7772400" cy="990600"/>
          </a:xfrm>
        </p:spPr>
        <p:txBody>
          <a:bodyPr vert="horz" wrap="square" lIns="92075" tIns="46038" rIns="92075" bIns="46038" anchor="ctr"/>
          <a:p>
            <a:r>
              <a:rPr lang="en-US" altLang="en-US" sz="3600" dirty="0"/>
              <a:t>I</a:t>
            </a:r>
            <a:r>
              <a:rPr lang="en-US" altLang="en-US" dirty="0"/>
              <a:t>mplicit Size </a:t>
            </a:r>
            <a:endParaRPr lang="en-US" altLang="en-US" dirty="0"/>
          </a:p>
        </p:txBody>
      </p:sp>
      <p:sp>
        <p:nvSpPr>
          <p:cNvPr id="15364" name="Rectangle 3"/>
          <p:cNvSpPr>
            <a:spLocks noGrp="1"/>
          </p:cNvSpPr>
          <p:nvPr>
            <p:ph idx="1"/>
          </p:nvPr>
        </p:nvSpPr>
        <p:spPr>
          <a:xfrm>
            <a:off x="228600" y="1219200"/>
            <a:ext cx="8686800" cy="5257800"/>
          </a:xfrm>
        </p:spPr>
        <p:txBody>
          <a:bodyPr vert="horz" wrap="square" lIns="92075" tIns="46038" rIns="92075" bIns="46038" anchor="t"/>
          <a:p>
            <a:pPr marL="0" indent="0">
              <a:buNone/>
            </a:pPr>
            <a:r>
              <a:rPr lang="en-US" altLang="en-US" dirty="0"/>
              <a:t>C++ allows you to omit the array size when declaring and creating an array using an initilizer. For example, the following declaration is fine:</a:t>
            </a:r>
            <a:endParaRPr lang="en-US" altLang="en-US" dirty="0"/>
          </a:p>
          <a:p>
            <a:pPr marL="0" indent="0">
              <a:buNone/>
            </a:pPr>
            <a:endParaRPr lang="en-US" altLang="en-US" b="1" u="sng" dirty="0"/>
          </a:p>
          <a:p>
            <a:pPr marL="0" indent="0">
              <a:buNone/>
            </a:pPr>
            <a:r>
              <a:rPr lang="en-US" altLang="en-US" b="1" dirty="0"/>
              <a:t>double</a:t>
            </a:r>
            <a:r>
              <a:rPr lang="en-US" altLang="en-US" dirty="0"/>
              <a:t> myList[] = {1.9, 2.9, 3.4, 3.5};</a:t>
            </a:r>
            <a:endParaRPr lang="en-US" altLang="en-US" dirty="0"/>
          </a:p>
          <a:p>
            <a:pPr marL="0" indent="0">
              <a:buNone/>
            </a:pPr>
            <a:endParaRPr lang="en-US" altLang="en-US" dirty="0"/>
          </a:p>
          <a:p>
            <a:pPr marL="0" indent="0">
              <a:buNone/>
            </a:pPr>
            <a:r>
              <a:rPr lang="en-US" altLang="en-US" dirty="0"/>
              <a:t>C++ automatically figures out how many elements are in the array.</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Partial Initialization </a:t>
            </a:r>
            <a:endParaRPr lang="en-US" altLang="en-US" dirty="0"/>
          </a:p>
        </p:txBody>
      </p:sp>
      <p:sp>
        <p:nvSpPr>
          <p:cNvPr id="16388" name="Rectangle 3"/>
          <p:cNvSpPr>
            <a:spLocks noGrp="1"/>
          </p:cNvSpPr>
          <p:nvPr>
            <p:ph idx="1"/>
          </p:nvPr>
        </p:nvSpPr>
        <p:spPr>
          <a:xfrm>
            <a:off x="228600" y="1219200"/>
            <a:ext cx="8686800" cy="5257800"/>
          </a:xfrm>
        </p:spPr>
        <p:txBody>
          <a:bodyPr vert="horz" wrap="square" lIns="92075" tIns="46038" rIns="92075" bIns="46038" anchor="t"/>
          <a:p>
            <a:pPr marL="0" indent="0">
              <a:buNone/>
            </a:pPr>
            <a:r>
              <a:rPr lang="en-US" altLang="en-US" dirty="0"/>
              <a:t>C++ allows you to initialize a part of the array. For example, the following statement assigns values </a:t>
            </a:r>
            <a:r>
              <a:rPr lang="en-US" altLang="en-US" u="sng" dirty="0"/>
              <a:t>1.9</a:t>
            </a:r>
            <a:r>
              <a:rPr lang="en-US" altLang="en-US" dirty="0"/>
              <a:t>, </a:t>
            </a:r>
            <a:r>
              <a:rPr lang="en-US" altLang="en-US" u="sng" dirty="0"/>
              <a:t>2.9</a:t>
            </a:r>
            <a:r>
              <a:rPr lang="en-US" altLang="en-US" dirty="0"/>
              <a:t> to the first two elements of the array. </a:t>
            </a:r>
            <a:endParaRPr lang="en-US" altLang="en-US" dirty="0"/>
          </a:p>
          <a:p>
            <a:pPr marL="0" indent="0">
              <a:buNone/>
            </a:pPr>
            <a:r>
              <a:rPr lang="en-US" altLang="en-US" dirty="0"/>
              <a:t>The other two elements will be set to zero. Note that if an array is declared, but not initialized, all its elements will contain “garbage”, like all other local variables.</a:t>
            </a:r>
            <a:endParaRPr lang="en-US" altLang="en-US" dirty="0"/>
          </a:p>
          <a:p>
            <a:pPr marL="0" indent="0">
              <a:buNone/>
            </a:pPr>
            <a:endParaRPr lang="en-US" altLang="en-US" b="1" u="sng" dirty="0"/>
          </a:p>
          <a:p>
            <a:pPr marL="0" indent="0">
              <a:buNone/>
            </a:pPr>
            <a:r>
              <a:rPr lang="en-US" altLang="en-US" b="1" dirty="0"/>
              <a:t>double</a:t>
            </a:r>
            <a:r>
              <a:rPr lang="en-US" altLang="en-US" dirty="0"/>
              <a:t> myList[4] = {1.9, 2.9};</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416560" y="228600"/>
            <a:ext cx="8041640" cy="990600"/>
          </a:xfrm>
        </p:spPr>
        <p:txBody>
          <a:bodyPr vert="horz" wrap="square" lIns="92075" tIns="46038" rIns="92075" bIns="46038" anchor="ctr"/>
          <a:p>
            <a:r>
              <a:rPr lang="en-US" altLang="en-US" dirty="0"/>
              <a:t>Initializing arrays with random values </a:t>
            </a:r>
            <a:endParaRPr lang="en-US" altLang="en-US" dirty="0"/>
          </a:p>
        </p:txBody>
      </p:sp>
      <p:sp>
        <p:nvSpPr>
          <p:cNvPr id="17412" name="Rectangle 3"/>
          <p:cNvSpPr>
            <a:spLocks noGrp="1"/>
          </p:cNvSpPr>
          <p:nvPr>
            <p:ph idx="1"/>
          </p:nvPr>
        </p:nvSpPr>
        <p:spPr>
          <a:xfrm>
            <a:off x="228600" y="1624013"/>
            <a:ext cx="8686800" cy="3149600"/>
          </a:xfrm>
        </p:spPr>
        <p:txBody>
          <a:bodyPr vert="horz" wrap="square" lIns="92075" tIns="46038" rIns="92075" bIns="46038" anchor="t"/>
          <a:p>
            <a:pPr marL="0" indent="0">
              <a:lnSpc>
                <a:spcPct val="90000"/>
              </a:lnSpc>
              <a:buNone/>
            </a:pPr>
            <a:r>
              <a:rPr lang="en-US" altLang="en-US" sz="2800" dirty="0"/>
              <a:t>The following loop initializes the array </a:t>
            </a:r>
            <a:r>
              <a:rPr lang="en-US" altLang="en-US" sz="2800" u="sng" dirty="0"/>
              <a:t>myList</a:t>
            </a:r>
            <a:r>
              <a:rPr lang="en-US" altLang="en-US" sz="2800" dirty="0"/>
              <a:t> with random values between </a:t>
            </a:r>
            <a:r>
              <a:rPr lang="en-US" altLang="en-US" sz="2800" u="sng" dirty="0"/>
              <a:t>0</a:t>
            </a:r>
            <a:r>
              <a:rPr lang="en-US" altLang="en-US" sz="2800" dirty="0"/>
              <a:t> and </a:t>
            </a:r>
            <a:r>
              <a:rPr lang="en-US" altLang="en-US" sz="2800" u="sng" dirty="0"/>
              <a:t>99</a:t>
            </a:r>
            <a:r>
              <a:rPr lang="en-US" altLang="en-US" sz="2800" dirty="0"/>
              <a:t>:</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dirty="0"/>
              <a:t>for</a:t>
            </a:r>
            <a:r>
              <a:rPr lang="en-US" altLang="en-US" sz="2800" dirty="0"/>
              <a:t> (</a:t>
            </a:r>
            <a:r>
              <a:rPr lang="en-US" altLang="en-US" sz="2800" b="1" dirty="0"/>
              <a:t>int</a:t>
            </a:r>
            <a:r>
              <a:rPr lang="en-US" altLang="en-US" sz="2800" dirty="0"/>
              <a:t> i = 0; i &lt; ARRAY_SIZE; i++) </a:t>
            </a:r>
            <a:endParaRPr lang="en-US" altLang="en-US" sz="2800" dirty="0"/>
          </a:p>
          <a:p>
            <a:pPr marL="0" indent="0">
              <a:lnSpc>
                <a:spcPct val="90000"/>
              </a:lnSpc>
              <a:buNone/>
            </a:pPr>
            <a:r>
              <a:rPr lang="en-US" altLang="en-US" sz="2800" dirty="0"/>
              <a:t>{</a:t>
            </a:r>
            <a:endParaRPr lang="en-US" altLang="en-US" sz="2800" dirty="0"/>
          </a:p>
          <a:p>
            <a:pPr marL="0" indent="0">
              <a:lnSpc>
                <a:spcPct val="90000"/>
              </a:lnSpc>
              <a:buNone/>
            </a:pPr>
            <a:r>
              <a:rPr lang="en-US" altLang="en-US" sz="2800" dirty="0"/>
              <a:t>  myList[i] = rand() % 100;</a:t>
            </a:r>
            <a:endParaRPr lang="en-US" altLang="en-US" sz="2800" dirty="0"/>
          </a:p>
          <a:p>
            <a:pPr marL="0" indent="0">
              <a:lnSpc>
                <a:spcPct val="90000"/>
              </a:lnSpc>
              <a:buNone/>
            </a:pPr>
            <a:r>
              <a:rPr lang="en-US" altLang="en-US" sz="2800" dirty="0"/>
              <a:t>}</a:t>
            </a:r>
            <a:endParaRPr lang="en-US" altLang="en-US" sz="2800" dirty="0"/>
          </a:p>
        </p:txBody>
      </p:sp>
      <p:sp>
        <p:nvSpPr>
          <p:cNvPr id="17413"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231775" y="228600"/>
            <a:ext cx="8226425" cy="533400"/>
          </a:xfrm>
        </p:spPr>
        <p:txBody>
          <a:bodyPr vert="horz" wrap="square" lIns="92075" tIns="46038" rIns="92075" bIns="46038" anchor="ctr"/>
          <a:p>
            <a:r>
              <a:rPr lang="en-US" altLang="en-US" sz="4000" dirty="0"/>
              <a:t>Trace Program with Arrays</a:t>
            </a:r>
            <a:endParaRPr lang="en-US" altLang="en-US" sz="4000" dirty="0"/>
          </a:p>
        </p:txBody>
      </p:sp>
      <p:sp>
        <p:nvSpPr>
          <p:cNvPr id="18436" name="Rectangle 3"/>
          <p:cNvSpPr>
            <a:spLocks noGrp="1"/>
          </p:cNvSpPr>
          <p:nvPr>
            <p:ph idx="1"/>
          </p:nvPr>
        </p:nvSpPr>
        <p:spPr>
          <a:xfrm>
            <a:off x="231775" y="1970088"/>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31781" name="AutoShape 5"/>
          <p:cNvSpPr/>
          <p:nvPr/>
        </p:nvSpPr>
        <p:spPr>
          <a:xfrm>
            <a:off x="2382838" y="1047750"/>
            <a:ext cx="4186237" cy="768350"/>
          </a:xfrm>
          <a:prstGeom prst="wedgeRoundRectCallout">
            <a:avLst>
              <a:gd name="adj1" fmla="val -30620"/>
              <a:gd name="adj2" fmla="val 16405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600" dirty="0"/>
              <a:t>Declare array variable values, create an array, and assign its reference to values</a:t>
            </a:r>
            <a:endParaRPr lang="en-US" altLang="en-US" sz="1600" dirty="0"/>
          </a:p>
        </p:txBody>
      </p:sp>
      <p:sp>
        <p:nvSpPr>
          <p:cNvPr id="18438" name="Rectangle 6"/>
          <p:cNvSpPr/>
          <p:nvPr/>
        </p:nvSpPr>
        <p:spPr>
          <a:xfrm>
            <a:off x="539750" y="2622550"/>
            <a:ext cx="396240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39" name="Rectangle 8"/>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8440"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3100" name="" r:id="rId1" imgW="1600200" imgH="1714500" progId="Word.Picture.8">
                  <p:embed/>
                </p:oleObj>
              </mc:Choice>
              <mc:Fallback>
                <p:oleObj name="" r:id="rId1" imgW="1600200" imgH="1714500" progId="Word.Picture.8">
                  <p:embed/>
                  <p:pic>
                    <p:nvPicPr>
                      <p:cNvPr id="0" name="图片 3099"/>
                      <p:cNvPicPr/>
                      <p:nvPr/>
                    </p:nvPicPr>
                    <p:blipFill>
                      <a:blip r:embed="rId2"/>
                      <a:stretch>
                        <a:fillRect/>
                      </a:stretch>
                    </p:blipFill>
                    <p:spPr>
                      <a:xfrm>
                        <a:off x="5838825" y="2046288"/>
                        <a:ext cx="1958975" cy="2098675"/>
                      </a:xfrm>
                      <a:prstGeom prst="rect">
                        <a:avLst/>
                      </a:prstGeom>
                      <a:noFill/>
                      <a:ln w="38100">
                        <a:noFill/>
                        <a:miter/>
                      </a:ln>
                    </p:spPr>
                  </p:pic>
                </p:oleObj>
              </mc:Fallback>
            </mc:AlternateContent>
          </a:graphicData>
        </a:graphic>
      </p:graphicFrame>
      <p:sp>
        <p:nvSpPr>
          <p:cNvPr id="18442" name="Line 10"/>
          <p:cNvSpPr/>
          <p:nvPr/>
        </p:nvSpPr>
        <p:spPr>
          <a:xfrm>
            <a:off x="4071938" y="2738438"/>
            <a:ext cx="2189162" cy="76200"/>
          </a:xfrm>
          <a:prstGeom prst="line">
            <a:avLst/>
          </a:prstGeom>
          <a:ln w="5080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139700" y="228600"/>
            <a:ext cx="8318500" cy="533400"/>
          </a:xfrm>
        </p:spPr>
        <p:txBody>
          <a:bodyPr vert="horz" wrap="square" lIns="92075" tIns="46038" rIns="92075" bIns="46038" anchor="ctr"/>
          <a:p>
            <a:r>
              <a:rPr lang="en-US" altLang="en-US" sz="4000" dirty="0"/>
              <a:t>Trace Program with Arrays</a:t>
            </a:r>
            <a:endParaRPr lang="en-US" altLang="en-US" sz="4000" dirty="0"/>
          </a:p>
        </p:txBody>
      </p:sp>
      <p:sp>
        <p:nvSpPr>
          <p:cNvPr id="19460"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49188" name="AutoShape 4"/>
          <p:cNvSpPr/>
          <p:nvPr/>
        </p:nvSpPr>
        <p:spPr>
          <a:xfrm>
            <a:off x="2382838" y="1047750"/>
            <a:ext cx="4186237" cy="384175"/>
          </a:xfrm>
          <a:prstGeom prst="wedgeRoundRectCallout">
            <a:avLst>
              <a:gd name="adj1" fmla="val -69870"/>
              <a:gd name="adj2" fmla="val 45082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becomes 1</a:t>
            </a:r>
            <a:endParaRPr lang="en-US" altLang="en-US" sz="1800" dirty="0"/>
          </a:p>
        </p:txBody>
      </p:sp>
      <p:sp>
        <p:nvSpPr>
          <p:cNvPr id="19462" name="Rectangle 5"/>
          <p:cNvSpPr/>
          <p:nvPr/>
        </p:nvSpPr>
        <p:spPr>
          <a:xfrm>
            <a:off x="1000125" y="2928938"/>
            <a:ext cx="8064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3"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9464"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3101" name="" r:id="rId1" imgW="1600200" imgH="1714500" progId="Word.Picture.8">
                  <p:embed/>
                </p:oleObj>
              </mc:Choice>
              <mc:Fallback>
                <p:oleObj name="" r:id="rId1" imgW="1600200" imgH="1714500" progId="Word.Picture.8">
                  <p:embed/>
                  <p:pic>
                    <p:nvPicPr>
                      <p:cNvPr id="0" name="图片 3100"/>
                      <p:cNvPicPr/>
                      <p:nvPr/>
                    </p:nvPicPr>
                    <p:blipFill>
                      <a:blip r:embed="rId2"/>
                      <a:stretch>
                        <a:fillRect/>
                      </a:stretch>
                    </p:blipFill>
                    <p:spPr>
                      <a:xfrm>
                        <a:off x="5838825" y="2238375"/>
                        <a:ext cx="1958975" cy="2098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228600" y="228600"/>
            <a:ext cx="8229600" cy="533400"/>
          </a:xfrm>
        </p:spPr>
        <p:txBody>
          <a:bodyPr vert="horz" wrap="square" lIns="92075" tIns="46038" rIns="92075" bIns="46038" anchor="ctr"/>
          <a:p>
            <a:r>
              <a:rPr lang="en-US" altLang="en-US" sz="4000" dirty="0"/>
              <a:t>Trace Program with Arrays</a:t>
            </a:r>
            <a:endParaRPr lang="en-US" altLang="en-US" sz="4000" dirty="0"/>
          </a:p>
        </p:txBody>
      </p:sp>
      <p:sp>
        <p:nvSpPr>
          <p:cNvPr id="20484"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0212" name="AutoShape 4"/>
          <p:cNvSpPr/>
          <p:nvPr/>
        </p:nvSpPr>
        <p:spPr>
          <a:xfrm>
            <a:off x="2382838" y="1047750"/>
            <a:ext cx="4186237" cy="384175"/>
          </a:xfrm>
          <a:prstGeom prst="wedgeRoundRectCallout">
            <a:avLst>
              <a:gd name="adj1" fmla="val -54134"/>
              <a:gd name="adj2" fmla="val 44463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(=1) is less than 5</a:t>
            </a:r>
            <a:endParaRPr lang="en-US" altLang="en-US" sz="1800" dirty="0"/>
          </a:p>
        </p:txBody>
      </p:sp>
      <p:sp>
        <p:nvSpPr>
          <p:cNvPr id="20486" name="Rectangle 5"/>
          <p:cNvSpPr/>
          <p:nvPr/>
        </p:nvSpPr>
        <p:spPr>
          <a:xfrm>
            <a:off x="1922463" y="2928938"/>
            <a:ext cx="576262"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7"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8"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3102" name="" r:id="rId1" imgW="1600200" imgH="1714500" progId="Word.Picture.8">
                  <p:embed/>
                </p:oleObj>
              </mc:Choice>
              <mc:Fallback>
                <p:oleObj name="" r:id="rId1" imgW="1600200" imgH="1714500" progId="Word.Picture.8">
                  <p:embed/>
                  <p:pic>
                    <p:nvPicPr>
                      <p:cNvPr id="0" name="图片 3101"/>
                      <p:cNvPicPr/>
                      <p:nvPr/>
                    </p:nvPicPr>
                    <p:blipFill>
                      <a:blip r:embed="rId2"/>
                      <a:stretch>
                        <a:fillRect/>
                      </a:stretch>
                    </p:blipFill>
                    <p:spPr>
                      <a:xfrm>
                        <a:off x="5838825" y="2314575"/>
                        <a:ext cx="1958975" cy="2098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7</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rPr>
              <a:t>Array</a:t>
            </a:r>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577850" y="228600"/>
            <a:ext cx="7880350" cy="533400"/>
          </a:xfrm>
        </p:spPr>
        <p:txBody>
          <a:bodyPr vert="horz" wrap="square" lIns="92075" tIns="46038" rIns="92075" bIns="46038" anchor="ctr"/>
          <a:p>
            <a:r>
              <a:rPr lang="en-US" altLang="en-US" dirty="0"/>
              <a:t>Trace Program with Arrays</a:t>
            </a:r>
            <a:endParaRPr lang="en-US" altLang="en-US" dirty="0"/>
          </a:p>
        </p:txBody>
      </p:sp>
      <p:sp>
        <p:nvSpPr>
          <p:cNvPr id="21508"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32804" name="AutoShape 4"/>
          <p:cNvSpPr/>
          <p:nvPr/>
        </p:nvSpPr>
        <p:spPr>
          <a:xfrm>
            <a:off x="2382838" y="1047750"/>
            <a:ext cx="4186237" cy="768350"/>
          </a:xfrm>
          <a:prstGeom prst="wedgeRoundRectCallout">
            <a:avLst>
              <a:gd name="adj1" fmla="val -35514"/>
              <a:gd name="adj2" fmla="val 27644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line is executed, value[1] is 1</a:t>
            </a:r>
            <a:endParaRPr lang="en-US" altLang="en-US" sz="1800" dirty="0"/>
          </a:p>
          <a:p>
            <a:pPr marL="0" lvl="0" indent="0" algn="ctr">
              <a:spcBef>
                <a:spcPct val="0"/>
              </a:spcBef>
              <a:buClrTx/>
              <a:buSzPct val="100000"/>
              <a:buNone/>
            </a:pPr>
            <a:endParaRPr lang="en-US" altLang="en-US" sz="1800" dirty="0"/>
          </a:p>
        </p:txBody>
      </p:sp>
      <p:sp>
        <p:nvSpPr>
          <p:cNvPr id="21510" name="Rectangle 5"/>
          <p:cNvSpPr/>
          <p:nvPr/>
        </p:nvSpPr>
        <p:spPr>
          <a:xfrm>
            <a:off x="577850" y="3505200"/>
            <a:ext cx="396240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1"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151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91" name="" r:id="rId1" imgW="1601470" imgH="1713230" progId="Word.Picture.8">
                  <p:embed/>
                </p:oleObj>
              </mc:Choice>
              <mc:Fallback>
                <p:oleObj name="" r:id="rId1" imgW="1601470" imgH="1713230" progId="Word.Picture.8">
                  <p:embed/>
                  <p:pic>
                    <p:nvPicPr>
                      <p:cNvPr id="0" name="图片 3090"/>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21514" name="Rectangle 9"/>
          <p:cNvSpPr/>
          <p:nvPr/>
        </p:nvSpPr>
        <p:spPr>
          <a:xfrm>
            <a:off x="6376988" y="3006725"/>
            <a:ext cx="73025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5" name="Line 10"/>
          <p:cNvSpPr/>
          <p:nvPr/>
        </p:nvSpPr>
        <p:spPr>
          <a:xfrm flipV="1">
            <a:off x="4149725" y="3160713"/>
            <a:ext cx="2189163" cy="192087"/>
          </a:xfrm>
          <a:prstGeom prst="line">
            <a:avLst/>
          </a:prstGeom>
          <a:ln w="5080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307340" y="285750"/>
            <a:ext cx="8150860" cy="570230"/>
          </a:xfrm>
        </p:spPr>
        <p:txBody>
          <a:bodyPr vert="horz" wrap="square" lIns="92075" tIns="46038" rIns="92075" bIns="46038" anchor="ctr"/>
          <a:p>
            <a:r>
              <a:rPr lang="en-US" altLang="en-US" sz="4000" dirty="0"/>
              <a:t>Trace Program with Arrays</a:t>
            </a:r>
            <a:endParaRPr lang="en-US" altLang="en-US" sz="4000" dirty="0"/>
          </a:p>
        </p:txBody>
      </p:sp>
      <p:sp>
        <p:nvSpPr>
          <p:cNvPr id="22532" name="Rectangle 3"/>
          <p:cNvSpPr>
            <a:spLocks noGrp="1"/>
          </p:cNvSpPr>
          <p:nvPr>
            <p:ph type="body" sz="half" idx="1"/>
          </p:nvPr>
        </p:nvSpPr>
        <p:spPr>
          <a:xfrm>
            <a:off x="693738" y="1892300"/>
            <a:ext cx="4346575" cy="4114800"/>
          </a:xfrm>
        </p:spPr>
        <p:txBody>
          <a:bodyPr vert="horz" wrap="square" lIns="92075" tIns="46038" rIns="92075" bIns="46038" anchor="t"/>
          <a:p>
            <a:pPr marL="609600" indent="-609600">
              <a:lnSpc>
                <a:spcPct val="80000"/>
              </a:lnSpc>
              <a:buNone/>
            </a:pPr>
            <a:r>
              <a:rPr lang="en-US" altLang="en-US" sz="2400" dirty="0">
                <a:solidFill>
                  <a:schemeClr val="tx2"/>
                </a:solidFill>
              </a:rPr>
              <a:t>int main() </a:t>
            </a:r>
            <a:endParaRPr lang="en-US" altLang="en-US" sz="2400" dirty="0">
              <a:solidFill>
                <a:schemeClr val="tx2"/>
              </a:solidFill>
            </a:endParaRPr>
          </a:p>
          <a:p>
            <a:pPr marL="609600" indent="-609600">
              <a:lnSpc>
                <a:spcPct val="80000"/>
              </a:lnSpc>
              <a:buNone/>
            </a:pPr>
            <a:r>
              <a:rPr lang="en-US" altLang="en-US" sz="2400" dirty="0">
                <a:solidFill>
                  <a:schemeClr val="tx2"/>
                </a:solidFill>
              </a:rPr>
              <a:t>{</a:t>
            </a:r>
            <a:endParaRPr lang="en-US" altLang="en-US" sz="2400" dirty="0">
              <a:solidFill>
                <a:schemeClr val="tx2"/>
              </a:solidFill>
            </a:endParaRPr>
          </a:p>
          <a:p>
            <a:pPr marL="609600" indent="-609600">
              <a:lnSpc>
                <a:spcPct val="80000"/>
              </a:lnSpc>
              <a:buNone/>
            </a:pPr>
            <a:r>
              <a:rPr lang="en-US" altLang="en-US" sz="2400" dirty="0">
                <a:solidFill>
                  <a:schemeClr val="tx2"/>
                </a:solidFill>
              </a:rPr>
              <a:t>    int values[5];</a:t>
            </a:r>
            <a:endParaRPr lang="en-US" altLang="en-US" sz="2400" dirty="0">
              <a:solidFill>
                <a:schemeClr val="tx2"/>
              </a:solidFill>
            </a:endParaRPr>
          </a:p>
          <a:p>
            <a:pPr marL="609600" indent="-609600">
              <a:lnSpc>
                <a:spcPct val="80000"/>
              </a:lnSpc>
              <a:buNone/>
            </a:pPr>
            <a:r>
              <a:rPr lang="en-US" altLang="en-US" sz="2400" dirty="0">
                <a:solidFill>
                  <a:schemeClr val="tx2"/>
                </a:solidFill>
              </a:rPr>
              <a:t>    for (int i = 1; i &lt; 5; i++) </a:t>
            </a:r>
            <a:endParaRPr lang="en-US" altLang="en-US" sz="2400" dirty="0">
              <a:solidFill>
                <a:schemeClr val="tx2"/>
              </a:solidFill>
            </a:endParaRPr>
          </a:p>
          <a:p>
            <a:pPr marL="609600" indent="-609600">
              <a:lnSpc>
                <a:spcPct val="80000"/>
              </a:lnSpc>
              <a:buNone/>
            </a:pPr>
            <a:r>
              <a:rPr lang="en-US" altLang="en-US" sz="2400" dirty="0">
                <a:solidFill>
                  <a:schemeClr val="tx2"/>
                </a:solidFill>
              </a:rPr>
              <a:t>   {</a:t>
            </a:r>
            <a:endParaRPr lang="en-US" altLang="en-US" sz="2400" dirty="0">
              <a:solidFill>
                <a:schemeClr val="tx2"/>
              </a:solidFill>
            </a:endParaRPr>
          </a:p>
          <a:p>
            <a:pPr marL="609600" indent="-609600">
              <a:lnSpc>
                <a:spcPct val="80000"/>
              </a:lnSpc>
              <a:buNone/>
            </a:pPr>
            <a:r>
              <a:rPr lang="en-US" altLang="en-US" sz="2400" dirty="0">
                <a:solidFill>
                  <a:schemeClr val="tx2"/>
                </a:solidFill>
              </a:rPr>
              <a:t>      values[i] = values[i] + values[i-1];</a:t>
            </a:r>
            <a:endParaRPr lang="en-US" altLang="en-US" sz="2400" dirty="0">
              <a:solidFill>
                <a:schemeClr val="tx2"/>
              </a:solidFill>
            </a:endParaRPr>
          </a:p>
          <a:p>
            <a:pPr marL="609600" indent="-609600">
              <a:lnSpc>
                <a:spcPct val="80000"/>
              </a:lnSpc>
              <a:buNone/>
            </a:pPr>
            <a:r>
              <a:rPr lang="en-US" altLang="en-US" sz="2400" dirty="0">
                <a:solidFill>
                  <a:schemeClr val="tx2"/>
                </a:solidFill>
              </a:rPr>
              <a:t>    }</a:t>
            </a:r>
            <a:endParaRPr lang="en-US" altLang="en-US" sz="2400" dirty="0">
              <a:solidFill>
                <a:schemeClr val="tx2"/>
              </a:solidFill>
            </a:endParaRPr>
          </a:p>
          <a:p>
            <a:pPr marL="609600" indent="-609600">
              <a:lnSpc>
                <a:spcPct val="80000"/>
              </a:lnSpc>
              <a:buNone/>
            </a:pPr>
            <a:r>
              <a:rPr lang="en-US" altLang="en-US" sz="2400" dirty="0">
                <a:solidFill>
                  <a:schemeClr val="tx2"/>
                </a:solidFill>
              </a:rPr>
              <a:t>    values[0] = values[1] + values[4];</a:t>
            </a:r>
            <a:endParaRPr lang="en-US" altLang="en-US" sz="2400" dirty="0">
              <a:solidFill>
                <a:schemeClr val="tx2"/>
              </a:solidFill>
            </a:endParaRPr>
          </a:p>
          <a:p>
            <a:pPr marL="609600" indent="-609600">
              <a:lnSpc>
                <a:spcPct val="80000"/>
              </a:lnSpc>
              <a:buNone/>
            </a:pPr>
            <a:r>
              <a:rPr lang="en-US" altLang="en-US" sz="2400" dirty="0">
                <a:solidFill>
                  <a:schemeClr val="tx2"/>
                </a:solidFill>
              </a:rPr>
              <a:t>}</a:t>
            </a:r>
            <a:endParaRPr lang="en-US" altLang="en-US" sz="2400" dirty="0">
              <a:solidFill>
                <a:schemeClr val="tx2"/>
              </a:solidFill>
            </a:endParaRPr>
          </a:p>
        </p:txBody>
      </p:sp>
      <p:sp>
        <p:nvSpPr>
          <p:cNvPr id="351236" name="AutoShape 4"/>
          <p:cNvSpPr/>
          <p:nvPr/>
        </p:nvSpPr>
        <p:spPr>
          <a:xfrm>
            <a:off x="4187825" y="1201738"/>
            <a:ext cx="4186238" cy="384175"/>
          </a:xfrm>
          <a:prstGeom prst="wedgeRoundRectCallout">
            <a:avLst>
              <a:gd name="adj1" fmla="val -61981"/>
              <a:gd name="adj2" fmla="val 41281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i++, i becomes 2</a:t>
            </a:r>
            <a:endParaRPr lang="en-US" altLang="en-US" sz="1800" dirty="0"/>
          </a:p>
        </p:txBody>
      </p:sp>
      <p:sp>
        <p:nvSpPr>
          <p:cNvPr id="22534" name="Rectangle 5"/>
          <p:cNvSpPr/>
          <p:nvPr/>
        </p:nvSpPr>
        <p:spPr>
          <a:xfrm>
            <a:off x="3457575" y="3044825"/>
            <a:ext cx="384175"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5"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2537" name="Object 9"/>
          <p:cNvGraphicFramePr>
            <a:graphicFrameLocks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3092" name="" r:id="rId1" imgW="1601470" imgH="1713230" progId="Word.Picture.8">
                  <p:embed/>
                </p:oleObj>
              </mc:Choice>
              <mc:Fallback>
                <p:oleObj name="" r:id="rId1" imgW="1601470" imgH="1713230" progId="Word.Picture.8">
                  <p:embed/>
                  <p:pic>
                    <p:nvPicPr>
                      <p:cNvPr id="0" name="图片 3091"/>
                      <p:cNvPicPr/>
                      <p:nvPr/>
                    </p:nvPicPr>
                    <p:blipFill>
                      <a:blip r:embed="rId2"/>
                      <a:srcRect/>
                      <a:stretch>
                        <a:fillRect/>
                      </a:stretch>
                    </p:blipFill>
                    <p:spPr>
                      <a:xfrm>
                        <a:off x="6030913" y="2468563"/>
                        <a:ext cx="1828800" cy="19589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198120" y="285750"/>
            <a:ext cx="8260080" cy="494030"/>
          </a:xfrm>
        </p:spPr>
        <p:txBody>
          <a:bodyPr vert="horz" wrap="square" lIns="92075" tIns="46038" rIns="92075" bIns="46038" anchor="ctr"/>
          <a:p>
            <a:r>
              <a:rPr lang="en-US" altLang="en-US" sz="4000" dirty="0"/>
              <a:t>Trace Program with Arrays</a:t>
            </a:r>
            <a:endParaRPr lang="en-US" altLang="en-US" sz="4000" dirty="0"/>
          </a:p>
        </p:txBody>
      </p:sp>
      <p:sp>
        <p:nvSpPr>
          <p:cNvPr id="23556" name="Rectangle 3"/>
          <p:cNvSpPr>
            <a:spLocks noGrp="1"/>
          </p:cNvSpPr>
          <p:nvPr>
            <p:ph type="body" sz="half" idx="1"/>
          </p:nvPr>
        </p:nvSpPr>
        <p:spPr>
          <a:xfrm>
            <a:off x="685800" y="1657350"/>
            <a:ext cx="4346575" cy="4114800"/>
          </a:xfrm>
        </p:spPr>
        <p:txBody>
          <a:bodyPr vert="horz" wrap="square" lIns="92075" tIns="46038" rIns="92075" bIns="46038" anchor="t"/>
          <a:p>
            <a:pPr marL="609600" indent="-609600">
              <a:lnSpc>
                <a:spcPct val="80000"/>
              </a:lnSpc>
              <a:buNone/>
            </a:pPr>
            <a:r>
              <a:rPr lang="en-US" altLang="en-US" sz="2400" dirty="0">
                <a:solidFill>
                  <a:schemeClr val="tx2"/>
                </a:solidFill>
              </a:rPr>
              <a:t>int main() </a:t>
            </a:r>
            <a:endParaRPr lang="en-US" altLang="en-US" sz="2400" dirty="0">
              <a:solidFill>
                <a:schemeClr val="tx2"/>
              </a:solidFill>
            </a:endParaRPr>
          </a:p>
          <a:p>
            <a:pPr marL="609600" indent="-609600">
              <a:lnSpc>
                <a:spcPct val="80000"/>
              </a:lnSpc>
              <a:buNone/>
            </a:pPr>
            <a:r>
              <a:rPr lang="en-US" altLang="en-US" sz="2400" dirty="0">
                <a:solidFill>
                  <a:schemeClr val="tx2"/>
                </a:solidFill>
              </a:rPr>
              <a:t>{</a:t>
            </a:r>
            <a:endParaRPr lang="en-US" altLang="en-US" sz="2400" dirty="0">
              <a:solidFill>
                <a:schemeClr val="tx2"/>
              </a:solidFill>
            </a:endParaRPr>
          </a:p>
          <a:p>
            <a:pPr marL="609600" indent="-609600">
              <a:lnSpc>
                <a:spcPct val="80000"/>
              </a:lnSpc>
              <a:buNone/>
            </a:pPr>
            <a:r>
              <a:rPr lang="en-US" altLang="en-US" sz="2400" dirty="0">
                <a:solidFill>
                  <a:schemeClr val="tx2"/>
                </a:solidFill>
              </a:rPr>
              <a:t>    int values[5];</a:t>
            </a:r>
            <a:endParaRPr lang="en-US" altLang="en-US" sz="2400" dirty="0">
              <a:solidFill>
                <a:schemeClr val="tx2"/>
              </a:solidFill>
            </a:endParaRPr>
          </a:p>
          <a:p>
            <a:pPr marL="609600" indent="-609600">
              <a:lnSpc>
                <a:spcPct val="80000"/>
              </a:lnSpc>
              <a:buNone/>
            </a:pPr>
            <a:r>
              <a:rPr lang="en-US" altLang="en-US" sz="2400" dirty="0">
                <a:solidFill>
                  <a:schemeClr val="tx2"/>
                </a:solidFill>
              </a:rPr>
              <a:t>    for (int i = 1; i &lt; 5; i++) </a:t>
            </a:r>
            <a:endParaRPr lang="en-US" altLang="en-US" sz="2400" dirty="0">
              <a:solidFill>
                <a:schemeClr val="tx2"/>
              </a:solidFill>
            </a:endParaRPr>
          </a:p>
          <a:p>
            <a:pPr marL="609600" indent="-609600">
              <a:lnSpc>
                <a:spcPct val="80000"/>
              </a:lnSpc>
              <a:buNone/>
            </a:pPr>
            <a:r>
              <a:rPr lang="en-US" altLang="en-US" sz="2400" dirty="0">
                <a:solidFill>
                  <a:schemeClr val="tx2"/>
                </a:solidFill>
              </a:rPr>
              <a:t>   {</a:t>
            </a:r>
            <a:endParaRPr lang="en-US" altLang="en-US" sz="2400" dirty="0">
              <a:solidFill>
                <a:schemeClr val="tx2"/>
              </a:solidFill>
            </a:endParaRPr>
          </a:p>
          <a:p>
            <a:pPr marL="609600" indent="-609600">
              <a:lnSpc>
                <a:spcPct val="80000"/>
              </a:lnSpc>
              <a:buNone/>
            </a:pPr>
            <a:r>
              <a:rPr lang="en-US" altLang="en-US" sz="2400" dirty="0">
                <a:solidFill>
                  <a:schemeClr val="tx2"/>
                </a:solidFill>
              </a:rPr>
              <a:t>      values[i] = values[i] + values[i-1];</a:t>
            </a:r>
            <a:endParaRPr lang="en-US" altLang="en-US" sz="2400" dirty="0">
              <a:solidFill>
                <a:schemeClr val="tx2"/>
              </a:solidFill>
            </a:endParaRPr>
          </a:p>
          <a:p>
            <a:pPr marL="609600" indent="-609600">
              <a:lnSpc>
                <a:spcPct val="80000"/>
              </a:lnSpc>
              <a:buNone/>
            </a:pPr>
            <a:r>
              <a:rPr lang="en-US" altLang="en-US" sz="2400" dirty="0">
                <a:solidFill>
                  <a:schemeClr val="tx2"/>
                </a:solidFill>
              </a:rPr>
              <a:t>    }</a:t>
            </a:r>
            <a:endParaRPr lang="en-US" altLang="en-US" sz="2400" dirty="0">
              <a:solidFill>
                <a:schemeClr val="tx2"/>
              </a:solidFill>
            </a:endParaRPr>
          </a:p>
          <a:p>
            <a:pPr marL="609600" indent="-609600">
              <a:lnSpc>
                <a:spcPct val="80000"/>
              </a:lnSpc>
              <a:buNone/>
            </a:pPr>
            <a:r>
              <a:rPr lang="en-US" altLang="en-US" sz="2400" dirty="0">
                <a:solidFill>
                  <a:schemeClr val="tx2"/>
                </a:solidFill>
              </a:rPr>
              <a:t>    values[0] = values[1] + values[4];</a:t>
            </a:r>
            <a:endParaRPr lang="en-US" altLang="en-US" sz="2400" dirty="0">
              <a:solidFill>
                <a:schemeClr val="tx2"/>
              </a:solidFill>
            </a:endParaRPr>
          </a:p>
          <a:p>
            <a:pPr marL="609600" indent="-609600">
              <a:lnSpc>
                <a:spcPct val="80000"/>
              </a:lnSpc>
              <a:buNone/>
            </a:pPr>
            <a:r>
              <a:rPr lang="en-US" altLang="en-US" sz="2400" dirty="0">
                <a:solidFill>
                  <a:schemeClr val="tx2"/>
                </a:solidFill>
              </a:rPr>
              <a:t>}</a:t>
            </a:r>
            <a:endParaRPr lang="en-US" altLang="en-US" sz="2400" dirty="0">
              <a:solidFill>
                <a:schemeClr val="tx2"/>
              </a:solidFill>
            </a:endParaRPr>
          </a:p>
        </p:txBody>
      </p:sp>
      <p:sp>
        <p:nvSpPr>
          <p:cNvPr id="353284" name="AutoShape 4"/>
          <p:cNvSpPr/>
          <p:nvPr/>
        </p:nvSpPr>
        <p:spPr>
          <a:xfrm>
            <a:off x="4840288" y="1277938"/>
            <a:ext cx="3533775" cy="384175"/>
          </a:xfrm>
          <a:prstGeom prst="wedgeRoundRectCallout">
            <a:avLst>
              <a:gd name="adj1" fmla="val -106468"/>
              <a:gd name="adj2" fmla="val 34380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2) is less than 5</a:t>
            </a:r>
            <a:endParaRPr lang="en-US" altLang="en-US" sz="1800" dirty="0"/>
          </a:p>
        </p:txBody>
      </p:sp>
      <p:sp>
        <p:nvSpPr>
          <p:cNvPr id="23558" name="Rectangle 5"/>
          <p:cNvSpPr/>
          <p:nvPr/>
        </p:nvSpPr>
        <p:spPr>
          <a:xfrm>
            <a:off x="2728913" y="2814638"/>
            <a:ext cx="500062"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9"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3561" name="Object 9"/>
          <p:cNvGraphicFramePr>
            <a:graphicFrameLocks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3093" name="" r:id="rId1" imgW="1601470" imgH="1713230" progId="Word.Picture.8">
                  <p:embed/>
                </p:oleObj>
              </mc:Choice>
              <mc:Fallback>
                <p:oleObj name="" r:id="rId1" imgW="1601470" imgH="1713230" progId="Word.Picture.8">
                  <p:embed/>
                  <p:pic>
                    <p:nvPicPr>
                      <p:cNvPr id="0" name="图片 3092"/>
                      <p:cNvPicPr/>
                      <p:nvPr/>
                    </p:nvPicPr>
                    <p:blipFill>
                      <a:blip r:embed="rId2"/>
                      <a:srcRect/>
                      <a:stretch>
                        <a:fillRect/>
                      </a:stretch>
                    </p:blipFill>
                    <p:spPr>
                      <a:xfrm>
                        <a:off x="5916613" y="2506663"/>
                        <a:ext cx="2078037" cy="222726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4580"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2260" name="AutoShape 4"/>
          <p:cNvSpPr/>
          <p:nvPr/>
        </p:nvSpPr>
        <p:spPr>
          <a:xfrm>
            <a:off x="2382838" y="1047750"/>
            <a:ext cx="4186237" cy="768350"/>
          </a:xfrm>
          <a:prstGeom prst="wedgeRoundRectCallout">
            <a:avLst>
              <a:gd name="adj1" fmla="val -34264"/>
              <a:gd name="adj2" fmla="val 28181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line is executed, </a:t>
            </a:r>
            <a:endParaRPr lang="en-US" altLang="en-US" sz="1800" dirty="0"/>
          </a:p>
          <a:p>
            <a:pPr marL="0" lvl="0" indent="0" algn="ctr">
              <a:spcBef>
                <a:spcPct val="0"/>
              </a:spcBef>
              <a:buClrTx/>
              <a:buSzPct val="100000"/>
              <a:buNone/>
            </a:pPr>
            <a:r>
              <a:rPr lang="en-US" altLang="en-US" sz="1800" dirty="0"/>
              <a:t>values[2] is 3 (2 + 1)</a:t>
            </a:r>
            <a:endParaRPr lang="en-US" altLang="en-US" sz="1800" dirty="0"/>
          </a:p>
        </p:txBody>
      </p:sp>
      <p:sp>
        <p:nvSpPr>
          <p:cNvPr id="24582" name="Rectangle 5"/>
          <p:cNvSpPr/>
          <p:nvPr/>
        </p:nvSpPr>
        <p:spPr>
          <a:xfrm>
            <a:off x="577850" y="3505200"/>
            <a:ext cx="396240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3"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94" name="" r:id="rId1" imgW="1601470" imgH="1713230" progId="Word.Picture.8">
                  <p:embed/>
                </p:oleObj>
              </mc:Choice>
              <mc:Fallback>
                <p:oleObj name="" r:id="rId1" imgW="1601470" imgH="1713230" progId="Word.Picture.8">
                  <p:embed/>
                  <p:pic>
                    <p:nvPicPr>
                      <p:cNvPr id="0" name="图片 3093"/>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24586" name="Rectangle 9"/>
          <p:cNvSpPr/>
          <p:nvPr/>
        </p:nvSpPr>
        <p:spPr>
          <a:xfrm>
            <a:off x="6376988" y="3275013"/>
            <a:ext cx="7302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7" name="Line 10"/>
          <p:cNvSpPr/>
          <p:nvPr/>
        </p:nvSpPr>
        <p:spPr>
          <a:xfrm>
            <a:off x="4149725" y="3352800"/>
            <a:ext cx="2227263" cy="76200"/>
          </a:xfrm>
          <a:prstGeom prst="line">
            <a:avLst/>
          </a:prstGeom>
          <a:ln w="50800" cap="flat" cmpd="sng">
            <a:solidFill>
              <a:srgbClr val="FF0000"/>
            </a:solidFill>
            <a:prstDash val="solid"/>
            <a:headEnd type="none" w="sm" len="sm"/>
            <a:tailEnd type="stealth"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5604"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4308" name="AutoShape 4"/>
          <p:cNvSpPr/>
          <p:nvPr/>
        </p:nvSpPr>
        <p:spPr>
          <a:xfrm>
            <a:off x="2382838" y="1047750"/>
            <a:ext cx="4186237" cy="384175"/>
          </a:xfrm>
          <a:prstGeom prst="wedgeRoundRectCallout">
            <a:avLst>
              <a:gd name="adj1" fmla="val -39269"/>
              <a:gd name="adj2" fmla="val 44090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3.</a:t>
            </a:r>
            <a:endParaRPr lang="en-US" altLang="en-US" sz="1800" dirty="0"/>
          </a:p>
        </p:txBody>
      </p:sp>
      <p:sp>
        <p:nvSpPr>
          <p:cNvPr id="25606" name="Rectangle 5"/>
          <p:cNvSpPr/>
          <p:nvPr/>
        </p:nvSpPr>
        <p:spPr>
          <a:xfrm>
            <a:off x="2536825" y="2928938"/>
            <a:ext cx="3460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7"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3095" name="" r:id="rId1" imgW="1601470" imgH="1713230" progId="Word.Picture.8">
                  <p:embed/>
                </p:oleObj>
              </mc:Choice>
              <mc:Fallback>
                <p:oleObj name="" r:id="rId1" imgW="1601470" imgH="1713230" progId="Word.Picture.8">
                  <p:embed/>
                  <p:pic>
                    <p:nvPicPr>
                      <p:cNvPr id="0" name="图片 3094"/>
                      <p:cNvPicPr/>
                      <p:nvPr/>
                    </p:nvPicPr>
                    <p:blipFill>
                      <a:blip r:embed="rId2"/>
                      <a:stretch>
                        <a:fillRect/>
                      </a:stretch>
                    </p:blipFill>
                    <p:spPr>
                      <a:xfrm>
                        <a:off x="5838825" y="2046288"/>
                        <a:ext cx="1958975" cy="2103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6628"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63524" name="AutoShape 4"/>
          <p:cNvSpPr/>
          <p:nvPr/>
        </p:nvSpPr>
        <p:spPr>
          <a:xfrm>
            <a:off x="4111625" y="1163638"/>
            <a:ext cx="4186238" cy="384175"/>
          </a:xfrm>
          <a:prstGeom prst="wedgeRoundRectCallout">
            <a:avLst>
              <a:gd name="adj1" fmla="val -90616"/>
              <a:gd name="adj2" fmla="val 41074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(=3) is still less than 5.</a:t>
            </a:r>
            <a:endParaRPr lang="en-US" altLang="en-US" sz="1800" dirty="0"/>
          </a:p>
        </p:txBody>
      </p:sp>
      <p:sp>
        <p:nvSpPr>
          <p:cNvPr id="26630" name="Rectangle 5"/>
          <p:cNvSpPr/>
          <p:nvPr/>
        </p:nvSpPr>
        <p:spPr>
          <a:xfrm>
            <a:off x="1922463" y="2928938"/>
            <a:ext cx="5365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1"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6632"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3099" name="" r:id="rId1" imgW="1601470" imgH="1713230" progId="Word.Picture.8">
                  <p:embed/>
                </p:oleObj>
              </mc:Choice>
              <mc:Fallback>
                <p:oleObj name="" r:id="rId1" imgW="1601470" imgH="1713230" progId="Word.Picture.8">
                  <p:embed/>
                  <p:pic>
                    <p:nvPicPr>
                      <p:cNvPr id="0" name="图片 3098"/>
                      <p:cNvPicPr/>
                      <p:nvPr/>
                    </p:nvPicPr>
                    <p:blipFill>
                      <a:blip r:embed="rId2"/>
                      <a:stretch>
                        <a:fillRect/>
                      </a:stretch>
                    </p:blipFill>
                    <p:spPr>
                      <a:xfrm>
                        <a:off x="5838825" y="2046288"/>
                        <a:ext cx="1958975" cy="2103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7652"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5332" name="AutoShape 4"/>
          <p:cNvSpPr/>
          <p:nvPr/>
        </p:nvSpPr>
        <p:spPr>
          <a:xfrm>
            <a:off x="4149725" y="1163638"/>
            <a:ext cx="4724400" cy="384175"/>
          </a:xfrm>
          <a:prstGeom prst="wedgeRoundRectCallout">
            <a:avLst>
              <a:gd name="adj1" fmla="val -75370"/>
              <a:gd name="adj2" fmla="val 57892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line, values[3] becomes 6 (3 + 3)</a:t>
            </a:r>
            <a:endParaRPr lang="en-US" altLang="en-US" sz="1800" dirty="0"/>
          </a:p>
        </p:txBody>
      </p:sp>
      <p:sp>
        <p:nvSpPr>
          <p:cNvPr id="27654" name="Rectangle 5"/>
          <p:cNvSpPr/>
          <p:nvPr/>
        </p:nvSpPr>
        <p:spPr>
          <a:xfrm>
            <a:off x="654050" y="3544888"/>
            <a:ext cx="341788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5"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98" name="" r:id="rId1" imgW="1601470" imgH="1713230" progId="Word.Picture.8">
                  <p:embed/>
                </p:oleObj>
              </mc:Choice>
              <mc:Fallback>
                <p:oleObj name="" r:id="rId1" imgW="1601470" imgH="1713230" progId="Word.Picture.8">
                  <p:embed/>
                  <p:pic>
                    <p:nvPicPr>
                      <p:cNvPr id="0" name="图片 3097"/>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27658" name="Line 9"/>
          <p:cNvSpPr/>
          <p:nvPr/>
        </p:nvSpPr>
        <p:spPr>
          <a:xfrm>
            <a:off x="4149725" y="3352800"/>
            <a:ext cx="2111375" cy="306388"/>
          </a:xfrm>
          <a:prstGeom prst="line">
            <a:avLst/>
          </a:prstGeom>
          <a:ln w="50800" cap="flat" cmpd="sng">
            <a:solidFill>
              <a:srgbClr val="FF0000"/>
            </a:solidFill>
            <a:prstDash val="solid"/>
            <a:headEnd type="none" w="sm" len="sm"/>
            <a:tailEnd type="stealth" w="sm" len="sm"/>
          </a:ln>
        </p:spPr>
      </p:sp>
      <p:sp>
        <p:nvSpPr>
          <p:cNvPr id="27659" name="Rectangle 10"/>
          <p:cNvSpPr/>
          <p:nvPr/>
        </p:nvSpPr>
        <p:spPr>
          <a:xfrm>
            <a:off x="6261100" y="3544888"/>
            <a:ext cx="92233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8676"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6356" name="AutoShape 4"/>
          <p:cNvSpPr/>
          <p:nvPr/>
        </p:nvSpPr>
        <p:spPr>
          <a:xfrm>
            <a:off x="4456113" y="1047750"/>
            <a:ext cx="4186237" cy="384175"/>
          </a:xfrm>
          <a:prstGeom prst="wedgeRoundRectCallout">
            <a:avLst>
              <a:gd name="adj1" fmla="val -88644"/>
              <a:gd name="adj2" fmla="val 44504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4</a:t>
            </a:r>
            <a:endParaRPr lang="en-US" altLang="en-US" sz="1800" dirty="0"/>
          </a:p>
        </p:txBody>
      </p:sp>
      <p:sp>
        <p:nvSpPr>
          <p:cNvPr id="28678" name="Rectangle 5"/>
          <p:cNvSpPr/>
          <p:nvPr/>
        </p:nvSpPr>
        <p:spPr>
          <a:xfrm>
            <a:off x="2536825" y="2928938"/>
            <a:ext cx="3460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9"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97" name="" r:id="rId1" imgW="1601470" imgH="1713230" progId="Word.Picture.8">
                  <p:embed/>
                </p:oleObj>
              </mc:Choice>
              <mc:Fallback>
                <p:oleObj name="" r:id="rId1" imgW="1601470" imgH="1713230" progId="Word.Picture.8">
                  <p:embed/>
                  <p:pic>
                    <p:nvPicPr>
                      <p:cNvPr id="0" name="图片 3096"/>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29700"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64548" name="AutoShape 4"/>
          <p:cNvSpPr/>
          <p:nvPr/>
        </p:nvSpPr>
        <p:spPr>
          <a:xfrm>
            <a:off x="4456113" y="1047750"/>
            <a:ext cx="4186237" cy="384175"/>
          </a:xfrm>
          <a:prstGeom prst="wedgeRoundRectCallout">
            <a:avLst>
              <a:gd name="adj1" fmla="val -100852"/>
              <a:gd name="adj2" fmla="val 44504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(=4) is still less than 5</a:t>
            </a:r>
            <a:endParaRPr lang="en-US" altLang="en-US" sz="1800" dirty="0"/>
          </a:p>
        </p:txBody>
      </p:sp>
      <p:sp>
        <p:nvSpPr>
          <p:cNvPr id="29702" name="Rectangle 5"/>
          <p:cNvSpPr/>
          <p:nvPr/>
        </p:nvSpPr>
        <p:spPr>
          <a:xfrm>
            <a:off x="1922463" y="2890838"/>
            <a:ext cx="4984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3"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96" name="" r:id="rId1" imgW="1601470" imgH="1713230" progId="Word.Picture.8">
                  <p:embed/>
                </p:oleObj>
              </mc:Choice>
              <mc:Fallback>
                <p:oleObj name="" r:id="rId1" imgW="1601470" imgH="1713230" progId="Word.Picture.8">
                  <p:embed/>
                  <p:pic>
                    <p:nvPicPr>
                      <p:cNvPr id="0" name="图片 3095"/>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Trace Program with Arrays</a:t>
            </a:r>
            <a:endParaRPr lang="en-US" altLang="en-US" dirty="0"/>
          </a:p>
        </p:txBody>
      </p:sp>
      <p:sp>
        <p:nvSpPr>
          <p:cNvPr id="30724"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57380" name="AutoShape 4"/>
          <p:cNvSpPr/>
          <p:nvPr/>
        </p:nvSpPr>
        <p:spPr>
          <a:xfrm>
            <a:off x="2382838" y="1047750"/>
            <a:ext cx="4186237" cy="384175"/>
          </a:xfrm>
          <a:prstGeom prst="wedgeRoundRectCallout">
            <a:avLst>
              <a:gd name="adj1" fmla="val -35968"/>
              <a:gd name="adj2" fmla="val 60371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values[4] becomes 10 (4 + 6)</a:t>
            </a:r>
            <a:endParaRPr lang="en-US" altLang="en-US" sz="1800" dirty="0"/>
          </a:p>
        </p:txBody>
      </p:sp>
      <p:sp>
        <p:nvSpPr>
          <p:cNvPr id="30726" name="Rectangle 5"/>
          <p:cNvSpPr/>
          <p:nvPr/>
        </p:nvSpPr>
        <p:spPr>
          <a:xfrm>
            <a:off x="693738" y="3505200"/>
            <a:ext cx="3417887"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7"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072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3087" name="" r:id="rId1" imgW="1601470" imgH="1713230" progId="Word.Picture.8">
                  <p:embed/>
                </p:oleObj>
              </mc:Choice>
              <mc:Fallback>
                <p:oleObj name="" r:id="rId1" imgW="1601470" imgH="1713230" progId="Word.Picture.8">
                  <p:embed/>
                  <p:pic>
                    <p:nvPicPr>
                      <p:cNvPr id="0" name="图片 3086"/>
                      <p:cNvPicPr/>
                      <p:nvPr/>
                    </p:nvPicPr>
                    <p:blipFill>
                      <a:blip r:embed="rId2"/>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30730" name="Line 9"/>
          <p:cNvSpPr/>
          <p:nvPr/>
        </p:nvSpPr>
        <p:spPr>
          <a:xfrm>
            <a:off x="4071938" y="3390900"/>
            <a:ext cx="2189162" cy="536575"/>
          </a:xfrm>
          <a:prstGeom prst="line">
            <a:avLst/>
          </a:prstGeom>
          <a:ln w="50800" cap="flat" cmpd="sng">
            <a:solidFill>
              <a:srgbClr val="FF0000"/>
            </a:solidFill>
            <a:prstDash val="solid"/>
            <a:headEnd type="none" w="sm" len="sm"/>
            <a:tailEnd type="stealth" w="sm" len="sm"/>
          </a:ln>
        </p:spPr>
      </p:sp>
      <p:sp>
        <p:nvSpPr>
          <p:cNvPr id="30731" name="Rectangle 10"/>
          <p:cNvSpPr/>
          <p:nvPr/>
        </p:nvSpPr>
        <p:spPr>
          <a:xfrm>
            <a:off x="6376988" y="3813175"/>
            <a:ext cx="76835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152400" y="228600"/>
            <a:ext cx="8763000" cy="473075"/>
          </a:xfrm>
        </p:spPr>
        <p:txBody>
          <a:bodyPr vert="horz" wrap="square" lIns="92075" tIns="46038" rIns="92075" bIns="46038" anchor="ctr"/>
          <a:p>
            <a:r>
              <a:rPr lang="en-US" altLang="en-US" sz="4000" dirty="0"/>
              <a:t>Opening Problem</a:t>
            </a:r>
            <a:endParaRPr lang="en-US" altLang="en-US" sz="4000" dirty="0"/>
          </a:p>
        </p:txBody>
      </p:sp>
      <p:sp>
        <p:nvSpPr>
          <p:cNvPr id="4100" name="Rectangle 3"/>
          <p:cNvSpPr>
            <a:spLocks noGrp="1"/>
          </p:cNvSpPr>
          <p:nvPr>
            <p:ph idx="1"/>
          </p:nvPr>
        </p:nvSpPr>
        <p:spPr>
          <a:xfrm>
            <a:off x="231775" y="971550"/>
            <a:ext cx="8642350" cy="5106988"/>
          </a:xfrm>
        </p:spPr>
        <p:txBody>
          <a:bodyPr vert="horz" wrap="square" lIns="92075" tIns="46038" rIns="92075" bIns="46038" anchor="t"/>
          <a:p>
            <a:pPr marL="0" indent="0">
              <a:buNone/>
            </a:pPr>
            <a:r>
              <a:rPr lang="en-US" altLang="en-US" sz="3500" dirty="0"/>
              <a:t>Read one hundred numbers, compute their average, and find out how many numbers are above the average. </a:t>
            </a:r>
            <a:endParaRPr lang="en-US" altLang="en-US" sz="3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290830" y="285750"/>
            <a:ext cx="8167370" cy="494030"/>
          </a:xfrm>
        </p:spPr>
        <p:txBody>
          <a:bodyPr vert="horz" wrap="square" lIns="92075" tIns="46038" rIns="92075" bIns="46038" anchor="ctr"/>
          <a:p>
            <a:r>
              <a:rPr lang="en-US" altLang="en-US" sz="4000" dirty="0"/>
              <a:t>Trace Program with Arrays</a:t>
            </a:r>
            <a:endParaRPr lang="en-US" altLang="en-US" sz="4000" dirty="0"/>
          </a:p>
        </p:txBody>
      </p:sp>
      <p:sp>
        <p:nvSpPr>
          <p:cNvPr id="31748" name="Rectangle 3"/>
          <p:cNvSpPr>
            <a:spLocks noGrp="1"/>
          </p:cNvSpPr>
          <p:nvPr>
            <p:ph type="body" sz="half" idx="1"/>
          </p:nvPr>
        </p:nvSpPr>
        <p:spPr>
          <a:xfrm>
            <a:off x="693738" y="1662113"/>
            <a:ext cx="3810000" cy="4114800"/>
          </a:xfrm>
        </p:spPr>
        <p:txBody>
          <a:bodyPr vert="horz" wrap="square" lIns="92075" tIns="46038" rIns="92075" bIns="46038" anchor="t"/>
          <a:p>
            <a:pPr marL="609600" indent="-609600">
              <a:lnSpc>
                <a:spcPct val="80000"/>
              </a:lnSpc>
              <a:buNone/>
            </a:pPr>
            <a:r>
              <a:rPr lang="en-US" altLang="en-US" sz="1800" dirty="0">
                <a:solidFill>
                  <a:schemeClr val="tx2"/>
                </a:solidFill>
              </a:rPr>
              <a:t>int main() </a:t>
            </a:r>
            <a:endParaRPr lang="en-US" altLang="en-US" sz="1800" dirty="0">
              <a:solidFill>
                <a:schemeClr val="tx2"/>
              </a:solidFill>
            </a:endParaRPr>
          </a:p>
          <a:p>
            <a:pPr marL="609600" indent="-609600">
              <a:lnSpc>
                <a:spcPct val="80000"/>
              </a:lnSpc>
              <a:buNone/>
            </a:pPr>
            <a:r>
              <a:rPr lang="en-US" altLang="en-US" sz="1800" dirty="0">
                <a:solidFill>
                  <a:schemeClr val="tx2"/>
                </a:solidFill>
              </a:rPr>
              <a:t>{</a:t>
            </a:r>
            <a:endParaRPr lang="en-US" altLang="en-US" sz="1800" dirty="0">
              <a:solidFill>
                <a:schemeClr val="tx2"/>
              </a:solidFill>
            </a:endParaRPr>
          </a:p>
          <a:p>
            <a:pPr marL="609600" indent="-609600">
              <a:lnSpc>
                <a:spcPct val="80000"/>
              </a:lnSpc>
              <a:buNone/>
            </a:pPr>
            <a:r>
              <a:rPr lang="en-US" altLang="en-US" sz="1800" dirty="0">
                <a:solidFill>
                  <a:schemeClr val="tx2"/>
                </a:solidFill>
              </a:rPr>
              <a:t>    int values[5];</a:t>
            </a:r>
            <a:endParaRPr lang="en-US" altLang="en-US" sz="1800" dirty="0">
              <a:solidFill>
                <a:schemeClr val="tx2"/>
              </a:solidFill>
            </a:endParaRPr>
          </a:p>
          <a:p>
            <a:pPr marL="609600" indent="-609600">
              <a:lnSpc>
                <a:spcPct val="80000"/>
              </a:lnSpc>
              <a:buNone/>
            </a:pPr>
            <a:r>
              <a:rPr lang="en-US" altLang="en-US" sz="1800" dirty="0">
                <a:solidFill>
                  <a:schemeClr val="tx2"/>
                </a:solidFill>
              </a:rPr>
              <a:t>    for (int i = 1; i &lt; 5; i++) </a:t>
            </a:r>
            <a:endParaRPr lang="en-US" altLang="en-US" sz="1800" dirty="0">
              <a:solidFill>
                <a:schemeClr val="tx2"/>
              </a:solidFill>
            </a:endParaRPr>
          </a:p>
          <a:p>
            <a:pPr marL="609600" indent="-609600">
              <a:lnSpc>
                <a:spcPct val="80000"/>
              </a:lnSpc>
              <a:buNone/>
            </a:pPr>
            <a:r>
              <a:rPr lang="en-US" altLang="en-US" sz="1800" dirty="0">
                <a:solidFill>
                  <a:schemeClr val="tx2"/>
                </a:solidFill>
              </a:rPr>
              <a:t>   {</a:t>
            </a:r>
            <a:endParaRPr lang="en-US" altLang="en-US" sz="1800" dirty="0">
              <a:solidFill>
                <a:schemeClr val="tx2"/>
              </a:solidFill>
            </a:endParaRPr>
          </a:p>
          <a:p>
            <a:pPr marL="609600" indent="-609600">
              <a:lnSpc>
                <a:spcPct val="80000"/>
              </a:lnSpc>
              <a:buNone/>
            </a:pPr>
            <a:r>
              <a:rPr lang="en-US" altLang="en-US" sz="1800" dirty="0">
                <a:solidFill>
                  <a:schemeClr val="tx2"/>
                </a:solidFill>
              </a:rPr>
              <a:t>      values[i] = values[i] + values[i-1];</a:t>
            </a:r>
            <a:endParaRPr lang="en-US" altLang="en-US" sz="1800" dirty="0">
              <a:solidFill>
                <a:schemeClr val="tx2"/>
              </a:solidFill>
            </a:endParaRPr>
          </a:p>
          <a:p>
            <a:pPr marL="609600" indent="-609600">
              <a:lnSpc>
                <a:spcPct val="80000"/>
              </a:lnSpc>
              <a:buNone/>
            </a:pPr>
            <a:r>
              <a:rPr lang="en-US" altLang="en-US" sz="1800" dirty="0">
                <a:solidFill>
                  <a:schemeClr val="tx2"/>
                </a:solidFill>
              </a:rPr>
              <a:t>    }</a:t>
            </a:r>
            <a:endParaRPr lang="en-US" altLang="en-US" sz="1800" dirty="0">
              <a:solidFill>
                <a:schemeClr val="tx2"/>
              </a:solidFill>
            </a:endParaRPr>
          </a:p>
          <a:p>
            <a:pPr marL="609600" indent="-609600">
              <a:lnSpc>
                <a:spcPct val="80000"/>
              </a:lnSpc>
              <a:buNone/>
            </a:pPr>
            <a:r>
              <a:rPr lang="en-US" altLang="en-US" sz="1800" dirty="0">
                <a:solidFill>
                  <a:schemeClr val="tx2"/>
                </a:solidFill>
              </a:rPr>
              <a:t>    values[0] = values[1] + values[4];</a:t>
            </a:r>
            <a:endParaRPr lang="en-US" altLang="en-US" sz="1800" dirty="0">
              <a:solidFill>
                <a:schemeClr val="tx2"/>
              </a:solidFill>
            </a:endParaRPr>
          </a:p>
          <a:p>
            <a:pPr marL="609600" indent="-609600">
              <a:lnSpc>
                <a:spcPct val="80000"/>
              </a:lnSpc>
              <a:buNone/>
            </a:pPr>
            <a:r>
              <a:rPr lang="en-US" altLang="en-US" sz="1800" dirty="0">
                <a:solidFill>
                  <a:schemeClr val="tx2"/>
                </a:solidFill>
              </a:rPr>
              <a:t>}</a:t>
            </a:r>
            <a:endParaRPr lang="en-US" altLang="en-US" sz="1800" dirty="0">
              <a:solidFill>
                <a:schemeClr val="tx2"/>
              </a:solidFill>
            </a:endParaRPr>
          </a:p>
        </p:txBody>
      </p:sp>
      <p:sp>
        <p:nvSpPr>
          <p:cNvPr id="358404" name="AutoShape 4"/>
          <p:cNvSpPr/>
          <p:nvPr/>
        </p:nvSpPr>
        <p:spPr>
          <a:xfrm>
            <a:off x="4303713" y="1085850"/>
            <a:ext cx="4186237" cy="384175"/>
          </a:xfrm>
          <a:prstGeom prst="wedgeRoundRectCallout">
            <a:avLst>
              <a:gd name="adj1" fmla="val -78556"/>
              <a:gd name="adj2" fmla="val 37768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i++, i becomes 5</a:t>
            </a:r>
            <a:endParaRPr lang="en-US" altLang="en-US" sz="1800" dirty="0"/>
          </a:p>
        </p:txBody>
      </p:sp>
      <p:sp>
        <p:nvSpPr>
          <p:cNvPr id="31750" name="Rectangle 5"/>
          <p:cNvSpPr/>
          <p:nvPr/>
        </p:nvSpPr>
        <p:spPr>
          <a:xfrm>
            <a:off x="2728913" y="2546350"/>
            <a:ext cx="384175" cy="2301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1"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1753" name="Object 11"/>
          <p:cNvGraphicFramePr>
            <a:graphicFrameLocks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88" name="" r:id="rId1" imgW="1601470" imgH="1713230" progId="Word.Picture.8">
                  <p:embed/>
                </p:oleObj>
              </mc:Choice>
              <mc:Fallback>
                <p:oleObj name="" r:id="rId1" imgW="1601470" imgH="1713230" progId="Word.Picture.8">
                  <p:embed/>
                  <p:pic>
                    <p:nvPicPr>
                      <p:cNvPr id="0" name="图片 3087"/>
                      <p:cNvPicPr/>
                      <p:nvPr/>
                    </p:nvPicPr>
                    <p:blipFill>
                      <a:blip r:embed="rId2"/>
                      <a:srcRect/>
                      <a:stretch>
                        <a:fillRect/>
                      </a:stretch>
                    </p:blipFill>
                    <p:spPr>
                      <a:xfrm>
                        <a:off x="5800725" y="2622550"/>
                        <a:ext cx="2109788" cy="2260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190500" y="285750"/>
            <a:ext cx="8267700" cy="685800"/>
          </a:xfrm>
        </p:spPr>
        <p:txBody>
          <a:bodyPr vert="horz" wrap="square" lIns="92075" tIns="46038" rIns="92075" bIns="46038" anchor="ctr"/>
          <a:p>
            <a:r>
              <a:rPr lang="en-US" altLang="en-US" sz="4000" dirty="0"/>
              <a:t>Trace Program with Arrays</a:t>
            </a:r>
            <a:endParaRPr lang="en-US" altLang="en-US" sz="4000" dirty="0"/>
          </a:p>
        </p:txBody>
      </p:sp>
      <p:sp>
        <p:nvSpPr>
          <p:cNvPr id="32772" name="Rectangle 3"/>
          <p:cNvSpPr>
            <a:spLocks noGrp="1"/>
          </p:cNvSpPr>
          <p:nvPr>
            <p:ph type="body" sz="half" idx="1"/>
          </p:nvPr>
        </p:nvSpPr>
        <p:spPr>
          <a:xfrm>
            <a:off x="423863" y="2084388"/>
            <a:ext cx="4378325" cy="2651125"/>
          </a:xfrm>
        </p:spPr>
        <p:txBody>
          <a:bodyPr vert="horz" wrap="square" lIns="92075" tIns="46038" rIns="92075" bIns="46038" anchor="t"/>
          <a:p>
            <a:pPr marL="609600" indent="-609600">
              <a:lnSpc>
                <a:spcPct val="80000"/>
              </a:lnSpc>
              <a:buNone/>
            </a:pPr>
            <a:r>
              <a:rPr lang="en-US" altLang="en-US" sz="1800" dirty="0">
                <a:solidFill>
                  <a:schemeClr val="tx2"/>
                </a:solidFill>
              </a:rPr>
              <a:t>int main() </a:t>
            </a:r>
            <a:endParaRPr lang="en-US" altLang="en-US" sz="1800" dirty="0">
              <a:solidFill>
                <a:schemeClr val="tx2"/>
              </a:solidFill>
            </a:endParaRPr>
          </a:p>
          <a:p>
            <a:pPr marL="609600" indent="-609600">
              <a:lnSpc>
                <a:spcPct val="80000"/>
              </a:lnSpc>
              <a:buNone/>
            </a:pPr>
            <a:r>
              <a:rPr lang="en-US" altLang="en-US" sz="1800" dirty="0">
                <a:solidFill>
                  <a:schemeClr val="tx2"/>
                </a:solidFill>
              </a:rPr>
              <a:t>{</a:t>
            </a:r>
            <a:endParaRPr lang="en-US" altLang="en-US" sz="1800" dirty="0">
              <a:solidFill>
                <a:schemeClr val="tx2"/>
              </a:solidFill>
            </a:endParaRPr>
          </a:p>
          <a:p>
            <a:pPr marL="609600" indent="-609600">
              <a:lnSpc>
                <a:spcPct val="80000"/>
              </a:lnSpc>
              <a:buNone/>
            </a:pPr>
            <a:r>
              <a:rPr lang="en-US" altLang="en-US" sz="1800" dirty="0">
                <a:solidFill>
                  <a:schemeClr val="tx2"/>
                </a:solidFill>
              </a:rPr>
              <a:t>    int values[5];</a:t>
            </a:r>
            <a:endParaRPr lang="en-US" altLang="en-US" sz="1800" dirty="0">
              <a:solidFill>
                <a:schemeClr val="tx2"/>
              </a:solidFill>
            </a:endParaRPr>
          </a:p>
          <a:p>
            <a:pPr marL="609600" indent="-609600">
              <a:lnSpc>
                <a:spcPct val="80000"/>
              </a:lnSpc>
              <a:buNone/>
            </a:pPr>
            <a:r>
              <a:rPr lang="en-US" altLang="en-US" sz="1800" dirty="0">
                <a:solidFill>
                  <a:schemeClr val="tx2"/>
                </a:solidFill>
              </a:rPr>
              <a:t>    for (int i = 1; i &lt; 5; i++) </a:t>
            </a:r>
            <a:endParaRPr lang="en-US" altLang="en-US" sz="1800" dirty="0">
              <a:solidFill>
                <a:schemeClr val="tx2"/>
              </a:solidFill>
            </a:endParaRPr>
          </a:p>
          <a:p>
            <a:pPr marL="609600" indent="-609600">
              <a:lnSpc>
                <a:spcPct val="80000"/>
              </a:lnSpc>
              <a:buNone/>
            </a:pPr>
            <a:r>
              <a:rPr lang="en-US" altLang="en-US" sz="1800" dirty="0">
                <a:solidFill>
                  <a:schemeClr val="tx2"/>
                </a:solidFill>
              </a:rPr>
              <a:t>   {</a:t>
            </a:r>
            <a:endParaRPr lang="en-US" altLang="en-US" sz="1800" dirty="0">
              <a:solidFill>
                <a:schemeClr val="tx2"/>
              </a:solidFill>
            </a:endParaRPr>
          </a:p>
          <a:p>
            <a:pPr marL="609600" indent="-609600">
              <a:lnSpc>
                <a:spcPct val="80000"/>
              </a:lnSpc>
              <a:buNone/>
            </a:pPr>
            <a:r>
              <a:rPr lang="en-US" altLang="en-US" sz="1800" dirty="0">
                <a:solidFill>
                  <a:schemeClr val="tx2"/>
                </a:solidFill>
              </a:rPr>
              <a:t>      values[i] = values[i] + values[i-1];</a:t>
            </a:r>
            <a:endParaRPr lang="en-US" altLang="en-US" sz="1800" dirty="0">
              <a:solidFill>
                <a:schemeClr val="tx2"/>
              </a:solidFill>
            </a:endParaRPr>
          </a:p>
          <a:p>
            <a:pPr marL="609600" indent="-609600">
              <a:lnSpc>
                <a:spcPct val="80000"/>
              </a:lnSpc>
              <a:buNone/>
            </a:pPr>
            <a:r>
              <a:rPr lang="en-US" altLang="en-US" sz="1800" dirty="0">
                <a:solidFill>
                  <a:schemeClr val="tx2"/>
                </a:solidFill>
              </a:rPr>
              <a:t>    }</a:t>
            </a:r>
            <a:endParaRPr lang="en-US" altLang="en-US" sz="1800" dirty="0">
              <a:solidFill>
                <a:schemeClr val="tx2"/>
              </a:solidFill>
            </a:endParaRPr>
          </a:p>
          <a:p>
            <a:pPr marL="609600" indent="-609600">
              <a:lnSpc>
                <a:spcPct val="80000"/>
              </a:lnSpc>
              <a:buNone/>
            </a:pPr>
            <a:r>
              <a:rPr lang="en-US" altLang="en-US" sz="1800" dirty="0">
                <a:solidFill>
                  <a:schemeClr val="tx2"/>
                </a:solidFill>
              </a:rPr>
              <a:t>    values[0] = values[1] + values[4];</a:t>
            </a:r>
            <a:endParaRPr lang="en-US" altLang="en-US" sz="1800" dirty="0">
              <a:solidFill>
                <a:schemeClr val="tx2"/>
              </a:solidFill>
            </a:endParaRPr>
          </a:p>
          <a:p>
            <a:pPr marL="609600" indent="-609600">
              <a:lnSpc>
                <a:spcPct val="80000"/>
              </a:lnSpc>
              <a:buNone/>
            </a:pPr>
            <a:r>
              <a:rPr lang="en-US" altLang="en-US" sz="1800" dirty="0">
                <a:solidFill>
                  <a:schemeClr val="tx2"/>
                </a:solidFill>
              </a:rPr>
              <a:t>}</a:t>
            </a:r>
            <a:endParaRPr lang="en-US" altLang="en-US" sz="1800" dirty="0">
              <a:solidFill>
                <a:schemeClr val="tx2"/>
              </a:solidFill>
            </a:endParaRPr>
          </a:p>
        </p:txBody>
      </p:sp>
      <p:sp>
        <p:nvSpPr>
          <p:cNvPr id="359428" name="AutoShape 4"/>
          <p:cNvSpPr/>
          <p:nvPr/>
        </p:nvSpPr>
        <p:spPr>
          <a:xfrm>
            <a:off x="2382838" y="1047750"/>
            <a:ext cx="4186237" cy="384175"/>
          </a:xfrm>
          <a:prstGeom prst="wedgeRoundRectCallout">
            <a:avLst>
              <a:gd name="adj1" fmla="val -51745"/>
              <a:gd name="adj2" fmla="val 44710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=5) &lt; 5 is false. Exit the loop</a:t>
            </a:r>
            <a:endParaRPr lang="en-US" altLang="en-US" sz="1800" dirty="0"/>
          </a:p>
        </p:txBody>
      </p:sp>
      <p:sp>
        <p:nvSpPr>
          <p:cNvPr id="32774" name="Rectangle 5"/>
          <p:cNvSpPr/>
          <p:nvPr/>
        </p:nvSpPr>
        <p:spPr>
          <a:xfrm>
            <a:off x="1922463" y="2928938"/>
            <a:ext cx="4984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5"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2777" name="Object 12"/>
          <p:cNvGraphicFramePr>
            <a:graphicFrameLocks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089" name="" r:id="rId1" imgW="1601470" imgH="1713230" progId="Word.Picture.8">
                  <p:embed/>
                </p:oleObj>
              </mc:Choice>
              <mc:Fallback>
                <p:oleObj name="" r:id="rId1" imgW="1601470" imgH="1713230" progId="Word.Picture.8">
                  <p:embed/>
                  <p:pic>
                    <p:nvPicPr>
                      <p:cNvPr id="0" name="图片 3088"/>
                      <p:cNvPicPr/>
                      <p:nvPr/>
                    </p:nvPicPr>
                    <p:blipFill>
                      <a:blip r:embed="rId2"/>
                      <a:srcRect/>
                      <a:stretch>
                        <a:fillRect/>
                      </a:stretch>
                    </p:blipFill>
                    <p:spPr>
                      <a:xfrm>
                        <a:off x="5753100" y="2857500"/>
                        <a:ext cx="1600200" cy="17145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298450" y="228600"/>
            <a:ext cx="8159750" cy="533400"/>
          </a:xfrm>
        </p:spPr>
        <p:txBody>
          <a:bodyPr vert="horz" wrap="square" lIns="92075" tIns="46038" rIns="92075" bIns="46038" anchor="ctr"/>
          <a:p>
            <a:r>
              <a:rPr lang="en-US" altLang="en-US" dirty="0"/>
              <a:t>Trace Program with Arrays</a:t>
            </a:r>
            <a:endParaRPr lang="en-US" altLang="en-US" dirty="0"/>
          </a:p>
        </p:txBody>
      </p:sp>
      <p:sp>
        <p:nvSpPr>
          <p:cNvPr id="33796" name="Rectangle 3"/>
          <p:cNvSpPr>
            <a:spLocks noGrp="1"/>
          </p:cNvSpPr>
          <p:nvPr>
            <p:ph idx="1"/>
          </p:nvPr>
        </p:nvSpPr>
        <p:spPr>
          <a:xfrm>
            <a:off x="228600" y="1981200"/>
            <a:ext cx="4343400" cy="2819400"/>
          </a:xfrm>
        </p:spPr>
        <p:txBody>
          <a:bodyPr vert="horz" wrap="square" lIns="92075" tIns="46038" rIns="92075" bIns="46038" anchor="t"/>
          <a:p>
            <a:pPr marL="609600" indent="-609600">
              <a:lnSpc>
                <a:spcPct val="80000"/>
              </a:lnSpc>
              <a:buNone/>
            </a:pPr>
            <a:r>
              <a:rPr lang="en-US" altLang="en-US" sz="2000" dirty="0">
                <a:solidFill>
                  <a:schemeClr val="tx2"/>
                </a:solidFill>
              </a:rPr>
              <a:t>int main() </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a:p>
            <a:pPr marL="609600" indent="-609600">
              <a:lnSpc>
                <a:spcPct val="80000"/>
              </a:lnSpc>
              <a:buNone/>
            </a:pPr>
            <a:r>
              <a:rPr lang="en-US" altLang="en-US" sz="2000" dirty="0">
                <a:solidFill>
                  <a:schemeClr val="tx2"/>
                </a:solidFill>
              </a:rPr>
              <a:t>    int values[5];</a:t>
            </a:r>
            <a:endParaRPr lang="en-US" altLang="en-US" sz="2000" dirty="0">
              <a:solidFill>
                <a:schemeClr val="tx2"/>
              </a:solidFill>
            </a:endParaRPr>
          </a:p>
          <a:p>
            <a:pPr marL="609600" indent="-609600">
              <a:lnSpc>
                <a:spcPct val="80000"/>
              </a:lnSpc>
              <a:buNone/>
            </a:pPr>
            <a:r>
              <a:rPr lang="en-US" altLang="en-US" sz="2000" dirty="0">
                <a:solidFill>
                  <a:schemeClr val="tx2"/>
                </a:solidFill>
              </a:rPr>
              <a:t>    for (int i = 1; i &lt; 5; i++) </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values[i] = values[i] + values[i-1];</a:t>
            </a:r>
            <a:endParaRPr lang="en-US" altLang="en-US" sz="2000" dirty="0">
              <a:solidFill>
                <a:schemeClr val="tx2"/>
              </a:solidFill>
            </a:endParaRPr>
          </a:p>
          <a:p>
            <a:pPr marL="609600" indent="-609600">
              <a:lnSpc>
                <a:spcPct val="80000"/>
              </a:lnSpc>
              <a:buNone/>
            </a:pPr>
            <a:r>
              <a:rPr lang="en-US" altLang="en-US" sz="2000" dirty="0">
                <a:solidFill>
                  <a:schemeClr val="tx2"/>
                </a:solidFill>
              </a:rPr>
              <a:t>    }</a:t>
            </a:r>
            <a:endParaRPr lang="en-US" altLang="en-US" sz="2000" dirty="0">
              <a:solidFill>
                <a:schemeClr val="tx2"/>
              </a:solidFill>
            </a:endParaRPr>
          </a:p>
          <a:p>
            <a:pPr marL="609600" indent="-609600">
              <a:lnSpc>
                <a:spcPct val="80000"/>
              </a:lnSpc>
              <a:buNone/>
            </a:pPr>
            <a:r>
              <a:rPr lang="en-US" altLang="en-US" sz="2000" dirty="0">
                <a:solidFill>
                  <a:schemeClr val="tx2"/>
                </a:solidFill>
              </a:rPr>
              <a:t>    values[0] = values[1] + values[4];</a:t>
            </a:r>
            <a:endParaRPr lang="en-US" altLang="en-US" sz="2000" dirty="0">
              <a:solidFill>
                <a:schemeClr val="tx2"/>
              </a:solidFill>
            </a:endParaRPr>
          </a:p>
          <a:p>
            <a:pPr marL="609600" indent="-609600">
              <a:lnSpc>
                <a:spcPct val="80000"/>
              </a:lnSpc>
              <a:buNone/>
            </a:pPr>
            <a:r>
              <a:rPr lang="en-US" altLang="en-US" sz="2000" dirty="0">
                <a:solidFill>
                  <a:schemeClr val="tx2"/>
                </a:solidFill>
              </a:rPr>
              <a:t>}</a:t>
            </a:r>
            <a:endParaRPr lang="en-US" altLang="en-US" sz="2000" dirty="0">
              <a:solidFill>
                <a:schemeClr val="tx2"/>
              </a:solidFill>
            </a:endParaRPr>
          </a:p>
        </p:txBody>
      </p:sp>
      <p:sp>
        <p:nvSpPr>
          <p:cNvPr id="360452" name="AutoShape 4"/>
          <p:cNvSpPr/>
          <p:nvPr/>
        </p:nvSpPr>
        <p:spPr>
          <a:xfrm>
            <a:off x="2382838" y="1047750"/>
            <a:ext cx="4186237" cy="384175"/>
          </a:xfrm>
          <a:prstGeom prst="wedgeRoundRectCallout">
            <a:avLst>
              <a:gd name="adj1" fmla="val -69000"/>
              <a:gd name="adj2" fmla="val 74958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line, values[0] is 11 (1 + 10)</a:t>
            </a:r>
            <a:endParaRPr lang="en-US" altLang="en-US" sz="1800" dirty="0"/>
          </a:p>
        </p:txBody>
      </p:sp>
      <p:sp>
        <p:nvSpPr>
          <p:cNvPr id="33798" name="Rectangle 5"/>
          <p:cNvSpPr/>
          <p:nvPr/>
        </p:nvSpPr>
        <p:spPr>
          <a:xfrm>
            <a:off x="577850" y="4119563"/>
            <a:ext cx="349408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9" name="Rectangle 6"/>
          <p:cNvSpPr/>
          <p:nvPr/>
        </p:nvSpPr>
        <p:spPr>
          <a:xfrm>
            <a:off x="0" y="25717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3800"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090" name="" r:id="rId1" imgW="1601470" imgH="1713230" progId="Word.Picture.8">
                  <p:embed/>
                </p:oleObj>
              </mc:Choice>
              <mc:Fallback>
                <p:oleObj name="" r:id="rId1" imgW="1601470" imgH="1713230" progId="Word.Picture.8">
                  <p:embed/>
                  <p:pic>
                    <p:nvPicPr>
                      <p:cNvPr id="0" name="图片 3089"/>
                      <p:cNvPicPr/>
                      <p:nvPr/>
                    </p:nvPicPr>
                    <p:blipFill>
                      <a:blip r:embed="rId2"/>
                      <a:stretch>
                        <a:fillRect/>
                      </a:stretch>
                    </p:blipFill>
                    <p:spPr>
                      <a:xfrm>
                        <a:off x="5838825" y="2044700"/>
                        <a:ext cx="2290763" cy="2459038"/>
                      </a:xfrm>
                      <a:prstGeom prst="rect">
                        <a:avLst/>
                      </a:prstGeom>
                      <a:noFill/>
                      <a:ln w="38100">
                        <a:noFill/>
                        <a:miter/>
                      </a:ln>
                    </p:spPr>
                  </p:pic>
                </p:oleObj>
              </mc:Fallback>
            </mc:AlternateContent>
          </a:graphicData>
        </a:graphic>
      </p:graphicFrame>
      <p:sp>
        <p:nvSpPr>
          <p:cNvPr id="33802" name="Line 9"/>
          <p:cNvSpPr/>
          <p:nvPr/>
        </p:nvSpPr>
        <p:spPr>
          <a:xfrm flipV="1">
            <a:off x="3957638" y="2890838"/>
            <a:ext cx="2457450" cy="1306512"/>
          </a:xfrm>
          <a:prstGeom prst="line">
            <a:avLst/>
          </a:prstGeom>
          <a:ln w="50800" cap="flat" cmpd="sng">
            <a:solidFill>
              <a:srgbClr val="FF0000"/>
            </a:solidFill>
            <a:prstDash val="solid"/>
            <a:headEnd type="none" w="sm" len="sm"/>
            <a:tailEnd type="stealth" w="sm" len="sm"/>
          </a:ln>
        </p:spPr>
      </p:sp>
      <p:sp>
        <p:nvSpPr>
          <p:cNvPr id="33803" name="Rectangle 10"/>
          <p:cNvSpPr/>
          <p:nvPr/>
        </p:nvSpPr>
        <p:spPr>
          <a:xfrm>
            <a:off x="6530975" y="2928938"/>
            <a:ext cx="7683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Printing arrays </a:t>
            </a:r>
            <a:endParaRPr lang="en-US" altLang="en-US" dirty="0"/>
          </a:p>
        </p:txBody>
      </p:sp>
      <p:sp>
        <p:nvSpPr>
          <p:cNvPr id="34820" name="Rectangle 3"/>
          <p:cNvSpPr>
            <a:spLocks noGrp="1"/>
          </p:cNvSpPr>
          <p:nvPr>
            <p:ph idx="1"/>
          </p:nvPr>
        </p:nvSpPr>
        <p:spPr>
          <a:xfrm>
            <a:off x="228600" y="1624013"/>
            <a:ext cx="8686800" cy="3149600"/>
          </a:xfrm>
        </p:spPr>
        <p:txBody>
          <a:bodyPr vert="horz" wrap="square" lIns="92075" tIns="46038" rIns="92075" bIns="46038" anchor="t"/>
          <a:p>
            <a:pPr marL="0" indent="0">
              <a:lnSpc>
                <a:spcPct val="90000"/>
              </a:lnSpc>
              <a:buNone/>
            </a:pPr>
            <a:r>
              <a:rPr lang="en-US" altLang="en-US" sz="2800" dirty="0"/>
              <a:t>To print an array, you have to print each element in the array using a loop like the following:</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dirty="0">
                <a:solidFill>
                  <a:schemeClr val="tx2"/>
                </a:solidFill>
              </a:rPr>
              <a:t>for</a:t>
            </a:r>
            <a:r>
              <a:rPr lang="en-US" altLang="en-US" sz="2800" dirty="0">
                <a:solidFill>
                  <a:schemeClr val="tx2"/>
                </a:solidFill>
              </a:rPr>
              <a:t> (</a:t>
            </a:r>
            <a:r>
              <a:rPr lang="en-US" altLang="en-US" sz="2800" b="1" dirty="0">
                <a:solidFill>
                  <a:schemeClr val="tx2"/>
                </a:solidFill>
              </a:rPr>
              <a:t>int</a:t>
            </a:r>
            <a:r>
              <a:rPr lang="en-US" altLang="en-US" sz="2800" dirty="0">
                <a:solidFill>
                  <a:schemeClr val="tx2"/>
                </a:solidFill>
              </a:rPr>
              <a:t> i = 0; i &lt; ARRAY_SIZE; i++) </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a:p>
            <a:pPr marL="0" indent="0">
              <a:lnSpc>
                <a:spcPct val="90000"/>
              </a:lnSpc>
              <a:buNone/>
            </a:pPr>
            <a:r>
              <a:rPr lang="en-US" altLang="en-US" sz="2800" dirty="0">
                <a:solidFill>
                  <a:schemeClr val="tx2"/>
                </a:solidFill>
              </a:rPr>
              <a:t>  cout &lt;&lt; myList[i] &lt;&lt; " ";</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p:txBody>
      </p:sp>
      <p:sp>
        <p:nvSpPr>
          <p:cNvPr id="34821"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Copying Arrays </a:t>
            </a:r>
            <a:endParaRPr lang="en-US" altLang="en-US" dirty="0"/>
          </a:p>
        </p:txBody>
      </p:sp>
      <p:sp>
        <p:nvSpPr>
          <p:cNvPr id="35844" name="Rectangle 3"/>
          <p:cNvSpPr>
            <a:spLocks noGrp="1"/>
          </p:cNvSpPr>
          <p:nvPr>
            <p:ph idx="1"/>
          </p:nvPr>
        </p:nvSpPr>
        <p:spPr>
          <a:xfrm>
            <a:off x="228600" y="1624013"/>
            <a:ext cx="8453438" cy="4570412"/>
          </a:xfrm>
        </p:spPr>
        <p:txBody>
          <a:bodyPr vert="horz" wrap="square" lIns="92075" tIns="46038" rIns="92075" bIns="46038" anchor="t"/>
          <a:p>
            <a:pPr marL="0" indent="0">
              <a:lnSpc>
                <a:spcPct val="90000"/>
              </a:lnSpc>
              <a:buNone/>
            </a:pPr>
            <a:r>
              <a:rPr lang="en-US" altLang="en-US" sz="2800" dirty="0"/>
              <a:t>Can you copy array using a syntax like this?</a:t>
            </a:r>
            <a:endParaRPr lang="en-US" altLang="en-US" sz="2800" u="sng" dirty="0"/>
          </a:p>
          <a:p>
            <a:pPr marL="0" indent="0">
              <a:lnSpc>
                <a:spcPct val="90000"/>
              </a:lnSpc>
              <a:buNone/>
            </a:pPr>
            <a:r>
              <a:rPr lang="en-US" altLang="en-US" sz="2800" dirty="0"/>
              <a:t>	list = myList;</a:t>
            </a:r>
            <a:endParaRPr lang="en-US" altLang="en-US" sz="2800" dirty="0"/>
          </a:p>
          <a:p>
            <a:pPr marL="0" indent="0">
              <a:lnSpc>
                <a:spcPct val="90000"/>
              </a:lnSpc>
              <a:buNone/>
            </a:pPr>
            <a:endParaRPr lang="en-US" altLang="en-US" sz="2800" dirty="0"/>
          </a:p>
          <a:p>
            <a:pPr marL="0" indent="0">
              <a:lnSpc>
                <a:spcPct val="90000"/>
              </a:lnSpc>
              <a:buNone/>
            </a:pPr>
            <a:r>
              <a:rPr lang="en-US" altLang="en-US" sz="2800" dirty="0"/>
              <a:t>This is not allowed in C++. You have to copy individual elements from one array to the other as follows:</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dirty="0"/>
              <a:t>for</a:t>
            </a:r>
            <a:r>
              <a:rPr lang="en-US" altLang="en-US" sz="2800" dirty="0"/>
              <a:t> (</a:t>
            </a:r>
            <a:r>
              <a:rPr lang="en-US" altLang="en-US" sz="2800" b="1" dirty="0"/>
              <a:t>int</a:t>
            </a:r>
            <a:r>
              <a:rPr lang="en-US" altLang="en-US" sz="2800" dirty="0"/>
              <a:t> i = 0; i &lt; ARRAY_SIZE; i++) </a:t>
            </a:r>
            <a:endParaRPr lang="en-US" altLang="en-US" sz="2800" dirty="0"/>
          </a:p>
          <a:p>
            <a:pPr marL="0" indent="0">
              <a:lnSpc>
                <a:spcPct val="90000"/>
              </a:lnSpc>
              <a:buNone/>
            </a:pPr>
            <a:r>
              <a:rPr lang="en-US" altLang="en-US" sz="2800" dirty="0"/>
              <a:t>{</a:t>
            </a:r>
            <a:endParaRPr lang="en-US" altLang="en-US" sz="2800" dirty="0"/>
          </a:p>
          <a:p>
            <a:pPr marL="0" indent="0">
              <a:lnSpc>
                <a:spcPct val="90000"/>
              </a:lnSpc>
              <a:buNone/>
            </a:pPr>
            <a:r>
              <a:rPr lang="en-US" altLang="en-US" sz="2800" dirty="0"/>
              <a:t>  list[i] = myList[i]; </a:t>
            </a:r>
            <a:endParaRPr lang="en-US" altLang="en-US" sz="2800" dirty="0"/>
          </a:p>
          <a:p>
            <a:pPr marL="0" indent="0">
              <a:lnSpc>
                <a:spcPct val="90000"/>
              </a:lnSpc>
              <a:buNone/>
            </a:pPr>
            <a:r>
              <a:rPr lang="en-US" altLang="en-US" sz="2800" dirty="0"/>
              <a:t>}</a:t>
            </a:r>
            <a:endParaRPr lang="en-US" altLang="en-US" sz="2800" dirty="0"/>
          </a:p>
        </p:txBody>
      </p:sp>
      <p:sp>
        <p:nvSpPr>
          <p:cNvPr id="35845"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Summing All Elements </a:t>
            </a:r>
            <a:endParaRPr lang="en-US" altLang="en-US" dirty="0"/>
          </a:p>
        </p:txBody>
      </p:sp>
      <p:sp>
        <p:nvSpPr>
          <p:cNvPr id="36868" name="Rectangle 3"/>
          <p:cNvSpPr>
            <a:spLocks noGrp="1"/>
          </p:cNvSpPr>
          <p:nvPr>
            <p:ph idx="1"/>
          </p:nvPr>
        </p:nvSpPr>
        <p:spPr>
          <a:xfrm>
            <a:off x="228600" y="1624013"/>
            <a:ext cx="8453438" cy="4570412"/>
          </a:xfrm>
        </p:spPr>
        <p:txBody>
          <a:bodyPr vert="horz" wrap="square" lIns="92075" tIns="46038" rIns="92075" bIns="46038" anchor="t"/>
          <a:p>
            <a:pPr marL="0" indent="0">
              <a:lnSpc>
                <a:spcPct val="90000"/>
              </a:lnSpc>
              <a:buNone/>
            </a:pPr>
            <a:r>
              <a:rPr lang="en-US" altLang="en-US" sz="2800" dirty="0"/>
              <a:t>Use a variable named </a:t>
            </a:r>
            <a:r>
              <a:rPr lang="en-US" altLang="en-US" sz="2800" u="sng" dirty="0"/>
              <a:t>total</a:t>
            </a:r>
            <a:r>
              <a:rPr lang="en-US" altLang="en-US" sz="2800" dirty="0"/>
              <a:t> to store the sum. Initially </a:t>
            </a:r>
            <a:r>
              <a:rPr lang="en-US" altLang="en-US" sz="2800" u="sng" dirty="0"/>
              <a:t>total</a:t>
            </a:r>
            <a:r>
              <a:rPr lang="en-US" altLang="en-US" sz="2800" dirty="0"/>
              <a:t> is </a:t>
            </a:r>
            <a:r>
              <a:rPr lang="en-US" altLang="en-US" sz="2800" u="sng" dirty="0"/>
              <a:t>0</a:t>
            </a:r>
            <a:r>
              <a:rPr lang="en-US" altLang="en-US" sz="2800" dirty="0"/>
              <a:t>.  Add each element in the array to </a:t>
            </a:r>
            <a:r>
              <a:rPr lang="en-US" altLang="en-US" sz="2800" u="sng" dirty="0"/>
              <a:t>total</a:t>
            </a:r>
            <a:r>
              <a:rPr lang="en-US" altLang="en-US" sz="2800" dirty="0"/>
              <a:t> using a loop like this:</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dirty="0"/>
              <a:t>double</a:t>
            </a:r>
            <a:r>
              <a:rPr lang="en-US" altLang="en-US" sz="2800" dirty="0"/>
              <a:t> total = 0;</a:t>
            </a:r>
            <a:endParaRPr lang="en-US" altLang="en-US" sz="2800" b="1" dirty="0"/>
          </a:p>
          <a:p>
            <a:pPr marL="0" indent="0">
              <a:lnSpc>
                <a:spcPct val="90000"/>
              </a:lnSpc>
              <a:buNone/>
            </a:pPr>
            <a:r>
              <a:rPr lang="en-US" altLang="en-US" sz="2800" b="1" dirty="0"/>
              <a:t>for</a:t>
            </a:r>
            <a:r>
              <a:rPr lang="en-US" altLang="en-US" sz="2800" dirty="0"/>
              <a:t> (</a:t>
            </a:r>
            <a:r>
              <a:rPr lang="en-US" altLang="en-US" sz="2800" b="1" dirty="0"/>
              <a:t>int</a:t>
            </a:r>
            <a:r>
              <a:rPr lang="en-US" altLang="en-US" sz="2800" dirty="0"/>
              <a:t> i = 0; i &lt; ARRAY_SIZE; i++) </a:t>
            </a:r>
            <a:endParaRPr lang="en-US" altLang="en-US" sz="2800" dirty="0"/>
          </a:p>
          <a:p>
            <a:pPr marL="0" indent="0">
              <a:lnSpc>
                <a:spcPct val="90000"/>
              </a:lnSpc>
              <a:buNone/>
            </a:pPr>
            <a:r>
              <a:rPr lang="en-US" altLang="en-US" sz="2800" dirty="0"/>
              <a:t>{</a:t>
            </a:r>
            <a:endParaRPr lang="en-US" altLang="en-US" sz="2800" dirty="0"/>
          </a:p>
          <a:p>
            <a:pPr marL="0" indent="0">
              <a:lnSpc>
                <a:spcPct val="90000"/>
              </a:lnSpc>
              <a:buNone/>
            </a:pPr>
            <a:r>
              <a:rPr lang="en-US" altLang="en-US" sz="2800" dirty="0"/>
              <a:t>  total += myList[i];</a:t>
            </a:r>
            <a:endParaRPr lang="en-US" altLang="en-US" sz="2800" dirty="0"/>
          </a:p>
          <a:p>
            <a:pPr marL="0" indent="0">
              <a:lnSpc>
                <a:spcPct val="90000"/>
              </a:lnSpc>
              <a:buNone/>
            </a:pPr>
            <a:r>
              <a:rPr lang="en-US" altLang="en-US" sz="2800" dirty="0"/>
              <a:t>}</a:t>
            </a:r>
            <a:endParaRPr lang="en-US" altLang="en-US" sz="2800" dirty="0"/>
          </a:p>
        </p:txBody>
      </p:sp>
      <p:sp>
        <p:nvSpPr>
          <p:cNvPr id="36869"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Finding the Largest Element </a:t>
            </a:r>
            <a:endParaRPr lang="en-US" altLang="en-US" dirty="0"/>
          </a:p>
        </p:txBody>
      </p:sp>
      <p:sp>
        <p:nvSpPr>
          <p:cNvPr id="37892" name="Rectangle 3"/>
          <p:cNvSpPr>
            <a:spLocks noGrp="1"/>
          </p:cNvSpPr>
          <p:nvPr>
            <p:ph idx="1"/>
          </p:nvPr>
        </p:nvSpPr>
        <p:spPr>
          <a:xfrm>
            <a:off x="269875" y="1431925"/>
            <a:ext cx="8642350" cy="4762500"/>
          </a:xfrm>
        </p:spPr>
        <p:txBody>
          <a:bodyPr vert="horz" wrap="square" lIns="92075" tIns="46038" rIns="92075" bIns="46038" anchor="t"/>
          <a:p>
            <a:pPr marL="0" indent="0">
              <a:lnSpc>
                <a:spcPct val="90000"/>
              </a:lnSpc>
              <a:buNone/>
            </a:pPr>
            <a:r>
              <a:rPr lang="en-US" altLang="en-US" sz="2800" dirty="0"/>
              <a:t>Use a variable named </a:t>
            </a:r>
            <a:r>
              <a:rPr lang="en-US" altLang="en-US" sz="2800" u="sng" dirty="0"/>
              <a:t>max</a:t>
            </a:r>
            <a:r>
              <a:rPr lang="en-US" altLang="en-US" sz="2800" dirty="0"/>
              <a:t> to store the largest element. Initially </a:t>
            </a:r>
            <a:r>
              <a:rPr lang="en-US" altLang="en-US" sz="2800" u="sng" dirty="0"/>
              <a:t>max</a:t>
            </a:r>
            <a:r>
              <a:rPr lang="en-US" altLang="en-US" sz="2800" dirty="0"/>
              <a:t> is </a:t>
            </a:r>
            <a:r>
              <a:rPr lang="en-US" altLang="en-US" sz="2800" u="sng" dirty="0"/>
              <a:t>myList[0]</a:t>
            </a:r>
            <a:r>
              <a:rPr lang="en-US" altLang="en-US" sz="2800" dirty="0"/>
              <a:t>. To find the largest element in the array </a:t>
            </a:r>
            <a:r>
              <a:rPr lang="en-US" altLang="en-US" sz="2800" u="sng" dirty="0"/>
              <a:t>myList</a:t>
            </a:r>
            <a:r>
              <a:rPr lang="en-US" altLang="en-US" sz="2800" dirty="0"/>
              <a:t>, compare each element in </a:t>
            </a:r>
            <a:r>
              <a:rPr lang="en-US" altLang="en-US" sz="2800" u="sng" dirty="0"/>
              <a:t>myList</a:t>
            </a:r>
            <a:r>
              <a:rPr lang="en-US" altLang="en-US" sz="2800" dirty="0"/>
              <a:t> with </a:t>
            </a:r>
            <a:r>
              <a:rPr lang="en-US" altLang="en-US" sz="2800" u="sng" dirty="0"/>
              <a:t>max</a:t>
            </a:r>
            <a:r>
              <a:rPr lang="en-US" altLang="en-US" sz="2800" dirty="0"/>
              <a:t>, update </a:t>
            </a:r>
            <a:r>
              <a:rPr lang="en-US" altLang="en-US" sz="2800" u="sng" dirty="0"/>
              <a:t>max</a:t>
            </a:r>
            <a:r>
              <a:rPr lang="en-US" altLang="en-US" sz="2800" dirty="0"/>
              <a:t> if the element is greater than </a:t>
            </a:r>
            <a:r>
              <a:rPr lang="en-US" altLang="en-US" sz="2800" u="sng" dirty="0"/>
              <a:t>max</a:t>
            </a:r>
            <a:r>
              <a:rPr lang="en-US" altLang="en-US" sz="2800" dirty="0"/>
              <a:t>. </a:t>
            </a:r>
            <a:endParaRPr lang="en-US" altLang="en-US" sz="2800" dirty="0"/>
          </a:p>
          <a:p>
            <a:pPr marL="0" indent="0">
              <a:lnSpc>
                <a:spcPct val="90000"/>
              </a:lnSpc>
              <a:buNone/>
            </a:pPr>
            <a:endParaRPr lang="en-US" altLang="en-US" sz="2800" b="1" u="sng" dirty="0"/>
          </a:p>
          <a:p>
            <a:pPr marL="0" indent="0">
              <a:lnSpc>
                <a:spcPct val="90000"/>
              </a:lnSpc>
              <a:buNone/>
            </a:pPr>
            <a:r>
              <a:rPr lang="en-US" altLang="en-US" sz="2800" b="1" dirty="0"/>
              <a:t>double</a:t>
            </a:r>
            <a:r>
              <a:rPr lang="en-US" altLang="en-US" sz="2800" dirty="0"/>
              <a:t> max = myList[0];</a:t>
            </a:r>
            <a:endParaRPr lang="en-US" altLang="en-US" sz="2800" b="1" dirty="0"/>
          </a:p>
          <a:p>
            <a:pPr marL="0" indent="0">
              <a:lnSpc>
                <a:spcPct val="90000"/>
              </a:lnSpc>
              <a:buNone/>
            </a:pPr>
            <a:r>
              <a:rPr lang="en-US" altLang="en-US" sz="2800" b="1" dirty="0"/>
              <a:t>for</a:t>
            </a:r>
            <a:r>
              <a:rPr lang="en-US" altLang="en-US" sz="2800" dirty="0"/>
              <a:t> (</a:t>
            </a:r>
            <a:r>
              <a:rPr lang="en-US" altLang="en-US" sz="2800" b="1" dirty="0"/>
              <a:t>int</a:t>
            </a:r>
            <a:r>
              <a:rPr lang="en-US" altLang="en-US" sz="2800" dirty="0"/>
              <a:t> i = 1; i &lt; ARRAY_SIZE; i++) </a:t>
            </a:r>
            <a:endParaRPr lang="en-US" altLang="en-US" sz="2800" dirty="0"/>
          </a:p>
          <a:p>
            <a:pPr marL="0" indent="0">
              <a:lnSpc>
                <a:spcPct val="90000"/>
              </a:lnSpc>
              <a:buNone/>
            </a:pPr>
            <a:r>
              <a:rPr lang="en-US" altLang="en-US" sz="2800" dirty="0"/>
              <a:t>{</a:t>
            </a:r>
            <a:endParaRPr lang="en-US" altLang="en-US" sz="2800" dirty="0"/>
          </a:p>
          <a:p>
            <a:pPr marL="0" indent="0">
              <a:lnSpc>
                <a:spcPct val="90000"/>
              </a:lnSpc>
              <a:buNone/>
            </a:pPr>
            <a:r>
              <a:rPr lang="en-US" altLang="en-US" sz="2800" dirty="0"/>
              <a:t>  </a:t>
            </a:r>
            <a:r>
              <a:rPr lang="en-US" altLang="en-US" sz="2800" b="1" dirty="0"/>
              <a:t>if</a:t>
            </a:r>
            <a:r>
              <a:rPr lang="en-US" altLang="en-US" sz="2800" dirty="0"/>
              <a:t> (myList[i] &gt; max) max = myList[i];</a:t>
            </a:r>
            <a:endParaRPr lang="en-US" altLang="en-US" sz="2800" dirty="0"/>
          </a:p>
          <a:p>
            <a:pPr marL="0" indent="0">
              <a:lnSpc>
                <a:spcPct val="90000"/>
              </a:lnSpc>
              <a:buNone/>
            </a:pPr>
            <a:r>
              <a:rPr lang="en-US" altLang="en-US" sz="2800" dirty="0"/>
              <a:t>}</a:t>
            </a:r>
            <a:endParaRPr lang="en-US" altLang="en-US" sz="2800" dirty="0"/>
          </a:p>
        </p:txBody>
      </p:sp>
      <p:sp>
        <p:nvSpPr>
          <p:cNvPr id="37893"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475615" y="228600"/>
            <a:ext cx="7982585" cy="990600"/>
          </a:xfrm>
        </p:spPr>
        <p:txBody>
          <a:bodyPr vert="horz" wrap="square" lIns="92075" tIns="46038" rIns="92075" bIns="46038" anchor="ctr"/>
          <a:p>
            <a:r>
              <a:rPr lang="en-US" altLang="en-US" dirty="0"/>
              <a:t>Finding the smallest index of the largest element </a:t>
            </a:r>
            <a:endParaRPr lang="en-US" altLang="en-US" dirty="0"/>
          </a:p>
        </p:txBody>
      </p:sp>
      <p:sp>
        <p:nvSpPr>
          <p:cNvPr id="38916" name="Rectangle 3"/>
          <p:cNvSpPr>
            <a:spLocks noGrp="1"/>
          </p:cNvSpPr>
          <p:nvPr>
            <p:ph idx="1"/>
          </p:nvPr>
        </p:nvSpPr>
        <p:spPr>
          <a:xfrm>
            <a:off x="269875" y="1585913"/>
            <a:ext cx="8642350" cy="4762500"/>
          </a:xfrm>
        </p:spPr>
        <p:txBody>
          <a:bodyPr vert="horz" wrap="square" lIns="92075" tIns="46038" rIns="92075" bIns="46038" anchor="t"/>
          <a:p>
            <a:pPr marL="0" indent="0">
              <a:lnSpc>
                <a:spcPct val="90000"/>
              </a:lnSpc>
              <a:buNone/>
            </a:pPr>
            <a:r>
              <a:rPr lang="en-US" altLang="en-US" sz="2800" b="1" dirty="0">
                <a:solidFill>
                  <a:schemeClr val="tx2"/>
                </a:solidFill>
              </a:rPr>
              <a:t>double</a:t>
            </a:r>
            <a:r>
              <a:rPr lang="en-US" altLang="en-US" sz="2800" dirty="0">
                <a:solidFill>
                  <a:schemeClr val="tx2"/>
                </a:solidFill>
              </a:rPr>
              <a:t> max = myList[0];</a:t>
            </a:r>
            <a:endParaRPr lang="en-US" altLang="en-US" sz="2800" b="1" dirty="0">
              <a:solidFill>
                <a:schemeClr val="tx2"/>
              </a:solidFill>
            </a:endParaRPr>
          </a:p>
          <a:p>
            <a:pPr marL="0" indent="0">
              <a:lnSpc>
                <a:spcPct val="90000"/>
              </a:lnSpc>
              <a:buNone/>
            </a:pPr>
            <a:r>
              <a:rPr lang="en-US" altLang="en-US" sz="2800" b="1" dirty="0">
                <a:solidFill>
                  <a:schemeClr val="tx2"/>
                </a:solidFill>
              </a:rPr>
              <a:t>int</a:t>
            </a:r>
            <a:r>
              <a:rPr lang="en-US" altLang="en-US" sz="2800" dirty="0">
                <a:solidFill>
                  <a:schemeClr val="tx2"/>
                </a:solidFill>
              </a:rPr>
              <a:t> indexOfMax = 0;</a:t>
            </a:r>
            <a:endParaRPr lang="en-US" altLang="en-US" sz="2800" b="1" dirty="0">
              <a:solidFill>
                <a:schemeClr val="tx2"/>
              </a:solidFill>
            </a:endParaRPr>
          </a:p>
          <a:p>
            <a:pPr marL="0" indent="0">
              <a:lnSpc>
                <a:spcPct val="90000"/>
              </a:lnSpc>
              <a:buNone/>
            </a:pPr>
            <a:r>
              <a:rPr lang="en-US" altLang="en-US" sz="2800" b="1" dirty="0">
                <a:solidFill>
                  <a:schemeClr val="tx2"/>
                </a:solidFill>
              </a:rPr>
              <a:t>for</a:t>
            </a:r>
            <a:r>
              <a:rPr lang="en-US" altLang="en-US" sz="2800" dirty="0">
                <a:solidFill>
                  <a:schemeClr val="tx2"/>
                </a:solidFill>
              </a:rPr>
              <a:t> (</a:t>
            </a:r>
            <a:r>
              <a:rPr lang="en-US" altLang="en-US" sz="2800" b="1" dirty="0">
                <a:solidFill>
                  <a:schemeClr val="tx2"/>
                </a:solidFill>
              </a:rPr>
              <a:t>int</a:t>
            </a:r>
            <a:r>
              <a:rPr lang="en-US" altLang="en-US" sz="2800" dirty="0">
                <a:solidFill>
                  <a:schemeClr val="tx2"/>
                </a:solidFill>
              </a:rPr>
              <a:t> i = 1; i &lt; ARRAY_SIZE; i++) </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a:p>
            <a:pPr marL="0" indent="0">
              <a:lnSpc>
                <a:spcPct val="90000"/>
              </a:lnSpc>
              <a:buNone/>
            </a:pPr>
            <a:r>
              <a:rPr lang="en-US" altLang="en-US" sz="2800" dirty="0">
                <a:solidFill>
                  <a:schemeClr val="tx2"/>
                </a:solidFill>
              </a:rPr>
              <a:t>  </a:t>
            </a:r>
            <a:r>
              <a:rPr lang="en-US" altLang="en-US" sz="2800" b="1" dirty="0">
                <a:solidFill>
                  <a:schemeClr val="tx2"/>
                </a:solidFill>
              </a:rPr>
              <a:t>if</a:t>
            </a:r>
            <a:r>
              <a:rPr lang="en-US" altLang="en-US" sz="2800" dirty="0">
                <a:solidFill>
                  <a:schemeClr val="tx2"/>
                </a:solidFill>
              </a:rPr>
              <a:t> (myList[i] &gt; max) </a:t>
            </a:r>
            <a:endParaRPr lang="en-US" altLang="en-US" sz="2800" b="1" dirty="0">
              <a:solidFill>
                <a:schemeClr val="tx2"/>
              </a:solidFill>
            </a:endParaRPr>
          </a:p>
          <a:p>
            <a:pPr marL="0" indent="0">
              <a:lnSpc>
                <a:spcPct val="90000"/>
              </a:lnSpc>
              <a:buNone/>
            </a:pPr>
            <a:r>
              <a:rPr lang="en-US" altLang="en-US" sz="2800" b="1" dirty="0">
                <a:solidFill>
                  <a:schemeClr val="tx2"/>
                </a:solidFill>
              </a:rPr>
              <a:t>  </a:t>
            </a:r>
            <a:r>
              <a:rPr lang="en-US" altLang="en-US" sz="2800" dirty="0">
                <a:solidFill>
                  <a:schemeClr val="tx2"/>
                </a:solidFill>
              </a:rPr>
              <a:t>{</a:t>
            </a:r>
            <a:endParaRPr lang="en-US" altLang="en-US" sz="2800" dirty="0">
              <a:solidFill>
                <a:schemeClr val="tx2"/>
              </a:solidFill>
            </a:endParaRPr>
          </a:p>
          <a:p>
            <a:pPr marL="0" indent="0">
              <a:lnSpc>
                <a:spcPct val="90000"/>
              </a:lnSpc>
              <a:buNone/>
            </a:pPr>
            <a:r>
              <a:rPr lang="en-US" altLang="en-US" sz="2800" dirty="0">
                <a:solidFill>
                  <a:schemeClr val="tx2"/>
                </a:solidFill>
              </a:rPr>
              <a:t>    max = myList[i];</a:t>
            </a:r>
            <a:endParaRPr lang="en-US" altLang="en-US" sz="2800" dirty="0">
              <a:solidFill>
                <a:schemeClr val="tx2"/>
              </a:solidFill>
            </a:endParaRPr>
          </a:p>
          <a:p>
            <a:pPr marL="0" indent="0">
              <a:lnSpc>
                <a:spcPct val="90000"/>
              </a:lnSpc>
              <a:buNone/>
            </a:pPr>
            <a:r>
              <a:rPr lang="en-US" altLang="en-US" sz="2800" dirty="0">
                <a:solidFill>
                  <a:schemeClr val="tx2"/>
                </a:solidFill>
              </a:rPr>
              <a:t>    indexOfMax = i;</a:t>
            </a:r>
            <a:endParaRPr lang="en-US" altLang="en-US" sz="2800" dirty="0">
              <a:solidFill>
                <a:schemeClr val="tx2"/>
              </a:solidFill>
            </a:endParaRPr>
          </a:p>
          <a:p>
            <a:pPr marL="0" indent="0">
              <a:lnSpc>
                <a:spcPct val="90000"/>
              </a:lnSpc>
              <a:buNone/>
            </a:pPr>
            <a:r>
              <a:rPr lang="en-US" altLang="en-US" sz="2800" dirty="0">
                <a:solidFill>
                  <a:schemeClr val="tx2"/>
                </a:solidFill>
              </a:rPr>
              <a:t>  }</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p:txBody>
      </p:sp>
      <p:sp>
        <p:nvSpPr>
          <p:cNvPr id="38917"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685800" y="228600"/>
            <a:ext cx="7772400" cy="990600"/>
          </a:xfrm>
        </p:spPr>
        <p:txBody>
          <a:bodyPr vert="horz" wrap="square" lIns="92075" tIns="46038" rIns="92075" bIns="46038" anchor="ctr"/>
          <a:p>
            <a:r>
              <a:rPr lang="en-US" altLang="en-US" sz="4000" dirty="0"/>
              <a:t>Random Shuffling </a:t>
            </a:r>
            <a:endParaRPr lang="en-US" altLang="en-US" sz="4000" dirty="0"/>
          </a:p>
        </p:txBody>
      </p:sp>
      <p:sp>
        <p:nvSpPr>
          <p:cNvPr id="39940" name="Rectangle 3"/>
          <p:cNvSpPr>
            <a:spLocks noGrp="1"/>
          </p:cNvSpPr>
          <p:nvPr>
            <p:ph idx="1"/>
          </p:nvPr>
        </p:nvSpPr>
        <p:spPr>
          <a:xfrm>
            <a:off x="269875" y="1585913"/>
            <a:ext cx="8642350" cy="4762500"/>
          </a:xfrm>
        </p:spPr>
        <p:txBody>
          <a:bodyPr vert="horz" wrap="square" lIns="92075" tIns="46038" rIns="92075" bIns="46038" anchor="t"/>
          <a:p>
            <a:pPr marL="0" indent="0">
              <a:lnSpc>
                <a:spcPct val="80000"/>
              </a:lnSpc>
              <a:buNone/>
            </a:pPr>
            <a:r>
              <a:rPr lang="en-US" altLang="en-US" dirty="0">
                <a:solidFill>
                  <a:schemeClr val="tx2"/>
                </a:solidFill>
              </a:rPr>
              <a:t>srand(time(0));</a:t>
            </a:r>
            <a:endParaRPr lang="en-US" altLang="en-US" dirty="0">
              <a:solidFill>
                <a:schemeClr val="tx2"/>
              </a:solidFill>
            </a:endParaRPr>
          </a:p>
          <a:p>
            <a:pPr marL="0" indent="0">
              <a:lnSpc>
                <a:spcPct val="80000"/>
              </a:lnSpc>
              <a:buNone/>
            </a:pPr>
            <a:r>
              <a:rPr lang="en-US" altLang="en-US" dirty="0">
                <a:solidFill>
                  <a:schemeClr val="tx2"/>
                </a:solidFill>
              </a:rPr>
              <a:t>for (int i = 0; i &lt; ARRAY_SIZE; i++) </a:t>
            </a:r>
            <a:endParaRPr lang="en-US" altLang="en-US" dirty="0">
              <a:solidFill>
                <a:schemeClr val="tx2"/>
              </a:solidFill>
            </a:endParaRPr>
          </a:p>
          <a:p>
            <a:pPr marL="0" indent="0">
              <a:lnSpc>
                <a:spcPct val="80000"/>
              </a:lnSpc>
              <a:buNone/>
            </a:pPr>
            <a:r>
              <a:rPr lang="en-US" altLang="en-US" dirty="0">
                <a:solidFill>
                  <a:schemeClr val="tx2"/>
                </a:solidFill>
              </a:rPr>
              <a:t>{</a:t>
            </a:r>
            <a:endParaRPr lang="en-US" altLang="en-US" dirty="0">
              <a:solidFill>
                <a:schemeClr val="tx2"/>
              </a:solidFill>
            </a:endParaRPr>
          </a:p>
          <a:p>
            <a:pPr marL="0" indent="0">
              <a:lnSpc>
                <a:spcPct val="80000"/>
              </a:lnSpc>
              <a:buNone/>
            </a:pPr>
            <a:r>
              <a:rPr lang="en-US" altLang="en-US" dirty="0">
                <a:solidFill>
                  <a:schemeClr val="tx2"/>
                </a:solidFill>
              </a:rPr>
              <a:t>  // Generate an index randomly</a:t>
            </a:r>
            <a:endParaRPr lang="en-US" altLang="en-US" dirty="0">
              <a:solidFill>
                <a:schemeClr val="tx2"/>
              </a:solidFill>
            </a:endParaRPr>
          </a:p>
          <a:p>
            <a:pPr marL="0" indent="0">
              <a:lnSpc>
                <a:spcPct val="80000"/>
              </a:lnSpc>
              <a:buNone/>
            </a:pPr>
            <a:r>
              <a:rPr lang="en-US" altLang="en-US" dirty="0">
                <a:solidFill>
                  <a:schemeClr val="tx2"/>
                </a:solidFill>
              </a:rPr>
              <a:t>  int index = rand() % ARRAY_SIZE;</a:t>
            </a:r>
            <a:endParaRPr lang="en-US" altLang="en-US" dirty="0">
              <a:solidFill>
                <a:schemeClr val="tx2"/>
              </a:solidFill>
            </a:endParaRPr>
          </a:p>
          <a:p>
            <a:pPr marL="0" indent="0">
              <a:lnSpc>
                <a:spcPct val="80000"/>
              </a:lnSpc>
              <a:buNone/>
            </a:pPr>
            <a:r>
              <a:rPr lang="en-US" altLang="en-US" dirty="0">
                <a:solidFill>
                  <a:schemeClr val="tx2"/>
                </a:solidFill>
              </a:rPr>
              <a:t>  double temp = myList[i];</a:t>
            </a:r>
            <a:endParaRPr lang="en-US" altLang="en-US" dirty="0">
              <a:solidFill>
                <a:schemeClr val="tx2"/>
              </a:solidFill>
            </a:endParaRPr>
          </a:p>
          <a:p>
            <a:pPr marL="0" indent="0">
              <a:lnSpc>
                <a:spcPct val="80000"/>
              </a:lnSpc>
              <a:buNone/>
            </a:pPr>
            <a:r>
              <a:rPr lang="en-US" altLang="en-US" dirty="0">
                <a:solidFill>
                  <a:schemeClr val="tx2"/>
                </a:solidFill>
              </a:rPr>
              <a:t>  myList[i] = myList[index]; </a:t>
            </a:r>
            <a:endParaRPr lang="en-US" altLang="en-US" dirty="0">
              <a:solidFill>
                <a:schemeClr val="tx2"/>
              </a:solidFill>
            </a:endParaRPr>
          </a:p>
          <a:p>
            <a:pPr marL="0" indent="0">
              <a:lnSpc>
                <a:spcPct val="80000"/>
              </a:lnSpc>
              <a:buNone/>
            </a:pPr>
            <a:r>
              <a:rPr lang="en-US" altLang="en-US" dirty="0">
                <a:solidFill>
                  <a:schemeClr val="tx2"/>
                </a:solidFill>
              </a:rPr>
              <a:t>  myList[index] = temp;</a:t>
            </a:r>
            <a:endParaRPr lang="en-US" altLang="en-US" dirty="0">
              <a:solidFill>
                <a:schemeClr val="tx2"/>
              </a:solidFill>
            </a:endParaRPr>
          </a:p>
          <a:p>
            <a:pPr marL="0" indent="0">
              <a:lnSpc>
                <a:spcPct val="80000"/>
              </a:lnSpc>
              <a:buNone/>
            </a:pPr>
            <a:r>
              <a:rPr lang="en-US" altLang="en-US" dirty="0">
                <a:solidFill>
                  <a:schemeClr val="tx2"/>
                </a:solidFill>
              </a:rPr>
              <a:t>}</a:t>
            </a:r>
            <a:endParaRPr lang="en-US" altLang="en-US" dirty="0">
              <a:solidFill>
                <a:schemeClr val="tx2"/>
              </a:solidFill>
            </a:endParaRPr>
          </a:p>
        </p:txBody>
      </p:sp>
      <p:sp>
        <p:nvSpPr>
          <p:cNvPr id="39941"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685800" y="228600"/>
            <a:ext cx="7772400" cy="990600"/>
          </a:xfrm>
        </p:spPr>
        <p:txBody>
          <a:bodyPr vert="horz" wrap="square" lIns="92075" tIns="46038" rIns="92075" bIns="46038" anchor="ctr"/>
          <a:p>
            <a:r>
              <a:rPr lang="en-US" altLang="en-US" sz="4000" dirty="0"/>
              <a:t>Shifting Elements </a:t>
            </a:r>
            <a:endParaRPr lang="en-US" altLang="en-US" sz="4000" dirty="0"/>
          </a:p>
        </p:txBody>
      </p:sp>
      <p:sp>
        <p:nvSpPr>
          <p:cNvPr id="40964" name="Rectangle 3"/>
          <p:cNvSpPr>
            <a:spLocks noGrp="1"/>
          </p:cNvSpPr>
          <p:nvPr>
            <p:ph idx="1"/>
          </p:nvPr>
        </p:nvSpPr>
        <p:spPr>
          <a:xfrm>
            <a:off x="269875" y="1585913"/>
            <a:ext cx="8642350" cy="4762500"/>
          </a:xfrm>
        </p:spPr>
        <p:txBody>
          <a:bodyPr vert="horz" wrap="square" lIns="92075" tIns="46038" rIns="92075" bIns="46038" anchor="t"/>
          <a:p>
            <a:pPr marL="0" indent="0">
              <a:lnSpc>
                <a:spcPct val="90000"/>
              </a:lnSpc>
              <a:buNone/>
            </a:pPr>
            <a:r>
              <a:rPr lang="en-US" altLang="en-US" sz="2800" b="1" dirty="0">
                <a:solidFill>
                  <a:schemeClr val="tx2"/>
                </a:solidFill>
              </a:rPr>
              <a:t>double</a:t>
            </a:r>
            <a:r>
              <a:rPr lang="en-US" altLang="en-US" sz="2800" dirty="0">
                <a:solidFill>
                  <a:schemeClr val="tx2"/>
                </a:solidFill>
              </a:rPr>
              <a:t> temp = myList[0]; // Retain the first element</a:t>
            </a:r>
            <a:endParaRPr lang="en-US" altLang="en-US" sz="2800" dirty="0">
              <a:solidFill>
                <a:schemeClr val="tx2"/>
              </a:solidFill>
            </a:endParaRPr>
          </a:p>
          <a:p>
            <a:pPr marL="0" indent="0">
              <a:lnSpc>
                <a:spcPct val="90000"/>
              </a:lnSpc>
              <a:buNone/>
            </a:pPr>
            <a:r>
              <a:rPr lang="en-US" altLang="en-US" sz="2800" dirty="0">
                <a:solidFill>
                  <a:schemeClr val="tx2"/>
                </a:solidFill>
              </a:rPr>
              <a:t>// Shift elements left</a:t>
            </a:r>
            <a:endParaRPr lang="en-US" altLang="en-US" sz="2800" b="1" dirty="0">
              <a:solidFill>
                <a:schemeClr val="tx2"/>
              </a:solidFill>
            </a:endParaRPr>
          </a:p>
          <a:p>
            <a:pPr marL="0" indent="0">
              <a:lnSpc>
                <a:spcPct val="90000"/>
              </a:lnSpc>
              <a:buNone/>
            </a:pPr>
            <a:r>
              <a:rPr lang="en-US" altLang="en-US" sz="2800" b="1" dirty="0">
                <a:solidFill>
                  <a:schemeClr val="tx2"/>
                </a:solidFill>
              </a:rPr>
              <a:t>for</a:t>
            </a:r>
            <a:r>
              <a:rPr lang="en-US" altLang="en-US" sz="2800" dirty="0">
                <a:solidFill>
                  <a:schemeClr val="tx2"/>
                </a:solidFill>
              </a:rPr>
              <a:t> (</a:t>
            </a:r>
            <a:r>
              <a:rPr lang="en-US" altLang="en-US" sz="2800" b="1" dirty="0">
                <a:solidFill>
                  <a:schemeClr val="tx2"/>
                </a:solidFill>
              </a:rPr>
              <a:t>int</a:t>
            </a:r>
            <a:r>
              <a:rPr lang="en-US" altLang="en-US" sz="2800" dirty="0">
                <a:solidFill>
                  <a:schemeClr val="tx2"/>
                </a:solidFill>
              </a:rPr>
              <a:t> i = 1; i &lt; myList.length; i++) </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a:p>
            <a:pPr marL="0" indent="0">
              <a:lnSpc>
                <a:spcPct val="90000"/>
              </a:lnSpc>
              <a:buNone/>
            </a:pPr>
            <a:r>
              <a:rPr lang="en-US" altLang="en-US" sz="2800" dirty="0">
                <a:solidFill>
                  <a:schemeClr val="tx2"/>
                </a:solidFill>
              </a:rPr>
              <a:t>  myList[i - 1] = myList[i];</a:t>
            </a:r>
            <a:endParaRPr lang="en-US" altLang="en-US" sz="2800" dirty="0">
              <a:solidFill>
                <a:schemeClr val="tx2"/>
              </a:solidFill>
            </a:endParaRPr>
          </a:p>
          <a:p>
            <a:pPr marL="0" indent="0">
              <a:lnSpc>
                <a:spcPct val="90000"/>
              </a:lnSpc>
              <a:buNone/>
            </a:pPr>
            <a:r>
              <a:rPr lang="en-US" altLang="en-US" sz="2800" dirty="0">
                <a:solidFill>
                  <a:schemeClr val="tx2"/>
                </a:solidFill>
              </a:rPr>
              <a:t>}</a:t>
            </a:r>
            <a:endParaRPr lang="en-US" altLang="en-US" sz="2800" dirty="0">
              <a:solidFill>
                <a:schemeClr val="tx2"/>
              </a:solidFill>
            </a:endParaRPr>
          </a:p>
          <a:p>
            <a:pPr marL="0" indent="0">
              <a:lnSpc>
                <a:spcPct val="90000"/>
              </a:lnSpc>
              <a:buNone/>
            </a:pPr>
            <a:r>
              <a:rPr lang="en-US" altLang="en-US" sz="2800" dirty="0">
                <a:solidFill>
                  <a:schemeClr val="tx2"/>
                </a:solidFill>
              </a:rPr>
              <a:t>// Move the first element to fill in the last position</a:t>
            </a:r>
            <a:endParaRPr lang="en-US" altLang="en-US" sz="2800" dirty="0">
              <a:solidFill>
                <a:schemeClr val="tx2"/>
              </a:solidFill>
            </a:endParaRPr>
          </a:p>
          <a:p>
            <a:pPr marL="0" indent="0">
              <a:lnSpc>
                <a:spcPct val="90000"/>
              </a:lnSpc>
              <a:buNone/>
            </a:pPr>
            <a:r>
              <a:rPr lang="en-US" altLang="en-US" sz="2800" dirty="0">
                <a:solidFill>
                  <a:schemeClr val="tx2"/>
                </a:solidFill>
              </a:rPr>
              <a:t>myList[myList.length - 1] = temp;</a:t>
            </a:r>
            <a:endParaRPr lang="en-US" altLang="en-US" sz="2800" dirty="0">
              <a:solidFill>
                <a:schemeClr val="tx2"/>
              </a:solidFill>
            </a:endParaRPr>
          </a:p>
        </p:txBody>
      </p:sp>
      <p:sp>
        <p:nvSpPr>
          <p:cNvPr id="40965"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54050" y="125413"/>
            <a:ext cx="7772400" cy="609600"/>
          </a:xfrm>
        </p:spPr>
        <p:txBody>
          <a:bodyPr vert="horz" wrap="square" lIns="92075" tIns="46038" rIns="92075" bIns="46038" anchor="ctr"/>
          <a:p>
            <a:r>
              <a:rPr lang="en-US" altLang="en-US" dirty="0"/>
              <a:t>Objectives</a:t>
            </a:r>
            <a:endParaRPr lang="en-US" altLang="en-US" dirty="0"/>
          </a:p>
        </p:txBody>
      </p:sp>
      <p:sp>
        <p:nvSpPr>
          <p:cNvPr id="5124" name="Rectangle 3"/>
          <p:cNvSpPr>
            <a:spLocks noGrp="1"/>
          </p:cNvSpPr>
          <p:nvPr>
            <p:ph idx="1"/>
          </p:nvPr>
        </p:nvSpPr>
        <p:spPr>
          <a:xfrm>
            <a:off x="79375" y="663575"/>
            <a:ext cx="8947150" cy="5661025"/>
          </a:xfrm>
        </p:spPr>
        <p:txBody>
          <a:bodyPr vert="horz" wrap="square" lIns="92075" tIns="46038" rIns="92075" bIns="46038" anchor="t"/>
          <a:p>
            <a:r>
              <a:rPr lang="en-US" altLang="en-US" sz="1800" dirty="0"/>
              <a:t>To describe why an array is necessary in programming (§7.1).</a:t>
            </a:r>
            <a:endParaRPr lang="en-US" altLang="en-US" sz="1800" dirty="0"/>
          </a:p>
          <a:p>
            <a:r>
              <a:rPr lang="en-US" altLang="en-US" sz="1800" dirty="0"/>
              <a:t>To declare arrays (§7.2.1).</a:t>
            </a:r>
            <a:endParaRPr lang="en-US" altLang="en-US" sz="1800" dirty="0"/>
          </a:p>
          <a:p>
            <a:r>
              <a:rPr lang="en-US" altLang="en-US" sz="1800" dirty="0"/>
              <a:t>To access array elements using indexes (§7.2.2).</a:t>
            </a:r>
            <a:endParaRPr lang="en-US" altLang="en-US" sz="1800" dirty="0"/>
          </a:p>
          <a:p>
            <a:r>
              <a:rPr lang="en-US" altLang="en-US" sz="1800" dirty="0"/>
              <a:t>To initialize the values in an array (§7.2.3).</a:t>
            </a:r>
            <a:endParaRPr lang="en-US" altLang="en-US" sz="1800" dirty="0"/>
          </a:p>
          <a:p>
            <a:r>
              <a:rPr lang="en-US" altLang="en-US" sz="1800" dirty="0"/>
              <a:t>To program common array operations (displaying arrays, summing all elements, finding min and max elements, random shuffling, shifting elements) (§7.2.4).</a:t>
            </a:r>
            <a:endParaRPr lang="en-US" altLang="en-US" sz="1800" dirty="0"/>
          </a:p>
          <a:p>
            <a:r>
              <a:rPr lang="en-US" altLang="en-US" sz="1800" dirty="0"/>
              <a:t>To simplify programming using the foreach loops (&lt;LINK&gt;§7.2.5&lt;/LINK&gt;).</a:t>
            </a:r>
            <a:endParaRPr lang="en-US" altLang="en-US" sz="1800" dirty="0"/>
          </a:p>
          <a:p>
            <a:pPr hangingPunct="1"/>
            <a:r>
              <a:rPr lang="en-US" altLang="en-US" sz="1800" dirty="0"/>
              <a:t>To apply arrays in application development (</a:t>
            </a:r>
            <a:r>
              <a:rPr lang="en-US" altLang="en-US" sz="1800" b="1" dirty="0"/>
              <a:t>AnalyzeNumbers</a:t>
            </a:r>
            <a:r>
              <a:rPr lang="en-US" altLang="en-US" sz="1800" dirty="0"/>
              <a:t>, </a:t>
            </a:r>
            <a:r>
              <a:rPr lang="en-US" altLang="en-US" sz="1800" b="1" dirty="0"/>
              <a:t>DeckOfCards</a:t>
            </a:r>
            <a:r>
              <a:rPr lang="en-US" altLang="en-US" sz="1800" dirty="0"/>
              <a:t>) (§§7.3–7.4).</a:t>
            </a:r>
            <a:endParaRPr lang="en-US" altLang="en-US" sz="1800" dirty="0"/>
          </a:p>
          <a:p>
            <a:r>
              <a:rPr lang="en-US" altLang="en-US" sz="1800" dirty="0"/>
              <a:t>To define and invoke functions with array arguments (§7.5).</a:t>
            </a:r>
            <a:endParaRPr lang="en-US" altLang="en-US" sz="1800" dirty="0"/>
          </a:p>
          <a:p>
            <a:r>
              <a:rPr lang="en-US" altLang="en-US" sz="1800" dirty="0"/>
              <a:t>To define a </a:t>
            </a:r>
            <a:r>
              <a:rPr lang="en-US" altLang="en-US" sz="1800" b="1" dirty="0"/>
              <a:t>const</a:t>
            </a:r>
            <a:r>
              <a:rPr lang="en-US" altLang="en-US" sz="1800" dirty="0"/>
              <a:t> array parameter to prevent it from being changed (§7.6).</a:t>
            </a:r>
            <a:endParaRPr lang="en-US" altLang="en-US" sz="1800" dirty="0"/>
          </a:p>
          <a:p>
            <a:r>
              <a:rPr lang="en-US" altLang="en-US" sz="1800" dirty="0"/>
              <a:t>To return an array by passing it as an argument (§7.7).</a:t>
            </a:r>
            <a:endParaRPr lang="en-US" altLang="en-US" sz="1800" dirty="0"/>
          </a:p>
          <a:p>
            <a:r>
              <a:rPr lang="en-US" altLang="en-US" sz="1800" dirty="0"/>
              <a:t>To count occurrences of each letter in an array of characters (</a:t>
            </a:r>
            <a:r>
              <a:rPr lang="en-US" altLang="en-US" sz="1800" b="1" dirty="0"/>
              <a:t>CountLettersInArray</a:t>
            </a:r>
            <a:r>
              <a:rPr lang="en-US" altLang="en-US" sz="1800" dirty="0"/>
              <a:t>) (§7.8).</a:t>
            </a:r>
            <a:endParaRPr lang="en-US" altLang="en-US" sz="1800" dirty="0"/>
          </a:p>
          <a:p>
            <a:r>
              <a:rPr lang="en-US" altLang="en-US" sz="1800" dirty="0"/>
              <a:t>To search elements using the linear (§7.9.1) or binary search algorithm (§7.9.2).</a:t>
            </a:r>
            <a:endParaRPr lang="en-US" altLang="en-US" sz="1800" dirty="0"/>
          </a:p>
          <a:p>
            <a:r>
              <a:rPr lang="en-US" altLang="en-US" sz="1800" dirty="0"/>
              <a:t>To sort an array using the selection sort (§7.10).</a:t>
            </a:r>
            <a:endParaRPr lang="en-US" altLang="en-US" sz="1800" dirty="0"/>
          </a:p>
          <a:p>
            <a:r>
              <a:rPr lang="en-US" altLang="en-US" sz="1800" dirty="0"/>
              <a:t>To represent strings using C-strings and use C-string functions (§7.11).</a:t>
            </a:r>
            <a:endParaRPr lang="en-US" altLang="en-US" sz="1800" dirty="0"/>
          </a:p>
          <a:p>
            <a:r>
              <a:rPr lang="en-US" altLang="en-US" sz="1800" dirty="0"/>
              <a:t>To convert a number to a string using the C++11’s </a:t>
            </a:r>
            <a:r>
              <a:rPr lang="en-US" altLang="en-US" sz="1800" b="1" dirty="0"/>
              <a:t>to_string</a:t>
            </a:r>
            <a:r>
              <a:rPr lang="en-US" altLang="en-US" sz="1800" dirty="0"/>
              <a:t> function (§7.12).</a:t>
            </a:r>
            <a:endParaRPr lang="en-US"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685800" y="228600"/>
            <a:ext cx="7772400" cy="990600"/>
          </a:xfrm>
        </p:spPr>
        <p:txBody>
          <a:bodyPr vert="horz" wrap="square" lIns="92075" tIns="46038" rIns="92075" bIns="46038" anchor="ctr"/>
          <a:p>
            <a:r>
              <a:rPr lang="en-US" altLang="en-US" sz="4000" dirty="0"/>
              <a:t>Foreach Loops</a:t>
            </a:r>
            <a:endParaRPr lang="en-US" altLang="en-US" sz="4000" dirty="0"/>
          </a:p>
        </p:txBody>
      </p:sp>
      <p:sp>
        <p:nvSpPr>
          <p:cNvPr id="41988" name="Rectangle 3"/>
          <p:cNvSpPr>
            <a:spLocks noGrp="1"/>
          </p:cNvSpPr>
          <p:nvPr>
            <p:ph idx="1"/>
          </p:nvPr>
        </p:nvSpPr>
        <p:spPr>
          <a:xfrm>
            <a:off x="269875" y="1585913"/>
            <a:ext cx="8642350" cy="4762500"/>
          </a:xfrm>
        </p:spPr>
        <p:txBody>
          <a:bodyPr vert="horz" wrap="square" lIns="92075" tIns="46038" rIns="92075" bIns="46038" anchor="t"/>
          <a:p>
            <a:pPr marL="0" indent="0">
              <a:buNone/>
            </a:pPr>
            <a:r>
              <a:rPr lang="en-US" altLang="en-US" sz="2800" b="1" dirty="0"/>
              <a:t>for</a:t>
            </a:r>
            <a:r>
              <a:rPr lang="en-US" altLang="en-US" sz="2800" dirty="0"/>
              <a:t> (</a:t>
            </a:r>
            <a:r>
              <a:rPr lang="en-US" altLang="en-US" sz="2800" b="1" dirty="0"/>
              <a:t>double</a:t>
            </a:r>
            <a:r>
              <a:rPr lang="en-US" altLang="en-US" sz="2800" dirty="0"/>
              <a:t> e: myList) {</a:t>
            </a:r>
            <a:endParaRPr lang="en-US" altLang="en-US" sz="2800" dirty="0"/>
          </a:p>
          <a:p>
            <a:pPr marL="0" indent="0">
              <a:buNone/>
            </a:pPr>
            <a:r>
              <a:rPr lang="en-US" altLang="en-US" sz="2800" dirty="0"/>
              <a:t>  cout &lt;&lt; e &lt;&lt; endl;</a:t>
            </a:r>
            <a:endParaRPr lang="en-US" altLang="en-US" sz="2800" dirty="0"/>
          </a:p>
          <a:p>
            <a:pPr marL="0" indent="0">
              <a:buNone/>
            </a:pPr>
            <a:r>
              <a:rPr lang="en-US" altLang="en-US" sz="2800" dirty="0"/>
              <a:t>}</a:t>
            </a:r>
            <a:endParaRPr lang="en-US" altLang="en-US" sz="2800" dirty="0"/>
          </a:p>
        </p:txBody>
      </p:sp>
      <p:sp>
        <p:nvSpPr>
          <p:cNvPr id="41989" name="Rectangle 4"/>
          <p:cNvSpPr/>
          <p:nvPr/>
        </p:nvSpPr>
        <p:spPr>
          <a:xfrm>
            <a:off x="0" y="3162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990" name="Rectangle 11"/>
          <p:cNvSpPr/>
          <p:nvPr/>
        </p:nvSpPr>
        <p:spPr>
          <a:xfrm>
            <a:off x="1077913" y="3659188"/>
            <a:ext cx="2611437" cy="692150"/>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 Foreach loops are defined in C++11</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3011" name="Rectangle 2"/>
          <p:cNvSpPr>
            <a:spLocks noGrp="1"/>
          </p:cNvSpPr>
          <p:nvPr>
            <p:ph type="title"/>
          </p:nvPr>
        </p:nvSpPr>
        <p:spPr>
          <a:xfrm>
            <a:off x="152400" y="228600"/>
            <a:ext cx="8763000" cy="473075"/>
          </a:xfrm>
        </p:spPr>
        <p:txBody>
          <a:bodyPr vert="horz" wrap="square" lIns="92075" tIns="46038" rIns="92075" bIns="46038" anchor="ctr"/>
          <a:p>
            <a:r>
              <a:rPr lang="en-US" altLang="en-US" sz="4000" dirty="0"/>
              <a:t>Analyze Numbers</a:t>
            </a:r>
            <a:endParaRPr lang="en-US" altLang="en-US" sz="4000" dirty="0"/>
          </a:p>
        </p:txBody>
      </p:sp>
      <p:sp>
        <p:nvSpPr>
          <p:cNvPr id="43012" name="Rectangle 3"/>
          <p:cNvSpPr>
            <a:spLocks noGrp="1"/>
          </p:cNvSpPr>
          <p:nvPr>
            <p:ph idx="1"/>
          </p:nvPr>
        </p:nvSpPr>
        <p:spPr>
          <a:xfrm>
            <a:off x="231775" y="971550"/>
            <a:ext cx="8642350" cy="5106988"/>
          </a:xfrm>
        </p:spPr>
        <p:txBody>
          <a:bodyPr vert="horz" wrap="square" lIns="92075" tIns="46038" rIns="92075" bIns="46038" anchor="t"/>
          <a:p>
            <a:pPr marL="0" indent="0">
              <a:buNone/>
            </a:pPr>
            <a:r>
              <a:rPr lang="en-US" altLang="en-US" sz="3500" dirty="0"/>
              <a:t>Read one hundred numbers, compute their average, and find out how many numbers are above the average. </a:t>
            </a:r>
            <a:endParaRPr lang="en-US" altLang="en-US" sz="35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7805" y="143510"/>
            <a:ext cx="3489960" cy="460375"/>
          </a:xfrm>
          <a:prstGeom prst="rect">
            <a:avLst/>
          </a:prstGeom>
          <a:noFill/>
        </p:spPr>
        <p:txBody>
          <a:bodyPr wrap="square" rtlCol="0" anchor="t">
            <a:spAutoFit/>
          </a:bodyPr>
          <a:p>
            <a:r>
              <a:rPr lang="zh-CN" altLang="en-US" sz="2400"/>
              <a:t>AnalyzeNumbers</a:t>
            </a:r>
            <a:r>
              <a:rPr lang="en-US" altLang="zh-CN" sz="2400"/>
              <a:t>.cpp</a:t>
            </a:r>
            <a:endParaRPr lang="en-US" altLang="zh-CN" sz="2400"/>
          </a:p>
        </p:txBody>
      </p:sp>
      <p:sp>
        <p:nvSpPr>
          <p:cNvPr id="5" name="文本框 4"/>
          <p:cNvSpPr txBox="1"/>
          <p:nvPr/>
        </p:nvSpPr>
        <p:spPr>
          <a:xfrm>
            <a:off x="217805" y="603885"/>
            <a:ext cx="8538845" cy="618553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const int NUMBER_OF_ELEMENTS = 2;</a:t>
            </a:r>
            <a:endParaRPr lang="zh-CN" altLang="en-US"/>
          </a:p>
          <a:p>
            <a:r>
              <a:rPr lang="zh-CN" altLang="en-US"/>
              <a:t>  double numbers[NUMBER_OF_ELEMENTS];</a:t>
            </a:r>
            <a:endParaRPr lang="zh-CN" altLang="en-US"/>
          </a:p>
          <a:p>
            <a:r>
              <a:rPr lang="zh-CN" altLang="en-US"/>
              <a:t>  double sum = 0;</a:t>
            </a:r>
            <a:endParaRPr lang="zh-CN" altLang="en-US"/>
          </a:p>
          <a:p>
            <a:r>
              <a:rPr lang="zh-CN" altLang="en-US"/>
              <a:t>  for (int i = 0; i &lt; NUMBER_OF_ELEMENTS; i++)</a:t>
            </a:r>
            <a:endParaRPr lang="zh-CN" altLang="en-US"/>
          </a:p>
          <a:p>
            <a:r>
              <a:rPr lang="zh-CN" altLang="en-US"/>
              <a:t>  {</a:t>
            </a:r>
            <a:endParaRPr lang="zh-CN" altLang="en-US"/>
          </a:p>
          <a:p>
            <a:r>
              <a:rPr lang="zh-CN" altLang="en-US"/>
              <a:t>    cout &lt;&lt; "Enter a new number: ";</a:t>
            </a:r>
            <a:endParaRPr lang="zh-CN" altLang="en-US"/>
          </a:p>
          <a:p>
            <a:r>
              <a:rPr lang="zh-CN" altLang="en-US"/>
              <a:t>    cin &gt;&gt; numbers[i];</a:t>
            </a:r>
            <a:endParaRPr lang="zh-CN" altLang="en-US"/>
          </a:p>
          <a:p>
            <a:r>
              <a:rPr lang="zh-CN" altLang="en-US"/>
              <a:t>    sum += numbers[i];</a:t>
            </a:r>
            <a:endParaRPr lang="zh-CN" altLang="en-US"/>
          </a:p>
          <a:p>
            <a:r>
              <a:rPr lang="zh-CN" altLang="en-US"/>
              <a:t>  }</a:t>
            </a:r>
            <a:endParaRPr lang="zh-CN" altLang="en-US"/>
          </a:p>
          <a:p>
            <a:r>
              <a:rPr lang="zh-CN" altLang="en-US"/>
              <a:t>  double average = sum / NUMBER_OF_ELEMENTS;</a:t>
            </a:r>
            <a:endParaRPr lang="zh-CN" altLang="en-US"/>
          </a:p>
          <a:p>
            <a:r>
              <a:rPr lang="zh-CN" altLang="en-US"/>
              <a:t>  int count = 0; // The number of elements above average</a:t>
            </a:r>
            <a:endParaRPr lang="zh-CN" altLang="en-US"/>
          </a:p>
          <a:p>
            <a:r>
              <a:rPr lang="zh-CN" altLang="en-US"/>
              <a:t>  for (int i = 0; i &lt; NUMBER_OF_ELEMENTS; i++)</a:t>
            </a:r>
            <a:endParaRPr lang="zh-CN" altLang="en-US"/>
          </a:p>
          <a:p>
            <a:r>
              <a:rPr lang="zh-CN" altLang="en-US"/>
              <a:t>    if (numbers[i] &gt; average)</a:t>
            </a:r>
            <a:endParaRPr lang="zh-CN" altLang="en-US"/>
          </a:p>
          <a:p>
            <a:r>
              <a:rPr lang="zh-CN" altLang="en-US"/>
              <a:t>      count++;</a:t>
            </a:r>
            <a:endParaRPr lang="zh-CN" altLang="en-US"/>
          </a:p>
          <a:p>
            <a:r>
              <a:rPr lang="zh-CN" altLang="en-US"/>
              <a:t>  cout &lt;&lt; "Average is " &lt;&lt; average &lt;&lt; endl;</a:t>
            </a:r>
            <a:endParaRPr lang="zh-CN" altLang="en-US"/>
          </a:p>
          <a:p>
            <a:r>
              <a:rPr lang="zh-CN" altLang="en-US"/>
              <a:t>  cout &lt;&lt; "Number of elements above the average " &lt;&lt; count &lt;&lt; endl;</a:t>
            </a:r>
            <a:endParaRPr lang="zh-CN" altLang="en-US"/>
          </a:p>
          <a:p>
            <a:r>
              <a:rPr lang="zh-CN" altLang="en-US"/>
              <a:t>  return 0;</a:t>
            </a:r>
            <a:endParaRPr lang="zh-CN" altLang="en-US"/>
          </a:p>
          <a:p>
            <a:r>
              <a:rPr lang="zh-CN" altLang="en-US"/>
              <a:t>}</a:t>
            </a:r>
            <a:endParaRPr lang="zh-CN" altLang="en-US"/>
          </a:p>
        </p:txBody>
      </p:sp>
      <p:pic>
        <p:nvPicPr>
          <p:cNvPr id="6" name="图片 5"/>
          <p:cNvPicPr>
            <a:picLocks noChangeAspect="1"/>
          </p:cNvPicPr>
          <p:nvPr/>
        </p:nvPicPr>
        <p:blipFill>
          <a:blip r:embed="rId1"/>
          <a:stretch>
            <a:fillRect/>
          </a:stretch>
        </p:blipFill>
        <p:spPr>
          <a:xfrm>
            <a:off x="4690110" y="780415"/>
            <a:ext cx="4066540" cy="8528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4035" name="Rectangle 2"/>
          <p:cNvSpPr>
            <a:spLocks noGrp="1"/>
          </p:cNvSpPr>
          <p:nvPr>
            <p:ph type="title"/>
          </p:nvPr>
        </p:nvSpPr>
        <p:spPr>
          <a:xfrm>
            <a:off x="609600" y="381000"/>
            <a:ext cx="8148638" cy="512763"/>
          </a:xfrm>
        </p:spPr>
        <p:txBody>
          <a:bodyPr vert="horz" wrap="square" lIns="92075" tIns="46038" rIns="92075" bIns="46038" anchor="ctr"/>
          <a:p>
            <a:r>
              <a:rPr lang="en-US" altLang="en-US" sz="4000" dirty="0"/>
              <a:t>Problem: Lotto Numbers</a:t>
            </a:r>
            <a:endParaRPr lang="en-US" altLang="en-US" sz="4000" dirty="0">
              <a:solidFill>
                <a:schemeClr val="tx1"/>
              </a:solidFill>
              <a:latin typeface="Book Antiqua" pitchFamily="18" charset="0"/>
              <a:hlinkClick r:id="rId1" action="ppaction://program"/>
            </a:endParaRPr>
          </a:p>
        </p:txBody>
      </p:sp>
      <p:sp>
        <p:nvSpPr>
          <p:cNvPr id="44036" name="Rectangle 3"/>
          <p:cNvSpPr>
            <a:spLocks noGrp="1"/>
          </p:cNvSpPr>
          <p:nvPr>
            <p:ph idx="1"/>
          </p:nvPr>
        </p:nvSpPr>
        <p:spPr>
          <a:xfrm>
            <a:off x="309563" y="1009650"/>
            <a:ext cx="8602662" cy="3790950"/>
          </a:xfrm>
        </p:spPr>
        <p:txBody>
          <a:bodyPr vert="horz" wrap="square" lIns="92075" tIns="46038" rIns="92075" bIns="46038" anchor="t">
            <a:normAutofit lnSpcReduction="20000"/>
          </a:bodyPr>
          <a:p>
            <a:pPr marL="0" indent="0">
              <a:buNone/>
            </a:pPr>
            <a:r>
              <a:rPr lang="en-US" altLang="en-US" dirty="0"/>
              <a:t>Your grandma likes to play the Pick-10 lotto. Each ticket has </a:t>
            </a:r>
            <a:r>
              <a:rPr lang="en-US" altLang="en-US" u="sng" dirty="0"/>
              <a:t>10</a:t>
            </a:r>
            <a:r>
              <a:rPr lang="en-US" altLang="en-US" dirty="0"/>
              <a:t> unique numbers ranging from </a:t>
            </a:r>
            <a:r>
              <a:rPr lang="en-US" altLang="en-US" u="sng" dirty="0"/>
              <a:t>1</a:t>
            </a:r>
            <a:r>
              <a:rPr lang="en-US" altLang="en-US" dirty="0"/>
              <a:t> to </a:t>
            </a:r>
            <a:r>
              <a:rPr lang="en-US" altLang="en-US" u="sng" dirty="0"/>
              <a:t>99</a:t>
            </a:r>
            <a:r>
              <a:rPr lang="en-US" altLang="en-US" dirty="0"/>
              <a:t>. </a:t>
            </a:r>
            <a:endParaRPr lang="en-US" altLang="en-US" dirty="0"/>
          </a:p>
          <a:p>
            <a:pPr marL="0" indent="0">
              <a:buNone/>
            </a:pPr>
            <a:r>
              <a:rPr lang="en-US" altLang="en-US" dirty="0"/>
              <a:t>Every time she buys a lot of tickets. </a:t>
            </a:r>
            <a:endParaRPr lang="en-US" altLang="en-US" dirty="0"/>
          </a:p>
          <a:p>
            <a:pPr marL="0" indent="0">
              <a:buNone/>
            </a:pPr>
            <a:r>
              <a:rPr lang="en-US" altLang="en-US" dirty="0"/>
              <a:t>She likes to have her tickets to cover all numbers from </a:t>
            </a:r>
            <a:r>
              <a:rPr lang="en-US" altLang="en-US" u="sng" dirty="0"/>
              <a:t>1</a:t>
            </a:r>
            <a:r>
              <a:rPr lang="en-US" altLang="en-US" dirty="0"/>
              <a:t> to </a:t>
            </a:r>
            <a:r>
              <a:rPr lang="en-US" altLang="en-US" u="sng" dirty="0"/>
              <a:t>99</a:t>
            </a:r>
            <a:r>
              <a:rPr lang="en-US" altLang="en-US" dirty="0"/>
              <a:t>. </a:t>
            </a:r>
            <a:endParaRPr lang="en-US" altLang="en-US" dirty="0"/>
          </a:p>
          <a:p>
            <a:pPr marL="0" indent="0">
              <a:buNone/>
            </a:pPr>
            <a:r>
              <a:rPr lang="en-US" altLang="en-US" dirty="0"/>
              <a:t>Write a program that reads the ticket numbers from a file and checks whether all numbers are covered. </a:t>
            </a:r>
            <a:endParaRPr lang="en-US" altLang="en-US" dirty="0"/>
          </a:p>
          <a:p>
            <a:pPr marL="0" indent="0">
              <a:buNone/>
            </a:pPr>
            <a:r>
              <a:rPr lang="en-US" altLang="en-US" dirty="0"/>
              <a:t>Assume the last number in the file is </a:t>
            </a:r>
            <a:r>
              <a:rPr lang="en-US" altLang="en-US" u="sng" dirty="0"/>
              <a:t>0</a:t>
            </a:r>
            <a:r>
              <a:rPr lang="en-US" altLang="en-US" dirty="0"/>
              <a:t>. </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9085" y="702945"/>
            <a:ext cx="3069590" cy="550799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bool isCovered[99];</a:t>
            </a:r>
            <a:endParaRPr lang="zh-CN" altLang="en-US" sz="1600"/>
          </a:p>
          <a:p>
            <a:r>
              <a:rPr lang="zh-CN" altLang="en-US" sz="1600"/>
              <a:t>  int number; // number read from a file</a:t>
            </a:r>
            <a:endParaRPr lang="zh-CN" altLang="en-US" sz="1600"/>
          </a:p>
          <a:p>
            <a:endParaRPr lang="zh-CN" altLang="en-US" sz="1600"/>
          </a:p>
          <a:p>
            <a:r>
              <a:rPr lang="zh-CN" altLang="en-US" sz="1600"/>
              <a:t>  // Initialize the array</a:t>
            </a:r>
            <a:endParaRPr lang="zh-CN" altLang="en-US" sz="1600"/>
          </a:p>
          <a:p>
            <a:r>
              <a:rPr lang="zh-CN" altLang="en-US" sz="1600"/>
              <a:t>  for (int i = 0; i &lt; 99; i++)</a:t>
            </a:r>
            <a:endParaRPr lang="zh-CN" altLang="en-US" sz="1600"/>
          </a:p>
          <a:p>
            <a:r>
              <a:rPr lang="zh-CN" altLang="en-US" sz="1600"/>
              <a:t>    isCovered[i] = false;</a:t>
            </a:r>
            <a:endParaRPr lang="zh-CN" altLang="en-US" sz="1600"/>
          </a:p>
          <a:p>
            <a:endParaRPr lang="zh-CN" altLang="en-US" sz="1600"/>
          </a:p>
          <a:p>
            <a:r>
              <a:rPr lang="zh-CN" altLang="en-US" sz="1600"/>
              <a:t>  // Read each number and mark its corresponding element covered</a:t>
            </a:r>
            <a:endParaRPr lang="zh-CN" altLang="en-US" sz="1600"/>
          </a:p>
          <a:p>
            <a:r>
              <a:rPr lang="zh-CN" altLang="en-US" sz="1600"/>
              <a:t>  cin &gt;&gt; number;</a:t>
            </a:r>
            <a:endParaRPr lang="zh-CN" altLang="en-US" sz="1600"/>
          </a:p>
          <a:p>
            <a:r>
              <a:rPr lang="zh-CN" altLang="en-US" sz="1600"/>
              <a:t>  while (number != 0)</a:t>
            </a:r>
            <a:endParaRPr lang="zh-CN" altLang="en-US" sz="1600"/>
          </a:p>
          <a:p>
            <a:r>
              <a:rPr lang="zh-CN" altLang="en-US" sz="1600"/>
              <a:t>  {</a:t>
            </a:r>
            <a:endParaRPr lang="zh-CN" altLang="en-US" sz="1600"/>
          </a:p>
          <a:p>
            <a:r>
              <a:rPr lang="zh-CN" altLang="en-US" sz="1600"/>
              <a:t>    isCovered[number - 1] = true;</a:t>
            </a:r>
            <a:endParaRPr lang="zh-CN" altLang="en-US" sz="1600"/>
          </a:p>
          <a:p>
            <a:r>
              <a:rPr lang="zh-CN" altLang="en-US" sz="1600"/>
              <a:t>    cin &gt;&gt; number;</a:t>
            </a:r>
            <a:endParaRPr lang="zh-CN" altLang="en-US" sz="1600"/>
          </a:p>
          <a:p>
            <a:r>
              <a:rPr lang="zh-CN" altLang="en-US" sz="1600"/>
              <a:t>  }</a:t>
            </a:r>
            <a:endParaRPr lang="zh-CN" altLang="en-US" sz="1600"/>
          </a:p>
        </p:txBody>
      </p:sp>
      <p:sp>
        <p:nvSpPr>
          <p:cNvPr id="5" name="文本框 4"/>
          <p:cNvSpPr txBox="1"/>
          <p:nvPr/>
        </p:nvSpPr>
        <p:spPr>
          <a:xfrm>
            <a:off x="368935" y="242570"/>
            <a:ext cx="2753360" cy="460375"/>
          </a:xfrm>
          <a:prstGeom prst="rect">
            <a:avLst/>
          </a:prstGeom>
          <a:noFill/>
        </p:spPr>
        <p:txBody>
          <a:bodyPr wrap="none" rtlCol="0" anchor="t">
            <a:spAutoFit/>
          </a:bodyPr>
          <a:p>
            <a:r>
              <a:rPr lang="en-US" altLang="en-US" sz="2400" dirty="0">
                <a:sym typeface="+mn-ea"/>
              </a:rPr>
              <a:t>LottoNumbers.cpp</a:t>
            </a:r>
            <a:endParaRPr lang="en-US" altLang="en-US" sz="2400" dirty="0">
              <a:sym typeface="+mn-ea"/>
            </a:endParaRPr>
          </a:p>
        </p:txBody>
      </p:sp>
      <p:sp>
        <p:nvSpPr>
          <p:cNvPr id="6" name="文本框 5"/>
          <p:cNvSpPr txBox="1"/>
          <p:nvPr/>
        </p:nvSpPr>
        <p:spPr>
          <a:xfrm>
            <a:off x="3653790" y="702945"/>
            <a:ext cx="3028315" cy="5262245"/>
          </a:xfrm>
          <a:prstGeom prst="rect">
            <a:avLst/>
          </a:prstGeom>
          <a:noFill/>
        </p:spPr>
        <p:txBody>
          <a:bodyPr wrap="square" rtlCol="0" anchor="t">
            <a:spAutoFit/>
          </a:bodyPr>
          <a:p>
            <a:r>
              <a:rPr lang="zh-CN" altLang="en-US" sz="1600"/>
              <a:t>  // Check if all covered</a:t>
            </a:r>
            <a:endParaRPr lang="zh-CN" altLang="en-US" sz="1600"/>
          </a:p>
          <a:p>
            <a:r>
              <a:rPr lang="zh-CN" altLang="en-US" sz="1600"/>
              <a:t>  bool allCovered = true; // Assume all covered initially</a:t>
            </a:r>
            <a:endParaRPr lang="zh-CN" altLang="en-US" sz="1600"/>
          </a:p>
          <a:p>
            <a:r>
              <a:rPr lang="zh-CN" altLang="en-US" sz="1600"/>
              <a:t>  for (int i = 0; i &lt; 99; i++)</a:t>
            </a:r>
            <a:endParaRPr lang="zh-CN" altLang="en-US" sz="1600"/>
          </a:p>
          <a:p>
            <a:r>
              <a:rPr lang="zh-CN" altLang="en-US" sz="1600"/>
              <a:t>    if (!isCovered[i]) </a:t>
            </a:r>
            <a:endParaRPr lang="zh-CN" altLang="en-US" sz="1600"/>
          </a:p>
          <a:p>
            <a:r>
              <a:rPr lang="zh-CN" altLang="en-US" sz="1600"/>
              <a:t>    {</a:t>
            </a:r>
            <a:endParaRPr lang="zh-CN" altLang="en-US" sz="1600"/>
          </a:p>
          <a:p>
            <a:r>
              <a:rPr lang="zh-CN" altLang="en-US" sz="1600"/>
              <a:t>       allCovered = false; // Find one number not covered</a:t>
            </a:r>
            <a:endParaRPr lang="zh-CN" altLang="en-US" sz="1600"/>
          </a:p>
          <a:p>
            <a:r>
              <a:rPr lang="zh-CN" altLang="en-US" sz="1600"/>
              <a:t>       break;</a:t>
            </a:r>
            <a:endParaRPr lang="zh-CN" altLang="en-US" sz="1600"/>
          </a:p>
          <a:p>
            <a:r>
              <a:rPr lang="zh-CN" altLang="en-US" sz="1600"/>
              <a:t>    }</a:t>
            </a:r>
            <a:endParaRPr lang="zh-CN" altLang="en-US" sz="1600"/>
          </a:p>
          <a:p>
            <a:endParaRPr lang="zh-CN" altLang="en-US" sz="1600"/>
          </a:p>
          <a:p>
            <a:r>
              <a:rPr lang="zh-CN" altLang="en-US" sz="1600"/>
              <a:t>  // Display result</a:t>
            </a:r>
            <a:endParaRPr lang="zh-CN" altLang="en-US" sz="1600"/>
          </a:p>
          <a:p>
            <a:r>
              <a:rPr lang="zh-CN" altLang="en-US" sz="1600"/>
              <a:t>  if (allCovered)</a:t>
            </a:r>
            <a:endParaRPr lang="zh-CN" altLang="en-US" sz="1600"/>
          </a:p>
          <a:p>
            <a:r>
              <a:rPr lang="zh-CN" altLang="en-US" sz="1600"/>
              <a:t>    cout &lt;&lt; "The tickets cover all numbers" &lt;&lt; endl;</a:t>
            </a:r>
            <a:endParaRPr lang="zh-CN" altLang="en-US" sz="1600"/>
          </a:p>
          <a:p>
            <a:r>
              <a:rPr lang="zh-CN" altLang="en-US" sz="1600"/>
              <a:t>  else</a:t>
            </a:r>
            <a:endParaRPr lang="zh-CN" altLang="en-US" sz="1600"/>
          </a:p>
          <a:p>
            <a:r>
              <a:rPr lang="zh-CN" altLang="en-US" sz="1600"/>
              <a:t>    cout &lt;&lt; "The tickets don't cover all numbers"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p:pic>
        <p:nvPicPr>
          <p:cNvPr id="8" name="图片 7"/>
          <p:cNvPicPr>
            <a:picLocks noChangeAspect="1"/>
          </p:cNvPicPr>
          <p:nvPr/>
        </p:nvPicPr>
        <p:blipFill>
          <a:blip r:embed="rId1"/>
          <a:stretch>
            <a:fillRect/>
          </a:stretch>
        </p:blipFill>
        <p:spPr>
          <a:xfrm>
            <a:off x="6682105" y="2065020"/>
            <a:ext cx="2387600" cy="304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5059" name="Rectangle 2"/>
          <p:cNvSpPr>
            <a:spLocks noGrp="1"/>
          </p:cNvSpPr>
          <p:nvPr>
            <p:ph type="title"/>
          </p:nvPr>
        </p:nvSpPr>
        <p:spPr>
          <a:xfrm>
            <a:off x="615950" y="241300"/>
            <a:ext cx="7772400" cy="550863"/>
          </a:xfrm>
        </p:spPr>
        <p:txBody>
          <a:bodyPr vert="horz" wrap="square" lIns="92075" tIns="46038" rIns="92075" bIns="46038" anchor="ctr"/>
          <a:p>
            <a:r>
              <a:rPr lang="en-US" altLang="en-US" sz="4000" dirty="0"/>
              <a:t>Problem: Deck of Cards</a:t>
            </a:r>
            <a:endParaRPr lang="en-US" altLang="en-US" sz="4000" dirty="0">
              <a:solidFill>
                <a:schemeClr val="tx1"/>
              </a:solidFill>
              <a:latin typeface="Book Antiqua" pitchFamily="18" charset="0"/>
              <a:hlinkClick r:id="rId1" action="ppaction://program"/>
            </a:endParaRPr>
          </a:p>
        </p:txBody>
      </p:sp>
      <p:sp>
        <p:nvSpPr>
          <p:cNvPr id="45060" name="Rectangle 3"/>
          <p:cNvSpPr>
            <a:spLocks noGrp="1"/>
          </p:cNvSpPr>
          <p:nvPr>
            <p:ph idx="1"/>
          </p:nvPr>
        </p:nvSpPr>
        <p:spPr>
          <a:xfrm>
            <a:off x="269875" y="931863"/>
            <a:ext cx="8680450" cy="4724400"/>
          </a:xfrm>
        </p:spPr>
        <p:txBody>
          <a:bodyPr vert="horz" wrap="square" lIns="92075" tIns="46038" rIns="92075" bIns="46038" anchor="t"/>
          <a:p>
            <a:pPr marL="0" indent="0">
              <a:buNone/>
            </a:pPr>
            <a:r>
              <a:rPr lang="en-US" altLang="en-US" sz="2400" dirty="0"/>
              <a:t>The problem is to write a program that picks four cards randomly from a deck of </a:t>
            </a:r>
            <a:r>
              <a:rPr lang="en-US" altLang="en-US" sz="2400" u="sng" dirty="0"/>
              <a:t>52</a:t>
            </a:r>
            <a:r>
              <a:rPr lang="en-US" altLang="en-US" sz="2400" dirty="0"/>
              <a:t> cards. All the cards can be represented using an array named </a:t>
            </a:r>
            <a:r>
              <a:rPr lang="en-US" altLang="en-US" sz="2400" u="sng" dirty="0"/>
              <a:t>deck</a:t>
            </a:r>
            <a:r>
              <a:rPr lang="en-US" altLang="en-US" sz="2400" dirty="0"/>
              <a:t>, filled with initial values </a:t>
            </a:r>
            <a:r>
              <a:rPr lang="en-US" altLang="en-US" sz="2400" u="sng" dirty="0"/>
              <a:t>0</a:t>
            </a:r>
            <a:r>
              <a:rPr lang="en-US" altLang="en-US" sz="2400" dirty="0"/>
              <a:t> to </a:t>
            </a:r>
            <a:r>
              <a:rPr lang="en-US" altLang="en-US" sz="2400" u="sng" dirty="0"/>
              <a:t>52</a:t>
            </a:r>
            <a:r>
              <a:rPr lang="en-US" altLang="en-US" sz="2400" dirty="0"/>
              <a:t>, as follows:</a:t>
            </a:r>
            <a:endParaRPr lang="en-US" altLang="en-US" sz="2400" dirty="0"/>
          </a:p>
          <a:p>
            <a:pPr marL="0" indent="0">
              <a:buNone/>
            </a:pPr>
            <a:endParaRPr lang="en-US" altLang="en-US" sz="2400" b="1" u="sng" dirty="0"/>
          </a:p>
          <a:p>
            <a:pPr lvl="1">
              <a:buNone/>
            </a:pPr>
            <a:r>
              <a:rPr lang="en-US" altLang="en-US" sz="2000" b="1" dirty="0"/>
              <a:t>int</a:t>
            </a:r>
            <a:r>
              <a:rPr lang="en-US" altLang="en-US" sz="2000" dirty="0"/>
              <a:t> deck[52];</a:t>
            </a:r>
            <a:endParaRPr lang="en-US" altLang="en-US" sz="2000" dirty="0"/>
          </a:p>
          <a:p>
            <a:pPr lvl="1">
              <a:buNone/>
            </a:pPr>
            <a:r>
              <a:rPr lang="en-US" altLang="en-US" sz="2000" dirty="0"/>
              <a:t>// Initialize cards</a:t>
            </a:r>
            <a:endParaRPr lang="en-US" altLang="en-US" sz="2000" dirty="0"/>
          </a:p>
          <a:p>
            <a:pPr lvl="1">
              <a:buNone/>
            </a:pPr>
            <a:r>
              <a:rPr lang="en-US" altLang="en-US" sz="2000" dirty="0"/>
              <a:t>for (int i = 0; i &lt; NUMBER_OF_CARDS; i++)</a:t>
            </a:r>
            <a:endParaRPr lang="en-US" altLang="en-US" sz="2000" dirty="0"/>
          </a:p>
          <a:p>
            <a:pPr lvl="1">
              <a:buNone/>
            </a:pPr>
            <a:r>
              <a:rPr lang="en-US" altLang="en-US" sz="2000" dirty="0"/>
              <a:t>  deck[i] = i;</a:t>
            </a:r>
            <a:endParaRPr lang="en-US" altLang="en-US" sz="2000" dirty="0"/>
          </a:p>
          <a:p>
            <a:pPr marL="0" indent="0">
              <a:buNone/>
            </a:pPr>
            <a:endParaRPr lang="en-US" altLang="en-US" sz="2400" dirty="0"/>
          </a:p>
          <a:p>
            <a:pPr marL="0" indent="0">
              <a:buNone/>
            </a:pP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6083" name="Rectangle 2"/>
          <p:cNvSpPr>
            <a:spLocks noGrp="1"/>
          </p:cNvSpPr>
          <p:nvPr>
            <p:ph type="title"/>
          </p:nvPr>
        </p:nvSpPr>
        <p:spPr>
          <a:xfrm>
            <a:off x="389255" y="241300"/>
            <a:ext cx="7999095" cy="551180"/>
          </a:xfrm>
        </p:spPr>
        <p:txBody>
          <a:bodyPr vert="horz" wrap="square" lIns="92075" tIns="46038" rIns="92075" bIns="46038" anchor="ctr"/>
          <a:p>
            <a:r>
              <a:rPr lang="en-US" altLang="en-US" dirty="0"/>
              <a:t>Problem: Deck of Cards, cont.</a:t>
            </a:r>
            <a:endParaRPr lang="en-US" altLang="en-US" dirty="0">
              <a:solidFill>
                <a:schemeClr val="tx1"/>
              </a:solidFill>
              <a:latin typeface="Book Antiqua" pitchFamily="18" charset="0"/>
              <a:hlinkClick r:id="rId1" action="ppaction://program"/>
            </a:endParaRPr>
          </a:p>
        </p:txBody>
      </p:sp>
      <p:sp>
        <p:nvSpPr>
          <p:cNvPr id="46084" name="Rectangle 8"/>
          <p:cNvSpPr/>
          <p:nvPr/>
        </p:nvSpPr>
        <p:spPr>
          <a:xfrm>
            <a:off x="0" y="21526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6085" name="Object 7"/>
          <p:cNvGraphicFramePr>
            <a:graphicFrameLocks noChangeAspect="1"/>
          </p:cNvGraphicFramePr>
          <p:nvPr/>
        </p:nvGraphicFramePr>
        <p:xfrm>
          <a:off x="155575" y="1123950"/>
          <a:ext cx="8832850" cy="4402138"/>
        </p:xfrm>
        <a:graphic>
          <a:graphicData uri="http://schemas.openxmlformats.org/presentationml/2006/ole">
            <mc:AlternateContent xmlns:mc="http://schemas.openxmlformats.org/markup-compatibility/2006">
              <mc:Choice xmlns:v="urn:schemas-microsoft-com:vml" Requires="v">
                <p:oleObj spid="_x0000_s3085" name="" r:id="rId2" imgW="5116830" imgH="2553970" progId="Word.Picture.8">
                  <p:embed/>
                </p:oleObj>
              </mc:Choice>
              <mc:Fallback>
                <p:oleObj name="" r:id="rId2" imgW="5116830" imgH="2553970" progId="Word.Picture.8">
                  <p:embed/>
                  <p:pic>
                    <p:nvPicPr>
                      <p:cNvPr id="0" name="图片 3084"/>
                      <p:cNvPicPr/>
                      <p:nvPr/>
                    </p:nvPicPr>
                    <p:blipFill>
                      <a:blip r:embed="rId3"/>
                      <a:stretch>
                        <a:fillRect/>
                      </a:stretch>
                    </p:blipFill>
                    <p:spPr>
                      <a:xfrm>
                        <a:off x="155575" y="1123950"/>
                        <a:ext cx="8832850" cy="4402138"/>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7805" y="591185"/>
            <a:ext cx="6304915" cy="6339205"/>
          </a:xfrm>
          <a:prstGeom prst="rect">
            <a:avLst/>
          </a:prstGeom>
          <a:noFill/>
        </p:spPr>
        <p:txBody>
          <a:bodyPr wrap="square" rtlCol="0" anchor="t">
            <a:spAutoFit/>
          </a:bodyPr>
          <a:p>
            <a:r>
              <a:rPr lang="zh-CN" altLang="en-US" sz="1400"/>
              <a:t>#include &lt;iostream&gt;</a:t>
            </a:r>
            <a:endParaRPr lang="zh-CN" altLang="en-US" sz="1400"/>
          </a:p>
          <a:p>
            <a:r>
              <a:rPr lang="zh-CN" altLang="en-US" sz="1400"/>
              <a:t>#include &lt;ctime&gt;</a:t>
            </a:r>
            <a:endParaRPr lang="zh-CN" altLang="en-US" sz="1400"/>
          </a:p>
          <a:p>
            <a:r>
              <a:rPr lang="zh-CN" altLang="en-US" sz="1400"/>
              <a:t>#include &lt;cstdlib&gt;</a:t>
            </a:r>
            <a:endParaRPr lang="zh-CN" altLang="en-US" sz="1400"/>
          </a:p>
          <a:p>
            <a:r>
              <a:rPr lang="zh-CN" altLang="en-US" sz="1400"/>
              <a:t>#include &lt;string&gt;</a:t>
            </a:r>
            <a:endParaRPr lang="zh-CN" altLang="en-US" sz="1400"/>
          </a:p>
          <a:p>
            <a:r>
              <a:rPr lang="zh-CN" altLang="en-US" sz="1400"/>
              <a:t>using namespace std;</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const int NUMBER_OF_CARDS = 52;</a:t>
            </a:r>
            <a:endParaRPr lang="zh-CN" altLang="en-US" sz="1400"/>
          </a:p>
          <a:p>
            <a:r>
              <a:rPr lang="zh-CN" altLang="en-US" sz="1400"/>
              <a:t>  int deck[NUMBER_OF_CARDS];</a:t>
            </a:r>
            <a:endParaRPr lang="zh-CN" altLang="en-US" sz="1400"/>
          </a:p>
          <a:p>
            <a:r>
              <a:rPr lang="zh-CN" altLang="en-US" sz="1400"/>
              <a:t>  string suits[] = {"Spades", "Hearts", "Diamonds", "Clubs"};</a:t>
            </a:r>
            <a:endParaRPr lang="zh-CN" altLang="en-US" sz="1400"/>
          </a:p>
          <a:p>
            <a:r>
              <a:rPr lang="zh-CN" altLang="en-US" sz="1400"/>
              <a:t>  string ranks[] = {"Ace", "2", "3", "4", "5", "6", "7", "8", "9",</a:t>
            </a:r>
            <a:endParaRPr lang="zh-CN" altLang="en-US" sz="1400"/>
          </a:p>
          <a:p>
            <a:r>
              <a:rPr lang="zh-CN" altLang="en-US" sz="1400"/>
              <a:t>    "10", "Jack", "Queen", "King"};</a:t>
            </a:r>
            <a:endParaRPr lang="zh-CN" altLang="en-US" sz="1400"/>
          </a:p>
          <a:p>
            <a:endParaRPr lang="zh-CN" altLang="en-US" sz="1400"/>
          </a:p>
          <a:p>
            <a:r>
              <a:rPr lang="zh-CN" altLang="en-US" sz="1400"/>
              <a:t>  // Initialize cards</a:t>
            </a:r>
            <a:endParaRPr lang="zh-CN" altLang="en-US" sz="1400"/>
          </a:p>
          <a:p>
            <a:r>
              <a:rPr lang="zh-CN" altLang="en-US" sz="1400"/>
              <a:t>  for (int i = 0; i &lt; NUMBER_OF_CARDS; i++)</a:t>
            </a:r>
            <a:endParaRPr lang="zh-CN" altLang="en-US" sz="1400"/>
          </a:p>
          <a:p>
            <a:r>
              <a:rPr lang="zh-CN" altLang="en-US" sz="1400"/>
              <a:t>    deck[i] = i;</a:t>
            </a:r>
            <a:endParaRPr lang="zh-CN" altLang="en-US" sz="1400"/>
          </a:p>
          <a:p>
            <a:endParaRPr lang="zh-CN" altLang="en-US" sz="1400"/>
          </a:p>
          <a:p>
            <a:r>
              <a:rPr lang="zh-CN" altLang="en-US" sz="1400"/>
              <a:t>  // Shuffle the cards</a:t>
            </a:r>
            <a:endParaRPr lang="zh-CN" altLang="en-US" sz="1400"/>
          </a:p>
          <a:p>
            <a:r>
              <a:rPr lang="zh-CN" altLang="en-US" sz="1400"/>
              <a:t>  srand(time(0));</a:t>
            </a:r>
            <a:endParaRPr lang="zh-CN" altLang="en-US" sz="1400"/>
          </a:p>
          <a:p>
            <a:r>
              <a:rPr lang="zh-CN" altLang="en-US" sz="1400"/>
              <a:t>  for (int i = 0; i &lt; NUMBER_OF_CARDS; i++)</a:t>
            </a:r>
            <a:endParaRPr lang="zh-CN" altLang="en-US" sz="1400"/>
          </a:p>
          <a:p>
            <a:r>
              <a:rPr lang="zh-CN" altLang="en-US" sz="1400"/>
              <a:t>  {</a:t>
            </a:r>
            <a:endParaRPr lang="zh-CN" altLang="en-US" sz="1400"/>
          </a:p>
          <a:p>
            <a:r>
              <a:rPr lang="zh-CN" altLang="en-US" sz="1400"/>
              <a:t>    // Generate an index randomly</a:t>
            </a:r>
            <a:endParaRPr lang="zh-CN" altLang="en-US" sz="1400"/>
          </a:p>
          <a:p>
            <a:r>
              <a:rPr lang="zh-CN" altLang="en-US" sz="1400"/>
              <a:t>    int index = rand() % NUMBER_OF_CARDS;</a:t>
            </a:r>
            <a:endParaRPr lang="zh-CN" altLang="en-US" sz="1400"/>
          </a:p>
          <a:p>
            <a:r>
              <a:rPr lang="zh-CN" altLang="en-US" sz="1400"/>
              <a:t>    int temp = deck[i];</a:t>
            </a:r>
            <a:endParaRPr lang="zh-CN" altLang="en-US" sz="1400"/>
          </a:p>
          <a:p>
            <a:r>
              <a:rPr lang="zh-CN" altLang="en-US" sz="1400"/>
              <a:t>    deck[i] = deck[index];</a:t>
            </a:r>
            <a:endParaRPr lang="zh-CN" altLang="en-US" sz="1400"/>
          </a:p>
          <a:p>
            <a:r>
              <a:rPr lang="zh-CN" altLang="en-US" sz="1400"/>
              <a:t>    deck[index] = temp;</a:t>
            </a:r>
            <a:endParaRPr lang="zh-CN" altLang="en-US" sz="1400"/>
          </a:p>
          <a:p>
            <a:r>
              <a:rPr lang="zh-CN" altLang="en-US" sz="1400"/>
              <a:t>  }</a:t>
            </a:r>
            <a:endParaRPr lang="zh-CN" altLang="en-US" sz="1400"/>
          </a:p>
          <a:p>
            <a:endParaRPr lang="zh-CN" altLang="en-US" sz="1400"/>
          </a:p>
        </p:txBody>
      </p:sp>
      <p:sp>
        <p:nvSpPr>
          <p:cNvPr id="5" name="文本框 4"/>
          <p:cNvSpPr txBox="1"/>
          <p:nvPr/>
        </p:nvSpPr>
        <p:spPr>
          <a:xfrm>
            <a:off x="5402580" y="403225"/>
            <a:ext cx="3489325" cy="2891790"/>
          </a:xfrm>
          <a:prstGeom prst="rect">
            <a:avLst/>
          </a:prstGeom>
          <a:noFill/>
        </p:spPr>
        <p:txBody>
          <a:bodyPr wrap="square" rtlCol="0" anchor="t">
            <a:spAutoFit/>
          </a:bodyPr>
          <a:p>
            <a:endParaRPr lang="zh-CN" altLang="en-US" sz="1400"/>
          </a:p>
          <a:p>
            <a:r>
              <a:rPr lang="zh-CN" altLang="en-US" sz="1400"/>
              <a:t>  // Display the first four cards</a:t>
            </a:r>
            <a:endParaRPr lang="zh-CN" altLang="en-US" sz="1400"/>
          </a:p>
          <a:p>
            <a:r>
              <a:rPr lang="zh-CN" altLang="en-US" sz="1400"/>
              <a:t>  for (int i = 0; i &lt; 4; i++)</a:t>
            </a:r>
            <a:endParaRPr lang="zh-CN" altLang="en-US" sz="1400"/>
          </a:p>
          <a:p>
            <a:r>
              <a:rPr lang="zh-CN" altLang="en-US" sz="1400"/>
              <a:t>  {</a:t>
            </a:r>
            <a:endParaRPr lang="zh-CN" altLang="en-US" sz="1400"/>
          </a:p>
          <a:p>
            <a:r>
              <a:rPr lang="zh-CN" altLang="en-US" sz="1400"/>
              <a:t>    string suit = suits[deck[i] / 13];</a:t>
            </a:r>
            <a:endParaRPr lang="zh-CN" altLang="en-US" sz="1400"/>
          </a:p>
          <a:p>
            <a:r>
              <a:rPr lang="zh-CN" altLang="en-US" sz="1400"/>
              <a:t>    string rank = ranks[deck[i] % 13];</a:t>
            </a:r>
            <a:endParaRPr lang="zh-CN" altLang="en-US" sz="1400"/>
          </a:p>
          <a:p>
            <a:r>
              <a:rPr lang="zh-CN" altLang="en-US" sz="1400"/>
              <a:t>    cout &lt;&lt; "Card number " &lt;&lt; deck[i] &lt;&lt; ": " </a:t>
            </a:r>
            <a:endParaRPr lang="zh-CN" altLang="en-US" sz="1400"/>
          </a:p>
          <a:p>
            <a:r>
              <a:rPr lang="zh-CN" altLang="en-US" sz="1400"/>
              <a:t>      &lt;&lt; rank &lt;&lt; " of " &lt;&lt; suit &lt;&lt; endl;</a:t>
            </a:r>
            <a:endParaRPr lang="zh-CN" altLang="en-US" sz="1400"/>
          </a:p>
          <a:p>
            <a:r>
              <a:rPr lang="zh-CN" altLang="en-US" sz="1400"/>
              <a:t>  }</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
        <p:nvSpPr>
          <p:cNvPr id="6" name="文本框 5"/>
          <p:cNvSpPr txBox="1"/>
          <p:nvPr/>
        </p:nvSpPr>
        <p:spPr>
          <a:xfrm>
            <a:off x="294005" y="135255"/>
            <a:ext cx="2019300" cy="368300"/>
          </a:xfrm>
          <a:prstGeom prst="rect">
            <a:avLst/>
          </a:prstGeom>
          <a:noFill/>
        </p:spPr>
        <p:txBody>
          <a:bodyPr wrap="none" rtlCol="0" anchor="t">
            <a:spAutoFit/>
          </a:bodyPr>
          <a:p>
            <a:r>
              <a:rPr lang="en-US" altLang="en-US" dirty="0">
                <a:sym typeface="+mn-ea"/>
              </a:rPr>
              <a:t>DeckOfCards.cpp</a:t>
            </a:r>
            <a:endParaRPr lang="zh-CN" altLang="en-US"/>
          </a:p>
        </p:txBody>
      </p:sp>
      <p:pic>
        <p:nvPicPr>
          <p:cNvPr id="7" name="图片 6"/>
          <p:cNvPicPr>
            <a:picLocks noChangeAspect="1"/>
          </p:cNvPicPr>
          <p:nvPr/>
        </p:nvPicPr>
        <p:blipFill>
          <a:blip r:embed="rId1"/>
          <a:stretch>
            <a:fillRect/>
          </a:stretch>
        </p:blipFill>
        <p:spPr>
          <a:xfrm>
            <a:off x="4931410" y="3780790"/>
            <a:ext cx="3416300" cy="977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7107" name="Rectangle 2"/>
          <p:cNvSpPr>
            <a:spLocks noGrp="1"/>
          </p:cNvSpPr>
          <p:nvPr>
            <p:ph type="title"/>
          </p:nvPr>
        </p:nvSpPr>
        <p:spPr>
          <a:xfrm>
            <a:off x="239395" y="229870"/>
            <a:ext cx="8067040" cy="533400"/>
          </a:xfrm>
        </p:spPr>
        <p:txBody>
          <a:bodyPr vert="horz" wrap="square" lIns="92075" tIns="46038" rIns="92075" bIns="46038" anchor="ctr"/>
          <a:p>
            <a:r>
              <a:rPr lang="en-US" altLang="en-US" dirty="0"/>
              <a:t>Passing Arrays to Functions</a:t>
            </a:r>
            <a:endParaRPr lang="en-US" altLang="en-US" dirty="0">
              <a:solidFill>
                <a:schemeClr val="tx1"/>
              </a:solidFill>
              <a:latin typeface="Book Antiqua" pitchFamily="18" charset="0"/>
              <a:hlinkClick r:id="rId1" action="ppaction://program"/>
            </a:endParaRPr>
          </a:p>
        </p:txBody>
      </p:sp>
      <p:sp>
        <p:nvSpPr>
          <p:cNvPr id="47108" name="Rectangle 3"/>
          <p:cNvSpPr>
            <a:spLocks noGrp="1"/>
          </p:cNvSpPr>
          <p:nvPr>
            <p:ph idx="1"/>
          </p:nvPr>
        </p:nvSpPr>
        <p:spPr>
          <a:xfrm>
            <a:off x="304800" y="848995"/>
            <a:ext cx="8534400" cy="2209800"/>
          </a:xfrm>
        </p:spPr>
        <p:txBody>
          <a:bodyPr vert="horz" wrap="square" lIns="92075" tIns="46038" rIns="92075" bIns="46038" anchor="t"/>
          <a:p>
            <a:pPr marL="0" indent="0">
              <a:lnSpc>
                <a:spcPct val="80000"/>
              </a:lnSpc>
              <a:buNone/>
            </a:pPr>
            <a:r>
              <a:rPr lang="en-US" altLang="en-US" sz="2400" dirty="0"/>
              <a:t>Just as you can pass single values to a function, you can also pass an entire array to a function. Listing 7.3 gives an example to demonstrate how to declare and invoke this type of functions.</a:t>
            </a:r>
            <a:endParaRPr lang="en-US" altLang="en-US" sz="2400" dirty="0"/>
          </a:p>
        </p:txBody>
      </p:sp>
      <p:sp>
        <p:nvSpPr>
          <p:cNvPr id="2" name="文本框 1"/>
          <p:cNvSpPr txBox="1"/>
          <p:nvPr/>
        </p:nvSpPr>
        <p:spPr>
          <a:xfrm>
            <a:off x="520700" y="1906270"/>
            <a:ext cx="4716145" cy="4615815"/>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void printArray(int list[], int arraySize); // Function prototype</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int numbers[6] = {1, 4, 3, 6, 8, 9};</a:t>
            </a:r>
            <a:endParaRPr lang="zh-CN" altLang="en-US" sz="1400"/>
          </a:p>
          <a:p>
            <a:r>
              <a:rPr lang="zh-CN" altLang="en-US" sz="1400"/>
              <a:t>  printArray(numbers, 6); // Invoke the function</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a:p>
            <a:endParaRPr lang="zh-CN" altLang="en-US" sz="1400"/>
          </a:p>
          <a:p>
            <a:r>
              <a:rPr lang="zh-CN" altLang="en-US" sz="1400"/>
              <a:t>void printArray(int list[], int arraySize)</a:t>
            </a:r>
            <a:endParaRPr lang="zh-CN" altLang="en-US" sz="1400"/>
          </a:p>
          <a:p>
            <a:r>
              <a:rPr lang="zh-CN" altLang="en-US" sz="1400"/>
              <a:t>{</a:t>
            </a:r>
            <a:endParaRPr lang="zh-CN" altLang="en-US" sz="1400"/>
          </a:p>
          <a:p>
            <a:r>
              <a:rPr lang="zh-CN" altLang="en-US" sz="1400"/>
              <a:t>  for (int i = 0; i &lt; arraySize; i++)</a:t>
            </a:r>
            <a:endParaRPr lang="zh-CN" altLang="en-US" sz="1400"/>
          </a:p>
          <a:p>
            <a:r>
              <a:rPr lang="zh-CN" altLang="en-US" sz="1400"/>
              <a:t>  {</a:t>
            </a:r>
            <a:endParaRPr lang="zh-CN" altLang="en-US" sz="1400"/>
          </a:p>
          <a:p>
            <a:r>
              <a:rPr lang="zh-CN" altLang="en-US" sz="1400"/>
              <a:t>    cout &lt;&lt; list[i] &lt;&lt;  " "</a:t>
            </a:r>
            <a:r>
              <a:rPr lang="en-US" altLang="zh-CN" sz="1400"/>
              <a:t>&lt;&lt;endl</a:t>
            </a:r>
            <a:r>
              <a:rPr lang="zh-CN" altLang="en-US" sz="1400"/>
              <a:t>;</a:t>
            </a:r>
            <a:endParaRPr lang="zh-CN" altLang="en-US" sz="1400"/>
          </a:p>
          <a:p>
            <a:r>
              <a:rPr lang="zh-CN" altLang="en-US" sz="1400"/>
              <a:t>  }</a:t>
            </a:r>
            <a:endParaRPr lang="zh-CN" altLang="en-US" sz="1400"/>
          </a:p>
          <a:p>
            <a:r>
              <a:rPr lang="zh-CN" altLang="en-US" sz="1400"/>
              <a:t>}</a:t>
            </a:r>
            <a:endParaRPr lang="zh-CN" altLang="en-US" sz="1400"/>
          </a:p>
        </p:txBody>
      </p:sp>
      <p:pic>
        <p:nvPicPr>
          <p:cNvPr id="3" name="图片 2"/>
          <p:cNvPicPr>
            <a:picLocks noChangeAspect="1"/>
          </p:cNvPicPr>
          <p:nvPr/>
        </p:nvPicPr>
        <p:blipFill>
          <a:blip r:embed="rId2"/>
          <a:stretch>
            <a:fillRect/>
          </a:stretch>
        </p:blipFill>
        <p:spPr>
          <a:xfrm>
            <a:off x="6200775" y="3144520"/>
            <a:ext cx="508000" cy="1371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8131" name="Rectangle 2"/>
          <p:cNvSpPr>
            <a:spLocks noGrp="1"/>
          </p:cNvSpPr>
          <p:nvPr>
            <p:ph type="title"/>
          </p:nvPr>
        </p:nvSpPr>
        <p:spPr>
          <a:xfrm>
            <a:off x="88900" y="381000"/>
            <a:ext cx="8293100" cy="533400"/>
          </a:xfrm>
        </p:spPr>
        <p:txBody>
          <a:bodyPr vert="horz" wrap="square" lIns="92075" tIns="46038" rIns="92075" bIns="46038" anchor="ctr"/>
          <a:p>
            <a:r>
              <a:rPr lang="en-US" altLang="en-US" dirty="0"/>
              <a:t>Passing Size along with Array</a:t>
            </a:r>
            <a:endParaRPr lang="en-US" altLang="en-US" dirty="0">
              <a:hlinkClick r:id="rId1" action="ppaction://program"/>
            </a:endParaRPr>
          </a:p>
        </p:txBody>
      </p:sp>
      <p:sp>
        <p:nvSpPr>
          <p:cNvPr id="48132" name="Rectangle 3"/>
          <p:cNvSpPr>
            <a:spLocks noGrp="1"/>
          </p:cNvSpPr>
          <p:nvPr>
            <p:ph idx="1"/>
          </p:nvPr>
        </p:nvSpPr>
        <p:spPr>
          <a:xfrm>
            <a:off x="231775" y="1355725"/>
            <a:ext cx="8764588" cy="2900363"/>
          </a:xfrm>
        </p:spPr>
        <p:txBody>
          <a:bodyPr vert="horz" wrap="square" lIns="92075" tIns="46038" rIns="92075" bIns="46038" anchor="t">
            <a:normAutofit lnSpcReduction="20000"/>
          </a:bodyPr>
          <a:p>
            <a:pPr marL="0" indent="0">
              <a:lnSpc>
                <a:spcPct val="90000"/>
              </a:lnSpc>
              <a:buNone/>
            </a:pPr>
            <a:r>
              <a:rPr lang="en-US" altLang="en-US" dirty="0"/>
              <a:t>Normally when you pass an array to a function, you should also pass its size in another argument. </a:t>
            </a:r>
            <a:endParaRPr lang="en-US" altLang="en-US" dirty="0"/>
          </a:p>
          <a:p>
            <a:pPr marL="0" indent="0">
              <a:lnSpc>
                <a:spcPct val="90000"/>
              </a:lnSpc>
              <a:buNone/>
            </a:pPr>
            <a:r>
              <a:rPr lang="en-US" altLang="en-US" dirty="0"/>
              <a:t>So the function knows how many elements are in the array. </a:t>
            </a:r>
            <a:endParaRPr lang="en-US" altLang="en-US" dirty="0"/>
          </a:p>
          <a:p>
            <a:pPr marL="0" indent="0">
              <a:lnSpc>
                <a:spcPct val="90000"/>
              </a:lnSpc>
              <a:buNone/>
            </a:pPr>
            <a:r>
              <a:rPr lang="en-US" altLang="en-US" dirty="0"/>
              <a:t>Otherwise, you will have to hard code this into the function or declare it in a global variable. Neither is flexible or robust.</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1026"/>
          <p:cNvSpPr>
            <a:spLocks noGrp="1"/>
          </p:cNvSpPr>
          <p:nvPr>
            <p:ph type="title"/>
          </p:nvPr>
        </p:nvSpPr>
        <p:spPr>
          <a:xfrm>
            <a:off x="693738" y="203200"/>
            <a:ext cx="7772400" cy="652463"/>
          </a:xfrm>
        </p:spPr>
        <p:txBody>
          <a:bodyPr vert="horz" wrap="square" lIns="92075" tIns="46038" rIns="92075" bIns="46038" anchor="ctr"/>
          <a:p>
            <a:r>
              <a:rPr lang="en-US" altLang="en-US" sz="4000" dirty="0"/>
              <a:t>Introducing Arrays</a:t>
            </a:r>
            <a:endParaRPr lang="en-US" altLang="en-US" sz="4000" dirty="0"/>
          </a:p>
        </p:txBody>
      </p:sp>
      <p:sp>
        <p:nvSpPr>
          <p:cNvPr id="6148" name="Text Box 1033"/>
          <p:cNvSpPr txBox="1"/>
          <p:nvPr/>
        </p:nvSpPr>
        <p:spPr>
          <a:xfrm>
            <a:off x="231775" y="1009650"/>
            <a:ext cx="8680450"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spcAft>
                <a:spcPts val="1200"/>
              </a:spcAft>
              <a:buClrTx/>
              <a:buSzPct val="100000"/>
              <a:buNone/>
            </a:pPr>
            <a:r>
              <a:rPr lang="en-US" altLang="en-US" sz="2800" dirty="0"/>
              <a:t>Array is a data structure that represents a collection of the same types of data. </a:t>
            </a:r>
            <a:endParaRPr lang="en-US" altLang="en-US" sz="2400" dirty="0"/>
          </a:p>
        </p:txBody>
      </p:sp>
      <p:sp>
        <p:nvSpPr>
          <p:cNvPr id="6149" name="Rectangle 1035"/>
          <p:cNvSpPr/>
          <p:nvPr/>
        </p:nvSpPr>
        <p:spPr>
          <a:xfrm>
            <a:off x="2770188" y="21986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0" name="Rectangle 1040"/>
          <p:cNvSpPr/>
          <p:nvPr/>
        </p:nvSpPr>
        <p:spPr>
          <a:xfrm>
            <a:off x="2171700" y="1912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1" name="Rectangle 1042"/>
          <p:cNvSpPr/>
          <p:nvPr/>
        </p:nvSpPr>
        <p:spPr>
          <a:xfrm>
            <a:off x="0" y="19129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2" name="Object 1041"/>
          <p:cNvGraphicFramePr>
            <a:graphicFrameLocks noChangeAspect="1"/>
          </p:cNvGraphicFramePr>
          <p:nvPr/>
        </p:nvGraphicFramePr>
        <p:xfrm>
          <a:off x="1038225" y="1970088"/>
          <a:ext cx="6989763" cy="4414837"/>
        </p:xfrm>
        <a:graphic>
          <a:graphicData uri="http://schemas.openxmlformats.org/presentationml/2006/ole">
            <mc:AlternateContent xmlns:mc="http://schemas.openxmlformats.org/markup-compatibility/2006">
              <mc:Choice xmlns:v="urn:schemas-microsoft-com:vml" Requires="v">
                <p:oleObj spid="_x0000_s3103" name="" r:id="rId1" imgW="4803775" imgH="3025140" progId="Word.Picture.8">
                  <p:embed/>
                </p:oleObj>
              </mc:Choice>
              <mc:Fallback>
                <p:oleObj name="" r:id="rId1" imgW="4803775" imgH="3025140" progId="Word.Picture.8">
                  <p:embed/>
                  <p:pic>
                    <p:nvPicPr>
                      <p:cNvPr id="0" name="图片 3102"/>
                      <p:cNvPicPr/>
                      <p:nvPr/>
                    </p:nvPicPr>
                    <p:blipFill>
                      <a:blip r:embed="rId2"/>
                      <a:stretch>
                        <a:fillRect/>
                      </a:stretch>
                    </p:blipFill>
                    <p:spPr>
                      <a:xfrm>
                        <a:off x="1038225" y="1970088"/>
                        <a:ext cx="6989763" cy="4414837"/>
                      </a:xfrm>
                      <a:prstGeom prst="rect">
                        <a:avLst/>
                      </a:prstGeom>
                      <a:no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9155" name="Rectangle 2"/>
          <p:cNvSpPr>
            <a:spLocks noGrp="1"/>
          </p:cNvSpPr>
          <p:nvPr>
            <p:ph type="title"/>
          </p:nvPr>
        </p:nvSpPr>
        <p:spPr>
          <a:xfrm>
            <a:off x="609600" y="381000"/>
            <a:ext cx="7772400" cy="533400"/>
          </a:xfrm>
        </p:spPr>
        <p:txBody>
          <a:bodyPr vert="horz" wrap="square" lIns="92075" tIns="46038" rIns="92075" bIns="46038" anchor="ctr"/>
          <a:p>
            <a:r>
              <a:rPr lang="en-US" altLang="en-US" sz="4100" dirty="0"/>
              <a:t>Pass-by-Value</a:t>
            </a:r>
            <a:endParaRPr lang="en-US" altLang="en-US" dirty="0">
              <a:hlinkClick r:id="rId1" action="ppaction://program"/>
            </a:endParaRPr>
          </a:p>
        </p:txBody>
      </p:sp>
      <p:sp>
        <p:nvSpPr>
          <p:cNvPr id="49156" name="Rectangle 3"/>
          <p:cNvSpPr>
            <a:spLocks noGrp="1"/>
          </p:cNvSpPr>
          <p:nvPr>
            <p:ph idx="1"/>
          </p:nvPr>
        </p:nvSpPr>
        <p:spPr>
          <a:xfrm>
            <a:off x="231775" y="1355725"/>
            <a:ext cx="8764588" cy="2900363"/>
          </a:xfrm>
        </p:spPr>
        <p:txBody>
          <a:bodyPr vert="horz" wrap="square" lIns="92075" tIns="46038" rIns="92075" bIns="46038" anchor="t"/>
          <a:p>
            <a:pPr marL="0" indent="0">
              <a:lnSpc>
                <a:spcPct val="90000"/>
              </a:lnSpc>
              <a:buNone/>
            </a:pPr>
            <a:r>
              <a:rPr lang="en-US" altLang="en-US" dirty="0"/>
              <a:t>Passing an array variable means that the starting address of the array is passed to the formal parameter by value. </a:t>
            </a:r>
            <a:endParaRPr lang="en-US" altLang="en-US" dirty="0"/>
          </a:p>
          <a:p>
            <a:pPr marL="0" indent="0">
              <a:lnSpc>
                <a:spcPct val="90000"/>
              </a:lnSpc>
              <a:buNone/>
            </a:pPr>
            <a:r>
              <a:rPr lang="en-US" altLang="en-US" dirty="0"/>
              <a:t>The parameter inside the function references to the same array that is passed to the function. No new arrays are created. </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950" y="769620"/>
            <a:ext cx="7741920" cy="575437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void m(int, int []);</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int x = 1; // x represents an int value</a:t>
            </a:r>
            <a:endParaRPr lang="zh-CN" altLang="en-US" sz="1600"/>
          </a:p>
          <a:p>
            <a:r>
              <a:rPr lang="zh-CN" altLang="en-US" sz="1600"/>
              <a:t>  int y[10] = {0}; // y represents an array of int values</a:t>
            </a:r>
            <a:endParaRPr lang="zh-CN" altLang="en-US" sz="1600"/>
          </a:p>
          <a:p>
            <a:endParaRPr lang="zh-CN" altLang="en-US" sz="1600"/>
          </a:p>
          <a:p>
            <a:r>
              <a:rPr lang="zh-CN" altLang="en-US" sz="1600"/>
              <a:t>  m(x, y); // Invoke m with arguments x and y</a:t>
            </a:r>
            <a:endParaRPr lang="zh-CN" altLang="en-US" sz="1600"/>
          </a:p>
          <a:p>
            <a:endParaRPr lang="zh-CN" altLang="en-US" sz="1600"/>
          </a:p>
          <a:p>
            <a:r>
              <a:rPr lang="zh-CN" altLang="en-US" sz="1600"/>
              <a:t>  cout &lt;&lt; "x is " &lt;&lt; x &lt;&lt; endl;</a:t>
            </a:r>
            <a:endParaRPr lang="zh-CN" altLang="en-US" sz="1600"/>
          </a:p>
          <a:p>
            <a:r>
              <a:rPr lang="zh-CN" altLang="en-US" sz="1600"/>
              <a:t>  cout &lt;&lt; "y[0] is " &lt;&lt; y[0]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a:p>
            <a:endParaRPr lang="zh-CN" altLang="en-US" sz="1600"/>
          </a:p>
          <a:p>
            <a:r>
              <a:rPr lang="zh-CN" altLang="en-US" sz="1600"/>
              <a:t>void m(int number, int numbers[])</a:t>
            </a:r>
            <a:endParaRPr lang="zh-CN" altLang="en-US" sz="1600"/>
          </a:p>
          <a:p>
            <a:r>
              <a:rPr lang="zh-CN" altLang="en-US" sz="1600"/>
              <a:t>{</a:t>
            </a:r>
            <a:endParaRPr lang="zh-CN" altLang="en-US" sz="1600"/>
          </a:p>
          <a:p>
            <a:r>
              <a:rPr lang="zh-CN" altLang="en-US" sz="1600"/>
              <a:t>  number = 1001; // Assign a new value to number</a:t>
            </a:r>
            <a:endParaRPr lang="zh-CN" altLang="en-US" sz="1600"/>
          </a:p>
          <a:p>
            <a:r>
              <a:rPr lang="zh-CN" altLang="en-US" sz="1600"/>
              <a:t>  numbers[0] = 5555; // Assign a new value to numbers[0]</a:t>
            </a:r>
            <a:endParaRPr lang="zh-CN" altLang="en-US" sz="1600"/>
          </a:p>
          <a:p>
            <a:r>
              <a:rPr lang="zh-CN" altLang="en-US" sz="1600"/>
              <a:t>}</a:t>
            </a:r>
            <a:endParaRPr lang="zh-CN" altLang="en-US" sz="1600"/>
          </a:p>
        </p:txBody>
      </p:sp>
      <p:sp>
        <p:nvSpPr>
          <p:cNvPr id="5" name="文本框 4"/>
          <p:cNvSpPr txBox="1"/>
          <p:nvPr/>
        </p:nvSpPr>
        <p:spPr>
          <a:xfrm>
            <a:off x="299085" y="252730"/>
            <a:ext cx="3119755" cy="368300"/>
          </a:xfrm>
          <a:prstGeom prst="rect">
            <a:avLst/>
          </a:prstGeom>
          <a:noFill/>
        </p:spPr>
        <p:txBody>
          <a:bodyPr wrap="none" rtlCol="0" anchor="t">
            <a:spAutoFit/>
          </a:bodyPr>
          <a:p>
            <a:r>
              <a:rPr lang="en-US" altLang="en-US" dirty="0">
                <a:sym typeface="+mn-ea"/>
              </a:rPr>
              <a:t>EffectOfPassArrayDemo.cpp</a:t>
            </a:r>
            <a:endParaRPr lang="zh-CN" altLang="en-US"/>
          </a:p>
        </p:txBody>
      </p:sp>
      <p:pic>
        <p:nvPicPr>
          <p:cNvPr id="6" name="图片 5"/>
          <p:cNvPicPr>
            <a:picLocks noChangeAspect="1"/>
          </p:cNvPicPr>
          <p:nvPr/>
        </p:nvPicPr>
        <p:blipFill>
          <a:blip r:embed="rId1"/>
          <a:stretch>
            <a:fillRect/>
          </a:stretch>
        </p:blipFill>
        <p:spPr>
          <a:xfrm>
            <a:off x="6080760" y="5282565"/>
            <a:ext cx="1689100" cy="5461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Grp="1"/>
          </p:cNvSpPr>
          <p:nvPr>
            <p:ph type="title"/>
          </p:nvPr>
        </p:nvSpPr>
        <p:spPr>
          <a:xfrm>
            <a:off x="609600" y="381000"/>
            <a:ext cx="7772400" cy="533400"/>
          </a:xfrm>
        </p:spPr>
        <p:txBody>
          <a:bodyPr vert="horz" wrap="square" lIns="92075" tIns="46038" rIns="92075" bIns="46038" anchor="ctr"/>
          <a:p>
            <a:r>
              <a:rPr lang="en-US" altLang="en-US" sz="4100" dirty="0"/>
              <a:t>const Parameters</a:t>
            </a:r>
            <a:endParaRPr lang="en-US" altLang="en-US" dirty="0">
              <a:hlinkClick r:id="rId1" action="ppaction://program"/>
            </a:endParaRPr>
          </a:p>
        </p:txBody>
      </p:sp>
      <p:sp>
        <p:nvSpPr>
          <p:cNvPr id="50180" name="Rectangle 3"/>
          <p:cNvSpPr>
            <a:spLocks noGrp="1"/>
          </p:cNvSpPr>
          <p:nvPr>
            <p:ph idx="1"/>
          </p:nvPr>
        </p:nvSpPr>
        <p:spPr>
          <a:xfrm>
            <a:off x="231775" y="1202055"/>
            <a:ext cx="8702040" cy="5026660"/>
          </a:xfrm>
        </p:spPr>
        <p:txBody>
          <a:bodyPr vert="horz" wrap="square" lIns="92075" tIns="46038" rIns="92075" bIns="46038" anchor="t">
            <a:normAutofit fontScale="90000"/>
          </a:bodyPr>
          <a:p>
            <a:pPr marL="0" indent="0">
              <a:lnSpc>
                <a:spcPct val="90000"/>
              </a:lnSpc>
              <a:buNone/>
            </a:pPr>
            <a:r>
              <a:rPr lang="en-US" altLang="en-US" sz="2800" dirty="0"/>
              <a:t>Passing arrays by reference makes sense for performance reasons. </a:t>
            </a:r>
            <a:endParaRPr lang="en-US" altLang="en-US" sz="2800" dirty="0"/>
          </a:p>
          <a:p>
            <a:pPr marL="0" indent="0">
              <a:lnSpc>
                <a:spcPct val="90000"/>
              </a:lnSpc>
              <a:buNone/>
            </a:pPr>
            <a:r>
              <a:rPr lang="en-US" altLang="en-US" sz="2800" dirty="0"/>
              <a:t>If an array is passed by value, all its elements must be copied into a new array. </a:t>
            </a:r>
            <a:endParaRPr lang="en-US" altLang="en-US" sz="2800" dirty="0"/>
          </a:p>
          <a:p>
            <a:pPr marL="0" indent="0">
              <a:lnSpc>
                <a:spcPct val="90000"/>
              </a:lnSpc>
              <a:buNone/>
            </a:pPr>
            <a:r>
              <a:rPr lang="en-US" altLang="en-US" sz="2800" dirty="0"/>
              <a:t>For large arrays, it could take some time and additional memory space. </a:t>
            </a:r>
            <a:endParaRPr lang="en-US" altLang="en-US" sz="2800" dirty="0"/>
          </a:p>
          <a:p>
            <a:pPr marL="0" indent="0">
              <a:lnSpc>
                <a:spcPct val="90000"/>
              </a:lnSpc>
              <a:buNone/>
            </a:pPr>
            <a:r>
              <a:rPr lang="en-US" altLang="en-US" sz="2800" dirty="0"/>
              <a:t>However, passing arrays by its reference value could lead to errors if your function changes the array accidentally. </a:t>
            </a:r>
            <a:endParaRPr lang="en-US" altLang="en-US" sz="2800" dirty="0"/>
          </a:p>
          <a:p>
            <a:pPr marL="0" indent="0">
              <a:lnSpc>
                <a:spcPct val="90000"/>
              </a:lnSpc>
              <a:buNone/>
            </a:pPr>
            <a:r>
              <a:rPr lang="en-US" altLang="en-US" sz="2800" dirty="0"/>
              <a:t>To prevent it from happening, you can put the </a:t>
            </a:r>
            <a:r>
              <a:rPr lang="en-US" altLang="en-US" sz="2800" u="sng" dirty="0"/>
              <a:t>const</a:t>
            </a:r>
            <a:r>
              <a:rPr lang="en-US" altLang="en-US" sz="2800" dirty="0"/>
              <a:t> keyword before the array parameter to tell the compiler that the array cannot be changed. </a:t>
            </a:r>
            <a:endParaRPr lang="en-US" altLang="en-US" sz="2800" dirty="0"/>
          </a:p>
          <a:p>
            <a:pPr marL="0" indent="0">
              <a:lnSpc>
                <a:spcPct val="90000"/>
              </a:lnSpc>
              <a:buNone/>
            </a:pPr>
            <a:r>
              <a:rPr lang="en-US" altLang="en-US" sz="2800" dirty="0"/>
              <a:t>The compiler will report errors if the code in the function attempts to modify the array.</a:t>
            </a:r>
            <a:endParaRPr lang="en-US"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7990" y="1167130"/>
            <a:ext cx="5388610" cy="452310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void p(const int list[], int arraySize)</a:t>
            </a:r>
            <a:endParaRPr lang="zh-CN" altLang="en-US"/>
          </a:p>
          <a:p>
            <a:r>
              <a:rPr lang="zh-CN" altLang="en-US"/>
              <a:t>{</a:t>
            </a:r>
            <a:endParaRPr lang="zh-CN" altLang="en-US"/>
          </a:p>
          <a:p>
            <a:r>
              <a:rPr lang="zh-CN" altLang="en-US"/>
              <a:t>  // Modify array accidentally</a:t>
            </a:r>
            <a:endParaRPr lang="zh-CN" altLang="en-US"/>
          </a:p>
          <a:p>
            <a:r>
              <a:rPr lang="zh-CN" altLang="en-US"/>
              <a:t>  list[0] = 100; // Compile error!</a:t>
            </a:r>
            <a:endParaRPr lang="zh-CN" altLang="en-US"/>
          </a:p>
          <a:p>
            <a:r>
              <a:rPr lang="zh-CN" altLang="en-US"/>
              <a:t>}</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numbers[5] = {1, 4, 3, 6, 8};</a:t>
            </a:r>
            <a:endParaRPr lang="zh-CN" altLang="en-US"/>
          </a:p>
          <a:p>
            <a:r>
              <a:rPr lang="zh-CN" altLang="en-US"/>
              <a:t>  p(numbers, 5);</a:t>
            </a:r>
            <a:endParaRPr lang="zh-CN" altLang="en-US"/>
          </a:p>
          <a:p>
            <a:endParaRPr lang="zh-CN" altLang="en-US"/>
          </a:p>
          <a:p>
            <a:r>
              <a:rPr lang="zh-CN" altLang="en-US"/>
              <a:t>  return 0;</a:t>
            </a:r>
            <a:endParaRPr lang="zh-CN" altLang="en-US"/>
          </a:p>
          <a:p>
            <a:r>
              <a:rPr lang="zh-CN" altLang="en-US"/>
              <a:t>}</a:t>
            </a:r>
            <a:endParaRPr lang="zh-CN" altLang="en-US"/>
          </a:p>
        </p:txBody>
      </p:sp>
      <p:pic>
        <p:nvPicPr>
          <p:cNvPr id="5" name="图片 4"/>
          <p:cNvPicPr>
            <a:picLocks noChangeAspect="1"/>
          </p:cNvPicPr>
          <p:nvPr/>
        </p:nvPicPr>
        <p:blipFill>
          <a:blip r:embed="rId1"/>
          <a:stretch>
            <a:fillRect/>
          </a:stretch>
        </p:blipFill>
        <p:spPr>
          <a:xfrm>
            <a:off x="987425" y="5444490"/>
            <a:ext cx="6782435" cy="1028700"/>
          </a:xfrm>
          <a:prstGeom prst="rect">
            <a:avLst/>
          </a:prstGeom>
        </p:spPr>
      </p:pic>
      <p:sp>
        <p:nvSpPr>
          <p:cNvPr id="6" name="文本框 5"/>
          <p:cNvSpPr txBox="1"/>
          <p:nvPr/>
        </p:nvSpPr>
        <p:spPr>
          <a:xfrm>
            <a:off x="427990" y="631190"/>
            <a:ext cx="2395855" cy="368300"/>
          </a:xfrm>
          <a:prstGeom prst="rect">
            <a:avLst/>
          </a:prstGeom>
          <a:noFill/>
        </p:spPr>
        <p:txBody>
          <a:bodyPr wrap="none" rtlCol="0" anchor="t">
            <a:spAutoFit/>
          </a:bodyPr>
          <a:p>
            <a:r>
              <a:rPr lang="en-US" altLang="en-US" dirty="0">
                <a:sym typeface="+mn-ea"/>
              </a:rPr>
              <a:t>ConstArrayDemo.cpp</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Grp="1"/>
          </p:cNvSpPr>
          <p:nvPr>
            <p:ph type="title"/>
          </p:nvPr>
        </p:nvSpPr>
        <p:spPr>
          <a:xfrm>
            <a:off x="240030" y="279400"/>
            <a:ext cx="8655050" cy="652780"/>
          </a:xfrm>
        </p:spPr>
        <p:txBody>
          <a:bodyPr vert="horz" wrap="square" lIns="92075" tIns="46038" rIns="92075" bIns="46038" anchor="ctr"/>
          <a:p>
            <a:r>
              <a:rPr lang="en-US" altLang="en-US" sz="3200" dirty="0"/>
              <a:t>Returning an Array from a Function </a:t>
            </a:r>
            <a:endParaRPr lang="en-US" altLang="en-US" sz="3200" dirty="0"/>
          </a:p>
        </p:txBody>
      </p:sp>
      <p:sp>
        <p:nvSpPr>
          <p:cNvPr id="51204" name="Rectangle 3"/>
          <p:cNvSpPr>
            <a:spLocks noGrp="1"/>
          </p:cNvSpPr>
          <p:nvPr>
            <p:ph idx="1"/>
          </p:nvPr>
        </p:nvSpPr>
        <p:spPr>
          <a:xfrm>
            <a:off x="155575" y="1355725"/>
            <a:ext cx="8832850" cy="4916488"/>
          </a:xfrm>
        </p:spPr>
        <p:txBody>
          <a:bodyPr vert="horz" wrap="square" lIns="92075" tIns="46038" rIns="92075" bIns="46038" anchor="t"/>
          <a:p>
            <a:pPr marL="0" indent="0">
              <a:buNone/>
            </a:pPr>
            <a:r>
              <a:rPr lang="en-US" altLang="en-US" sz="2800" dirty="0"/>
              <a:t>Can you return an array from a function using a similar syntax? For example, you may attempt to declare a function that returns a new array that is a reversal of an array as follows:</a:t>
            </a:r>
            <a:endParaRPr lang="en-US" altLang="en-US" sz="2800" dirty="0"/>
          </a:p>
          <a:p>
            <a:pPr marL="0" indent="0">
              <a:buNone/>
            </a:pPr>
            <a:endParaRPr lang="en-US" altLang="en-US" sz="2800" u="sng" dirty="0"/>
          </a:p>
          <a:p>
            <a:pPr lvl="1">
              <a:buNone/>
            </a:pPr>
            <a:r>
              <a:rPr lang="en-US" altLang="en-US" sz="2400" dirty="0"/>
              <a:t>// Return the reversal of list </a:t>
            </a:r>
            <a:endParaRPr lang="en-US" altLang="en-US" sz="2400" b="1" dirty="0"/>
          </a:p>
          <a:p>
            <a:pPr lvl="1">
              <a:buNone/>
            </a:pPr>
            <a:r>
              <a:rPr lang="en-US" altLang="en-US" sz="2400" b="1" dirty="0"/>
              <a:t>int</a:t>
            </a:r>
            <a:r>
              <a:rPr lang="en-US" altLang="en-US" sz="2400" dirty="0"/>
              <a:t>[] reverse(</a:t>
            </a:r>
            <a:r>
              <a:rPr lang="en-US" altLang="en-US" sz="2400" b="1" dirty="0"/>
              <a:t>const int</a:t>
            </a:r>
            <a:r>
              <a:rPr lang="en-US" altLang="en-US" sz="2400" dirty="0"/>
              <a:t> list[], </a:t>
            </a:r>
            <a:r>
              <a:rPr lang="en-US" altLang="en-US" sz="2400" b="1" dirty="0"/>
              <a:t>int </a:t>
            </a:r>
            <a:r>
              <a:rPr lang="en-US" altLang="en-US" sz="2400" dirty="0"/>
              <a:t>size)</a:t>
            </a:r>
            <a:r>
              <a:rPr lang="en-US" altLang="en-US" sz="2400" u="sng" dirty="0"/>
              <a:t> </a:t>
            </a:r>
            <a:endParaRPr lang="en-US" altLang="en-US" sz="2400" u="sng" dirty="0"/>
          </a:p>
          <a:p>
            <a:pPr lvl="1">
              <a:buNone/>
            </a:pPr>
            <a:endParaRPr lang="en-US" altLang="en-US" sz="2400" dirty="0"/>
          </a:p>
          <a:p>
            <a:pPr marL="0" indent="0">
              <a:buNone/>
            </a:pPr>
            <a:r>
              <a:rPr lang="en-US" altLang="en-US" sz="2800" dirty="0"/>
              <a:t>This is not allowed in C++. </a:t>
            </a:r>
            <a:endParaRPr lang="en-US"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2227" name="Rectangle 2"/>
          <p:cNvSpPr>
            <a:spLocks noGrp="1"/>
          </p:cNvSpPr>
          <p:nvPr>
            <p:ph type="title"/>
          </p:nvPr>
        </p:nvSpPr>
        <p:spPr>
          <a:xfrm>
            <a:off x="310515" y="279400"/>
            <a:ext cx="8371840" cy="1076325"/>
          </a:xfrm>
        </p:spPr>
        <p:txBody>
          <a:bodyPr vert="horz" wrap="square" lIns="92075" tIns="46038" rIns="92075" bIns="46038" anchor="ctr"/>
          <a:p>
            <a:r>
              <a:rPr lang="en-US" altLang="en-US" sz="2800" dirty="0"/>
              <a:t>Modifying Arrays in Functions, cont.</a:t>
            </a:r>
            <a:endParaRPr lang="en-US" altLang="en-US" sz="2800" dirty="0"/>
          </a:p>
        </p:txBody>
      </p:sp>
      <p:sp>
        <p:nvSpPr>
          <p:cNvPr id="52228" name="Rectangle 3"/>
          <p:cNvSpPr>
            <a:spLocks noGrp="1"/>
          </p:cNvSpPr>
          <p:nvPr>
            <p:ph idx="1"/>
          </p:nvPr>
        </p:nvSpPr>
        <p:spPr>
          <a:xfrm>
            <a:off x="309563" y="1508125"/>
            <a:ext cx="8564562" cy="2459038"/>
          </a:xfrm>
        </p:spPr>
        <p:txBody>
          <a:bodyPr vert="horz" wrap="square" lIns="92075" tIns="46038" rIns="92075" bIns="46038" anchor="t"/>
          <a:p>
            <a:pPr>
              <a:buNone/>
            </a:pPr>
            <a:r>
              <a:rPr lang="en-US" altLang="en-US" sz="2800" dirty="0"/>
              <a:t>However, you can circumvent this restriction by passing two array arguments in the function, as follows:</a:t>
            </a:r>
            <a:endParaRPr lang="en-US" altLang="en-US" sz="2800" u="sng" dirty="0"/>
          </a:p>
          <a:p>
            <a:pPr>
              <a:buNone/>
            </a:pPr>
            <a:r>
              <a:rPr lang="en-US" altLang="en-US" sz="2800" dirty="0"/>
              <a:t>// newList is the reversal of list</a:t>
            </a:r>
            <a:endParaRPr lang="en-US" altLang="en-US" sz="2800" b="1" dirty="0"/>
          </a:p>
          <a:p>
            <a:pPr>
              <a:buNone/>
            </a:pPr>
            <a:r>
              <a:rPr lang="en-US" altLang="en-US" sz="2800" b="1" dirty="0"/>
              <a:t>void</a:t>
            </a:r>
            <a:r>
              <a:rPr lang="en-US" altLang="en-US" sz="2800" dirty="0"/>
              <a:t> reverse(</a:t>
            </a:r>
            <a:r>
              <a:rPr lang="en-US" altLang="en-US" sz="2800" b="1" dirty="0"/>
              <a:t>const int</a:t>
            </a:r>
            <a:r>
              <a:rPr lang="en-US" altLang="en-US" sz="2800" dirty="0"/>
              <a:t> list[], int newList[], </a:t>
            </a:r>
            <a:r>
              <a:rPr lang="en-US" altLang="en-US" sz="2800" b="1" dirty="0"/>
              <a:t>int</a:t>
            </a:r>
            <a:r>
              <a:rPr lang="en-US" altLang="en-US" sz="2800" dirty="0"/>
              <a:t> size)</a:t>
            </a:r>
            <a:r>
              <a:rPr lang="en-US" altLang="en-US" dirty="0"/>
              <a:t> </a:t>
            </a:r>
            <a:endParaRPr lang="en-US" altLang="en-US" dirty="0"/>
          </a:p>
        </p:txBody>
      </p:sp>
      <p:sp>
        <p:nvSpPr>
          <p:cNvPr id="52229" name="Rectangle 7"/>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2230" name="Object 6"/>
          <p:cNvGraphicFramePr>
            <a:graphicFrameLocks noChangeAspect="1"/>
          </p:cNvGraphicFramePr>
          <p:nvPr/>
        </p:nvGraphicFramePr>
        <p:xfrm>
          <a:off x="693738" y="3929063"/>
          <a:ext cx="3994150" cy="1192212"/>
        </p:xfrm>
        <a:graphic>
          <a:graphicData uri="http://schemas.openxmlformats.org/presentationml/2006/ole">
            <mc:AlternateContent xmlns:mc="http://schemas.openxmlformats.org/markup-compatibility/2006">
              <mc:Choice xmlns:v="urn:schemas-microsoft-com:vml" Requires="v">
                <p:oleObj spid="_x0000_s3086" name="" r:id="rId1" imgW="2321560" imgH="690880" progId="Word.Picture.8">
                  <p:embed/>
                </p:oleObj>
              </mc:Choice>
              <mc:Fallback>
                <p:oleObj name="" r:id="rId1" imgW="2321560" imgH="690880" progId="Word.Picture.8">
                  <p:embed/>
                  <p:pic>
                    <p:nvPicPr>
                      <p:cNvPr id="0" name="图片 3085"/>
                      <p:cNvPicPr/>
                      <p:nvPr/>
                    </p:nvPicPr>
                    <p:blipFill>
                      <a:blip r:embed="rId2"/>
                      <a:stretch>
                        <a:fillRect/>
                      </a:stretch>
                    </p:blipFill>
                    <p:spPr>
                      <a:xfrm>
                        <a:off x="693738" y="3929063"/>
                        <a:ext cx="3994150" cy="1192212"/>
                      </a:xfrm>
                      <a:prstGeom prst="rect">
                        <a:avLst/>
                      </a:prstGeom>
                      <a:noFill/>
                      <a:ln w="38100">
                        <a:noFill/>
                        <a:miter/>
                      </a:ln>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860" y="890270"/>
            <a:ext cx="4146550" cy="452310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 newList is the reversal of list</a:t>
            </a:r>
            <a:endParaRPr lang="zh-CN" altLang="en-US" sz="1600"/>
          </a:p>
          <a:p>
            <a:r>
              <a:rPr lang="zh-CN" altLang="en-US" sz="1600"/>
              <a:t>void reverse(const int list[], int newList[], int size)</a:t>
            </a:r>
            <a:endParaRPr lang="zh-CN" altLang="en-US" sz="1600"/>
          </a:p>
          <a:p>
            <a:r>
              <a:rPr lang="zh-CN" altLang="en-US" sz="1600"/>
              <a:t>{</a:t>
            </a:r>
            <a:endParaRPr lang="zh-CN" altLang="en-US" sz="1600"/>
          </a:p>
          <a:p>
            <a:r>
              <a:rPr lang="zh-CN" altLang="en-US" sz="1600"/>
              <a:t>  for (int i = 0, j = size - 1; i &lt; size; i++, j--)</a:t>
            </a:r>
            <a:endParaRPr lang="zh-CN" altLang="en-US" sz="1600"/>
          </a:p>
          <a:p>
            <a:r>
              <a:rPr lang="zh-CN" altLang="en-US" sz="1600"/>
              <a:t>  {</a:t>
            </a:r>
            <a:endParaRPr lang="zh-CN" altLang="en-US" sz="1600"/>
          </a:p>
          <a:p>
            <a:r>
              <a:rPr lang="zh-CN" altLang="en-US" sz="1600"/>
              <a:t>    newList[j] = list[i];</a:t>
            </a:r>
            <a:endParaRPr lang="zh-CN" altLang="en-US" sz="1600"/>
          </a:p>
          <a:p>
            <a:r>
              <a:rPr lang="zh-CN" altLang="en-US" sz="1600"/>
              <a:t>  }</a:t>
            </a:r>
            <a:endParaRPr lang="zh-CN" altLang="en-US" sz="1600"/>
          </a:p>
          <a:p>
            <a:r>
              <a:rPr lang="zh-CN" altLang="en-US" sz="1600"/>
              <a:t>}</a:t>
            </a:r>
            <a:endParaRPr lang="zh-CN" altLang="en-US" sz="1600"/>
          </a:p>
          <a:p>
            <a:endParaRPr lang="zh-CN" altLang="en-US" sz="1600"/>
          </a:p>
          <a:p>
            <a:r>
              <a:rPr lang="zh-CN" altLang="en-US" sz="1600"/>
              <a:t>void printArray(const int list[], int size)</a:t>
            </a:r>
            <a:endParaRPr lang="zh-CN" altLang="en-US" sz="1600"/>
          </a:p>
          <a:p>
            <a:r>
              <a:rPr lang="zh-CN" altLang="en-US" sz="1600"/>
              <a:t>{</a:t>
            </a:r>
            <a:endParaRPr lang="zh-CN" altLang="en-US" sz="1600"/>
          </a:p>
          <a:p>
            <a:r>
              <a:rPr lang="zh-CN" altLang="en-US" sz="1600"/>
              <a:t>  for (int i = 0; i &lt; size; i++)</a:t>
            </a:r>
            <a:endParaRPr lang="zh-CN" altLang="en-US" sz="1600"/>
          </a:p>
          <a:p>
            <a:r>
              <a:rPr lang="zh-CN" altLang="en-US" sz="1600"/>
              <a:t>    cout &lt;&lt; list[i] &lt;&lt; " ";</a:t>
            </a:r>
            <a:endParaRPr lang="zh-CN" altLang="en-US" sz="1600"/>
          </a:p>
          <a:p>
            <a:r>
              <a:rPr lang="zh-CN" altLang="en-US" sz="1600"/>
              <a:t>}</a:t>
            </a:r>
            <a:endParaRPr lang="zh-CN" altLang="en-US" sz="1600"/>
          </a:p>
        </p:txBody>
      </p:sp>
      <p:sp>
        <p:nvSpPr>
          <p:cNvPr id="5" name="文本框 4"/>
          <p:cNvSpPr txBox="1"/>
          <p:nvPr/>
        </p:nvSpPr>
        <p:spPr>
          <a:xfrm>
            <a:off x="4368800" y="626110"/>
            <a:ext cx="4431030" cy="4523105"/>
          </a:xfrm>
          <a:prstGeom prst="rect">
            <a:avLst/>
          </a:prstGeom>
          <a:noFill/>
        </p:spPr>
        <p:txBody>
          <a:bodyPr wrap="square" rtlCol="0" anchor="t">
            <a:spAutoFit/>
          </a:bodyPr>
          <a:p>
            <a:r>
              <a:rPr lang="zh-CN" altLang="en-US" sz="1600"/>
              <a:t>int main()</a:t>
            </a:r>
            <a:endParaRPr lang="zh-CN" altLang="en-US" sz="1600"/>
          </a:p>
          <a:p>
            <a:r>
              <a:rPr lang="zh-CN" altLang="en-US" sz="1600"/>
              <a:t>{</a:t>
            </a:r>
            <a:endParaRPr lang="zh-CN" altLang="en-US" sz="1600"/>
          </a:p>
          <a:p>
            <a:r>
              <a:rPr lang="zh-CN" altLang="en-US" sz="1600"/>
              <a:t>  const int SIZE = 6;</a:t>
            </a:r>
            <a:endParaRPr lang="zh-CN" altLang="en-US" sz="1600"/>
          </a:p>
          <a:p>
            <a:r>
              <a:rPr lang="zh-CN" altLang="en-US" sz="1600"/>
              <a:t>  int list[] = {1, 2, 3, 4, 5, 6};</a:t>
            </a:r>
            <a:endParaRPr lang="zh-CN" altLang="en-US" sz="1600"/>
          </a:p>
          <a:p>
            <a:r>
              <a:rPr lang="zh-CN" altLang="en-US" sz="1600"/>
              <a:t>  int newList[SIZE];</a:t>
            </a:r>
            <a:endParaRPr lang="zh-CN" altLang="en-US" sz="1600"/>
          </a:p>
          <a:p>
            <a:endParaRPr lang="zh-CN" altLang="en-US" sz="1600"/>
          </a:p>
          <a:p>
            <a:r>
              <a:rPr lang="zh-CN" altLang="en-US" sz="1600"/>
              <a:t>  reverse(list, newList, SIZE);</a:t>
            </a:r>
            <a:endParaRPr lang="zh-CN" altLang="en-US" sz="1600"/>
          </a:p>
          <a:p>
            <a:endParaRPr lang="zh-CN" altLang="en-US" sz="1600"/>
          </a:p>
          <a:p>
            <a:r>
              <a:rPr lang="zh-CN" altLang="en-US" sz="1600"/>
              <a:t>  cout &lt;&lt; "The original array: ";</a:t>
            </a:r>
            <a:endParaRPr lang="zh-CN" altLang="en-US" sz="1600"/>
          </a:p>
          <a:p>
            <a:r>
              <a:rPr lang="zh-CN" altLang="en-US" sz="1600"/>
              <a:t>  printArray(list, SIZE);</a:t>
            </a:r>
            <a:endParaRPr lang="zh-CN" altLang="en-US" sz="1600"/>
          </a:p>
          <a:p>
            <a:r>
              <a:rPr lang="zh-CN" altLang="en-US" sz="1600"/>
              <a:t>  cout &lt;&lt; endl;</a:t>
            </a:r>
            <a:endParaRPr lang="zh-CN" altLang="en-US" sz="1600"/>
          </a:p>
          <a:p>
            <a:endParaRPr lang="zh-CN" altLang="en-US" sz="1600"/>
          </a:p>
          <a:p>
            <a:r>
              <a:rPr lang="zh-CN" altLang="en-US" sz="1600"/>
              <a:t>  cout &lt;&lt; "The reversed array: ";</a:t>
            </a:r>
            <a:endParaRPr lang="zh-CN" altLang="en-US" sz="1600"/>
          </a:p>
          <a:p>
            <a:r>
              <a:rPr lang="zh-CN" altLang="en-US" sz="1600"/>
              <a:t>  printArray(newList, SIZE);</a:t>
            </a:r>
            <a:endParaRPr lang="zh-CN" altLang="en-US" sz="1600"/>
          </a:p>
          <a:p>
            <a:r>
              <a:rPr lang="zh-CN" altLang="en-US" sz="1600"/>
              <a:t>  cout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p:txBody>
      </p:sp>
      <p:sp>
        <p:nvSpPr>
          <p:cNvPr id="6" name="文本框 5"/>
          <p:cNvSpPr txBox="1"/>
          <p:nvPr/>
        </p:nvSpPr>
        <p:spPr>
          <a:xfrm>
            <a:off x="300990" y="257810"/>
            <a:ext cx="2005965" cy="368300"/>
          </a:xfrm>
          <a:prstGeom prst="rect">
            <a:avLst/>
          </a:prstGeom>
          <a:noFill/>
        </p:spPr>
        <p:txBody>
          <a:bodyPr wrap="none" rtlCol="0" anchor="t">
            <a:spAutoFit/>
          </a:bodyPr>
          <a:p>
            <a:r>
              <a:rPr lang="en-US" altLang="en-US" dirty="0">
                <a:sym typeface="+mn-ea"/>
              </a:rPr>
              <a:t>ReverseArray.cpp</a:t>
            </a:r>
            <a:endParaRPr lang="zh-CN" altLang="en-US"/>
          </a:p>
        </p:txBody>
      </p:sp>
      <p:pic>
        <p:nvPicPr>
          <p:cNvPr id="7" name="图片 6"/>
          <p:cNvPicPr>
            <a:picLocks noChangeAspect="1"/>
          </p:cNvPicPr>
          <p:nvPr/>
        </p:nvPicPr>
        <p:blipFill>
          <a:blip r:embed="rId1"/>
          <a:stretch>
            <a:fillRect/>
          </a:stretch>
        </p:blipFill>
        <p:spPr>
          <a:xfrm>
            <a:off x="1141730" y="5544820"/>
            <a:ext cx="3632200" cy="5588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3251" name="Rectangle 2"/>
          <p:cNvSpPr>
            <a:spLocks noGrp="1"/>
          </p:cNvSpPr>
          <p:nvPr>
            <p:ph type="title"/>
          </p:nvPr>
        </p:nvSpPr>
        <p:spPr>
          <a:xfrm>
            <a:off x="609600" y="304800"/>
            <a:ext cx="7772400" cy="533400"/>
          </a:xfrm>
        </p:spPr>
        <p:txBody>
          <a:bodyPr vert="horz" wrap="square" lIns="92075" tIns="46038" rIns="92075" bIns="46038" anchor="ctr"/>
          <a:p>
            <a:r>
              <a:rPr lang="en-US" altLang="en-US" dirty="0"/>
              <a:t>Trace the reverse Function</a:t>
            </a:r>
            <a:endParaRPr lang="en-US" altLang="en-US" dirty="0">
              <a:solidFill>
                <a:schemeClr val="tx1"/>
              </a:solidFill>
              <a:latin typeface="Book Antiqua" pitchFamily="18" charset="0"/>
              <a:hlinkClick r:id="rId1" action="ppaction://program"/>
            </a:endParaRPr>
          </a:p>
        </p:txBody>
      </p:sp>
      <p:sp>
        <p:nvSpPr>
          <p:cNvPr id="53252" name="Rectangle 3"/>
          <p:cNvSpPr/>
          <p:nvPr/>
        </p:nvSpPr>
        <p:spPr>
          <a:xfrm>
            <a:off x="155575" y="2008188"/>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3253"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3254"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p>
        </p:txBody>
      </p:sp>
      <p:sp>
        <p:nvSpPr>
          <p:cNvPr id="53255" name="Text Box 8"/>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3256" name="Rectangle 9"/>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3257" name="Line 11"/>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3258" name="Text Box 15"/>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3259" name="Text Box 16"/>
          <p:cNvSpPr txBox="1"/>
          <p:nvPr/>
        </p:nvSpPr>
        <p:spPr>
          <a:xfrm>
            <a:off x="1960563" y="5802313"/>
            <a:ext cx="1346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3260" name="Rectangle 19"/>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3261" name="Line 21"/>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3262" name="Line 22"/>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3263" name="Line 23"/>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3264" name="Line 24"/>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3265" name="Rectangle 25"/>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3266" name="Rectangle 26"/>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3267" name="Rectangle 27"/>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3268" name="Rectangle 28"/>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3269" name="Rectangle 29"/>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3270" name="Rectangle 30"/>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3271" name="Line 31"/>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3272" name="Rectangle 32"/>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3273" name="Line 33"/>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3274" name="Line 34"/>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3275" name="Line 35"/>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3276" name="Line 36"/>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3277" name="Rectangle 37"/>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3278" name="Rectangle 38"/>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3279" name="Rectangle 39"/>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3280" name="Rectangle 40"/>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3281" name="Rectangle 41"/>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4275"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54276"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4277"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solidFill>
                  <a:schemeClr val="tx2"/>
                </a:solidFill>
                <a:latin typeface="Courier New" panose="02070609020205090404" pitchFamily="49" charset="0"/>
                <a:cs typeface="Courier New" panose="02070609020205090404" pitchFamily="49" charset="0"/>
              </a:rPr>
              <a:t>int list1[] = {1, 2, 3, 4, 5, 6};</a:t>
            </a:r>
            <a:endParaRPr lang="en-US" altLang="en-US" sz="1800" b="1" dirty="0">
              <a:solidFill>
                <a:schemeClr val="tx2"/>
              </a:solidFill>
              <a:latin typeface="Courier" charset="0"/>
              <a:cs typeface="Times New Roman" panose="02020603050405020304" pitchFamily="18" charset="0"/>
            </a:endParaRPr>
          </a:p>
          <a:p>
            <a:pPr>
              <a:lnSpc>
                <a:spcPct val="90000"/>
              </a:lnSpc>
              <a:buNone/>
            </a:pPr>
            <a:r>
              <a:rPr lang="en-US" altLang="en-US" sz="1800" b="1" dirty="0">
                <a:solidFill>
                  <a:schemeClr val="tx2"/>
                </a:solidFill>
                <a:latin typeface="Courier New" panose="02070609020205090404" pitchFamily="49" charset="0"/>
                <a:cs typeface="Courier New" panose="02070609020205090404" pitchFamily="49" charset="0"/>
              </a:rPr>
              <a:t>reverse(list1, list2);</a:t>
            </a:r>
            <a:endParaRPr lang="en-US" altLang="en-US" sz="1800" b="1" dirty="0">
              <a:solidFill>
                <a:schemeClr val="tx2"/>
              </a:solidFill>
              <a:latin typeface="Courier New" panose="02070609020205090404" pitchFamily="49" charset="0"/>
              <a:ea typeface="Courier New" panose="02070609020205090404" pitchFamily="49" charset="0"/>
            </a:endParaRPr>
          </a:p>
        </p:txBody>
      </p:sp>
      <p:sp>
        <p:nvSpPr>
          <p:cNvPr id="54278"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4279"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4280"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4281"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4282" name="Text Box 10"/>
          <p:cNvSpPr txBox="1"/>
          <p:nvPr/>
        </p:nvSpPr>
        <p:spPr>
          <a:xfrm>
            <a:off x="1922463" y="5802313"/>
            <a:ext cx="13843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4283"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4284"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4285"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4286"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4287"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4288"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4289"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4290"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4291"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4292"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4293"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4294"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4295"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296"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4297"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4298"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4299"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4300"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301"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302"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303"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304"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4306" name="Rectangle 37"/>
          <p:cNvSpPr/>
          <p:nvPr/>
        </p:nvSpPr>
        <p:spPr>
          <a:xfrm>
            <a:off x="231775" y="2046288"/>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4307" name="AutoShape 33"/>
          <p:cNvSpPr/>
          <p:nvPr/>
        </p:nvSpPr>
        <p:spPr>
          <a:xfrm>
            <a:off x="5610225" y="1585913"/>
            <a:ext cx="3533775" cy="384175"/>
          </a:xfrm>
          <a:prstGeom prst="wedgeRoundRectCallout">
            <a:avLst>
              <a:gd name="adj1" fmla="val -129560"/>
              <a:gd name="adj2" fmla="val 28636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0 and j = 5</a:t>
            </a:r>
            <a:endParaRPr lang="en-US" altLang="en-US" sz="1800" dirty="0"/>
          </a:p>
        </p:txBody>
      </p:sp>
      <p:sp>
        <p:nvSpPr>
          <p:cNvPr id="54308" name="Rectangle 34"/>
          <p:cNvSpPr/>
          <p:nvPr/>
        </p:nvSpPr>
        <p:spPr>
          <a:xfrm>
            <a:off x="1538288" y="2852738"/>
            <a:ext cx="1997075"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5299"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55300"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01"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55302"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5303"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04"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5305"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5306" name="Text Box 10"/>
          <p:cNvSpPr txBox="1"/>
          <p:nvPr/>
        </p:nvSpPr>
        <p:spPr>
          <a:xfrm>
            <a:off x="1998663" y="5802313"/>
            <a:ext cx="13081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5307"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5308"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5309"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5310"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5311"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5312"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5313"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5314"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5315"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5316"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5317"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18"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5319"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20"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5321"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5322"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5323"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5324"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25"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26"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27"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28"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5330" name="Rectangle 37"/>
          <p:cNvSpPr/>
          <p:nvPr/>
        </p:nvSpPr>
        <p:spPr>
          <a:xfrm>
            <a:off x="2317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dirty="0">
                <a:solidFill>
                  <a:schemeClr val="tx2"/>
                </a:solidFill>
              </a:rPr>
              <a:t>void reverse(const int list[], int newList[], int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for (int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5331" name="AutoShape 33"/>
          <p:cNvSpPr/>
          <p:nvPr/>
        </p:nvSpPr>
        <p:spPr>
          <a:xfrm>
            <a:off x="5610225" y="1123950"/>
            <a:ext cx="3533775" cy="384175"/>
          </a:xfrm>
          <a:prstGeom prst="wedgeRoundRectCallout">
            <a:avLst>
              <a:gd name="adj1" fmla="val -91778"/>
              <a:gd name="adj2" fmla="val 37025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0) is less than 6</a:t>
            </a:r>
            <a:endParaRPr lang="en-US" altLang="en-US" sz="1800" dirty="0"/>
          </a:p>
        </p:txBody>
      </p:sp>
      <p:sp>
        <p:nvSpPr>
          <p:cNvPr id="55332" name="Rectangle 34"/>
          <p:cNvSpPr/>
          <p:nvPr/>
        </p:nvSpPr>
        <p:spPr>
          <a:xfrm>
            <a:off x="3689350" y="2736850"/>
            <a:ext cx="998538"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685800" y="304800"/>
            <a:ext cx="7772400" cy="838200"/>
          </a:xfrm>
        </p:spPr>
        <p:txBody>
          <a:bodyPr vert="horz" wrap="square" lIns="92075" tIns="46038" rIns="92075" bIns="46038" anchor="ctr"/>
          <a:p>
            <a:r>
              <a:rPr lang="en-US" altLang="en-US" dirty="0"/>
              <a:t>Declaring Array Variables</a:t>
            </a:r>
            <a:endParaRPr lang="en-US" altLang="en-US" dirty="0"/>
          </a:p>
        </p:txBody>
      </p:sp>
      <p:sp>
        <p:nvSpPr>
          <p:cNvPr id="7172" name="Rectangle 3"/>
          <p:cNvSpPr>
            <a:spLocks noGrp="1"/>
          </p:cNvSpPr>
          <p:nvPr>
            <p:ph idx="1"/>
          </p:nvPr>
        </p:nvSpPr>
        <p:spPr>
          <a:xfrm>
            <a:off x="385763" y="1371600"/>
            <a:ext cx="7920037" cy="1443038"/>
          </a:xfrm>
        </p:spPr>
        <p:txBody>
          <a:bodyPr vert="horz" wrap="square" lIns="92075" tIns="46038" rIns="92075" bIns="46038" anchor="t"/>
          <a:p>
            <a:pPr>
              <a:lnSpc>
                <a:spcPct val="80000"/>
              </a:lnSpc>
              <a:buNone/>
            </a:pPr>
            <a:r>
              <a:rPr lang="en-US" altLang="en-US" sz="2200" dirty="0">
                <a:latin typeface="Courier New" panose="02070609020205090404" pitchFamily="49" charset="0"/>
              </a:rPr>
              <a:t>datatype arrayRefVar[arraySize];</a:t>
            </a:r>
            <a:endParaRPr lang="en-US" altLang="en-US" sz="2000" dirty="0">
              <a:latin typeface="Courier New" panose="02070609020205090404" pitchFamily="49" charset="0"/>
            </a:endParaRPr>
          </a:p>
          <a:p>
            <a:pPr>
              <a:lnSpc>
                <a:spcPct val="80000"/>
              </a:lnSpc>
              <a:spcBef>
                <a:spcPct val="50000"/>
              </a:spcBef>
              <a:buNone/>
            </a:pPr>
            <a:r>
              <a:rPr lang="en-US" altLang="en-US" sz="2400" dirty="0"/>
              <a:t>	</a:t>
            </a:r>
            <a:r>
              <a:rPr lang="en-US" altLang="en-US" sz="2200" dirty="0"/>
              <a:t>Example: </a:t>
            </a:r>
            <a:endParaRPr lang="en-US" altLang="en-US" sz="2200" dirty="0"/>
          </a:p>
          <a:p>
            <a:pPr>
              <a:lnSpc>
                <a:spcPct val="80000"/>
              </a:lnSpc>
              <a:spcBef>
                <a:spcPct val="50000"/>
              </a:spcBef>
              <a:buNone/>
            </a:pPr>
            <a:r>
              <a:rPr lang="en-US" altLang="en-US" sz="2200" dirty="0"/>
              <a:t>    </a:t>
            </a:r>
            <a:r>
              <a:rPr lang="en-US" altLang="en-US" sz="2000" dirty="0">
                <a:latin typeface="Courier New" panose="02070609020205090404" pitchFamily="49" charset="0"/>
              </a:rPr>
              <a:t>double myList[10];</a:t>
            </a:r>
            <a:endParaRPr lang="en-US" altLang="en-US" sz="2000" dirty="0"/>
          </a:p>
          <a:p>
            <a:pPr>
              <a:lnSpc>
                <a:spcPct val="80000"/>
              </a:lnSpc>
              <a:buNone/>
            </a:pPr>
            <a:endParaRPr lang="en-US" altLang="en-US" sz="2400" dirty="0">
              <a:latin typeface="Courier New" panose="02070609020205090404" pitchFamily="49" charset="0"/>
            </a:endParaRPr>
          </a:p>
        </p:txBody>
      </p:sp>
      <p:sp>
        <p:nvSpPr>
          <p:cNvPr id="7173" name="Rectangle 2"/>
          <p:cNvSpPr/>
          <p:nvPr/>
        </p:nvSpPr>
        <p:spPr>
          <a:xfrm>
            <a:off x="231775" y="2968625"/>
            <a:ext cx="8680450" cy="3302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dirty="0"/>
              <a:t>C++ requires that the array size used to declare an array must be a constant expression. For example, the following code is illegal:</a:t>
            </a:r>
            <a:endParaRPr lang="en-US" altLang="en-US" sz="2400" b="1" u="sng" dirty="0"/>
          </a:p>
          <a:p>
            <a:pPr marL="800100" lvl="1" indent="-342900">
              <a:buClr>
                <a:schemeClr val="tx2"/>
              </a:buClr>
              <a:buSzPct val="75000"/>
              <a:buFont typeface="Monotype Sorts" pitchFamily="2" charset="2"/>
              <a:buNone/>
            </a:pPr>
            <a:r>
              <a:rPr lang="en-US" altLang="en-US" sz="2400" b="1" dirty="0"/>
              <a:t>int</a:t>
            </a:r>
            <a:r>
              <a:rPr lang="en-US" altLang="en-US" sz="2400" dirty="0"/>
              <a:t> size = 4;</a:t>
            </a:r>
            <a:endParaRPr lang="en-US" altLang="en-US" sz="2400" b="1" dirty="0"/>
          </a:p>
          <a:p>
            <a:pPr marL="800100" lvl="1" indent="-342900">
              <a:buClr>
                <a:schemeClr val="tx2"/>
              </a:buClr>
              <a:buSzPct val="75000"/>
              <a:buFont typeface="Monotype Sorts" pitchFamily="2" charset="2"/>
              <a:buNone/>
            </a:pPr>
            <a:r>
              <a:rPr lang="en-US" altLang="en-US" sz="2400" b="1" dirty="0"/>
              <a:t>double</a:t>
            </a:r>
            <a:r>
              <a:rPr lang="en-US" altLang="en-US" sz="2400" dirty="0"/>
              <a:t> myList[size]; // Wrong</a:t>
            </a:r>
            <a:endParaRPr lang="en-US" altLang="en-US" sz="2400" dirty="0"/>
          </a:p>
          <a:p>
            <a:pPr marL="342900" lvl="0" indent="-342900">
              <a:buNone/>
            </a:pPr>
            <a:r>
              <a:rPr lang="en-US" altLang="en-US" sz="2400" dirty="0"/>
              <a:t>But it would be OK, if </a:t>
            </a:r>
            <a:r>
              <a:rPr lang="en-US" altLang="en-US" sz="2400" u="sng" dirty="0"/>
              <a:t>size</a:t>
            </a:r>
            <a:r>
              <a:rPr lang="en-US" altLang="en-US" sz="2400" dirty="0"/>
              <a:t> is a constant as follow:</a:t>
            </a:r>
            <a:endParaRPr lang="en-US" altLang="en-US" sz="2400" b="1" u="sng" dirty="0"/>
          </a:p>
          <a:p>
            <a:pPr marL="800100" lvl="1" indent="-342900">
              <a:buClr>
                <a:schemeClr val="tx2"/>
              </a:buClr>
              <a:buSzPct val="75000"/>
              <a:buFont typeface="Monotype Sorts" pitchFamily="2" charset="2"/>
              <a:buNone/>
            </a:pPr>
            <a:r>
              <a:rPr lang="en-US" altLang="en-US" sz="2400" b="1" dirty="0"/>
              <a:t>const int</a:t>
            </a:r>
            <a:r>
              <a:rPr lang="en-US" altLang="en-US" sz="2400" dirty="0"/>
              <a:t> size = 4;</a:t>
            </a:r>
            <a:endParaRPr lang="en-US" altLang="en-US" sz="2400" b="1" dirty="0"/>
          </a:p>
          <a:p>
            <a:pPr marL="800100" lvl="1" indent="-342900">
              <a:buClr>
                <a:schemeClr val="tx2"/>
              </a:buClr>
              <a:buSzPct val="75000"/>
              <a:buFont typeface="Monotype Sorts" pitchFamily="2" charset="2"/>
              <a:buNone/>
            </a:pPr>
            <a:r>
              <a:rPr lang="en-US" altLang="en-US" sz="2400" b="1" dirty="0"/>
              <a:t>double</a:t>
            </a:r>
            <a:r>
              <a:rPr lang="en-US" altLang="en-US" sz="2400" dirty="0"/>
              <a:t> myList[size]; // Correct</a:t>
            </a:r>
            <a:endParaRPr lang="en-US" altLang="en-US" sz="24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6324"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6325"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56326"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6327"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6328"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6329"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6330" name="Text Box 10"/>
          <p:cNvSpPr txBox="1"/>
          <p:nvPr/>
        </p:nvSpPr>
        <p:spPr>
          <a:xfrm>
            <a:off x="2036763" y="5802313"/>
            <a:ext cx="1270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6331"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6332"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6333"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6334"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6335"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6336"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6337"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6338"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6339"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6340"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6341"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6342"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6343"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6344"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6345"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6346"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6347"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6348"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6349"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6350"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6351"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6352"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6353" name="Line 35"/>
          <p:cNvSpPr/>
          <p:nvPr/>
        </p:nvSpPr>
        <p:spPr>
          <a:xfrm>
            <a:off x="3765550" y="5272088"/>
            <a:ext cx="2151063" cy="654050"/>
          </a:xfrm>
          <a:prstGeom prst="line">
            <a:avLst/>
          </a:prstGeom>
          <a:ln w="44450" cap="flat" cmpd="sng">
            <a:solidFill>
              <a:srgbClr val="FF0000"/>
            </a:solidFill>
            <a:prstDash val="solid"/>
            <a:headEnd type="none" w="sm" len="sm"/>
            <a:tailEnd type="stealth" w="sm" len="sm"/>
          </a:ln>
        </p:spPr>
      </p:sp>
      <p:sp>
        <p:nvSpPr>
          <p:cNvPr id="56355" name="Rectangle 37"/>
          <p:cNvSpPr/>
          <p:nvPr/>
        </p:nvSpPr>
        <p:spPr>
          <a:xfrm>
            <a:off x="193675" y="19304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6356" name="AutoShape 33"/>
          <p:cNvSpPr/>
          <p:nvPr/>
        </p:nvSpPr>
        <p:spPr>
          <a:xfrm>
            <a:off x="6146800" y="3544888"/>
            <a:ext cx="2843213" cy="806450"/>
          </a:xfrm>
          <a:prstGeom prst="wedgeRoundRectCallout">
            <a:avLst>
              <a:gd name="adj1" fmla="val -134815"/>
              <a:gd name="adj2" fmla="val -4862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0 and j = 5 </a:t>
            </a:r>
            <a:endParaRPr lang="en-US" altLang="en-US" sz="1800" dirty="0"/>
          </a:p>
          <a:p>
            <a:pPr marL="0" lvl="0" indent="0" algn="ctr">
              <a:spcBef>
                <a:spcPct val="0"/>
              </a:spcBef>
              <a:buClrTx/>
              <a:buSzPct val="100000"/>
              <a:buNone/>
            </a:pPr>
            <a:r>
              <a:rPr lang="en-US" altLang="en-US" sz="1800" dirty="0"/>
              <a:t>Assign list[0] to result[5]</a:t>
            </a:r>
            <a:endParaRPr lang="en-US" altLang="en-US" sz="1800" dirty="0"/>
          </a:p>
        </p:txBody>
      </p:sp>
      <p:sp>
        <p:nvSpPr>
          <p:cNvPr id="56357" name="Rectangle 34"/>
          <p:cNvSpPr/>
          <p:nvPr/>
        </p:nvSpPr>
        <p:spPr>
          <a:xfrm>
            <a:off x="615950" y="3505200"/>
            <a:ext cx="3763963"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299"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7347" name="Rectangle 2"/>
          <p:cNvSpPr>
            <a:spLocks noGrp="1"/>
          </p:cNvSpPr>
          <p:nvPr>
            <p:ph type="title"/>
          </p:nvPr>
        </p:nvSpPr>
        <p:spPr>
          <a:xfrm>
            <a:off x="248285" y="304800"/>
            <a:ext cx="813371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57348"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7349"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57350"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7351"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7352"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7353"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7354" name="Text Box 10"/>
          <p:cNvSpPr txBox="1"/>
          <p:nvPr/>
        </p:nvSpPr>
        <p:spPr>
          <a:xfrm>
            <a:off x="1998663" y="5802313"/>
            <a:ext cx="13081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7355"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7356"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7357"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7358"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7359"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7360"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7361"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7362"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7363"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7364"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7365"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7366"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7367"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7368"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7369"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7370"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7371"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7372"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7373"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7374"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7375"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7376"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7378" name="Rectangle 37"/>
          <p:cNvSpPr/>
          <p:nvPr/>
        </p:nvSpPr>
        <p:spPr>
          <a:xfrm>
            <a:off x="347663" y="2008188"/>
            <a:ext cx="6605587"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7379" name="AutoShape 33"/>
          <p:cNvSpPr/>
          <p:nvPr/>
        </p:nvSpPr>
        <p:spPr>
          <a:xfrm>
            <a:off x="5570538" y="3659188"/>
            <a:ext cx="2843212" cy="652462"/>
          </a:xfrm>
          <a:prstGeom prst="wedgeRoundRectCallout">
            <a:avLst>
              <a:gd name="adj1" fmla="val -61444"/>
              <a:gd name="adj2" fmla="val -13759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1 and j becomes 4 </a:t>
            </a:r>
            <a:endParaRPr lang="en-US" altLang="en-US" sz="1800" dirty="0"/>
          </a:p>
        </p:txBody>
      </p:sp>
      <p:sp>
        <p:nvSpPr>
          <p:cNvPr id="57380" name="Rectangle 34"/>
          <p:cNvSpPr/>
          <p:nvPr/>
        </p:nvSpPr>
        <p:spPr>
          <a:xfrm>
            <a:off x="4764088" y="2890838"/>
            <a:ext cx="107632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8371"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58372"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8373"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58374"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8375"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8376"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8377"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8378" name="Text Box 10"/>
          <p:cNvSpPr txBox="1"/>
          <p:nvPr/>
        </p:nvSpPr>
        <p:spPr>
          <a:xfrm>
            <a:off x="1998663" y="5802313"/>
            <a:ext cx="13081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8379"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8380"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8381"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8382"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8383"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8384"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8385"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8386"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8387"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8388"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8389"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8390"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8391"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8392"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8393"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8394"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8395"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8396"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8397"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8398"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8399"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8400"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8402" name="Rectangle 37"/>
          <p:cNvSpPr/>
          <p:nvPr/>
        </p:nvSpPr>
        <p:spPr>
          <a:xfrm>
            <a:off x="231775" y="2008188"/>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8403" name="AutoShape 33"/>
          <p:cNvSpPr/>
          <p:nvPr/>
        </p:nvSpPr>
        <p:spPr>
          <a:xfrm>
            <a:off x="6030913" y="1739900"/>
            <a:ext cx="2843212" cy="652463"/>
          </a:xfrm>
          <a:prstGeom prst="wedgeRoundRectCallout">
            <a:avLst>
              <a:gd name="adj1" fmla="val -145870"/>
              <a:gd name="adj2" fmla="val 14926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(=1) is less than 6</a:t>
            </a:r>
            <a:endParaRPr lang="en-US" altLang="en-US" sz="1800" dirty="0"/>
          </a:p>
        </p:txBody>
      </p:sp>
      <p:sp>
        <p:nvSpPr>
          <p:cNvPr id="58404" name="Rectangle 34"/>
          <p:cNvSpPr/>
          <p:nvPr/>
        </p:nvSpPr>
        <p:spPr>
          <a:xfrm>
            <a:off x="3689350" y="2852738"/>
            <a:ext cx="1036638"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9395"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59396"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397"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59398"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59399"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400"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59401"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59402" name="Text Box 10"/>
          <p:cNvSpPr txBox="1"/>
          <p:nvPr/>
        </p:nvSpPr>
        <p:spPr>
          <a:xfrm>
            <a:off x="2036763" y="5802313"/>
            <a:ext cx="1270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59403"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9404"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59405"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59406"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59407"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59408"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9409"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59410"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59411"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59412"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59413"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414"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59415"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9416"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59417"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59418"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59419"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59420"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9421"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9422"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59423"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59424"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59425" name="Line 35"/>
          <p:cNvSpPr/>
          <p:nvPr/>
        </p:nvSpPr>
        <p:spPr>
          <a:xfrm>
            <a:off x="4111625" y="5310188"/>
            <a:ext cx="1266825" cy="576262"/>
          </a:xfrm>
          <a:prstGeom prst="line">
            <a:avLst/>
          </a:prstGeom>
          <a:ln w="44450" cap="flat" cmpd="sng">
            <a:solidFill>
              <a:srgbClr val="FF0000"/>
            </a:solidFill>
            <a:prstDash val="solid"/>
            <a:headEnd type="none" w="sm" len="sm"/>
            <a:tailEnd type="stealth" w="sm" len="sm"/>
          </a:ln>
        </p:spPr>
      </p:sp>
      <p:sp>
        <p:nvSpPr>
          <p:cNvPr id="59427" name="Rectangle 37"/>
          <p:cNvSpPr/>
          <p:nvPr/>
        </p:nvSpPr>
        <p:spPr>
          <a:xfrm>
            <a:off x="269875" y="2084388"/>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59428" name="Rectangle 34"/>
          <p:cNvSpPr/>
          <p:nvPr/>
        </p:nvSpPr>
        <p:spPr>
          <a:xfrm>
            <a:off x="654050" y="3659188"/>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9429" name="AutoShape 33"/>
          <p:cNvSpPr/>
          <p:nvPr/>
        </p:nvSpPr>
        <p:spPr>
          <a:xfrm>
            <a:off x="6453188" y="3929063"/>
            <a:ext cx="2843212" cy="806450"/>
          </a:xfrm>
          <a:prstGeom prst="wedgeRoundRectCallout">
            <a:avLst>
              <a:gd name="adj1" fmla="val -138444"/>
              <a:gd name="adj2" fmla="val -6200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1 and j = 4 </a:t>
            </a:r>
            <a:endParaRPr lang="en-US" altLang="en-US" sz="1800" dirty="0"/>
          </a:p>
          <a:p>
            <a:pPr marL="0" lvl="0" indent="0" algn="ctr">
              <a:spcBef>
                <a:spcPct val="0"/>
              </a:spcBef>
              <a:buClrTx/>
              <a:buSzPct val="100000"/>
              <a:buNone/>
            </a:pPr>
            <a:r>
              <a:rPr lang="en-US" altLang="en-US" sz="1800" dirty="0"/>
              <a:t>Assign list[1] to result[4]</a:t>
            </a:r>
            <a:endParaRPr lang="en-US" altLang="en-US"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0419" name="Rectangle 2"/>
          <p:cNvSpPr>
            <a:spLocks noGrp="1"/>
          </p:cNvSpPr>
          <p:nvPr>
            <p:ph type="title"/>
          </p:nvPr>
        </p:nvSpPr>
        <p:spPr>
          <a:xfrm>
            <a:off x="269875" y="304800"/>
            <a:ext cx="81121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0420"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1"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0422"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0423"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24"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0425"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0426" name="Text Box 10"/>
          <p:cNvSpPr txBox="1"/>
          <p:nvPr/>
        </p:nvSpPr>
        <p:spPr>
          <a:xfrm>
            <a:off x="1998663" y="5802313"/>
            <a:ext cx="13081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0427"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0428"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0429"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0430"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0431"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0432"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0433"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0434"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0435"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0436"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0437"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0438"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0439"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0440"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0441"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0442"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0443"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0444"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0445"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0446"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0447"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0448"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0450" name="Rectangle 37"/>
          <p:cNvSpPr/>
          <p:nvPr/>
        </p:nvSpPr>
        <p:spPr>
          <a:xfrm>
            <a:off x="269875" y="18161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0451" name="AutoShape 33"/>
          <p:cNvSpPr/>
          <p:nvPr/>
        </p:nvSpPr>
        <p:spPr>
          <a:xfrm>
            <a:off x="5378450" y="3621088"/>
            <a:ext cx="2843213" cy="806450"/>
          </a:xfrm>
          <a:prstGeom prst="wedgeRoundRectCallout">
            <a:avLst>
              <a:gd name="adj1" fmla="val -52736"/>
              <a:gd name="adj2" fmla="val -13444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2 and j becomes 3</a:t>
            </a:r>
            <a:endParaRPr lang="en-US" altLang="en-US" sz="1800" dirty="0"/>
          </a:p>
        </p:txBody>
      </p:sp>
      <p:sp>
        <p:nvSpPr>
          <p:cNvPr id="60452" name="Rectangle 34"/>
          <p:cNvSpPr/>
          <p:nvPr/>
        </p:nvSpPr>
        <p:spPr>
          <a:xfrm>
            <a:off x="4725988" y="2698750"/>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43" name="Rectangle 2"/>
          <p:cNvSpPr>
            <a:spLocks noGrp="1"/>
          </p:cNvSpPr>
          <p:nvPr>
            <p:ph type="title"/>
          </p:nvPr>
        </p:nvSpPr>
        <p:spPr>
          <a:xfrm>
            <a:off x="130810" y="304800"/>
            <a:ext cx="8251190"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1444"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45"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1446"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1447"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48"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1449"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1450" name="Text Box 10"/>
          <p:cNvSpPr txBox="1"/>
          <p:nvPr/>
        </p:nvSpPr>
        <p:spPr>
          <a:xfrm>
            <a:off x="1998663" y="5802313"/>
            <a:ext cx="13081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1451"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1452"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1453"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1454"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1455"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1456"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1457"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1458"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1459"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1460"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1461"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62"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1463"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1464"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1465"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1466"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1467"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1468"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1469"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1470"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1471"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1472"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1474" name="Rectangle 37"/>
          <p:cNvSpPr/>
          <p:nvPr/>
        </p:nvSpPr>
        <p:spPr>
          <a:xfrm>
            <a:off x="309563" y="2008188"/>
            <a:ext cx="6605587"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1475" name="AutoShape 33"/>
          <p:cNvSpPr/>
          <p:nvPr/>
        </p:nvSpPr>
        <p:spPr>
          <a:xfrm>
            <a:off x="6300788" y="3467100"/>
            <a:ext cx="2843212" cy="806450"/>
          </a:xfrm>
          <a:prstGeom prst="wedgeRoundRectCallout">
            <a:avLst>
              <a:gd name="adj1" fmla="val -119125"/>
              <a:gd name="adj2" fmla="val -10236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(=2) is still less than 6</a:t>
            </a:r>
            <a:endParaRPr lang="en-US" altLang="en-US" sz="1800" dirty="0"/>
          </a:p>
        </p:txBody>
      </p:sp>
      <p:sp>
        <p:nvSpPr>
          <p:cNvPr id="61476" name="Rectangle 34"/>
          <p:cNvSpPr/>
          <p:nvPr/>
        </p:nvSpPr>
        <p:spPr>
          <a:xfrm>
            <a:off x="3727450" y="2890838"/>
            <a:ext cx="998538" cy="1936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2467"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2468"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69"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2470"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2471"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72"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2473"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2474" name="Text Box 10"/>
          <p:cNvSpPr txBox="1"/>
          <p:nvPr/>
        </p:nvSpPr>
        <p:spPr>
          <a:xfrm>
            <a:off x="2074863" y="5802313"/>
            <a:ext cx="12319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2475"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2476"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2477"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2478"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2479"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2480"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2481"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2482"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2483"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2484"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2485"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2486"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2487"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2488"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2489"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2490"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2491"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2492"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2493"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2494"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2495"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2496"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2497" name="Line 35"/>
          <p:cNvSpPr/>
          <p:nvPr/>
        </p:nvSpPr>
        <p:spPr>
          <a:xfrm>
            <a:off x="4495800" y="5272088"/>
            <a:ext cx="460375" cy="614362"/>
          </a:xfrm>
          <a:prstGeom prst="line">
            <a:avLst/>
          </a:prstGeom>
          <a:ln w="44450" cap="flat" cmpd="sng">
            <a:solidFill>
              <a:srgbClr val="FF0000"/>
            </a:solidFill>
            <a:prstDash val="solid"/>
            <a:headEnd type="none" w="sm" len="sm"/>
            <a:tailEnd type="stealth" w="sm" len="sm"/>
          </a:ln>
        </p:spPr>
      </p:sp>
      <p:sp>
        <p:nvSpPr>
          <p:cNvPr id="62499" name="Rectangle 37"/>
          <p:cNvSpPr/>
          <p:nvPr/>
        </p:nvSpPr>
        <p:spPr>
          <a:xfrm>
            <a:off x="309563" y="1854200"/>
            <a:ext cx="6605587"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2500" name="AutoShape 33"/>
          <p:cNvSpPr/>
          <p:nvPr/>
        </p:nvSpPr>
        <p:spPr>
          <a:xfrm>
            <a:off x="6300788" y="3697288"/>
            <a:ext cx="2843212" cy="806450"/>
          </a:xfrm>
          <a:prstGeom prst="wedgeRoundRectCallout">
            <a:avLst>
              <a:gd name="adj1" fmla="val -132356"/>
              <a:gd name="adj2" fmla="val -4783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2 and j = 3 </a:t>
            </a:r>
            <a:endParaRPr lang="en-US" altLang="en-US" sz="1800" dirty="0"/>
          </a:p>
          <a:p>
            <a:pPr marL="0" lvl="0" indent="0" algn="ctr">
              <a:spcBef>
                <a:spcPct val="0"/>
              </a:spcBef>
              <a:buClrTx/>
              <a:buSzPct val="100000"/>
              <a:buNone/>
            </a:pPr>
            <a:r>
              <a:rPr lang="en-US" altLang="en-US" sz="1800" dirty="0"/>
              <a:t>Assign list[i] to result[j]</a:t>
            </a:r>
            <a:endParaRPr lang="en-US" altLang="en-US" sz="1800" dirty="0"/>
          </a:p>
        </p:txBody>
      </p:sp>
      <p:sp>
        <p:nvSpPr>
          <p:cNvPr id="62501" name="Rectangle 34"/>
          <p:cNvSpPr/>
          <p:nvPr/>
        </p:nvSpPr>
        <p:spPr>
          <a:xfrm>
            <a:off x="693738" y="3429000"/>
            <a:ext cx="3802062"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3492"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493"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3494"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3495"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496"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3497"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3498" name="Text Box 10"/>
          <p:cNvSpPr txBox="1"/>
          <p:nvPr/>
        </p:nvSpPr>
        <p:spPr>
          <a:xfrm>
            <a:off x="2074863" y="5802313"/>
            <a:ext cx="12319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3499"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3500"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3501"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3502"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3503"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3504"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3505"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3506"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3507"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3508"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3509"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3510"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3511"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3512"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3513"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3514"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3515"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3516"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3517"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3518"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3519"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3520"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3522" name="Rectangle 37"/>
          <p:cNvSpPr/>
          <p:nvPr/>
        </p:nvSpPr>
        <p:spPr>
          <a:xfrm>
            <a:off x="231775" y="19304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3523" name="AutoShape 33"/>
          <p:cNvSpPr/>
          <p:nvPr/>
        </p:nvSpPr>
        <p:spPr>
          <a:xfrm>
            <a:off x="6300788" y="3505200"/>
            <a:ext cx="2843212" cy="806450"/>
          </a:xfrm>
          <a:prstGeom prst="wedgeRoundRectCallout">
            <a:avLst>
              <a:gd name="adj1" fmla="val -88528"/>
              <a:gd name="adj2" fmla="val -11437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3 and j becomes 2</a:t>
            </a:r>
            <a:endParaRPr lang="en-US" altLang="en-US" sz="1800" dirty="0"/>
          </a:p>
        </p:txBody>
      </p:sp>
      <p:sp>
        <p:nvSpPr>
          <p:cNvPr id="63524" name="Rectangle 34"/>
          <p:cNvSpPr/>
          <p:nvPr/>
        </p:nvSpPr>
        <p:spPr>
          <a:xfrm>
            <a:off x="4687888" y="2776538"/>
            <a:ext cx="1036637"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4515"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4516"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4517"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4518"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4519"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4520"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4521"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4522" name="Text Box 10"/>
          <p:cNvSpPr txBox="1"/>
          <p:nvPr/>
        </p:nvSpPr>
        <p:spPr>
          <a:xfrm>
            <a:off x="1692275" y="5802313"/>
            <a:ext cx="1614488"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4523"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4524"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4525"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4526"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4527"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4528"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4529"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4530"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4531"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4532"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4533"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4534"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4535"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4536"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4537"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4538"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4539"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4540"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4541"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4542"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4543"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4544"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4546" name="Rectangle 37"/>
          <p:cNvSpPr/>
          <p:nvPr/>
        </p:nvSpPr>
        <p:spPr>
          <a:xfrm>
            <a:off x="2317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4547" name="AutoShape 33"/>
          <p:cNvSpPr/>
          <p:nvPr/>
        </p:nvSpPr>
        <p:spPr>
          <a:xfrm>
            <a:off x="6300788" y="3889375"/>
            <a:ext cx="2843212" cy="806450"/>
          </a:xfrm>
          <a:prstGeom prst="wedgeRoundRectCallout">
            <a:avLst>
              <a:gd name="adj1" fmla="val -122250"/>
              <a:gd name="adj2" fmla="val -16633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(=3) is still less than 6</a:t>
            </a:r>
            <a:endParaRPr lang="en-US" altLang="en-US" sz="1800" dirty="0"/>
          </a:p>
        </p:txBody>
      </p:sp>
      <p:sp>
        <p:nvSpPr>
          <p:cNvPr id="64548" name="Rectangle 34"/>
          <p:cNvSpPr/>
          <p:nvPr/>
        </p:nvSpPr>
        <p:spPr>
          <a:xfrm>
            <a:off x="3649663" y="2738438"/>
            <a:ext cx="103822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5539" name="Rectangle 2"/>
          <p:cNvSpPr>
            <a:spLocks noGrp="1"/>
          </p:cNvSpPr>
          <p:nvPr>
            <p:ph type="title"/>
          </p:nvPr>
        </p:nvSpPr>
        <p:spPr>
          <a:xfrm>
            <a:off x="231775" y="304800"/>
            <a:ext cx="81502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5540"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41"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5542"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5543"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44"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5545"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5546" name="Text Box 10"/>
          <p:cNvSpPr txBox="1"/>
          <p:nvPr/>
        </p:nvSpPr>
        <p:spPr>
          <a:xfrm>
            <a:off x="1922463" y="5802313"/>
            <a:ext cx="13843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5547"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5548"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5549"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5550"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5551"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5552"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5553"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5554"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5555"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5556"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5557"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58"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5559"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5560"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5561"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5562"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5563"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5564"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5565"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5566"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5567"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5568"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5569" name="Line 35"/>
          <p:cNvSpPr/>
          <p:nvPr/>
        </p:nvSpPr>
        <p:spPr>
          <a:xfrm flipH="1">
            <a:off x="4572000" y="5272088"/>
            <a:ext cx="346075" cy="614362"/>
          </a:xfrm>
          <a:prstGeom prst="line">
            <a:avLst/>
          </a:prstGeom>
          <a:ln w="44450" cap="flat" cmpd="sng">
            <a:solidFill>
              <a:srgbClr val="FF0000"/>
            </a:solidFill>
            <a:prstDash val="solid"/>
            <a:headEnd type="none" w="sm" len="sm"/>
            <a:tailEnd type="stealth" w="sm" len="sm"/>
          </a:ln>
        </p:spPr>
      </p:sp>
      <p:sp>
        <p:nvSpPr>
          <p:cNvPr id="65571" name="Rectangle 37"/>
          <p:cNvSpPr/>
          <p:nvPr/>
        </p:nvSpPr>
        <p:spPr>
          <a:xfrm>
            <a:off x="2317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5572" name="AutoShape 33"/>
          <p:cNvSpPr/>
          <p:nvPr/>
        </p:nvSpPr>
        <p:spPr>
          <a:xfrm>
            <a:off x="5992813" y="3659188"/>
            <a:ext cx="2843212" cy="806450"/>
          </a:xfrm>
          <a:prstGeom prst="wedgeRoundRectCallout">
            <a:avLst>
              <a:gd name="adj1" fmla="val -134981"/>
              <a:gd name="adj2" fmla="val -5492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3 and j = 2 </a:t>
            </a:r>
            <a:endParaRPr lang="en-US" altLang="en-US" sz="1800" dirty="0"/>
          </a:p>
          <a:p>
            <a:pPr marL="0" lvl="0" indent="0" algn="ctr">
              <a:spcBef>
                <a:spcPct val="0"/>
              </a:spcBef>
              <a:buClrTx/>
              <a:buSzPct val="100000"/>
              <a:buNone/>
            </a:pPr>
            <a:r>
              <a:rPr lang="en-US" altLang="en-US" sz="1800" dirty="0"/>
              <a:t>Assign list[i] to result[j]</a:t>
            </a:r>
            <a:endParaRPr lang="en-US" altLang="en-US" sz="1800" dirty="0"/>
          </a:p>
        </p:txBody>
      </p:sp>
      <p:sp>
        <p:nvSpPr>
          <p:cNvPr id="65573" name="Rectangle 34"/>
          <p:cNvSpPr/>
          <p:nvPr/>
        </p:nvSpPr>
        <p:spPr>
          <a:xfrm>
            <a:off x="654050" y="3429000"/>
            <a:ext cx="3879850" cy="3460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685800" y="228600"/>
            <a:ext cx="7772400" cy="990600"/>
          </a:xfrm>
        </p:spPr>
        <p:txBody>
          <a:bodyPr vert="horz" wrap="square" lIns="92075" tIns="46038" rIns="92075" bIns="46038" anchor="ctr"/>
          <a:p>
            <a:r>
              <a:rPr lang="en-US" altLang="en-US" dirty="0"/>
              <a:t>Arbitrary Initial Values</a:t>
            </a:r>
            <a:endParaRPr lang="en-US" altLang="en-US" dirty="0"/>
          </a:p>
        </p:txBody>
      </p:sp>
      <p:sp>
        <p:nvSpPr>
          <p:cNvPr id="8196" name="Rectangle 3"/>
          <p:cNvSpPr>
            <a:spLocks noGrp="1"/>
          </p:cNvSpPr>
          <p:nvPr>
            <p:ph idx="1"/>
          </p:nvPr>
        </p:nvSpPr>
        <p:spPr>
          <a:xfrm>
            <a:off x="152400" y="1371600"/>
            <a:ext cx="8839200" cy="4114800"/>
          </a:xfrm>
        </p:spPr>
        <p:txBody>
          <a:bodyPr vert="horz" wrap="square" lIns="92075" tIns="46038" rIns="92075" bIns="46038" anchor="t"/>
          <a:p>
            <a:pPr>
              <a:buNone/>
            </a:pPr>
            <a:r>
              <a:rPr lang="en-US" altLang="en-US" dirty="0"/>
              <a:t>When an array is created, its elements are assigned with arbitrary values. </a:t>
            </a:r>
            <a:endParaRPr lang="en-US"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6563"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6564"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6565"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6566"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6567"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6568"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6569"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6570" name="Text Box 10"/>
          <p:cNvSpPr txBox="1"/>
          <p:nvPr/>
        </p:nvSpPr>
        <p:spPr>
          <a:xfrm>
            <a:off x="1884363" y="5802313"/>
            <a:ext cx="14224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6571"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6572"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6573"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6574"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6575"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6576"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6577"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6578"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6579"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6580"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6581"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6582"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6583"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6584"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6585"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6586"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6587"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6588"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6589"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6590"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6591"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6592"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6594" name="Rectangle 37"/>
          <p:cNvSpPr/>
          <p:nvPr/>
        </p:nvSpPr>
        <p:spPr>
          <a:xfrm>
            <a:off x="117475" y="18542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6595" name="AutoShape 33"/>
          <p:cNvSpPr/>
          <p:nvPr/>
        </p:nvSpPr>
        <p:spPr>
          <a:xfrm>
            <a:off x="5378450" y="3813175"/>
            <a:ext cx="2843213" cy="806450"/>
          </a:xfrm>
          <a:prstGeom prst="wedgeRoundRectCallout">
            <a:avLst>
              <a:gd name="adj1" fmla="val -59940"/>
              <a:gd name="adj2" fmla="val -16476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4 and j becomes 1</a:t>
            </a:r>
            <a:endParaRPr lang="en-US" altLang="en-US" sz="1800" dirty="0"/>
          </a:p>
        </p:txBody>
      </p:sp>
      <p:sp>
        <p:nvSpPr>
          <p:cNvPr id="66596" name="Rectangle 34"/>
          <p:cNvSpPr/>
          <p:nvPr/>
        </p:nvSpPr>
        <p:spPr>
          <a:xfrm>
            <a:off x="4610100" y="2698750"/>
            <a:ext cx="1036638"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7587" name="Rectangle 2"/>
          <p:cNvSpPr>
            <a:spLocks noGrp="1"/>
          </p:cNvSpPr>
          <p:nvPr>
            <p:ph type="title"/>
          </p:nvPr>
        </p:nvSpPr>
        <p:spPr>
          <a:xfrm>
            <a:off x="269875" y="304800"/>
            <a:ext cx="81121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7588"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7589"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7590"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7591"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7592"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7593"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7594" name="Text Box 10"/>
          <p:cNvSpPr txBox="1"/>
          <p:nvPr/>
        </p:nvSpPr>
        <p:spPr>
          <a:xfrm>
            <a:off x="1844675" y="5802313"/>
            <a:ext cx="1462088"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7595"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7596"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7597"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7598"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7599"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7600"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7601"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7602"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7603"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7604"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7605"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7606"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7607"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7608"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7609"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7610"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7611"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7612"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7613"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7614"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7615"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7616"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7618" name="Rectangle 37"/>
          <p:cNvSpPr/>
          <p:nvPr/>
        </p:nvSpPr>
        <p:spPr>
          <a:xfrm>
            <a:off x="269875" y="19304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7619" name="AutoShape 33"/>
          <p:cNvSpPr/>
          <p:nvPr/>
        </p:nvSpPr>
        <p:spPr>
          <a:xfrm>
            <a:off x="6146800" y="3929063"/>
            <a:ext cx="2843213" cy="806450"/>
          </a:xfrm>
          <a:prstGeom prst="wedgeRoundRectCallout">
            <a:avLst>
              <a:gd name="adj1" fmla="val -110134"/>
              <a:gd name="adj2" fmla="val -15669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(=4) is still less than 6</a:t>
            </a:r>
            <a:endParaRPr lang="en-US" altLang="en-US" sz="1800" dirty="0"/>
          </a:p>
        </p:txBody>
      </p:sp>
      <p:sp>
        <p:nvSpPr>
          <p:cNvPr id="67620" name="Rectangle 34"/>
          <p:cNvSpPr/>
          <p:nvPr/>
        </p:nvSpPr>
        <p:spPr>
          <a:xfrm>
            <a:off x="3689350" y="2776538"/>
            <a:ext cx="1150938" cy="3063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8611"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8612"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8613"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8614"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8615"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8616"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8617"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8618" name="Text Box 10"/>
          <p:cNvSpPr txBox="1"/>
          <p:nvPr/>
        </p:nvSpPr>
        <p:spPr>
          <a:xfrm>
            <a:off x="1960563" y="5802313"/>
            <a:ext cx="1346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8619"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8620"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8621"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8622"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8623"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8624"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8625"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8626"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8627"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8628"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8629"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8630"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8631"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8632"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8633"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8634"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8635"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8636"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8637"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8638"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8639"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8640"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8641" name="Line 35"/>
          <p:cNvSpPr/>
          <p:nvPr/>
        </p:nvSpPr>
        <p:spPr>
          <a:xfrm flipH="1">
            <a:off x="4149725" y="5272088"/>
            <a:ext cx="1190625" cy="614362"/>
          </a:xfrm>
          <a:prstGeom prst="line">
            <a:avLst/>
          </a:prstGeom>
          <a:ln w="44450" cap="flat" cmpd="sng">
            <a:solidFill>
              <a:srgbClr val="FF0000"/>
            </a:solidFill>
            <a:prstDash val="solid"/>
            <a:headEnd type="none" w="sm" len="sm"/>
            <a:tailEnd type="stealth" w="sm" len="sm"/>
          </a:ln>
        </p:spPr>
      </p:sp>
      <p:sp>
        <p:nvSpPr>
          <p:cNvPr id="68643" name="Rectangle 37"/>
          <p:cNvSpPr/>
          <p:nvPr/>
        </p:nvSpPr>
        <p:spPr>
          <a:xfrm>
            <a:off x="193675" y="2008188"/>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8644" name="AutoShape 33"/>
          <p:cNvSpPr/>
          <p:nvPr/>
        </p:nvSpPr>
        <p:spPr>
          <a:xfrm>
            <a:off x="5878513" y="3352800"/>
            <a:ext cx="2843212" cy="806450"/>
          </a:xfrm>
          <a:prstGeom prst="wedgeRoundRectCallout">
            <a:avLst>
              <a:gd name="adj1" fmla="val -134870"/>
              <a:gd name="adj2" fmla="val -354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4 and j = 1 </a:t>
            </a:r>
            <a:endParaRPr lang="en-US" altLang="en-US" sz="1800" dirty="0"/>
          </a:p>
          <a:p>
            <a:pPr marL="0" lvl="0" indent="0" algn="ctr">
              <a:spcBef>
                <a:spcPct val="0"/>
              </a:spcBef>
              <a:buClrTx/>
              <a:buSzPct val="100000"/>
              <a:buNone/>
            </a:pPr>
            <a:r>
              <a:rPr lang="en-US" altLang="en-US" sz="1800" dirty="0"/>
              <a:t>Assign list[i] to result[j]</a:t>
            </a:r>
            <a:endParaRPr lang="en-US" altLang="en-US" sz="1800" dirty="0"/>
          </a:p>
        </p:txBody>
      </p:sp>
      <p:sp>
        <p:nvSpPr>
          <p:cNvPr id="68645" name="Rectangle 34"/>
          <p:cNvSpPr/>
          <p:nvPr/>
        </p:nvSpPr>
        <p:spPr>
          <a:xfrm>
            <a:off x="615950" y="3621088"/>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9635"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69636"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9637"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69638"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69639"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9640"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69641"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69642" name="Text Box 10"/>
          <p:cNvSpPr txBox="1"/>
          <p:nvPr/>
        </p:nvSpPr>
        <p:spPr>
          <a:xfrm>
            <a:off x="1960563" y="5802313"/>
            <a:ext cx="13462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69643"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9644"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69645"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69646"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69647"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69648"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9649"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9650"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9651"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9652"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69653"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9654"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69655"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69656"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69657"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69658"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69659"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69660"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69661"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69662"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69663"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69664"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69666" name="Rectangle 37"/>
          <p:cNvSpPr/>
          <p:nvPr/>
        </p:nvSpPr>
        <p:spPr>
          <a:xfrm>
            <a:off x="1936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69667" name="AutoShape 33"/>
          <p:cNvSpPr/>
          <p:nvPr/>
        </p:nvSpPr>
        <p:spPr>
          <a:xfrm>
            <a:off x="5454650" y="3775075"/>
            <a:ext cx="2843213" cy="806450"/>
          </a:xfrm>
          <a:prstGeom prst="wedgeRoundRectCallout">
            <a:avLst>
              <a:gd name="adj1" fmla="val -64181"/>
              <a:gd name="adj2" fmla="val -15314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5 and j becomes 0</a:t>
            </a:r>
            <a:endParaRPr lang="en-US" altLang="en-US" sz="1800" dirty="0"/>
          </a:p>
        </p:txBody>
      </p:sp>
      <p:sp>
        <p:nvSpPr>
          <p:cNvPr id="69668" name="Rectangle 34"/>
          <p:cNvSpPr/>
          <p:nvPr/>
        </p:nvSpPr>
        <p:spPr>
          <a:xfrm>
            <a:off x="4687888" y="2738438"/>
            <a:ext cx="920750" cy="3063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0659"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70660"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0661"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70662"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70663"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0664"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0665"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70666" name="Text Box 10"/>
          <p:cNvSpPr txBox="1"/>
          <p:nvPr/>
        </p:nvSpPr>
        <p:spPr>
          <a:xfrm>
            <a:off x="2036763" y="5802313"/>
            <a:ext cx="1270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70667"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0668"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0669"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0670"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0671"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0672"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0673"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0674"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0675"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0676"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0677"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0678"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0679"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0</a:t>
            </a:r>
            <a:endParaRPr lang="en-US" altLang="en-US" sz="1600" dirty="0"/>
          </a:p>
        </p:txBody>
      </p:sp>
      <p:sp>
        <p:nvSpPr>
          <p:cNvPr id="70680"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0681"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0682"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0683"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0684"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0685"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0686"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0687"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0688"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0690" name="Rectangle 37"/>
          <p:cNvSpPr/>
          <p:nvPr/>
        </p:nvSpPr>
        <p:spPr>
          <a:xfrm>
            <a:off x="2698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70691" name="AutoShape 33"/>
          <p:cNvSpPr/>
          <p:nvPr/>
        </p:nvSpPr>
        <p:spPr>
          <a:xfrm>
            <a:off x="6030913" y="3813175"/>
            <a:ext cx="2843212" cy="806450"/>
          </a:xfrm>
          <a:prstGeom prst="wedgeRoundRectCallout">
            <a:avLst>
              <a:gd name="adj1" fmla="val -122977"/>
              <a:gd name="adj2" fmla="val -15551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(=5) is still less than 6</a:t>
            </a:r>
            <a:endParaRPr lang="en-US" altLang="en-US" sz="1800" dirty="0"/>
          </a:p>
        </p:txBody>
      </p:sp>
      <p:sp>
        <p:nvSpPr>
          <p:cNvPr id="70692" name="Rectangle 34"/>
          <p:cNvSpPr/>
          <p:nvPr/>
        </p:nvSpPr>
        <p:spPr>
          <a:xfrm>
            <a:off x="3689350" y="2738438"/>
            <a:ext cx="1036638"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683"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71684"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685"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71686"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71687"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688"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1689"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71690" name="Text Box 10"/>
          <p:cNvSpPr txBox="1"/>
          <p:nvPr/>
        </p:nvSpPr>
        <p:spPr>
          <a:xfrm>
            <a:off x="2036763" y="5853113"/>
            <a:ext cx="1420812" cy="100488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a:p>
            <a:pPr marL="0" lvl="0" indent="0">
              <a:spcBef>
                <a:spcPct val="50000"/>
              </a:spcBef>
              <a:buClrTx/>
              <a:buSzPct val="100000"/>
              <a:buNone/>
            </a:pPr>
            <a:endParaRPr lang="en-US" altLang="en-US" sz="2400" dirty="0"/>
          </a:p>
        </p:txBody>
      </p:sp>
      <p:sp>
        <p:nvSpPr>
          <p:cNvPr id="71691"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1692"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1693"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1694"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1695"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1696"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1697"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1698"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1699"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1700"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1701"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02"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1703"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1704"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1705"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1706"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1707"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1708"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1709"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1710"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1711"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1712"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1713" name="Line 35"/>
          <p:cNvSpPr/>
          <p:nvPr/>
        </p:nvSpPr>
        <p:spPr>
          <a:xfrm flipH="1">
            <a:off x="3765550" y="5272088"/>
            <a:ext cx="1997075" cy="614362"/>
          </a:xfrm>
          <a:prstGeom prst="line">
            <a:avLst/>
          </a:prstGeom>
          <a:ln w="44450" cap="flat" cmpd="sng">
            <a:solidFill>
              <a:srgbClr val="FF0000"/>
            </a:solidFill>
            <a:prstDash val="solid"/>
            <a:headEnd type="none" w="sm" len="sm"/>
            <a:tailEnd type="stealth" w="sm" len="sm"/>
          </a:ln>
        </p:spPr>
      </p:sp>
      <p:sp>
        <p:nvSpPr>
          <p:cNvPr id="71715" name="Rectangle 37"/>
          <p:cNvSpPr/>
          <p:nvPr/>
        </p:nvSpPr>
        <p:spPr>
          <a:xfrm>
            <a:off x="193675" y="18161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71716" name="AutoShape 33"/>
          <p:cNvSpPr/>
          <p:nvPr/>
        </p:nvSpPr>
        <p:spPr>
          <a:xfrm>
            <a:off x="5646738" y="3582988"/>
            <a:ext cx="2843212" cy="806450"/>
          </a:xfrm>
          <a:prstGeom prst="wedgeRoundRectCallout">
            <a:avLst>
              <a:gd name="adj1" fmla="val -109745"/>
              <a:gd name="adj2" fmla="val -5196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 5 and j = 0 </a:t>
            </a:r>
            <a:endParaRPr lang="en-US" altLang="en-US" sz="1800" dirty="0"/>
          </a:p>
          <a:p>
            <a:pPr marL="0" lvl="0" indent="0" algn="ctr">
              <a:spcBef>
                <a:spcPct val="0"/>
              </a:spcBef>
              <a:buClrTx/>
              <a:buSzPct val="100000"/>
              <a:buNone/>
            </a:pPr>
            <a:r>
              <a:rPr lang="en-US" altLang="en-US" sz="1800" dirty="0"/>
              <a:t>Assign list[i] to result[j]</a:t>
            </a:r>
            <a:endParaRPr lang="en-US" altLang="en-US" sz="1800" dirty="0"/>
          </a:p>
        </p:txBody>
      </p:sp>
      <p:sp>
        <p:nvSpPr>
          <p:cNvPr id="71717" name="Rectangle 34"/>
          <p:cNvSpPr/>
          <p:nvPr/>
        </p:nvSpPr>
        <p:spPr>
          <a:xfrm>
            <a:off x="615950" y="3429000"/>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2707" name="Rectangle 2"/>
          <p:cNvSpPr>
            <a:spLocks noGrp="1"/>
          </p:cNvSpPr>
          <p:nvPr>
            <p:ph type="title"/>
          </p:nvPr>
        </p:nvSpPr>
        <p:spPr>
          <a:xfrm>
            <a:off x="114300" y="304800"/>
            <a:ext cx="8267700"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72708"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2709"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72710"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72711"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2712"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2713"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72714" name="Text Box 10"/>
          <p:cNvSpPr txBox="1"/>
          <p:nvPr/>
        </p:nvSpPr>
        <p:spPr>
          <a:xfrm>
            <a:off x="1692275" y="5802313"/>
            <a:ext cx="1614488"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72715"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2716"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2717"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2718"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2719"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2720"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2721"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2722"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2723"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2724"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2725"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2726"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2727"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2728"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2729"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2730"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2731"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2732"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2733"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2734"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2735"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2736"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2738" name="Rectangle 37"/>
          <p:cNvSpPr/>
          <p:nvPr/>
        </p:nvSpPr>
        <p:spPr>
          <a:xfrm>
            <a:off x="269875" y="18161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72739" name="AutoShape 33"/>
          <p:cNvSpPr/>
          <p:nvPr/>
        </p:nvSpPr>
        <p:spPr>
          <a:xfrm>
            <a:off x="5532438" y="3505200"/>
            <a:ext cx="2843212" cy="806450"/>
          </a:xfrm>
          <a:prstGeom prst="wedgeRoundRectCallout">
            <a:avLst>
              <a:gd name="adj1" fmla="val -61894"/>
              <a:gd name="adj2" fmla="val -12834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After this, i becomes 6 and j becomes -1</a:t>
            </a:r>
            <a:endParaRPr lang="en-US" altLang="en-US" sz="1800" dirty="0"/>
          </a:p>
        </p:txBody>
      </p:sp>
      <p:sp>
        <p:nvSpPr>
          <p:cNvPr id="72740" name="Rectangle 34"/>
          <p:cNvSpPr/>
          <p:nvPr/>
        </p:nvSpPr>
        <p:spPr>
          <a:xfrm>
            <a:off x="4725988" y="2698750"/>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3731" name="Rectangle 2"/>
          <p:cNvSpPr>
            <a:spLocks noGrp="1"/>
          </p:cNvSpPr>
          <p:nvPr>
            <p:ph type="title"/>
          </p:nvPr>
        </p:nvSpPr>
        <p:spPr>
          <a:xfrm>
            <a:off x="193675" y="304800"/>
            <a:ext cx="8188325" cy="533400"/>
          </a:xfrm>
        </p:spPr>
        <p:txBody>
          <a:bodyPr vert="horz" wrap="square" lIns="92075" tIns="46038" rIns="92075" bIns="46038" anchor="ctr"/>
          <a:p>
            <a:r>
              <a:rPr lang="en-US" altLang="en-US" sz="3200" dirty="0"/>
              <a:t>Trace the reverse function, cont.</a:t>
            </a:r>
            <a:endParaRPr lang="en-US" altLang="en-US" sz="3200" dirty="0">
              <a:solidFill>
                <a:schemeClr val="tx1"/>
              </a:solidFill>
              <a:latin typeface="Book Antiqua" pitchFamily="18" charset="0"/>
              <a:hlinkClick r:id="rId1" action="ppaction://program"/>
            </a:endParaRPr>
          </a:p>
        </p:txBody>
      </p:sp>
      <p:sp>
        <p:nvSpPr>
          <p:cNvPr id="73732" name="Rectangle 4"/>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3733" name="Rectangle 5"/>
          <p:cNvSpPr>
            <a:spLocks noGrp="1"/>
          </p:cNvSpPr>
          <p:nvPr>
            <p:ph idx="1"/>
          </p:nvPr>
        </p:nvSpPr>
        <p:spPr>
          <a:xfrm>
            <a:off x="193675" y="971550"/>
            <a:ext cx="6705600" cy="685800"/>
          </a:xfrm>
        </p:spPr>
        <p:txBody>
          <a:bodyPr vert="horz" wrap="square" lIns="92075" tIns="46038" rIns="92075" bIns="46038" anchor="t"/>
          <a:p>
            <a:pPr>
              <a:lnSpc>
                <a:spcPct val="90000"/>
              </a:lnSpc>
              <a:buNone/>
            </a:pPr>
            <a:r>
              <a:rPr lang="en-US" altLang="en-US" sz="1800" b="1" dirty="0">
                <a:latin typeface="Courier New" panose="02070609020205090404" pitchFamily="49" charset="0"/>
                <a:cs typeface="Courier New" panose="02070609020205090404" pitchFamily="49" charset="0"/>
              </a:rPr>
              <a:t>int list1[] = {1, 2, 3, 4, 5, 6};</a:t>
            </a:r>
            <a:endParaRPr lang="en-US" altLang="en-US" sz="1800" b="1" dirty="0">
              <a:latin typeface="Courier" charset="0"/>
              <a:cs typeface="Times New Roman" panose="02020603050405020304" pitchFamily="18" charset="0"/>
            </a:endParaRPr>
          </a:p>
          <a:p>
            <a:pPr>
              <a:lnSpc>
                <a:spcPct val="90000"/>
              </a:lnSpc>
              <a:buNone/>
            </a:pPr>
            <a:r>
              <a:rPr lang="en-US" altLang="en-US" sz="1800" b="1" dirty="0">
                <a:latin typeface="Courier New" panose="02070609020205090404" pitchFamily="49" charset="0"/>
                <a:cs typeface="Courier New" panose="02070609020205090404" pitchFamily="49" charset="0"/>
              </a:rPr>
              <a:t>reverse(list1, list2);</a:t>
            </a:r>
            <a:endParaRPr lang="en-US" altLang="en-US" sz="1800" b="1" dirty="0">
              <a:latin typeface="Courier New" panose="02070609020205090404" pitchFamily="49" charset="0"/>
              <a:ea typeface="Courier New" panose="02070609020205090404" pitchFamily="49" charset="0"/>
            </a:endParaRPr>
          </a:p>
        </p:txBody>
      </p:sp>
      <p:sp>
        <p:nvSpPr>
          <p:cNvPr id="73734" name="Text Box 6"/>
          <p:cNvSpPr txBox="1"/>
          <p:nvPr/>
        </p:nvSpPr>
        <p:spPr>
          <a:xfrm>
            <a:off x="5105400" y="2971800"/>
            <a:ext cx="3657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endParaRPr lang="en-US" altLang="en-US" sz="2400" dirty="0"/>
          </a:p>
        </p:txBody>
      </p:sp>
      <p:sp>
        <p:nvSpPr>
          <p:cNvPr id="73735"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3736"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3737" name="Text Box 9"/>
          <p:cNvSpPr txBox="1"/>
          <p:nvPr/>
        </p:nvSpPr>
        <p:spPr>
          <a:xfrm>
            <a:off x="2468563" y="4964113"/>
            <a:ext cx="762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
        <p:nvSpPr>
          <p:cNvPr id="73738" name="Text Box 10"/>
          <p:cNvSpPr txBox="1"/>
          <p:nvPr/>
        </p:nvSpPr>
        <p:spPr>
          <a:xfrm>
            <a:off x="1844675" y="5802313"/>
            <a:ext cx="1462088"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newList</a:t>
            </a:r>
            <a:endParaRPr lang="en-US" altLang="en-US" sz="2400" dirty="0"/>
          </a:p>
        </p:txBody>
      </p:sp>
      <p:sp>
        <p:nvSpPr>
          <p:cNvPr id="73739" name="Rectangle 11"/>
          <p:cNvSpPr/>
          <p:nvPr/>
        </p:nvSpPr>
        <p:spPr>
          <a:xfrm>
            <a:off x="3611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3740"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3741"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3742"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3743"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3744" name="Rectangle 16"/>
          <p:cNvSpPr/>
          <p:nvPr/>
        </p:nvSpPr>
        <p:spPr>
          <a:xfrm>
            <a:off x="399573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3745" name="Rectangle 17"/>
          <p:cNvSpPr/>
          <p:nvPr/>
        </p:nvSpPr>
        <p:spPr>
          <a:xfrm>
            <a:off x="437991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3746" name="Rectangle 18"/>
          <p:cNvSpPr/>
          <p:nvPr/>
        </p:nvSpPr>
        <p:spPr>
          <a:xfrm>
            <a:off x="4802188"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3747" name="Rectangle 19"/>
          <p:cNvSpPr/>
          <p:nvPr/>
        </p:nvSpPr>
        <p:spPr>
          <a:xfrm>
            <a:off x="5262563" y="4965700"/>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3748" name="Rectangle 20"/>
          <p:cNvSpPr/>
          <p:nvPr/>
        </p:nvSpPr>
        <p:spPr>
          <a:xfrm>
            <a:off x="5724525" y="4965700"/>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3749"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3750"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3751" name="Rectangle 23"/>
          <p:cNvSpPr/>
          <p:nvPr/>
        </p:nvSpPr>
        <p:spPr>
          <a:xfrm>
            <a:off x="3611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6</a:t>
            </a:r>
            <a:endParaRPr lang="en-US" altLang="en-US" sz="1600" dirty="0"/>
          </a:p>
        </p:txBody>
      </p:sp>
      <p:sp>
        <p:nvSpPr>
          <p:cNvPr id="73752"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3753"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3754"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3755"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3756" name="Rectangle 28"/>
          <p:cNvSpPr/>
          <p:nvPr/>
        </p:nvSpPr>
        <p:spPr>
          <a:xfrm>
            <a:off x="399573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5</a:t>
            </a:r>
            <a:endParaRPr lang="en-US" altLang="en-US" sz="1600" dirty="0"/>
          </a:p>
        </p:txBody>
      </p:sp>
      <p:sp>
        <p:nvSpPr>
          <p:cNvPr id="73757" name="Rectangle 29"/>
          <p:cNvSpPr/>
          <p:nvPr/>
        </p:nvSpPr>
        <p:spPr>
          <a:xfrm>
            <a:off x="437991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4</a:t>
            </a:r>
            <a:endParaRPr lang="en-US" altLang="en-US" sz="1600" dirty="0"/>
          </a:p>
        </p:txBody>
      </p:sp>
      <p:sp>
        <p:nvSpPr>
          <p:cNvPr id="73758" name="Rectangle 30"/>
          <p:cNvSpPr/>
          <p:nvPr/>
        </p:nvSpPr>
        <p:spPr>
          <a:xfrm>
            <a:off x="4802188"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3</a:t>
            </a:r>
            <a:endParaRPr lang="en-US" altLang="en-US" sz="1600" dirty="0"/>
          </a:p>
        </p:txBody>
      </p:sp>
      <p:sp>
        <p:nvSpPr>
          <p:cNvPr id="73759" name="Rectangle 31"/>
          <p:cNvSpPr/>
          <p:nvPr/>
        </p:nvSpPr>
        <p:spPr>
          <a:xfrm>
            <a:off x="5262563" y="5888038"/>
            <a:ext cx="23018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2</a:t>
            </a:r>
            <a:endParaRPr lang="en-US" altLang="en-US" sz="1600" dirty="0"/>
          </a:p>
        </p:txBody>
      </p:sp>
      <p:sp>
        <p:nvSpPr>
          <p:cNvPr id="73760" name="Rectangle 32"/>
          <p:cNvSpPr/>
          <p:nvPr/>
        </p:nvSpPr>
        <p:spPr>
          <a:xfrm>
            <a:off x="5724525" y="5888038"/>
            <a:ext cx="230188"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dirty="0"/>
              <a:t>1</a:t>
            </a:r>
            <a:endParaRPr lang="en-US" altLang="en-US" sz="1600" dirty="0"/>
          </a:p>
        </p:txBody>
      </p:sp>
      <p:sp>
        <p:nvSpPr>
          <p:cNvPr id="73762" name="Rectangle 37"/>
          <p:cNvSpPr/>
          <p:nvPr/>
        </p:nvSpPr>
        <p:spPr>
          <a:xfrm>
            <a:off x="193675" y="1892300"/>
            <a:ext cx="6605588" cy="28035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400" b="1" dirty="0">
                <a:solidFill>
                  <a:schemeClr val="tx2"/>
                </a:solidFill>
              </a:rPr>
              <a:t>void</a:t>
            </a:r>
            <a:r>
              <a:rPr lang="en-US" altLang="en-US" sz="2400" dirty="0">
                <a:solidFill>
                  <a:schemeClr val="tx2"/>
                </a:solidFill>
              </a:rPr>
              <a:t> reverse(</a:t>
            </a:r>
            <a:r>
              <a:rPr lang="en-US" altLang="en-US" sz="2400" b="1" dirty="0">
                <a:solidFill>
                  <a:schemeClr val="tx2"/>
                </a:solidFill>
              </a:rPr>
              <a:t>const</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list[], </a:t>
            </a:r>
            <a:r>
              <a:rPr lang="en-US" altLang="en-US" sz="2400" b="1" dirty="0">
                <a:solidFill>
                  <a:schemeClr val="tx2"/>
                </a:solidFill>
              </a:rPr>
              <a:t>int</a:t>
            </a:r>
            <a:r>
              <a:rPr lang="en-US" altLang="en-US" sz="2400" dirty="0">
                <a:solidFill>
                  <a:schemeClr val="tx2"/>
                </a:solidFill>
              </a:rPr>
              <a:t> newList[], </a:t>
            </a:r>
            <a:r>
              <a:rPr lang="en-US" altLang="en-US" sz="2400" b="1" dirty="0">
                <a:solidFill>
                  <a:schemeClr val="tx2"/>
                </a:solidFill>
              </a:rPr>
              <a:t>int</a:t>
            </a:r>
            <a:r>
              <a:rPr lang="en-US" altLang="en-US" sz="2400" dirty="0">
                <a:solidFill>
                  <a:schemeClr val="tx2"/>
                </a:solidFill>
              </a:rPr>
              <a:t> size) </a:t>
            </a:r>
            <a:endParaRPr lang="en-US" altLang="en-US" sz="2400" dirty="0">
              <a:solidFill>
                <a:schemeClr val="tx2"/>
              </a:solidFill>
            </a:endParaRPr>
          </a:p>
          <a:p>
            <a:pPr marL="0" lvl="0" indent="0">
              <a:spcBef>
                <a:spcPct val="0"/>
              </a:spcBef>
              <a:buNone/>
            </a:pPr>
            <a:r>
              <a:rPr lang="en-US" altLang="en-US" sz="2400" dirty="0">
                <a:solidFill>
                  <a:schemeClr val="tx2"/>
                </a:solidFill>
              </a:rPr>
              <a:t>{ </a:t>
            </a:r>
            <a:endParaRPr lang="en-US" altLang="en-US" sz="2400" dirty="0">
              <a:solidFill>
                <a:schemeClr val="tx2"/>
              </a:solidFill>
            </a:endParaRPr>
          </a:p>
          <a:p>
            <a:pPr marL="0" lvl="0" indent="0">
              <a:spcBef>
                <a:spcPct val="0"/>
              </a:spcBef>
              <a:buNone/>
            </a:pPr>
            <a:r>
              <a:rPr lang="en-US" altLang="en-US" sz="2400" dirty="0">
                <a:solidFill>
                  <a:schemeClr val="tx2"/>
                </a:solidFill>
              </a:rPr>
              <a:t>   </a:t>
            </a:r>
            <a:r>
              <a:rPr lang="en-US" altLang="en-US" sz="2400" b="1" dirty="0">
                <a:solidFill>
                  <a:schemeClr val="tx2"/>
                </a:solidFill>
              </a:rPr>
              <a:t>for</a:t>
            </a:r>
            <a:r>
              <a:rPr lang="en-US" altLang="en-US" sz="2400" dirty="0">
                <a:solidFill>
                  <a:schemeClr val="tx2"/>
                </a:solidFill>
              </a:rPr>
              <a:t> (</a:t>
            </a:r>
            <a:r>
              <a:rPr lang="en-US" altLang="en-US" sz="2400" b="1" dirty="0">
                <a:solidFill>
                  <a:schemeClr val="tx2"/>
                </a:solidFill>
              </a:rPr>
              <a:t>int</a:t>
            </a:r>
            <a:r>
              <a:rPr lang="en-US" altLang="en-US" sz="2400" dirty="0">
                <a:solidFill>
                  <a:schemeClr val="tx2"/>
                </a:solidFill>
              </a:rPr>
              <a:t> i = 0, j = size - 1; i &lt; size; i++, j--)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     newList[j] = list[i]; </a:t>
            </a:r>
            <a:endParaRPr lang="en-US" altLang="en-US" sz="2400" dirty="0">
              <a:solidFill>
                <a:schemeClr val="tx2"/>
              </a:solidFill>
            </a:endParaRPr>
          </a:p>
          <a:p>
            <a:pPr marL="0" lvl="0" indent="0">
              <a:spcBef>
                <a:spcPct val="0"/>
              </a:spcBef>
              <a:buNone/>
            </a:pPr>
            <a:r>
              <a:rPr lang="en-US" altLang="en-US" sz="2400" dirty="0">
                <a:solidFill>
                  <a:schemeClr val="tx2"/>
                </a:solidFill>
              </a:rPr>
              <a:t>   } </a:t>
            </a:r>
            <a:endParaRPr lang="en-US" altLang="en-US" sz="2400" dirty="0">
              <a:solidFill>
                <a:schemeClr val="tx2"/>
              </a:solidFill>
            </a:endParaRPr>
          </a:p>
          <a:p>
            <a:pPr marL="0" lvl="0" indent="0">
              <a:spcBef>
                <a:spcPct val="0"/>
              </a:spcBef>
              <a:buNone/>
            </a:pPr>
            <a:r>
              <a:rPr lang="en-US" altLang="en-US" sz="2400" dirty="0">
                <a:solidFill>
                  <a:schemeClr val="tx2"/>
                </a:solidFill>
              </a:rPr>
              <a:t>}</a:t>
            </a:r>
            <a:r>
              <a:rPr lang="en-US" altLang="en-US" dirty="0">
                <a:solidFill>
                  <a:schemeClr val="tx2"/>
                </a:solidFill>
              </a:rPr>
              <a:t> </a:t>
            </a:r>
            <a:endParaRPr lang="en-US" altLang="en-US" dirty="0">
              <a:solidFill>
                <a:schemeClr val="tx2"/>
              </a:solidFill>
            </a:endParaRPr>
          </a:p>
        </p:txBody>
      </p:sp>
      <p:sp>
        <p:nvSpPr>
          <p:cNvPr id="73763" name="AutoShape 33"/>
          <p:cNvSpPr/>
          <p:nvPr/>
        </p:nvSpPr>
        <p:spPr>
          <a:xfrm>
            <a:off x="5878513" y="3467100"/>
            <a:ext cx="2843212" cy="806450"/>
          </a:xfrm>
          <a:prstGeom prst="wedgeRoundRectCallout">
            <a:avLst>
              <a:gd name="adj1" fmla="val -111866"/>
              <a:gd name="adj2" fmla="val -11279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(=6) &lt; 6 is false. So exit the loop.</a:t>
            </a:r>
            <a:endParaRPr lang="en-US" altLang="en-US" sz="1800" dirty="0"/>
          </a:p>
        </p:txBody>
      </p:sp>
      <p:sp>
        <p:nvSpPr>
          <p:cNvPr id="73764" name="Rectangle 34"/>
          <p:cNvSpPr/>
          <p:nvPr/>
        </p:nvSpPr>
        <p:spPr>
          <a:xfrm>
            <a:off x="3611563" y="2698750"/>
            <a:ext cx="1076325"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4755" name="Rectangle 2"/>
          <p:cNvSpPr>
            <a:spLocks noGrp="1"/>
          </p:cNvSpPr>
          <p:nvPr>
            <p:ph type="title"/>
          </p:nvPr>
        </p:nvSpPr>
        <p:spPr>
          <a:xfrm>
            <a:off x="0" y="381000"/>
            <a:ext cx="8851900" cy="1143000"/>
          </a:xfrm>
        </p:spPr>
        <p:txBody>
          <a:bodyPr vert="horz" wrap="square" lIns="92075" tIns="46038" rIns="92075" bIns="46038" anchor="ctr"/>
          <a:p>
            <a:r>
              <a:rPr lang="en-US" altLang="en-US" sz="3200" dirty="0"/>
              <a:t>Problem: Counting Occurrence of Each Letter</a:t>
            </a:r>
            <a:endParaRPr lang="en-US" altLang="en-US" sz="3200" dirty="0">
              <a:solidFill>
                <a:schemeClr val="tx1"/>
              </a:solidFill>
              <a:latin typeface="Book Antiqua" pitchFamily="18" charset="0"/>
              <a:hlinkClick r:id="rId1" action="ppaction://program"/>
            </a:endParaRPr>
          </a:p>
        </p:txBody>
      </p:sp>
      <p:sp>
        <p:nvSpPr>
          <p:cNvPr id="74756" name="Rectangle 3"/>
          <p:cNvSpPr>
            <a:spLocks noGrp="1"/>
          </p:cNvSpPr>
          <p:nvPr>
            <p:ph idx="1"/>
          </p:nvPr>
        </p:nvSpPr>
        <p:spPr>
          <a:xfrm>
            <a:off x="269875" y="2162175"/>
            <a:ext cx="3962400" cy="2057400"/>
          </a:xfrm>
        </p:spPr>
        <p:txBody>
          <a:bodyPr vert="horz" wrap="square" lIns="92075" tIns="46038" rIns="92075" bIns="46038" anchor="t"/>
          <a:p>
            <a:r>
              <a:rPr lang="en-US" altLang="en-US" sz="2300" dirty="0">
                <a:cs typeface="Times New Roman" panose="02020603050405020304" pitchFamily="18" charset="0"/>
              </a:rPr>
              <a:t>Generate 100 lowercase letters randomly and assign to an array of characters.</a:t>
            </a:r>
            <a:endParaRPr lang="en-US" altLang="en-US" sz="2300" dirty="0">
              <a:cs typeface="Times New Roman" panose="02020603050405020304" pitchFamily="18" charset="0"/>
            </a:endParaRPr>
          </a:p>
          <a:p>
            <a:r>
              <a:rPr lang="en-US" altLang="en-US" sz="2300" dirty="0">
                <a:cs typeface="Times New Roman" panose="02020603050405020304" pitchFamily="18" charset="0"/>
              </a:rPr>
              <a:t>Count the occurrence of each letter in the array.</a:t>
            </a:r>
            <a:r>
              <a:rPr lang="en-US" altLang="en-US" sz="2300" dirty="0"/>
              <a:t> </a:t>
            </a:r>
            <a:endParaRPr lang="en-US" altLang="en-US" sz="2300" dirty="0"/>
          </a:p>
        </p:txBody>
      </p:sp>
      <p:sp>
        <p:nvSpPr>
          <p:cNvPr id="74757" name="Rectangle 6"/>
          <p:cNvSpPr/>
          <p:nvPr/>
        </p:nvSpPr>
        <p:spPr>
          <a:xfrm>
            <a:off x="533400" y="1828800"/>
            <a:ext cx="8077200" cy="838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endParaRPr lang="en-US" altLang="en-US" sz="2700" dirty="0">
              <a:ea typeface="Times New Roman" panose="02020603050405020304" pitchFamily="18" charset="0"/>
            </a:endParaRPr>
          </a:p>
        </p:txBody>
      </p:sp>
      <p:sp>
        <p:nvSpPr>
          <p:cNvPr id="74758" name="Rectangle 7"/>
          <p:cNvSpPr/>
          <p:nvPr/>
        </p:nvSpPr>
        <p:spPr>
          <a:xfrm>
            <a:off x="2314575" y="25431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4759" name="Rectangle 10"/>
          <p:cNvSpPr/>
          <p:nvPr/>
        </p:nvSpPr>
        <p:spPr>
          <a:xfrm>
            <a:off x="0" y="26289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4760" name="Object 9"/>
          <p:cNvGraphicFramePr>
            <a:graphicFrameLocks noChangeAspect="1"/>
          </p:cNvGraphicFramePr>
          <p:nvPr/>
        </p:nvGraphicFramePr>
        <p:xfrm>
          <a:off x="4379913" y="2314575"/>
          <a:ext cx="4572000" cy="1828800"/>
        </p:xfrm>
        <a:graphic>
          <a:graphicData uri="http://schemas.openxmlformats.org/presentationml/2006/ole">
            <mc:AlternateContent xmlns:mc="http://schemas.openxmlformats.org/markup-compatibility/2006">
              <mc:Choice xmlns:v="urn:schemas-microsoft-com:vml" Requires="v">
                <p:oleObj spid="_x0000_s3083" name="" r:id="rId2" imgW="4008120" imgH="1600200" progId="Word.Picture.8">
                  <p:embed/>
                </p:oleObj>
              </mc:Choice>
              <mc:Fallback>
                <p:oleObj name="" r:id="rId2" imgW="4008120" imgH="1600200" progId="Word.Picture.8">
                  <p:embed/>
                  <p:pic>
                    <p:nvPicPr>
                      <p:cNvPr id="0" name="图片 3082"/>
                      <p:cNvPicPr/>
                      <p:nvPr/>
                    </p:nvPicPr>
                    <p:blipFill>
                      <a:blip r:embed="rId3"/>
                      <a:stretch>
                        <a:fillRect/>
                      </a:stretch>
                    </p:blipFill>
                    <p:spPr>
                      <a:xfrm>
                        <a:off x="4379913" y="2314575"/>
                        <a:ext cx="4572000" cy="1828800"/>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6225" y="219075"/>
            <a:ext cx="2576830" cy="368300"/>
          </a:xfrm>
          <a:prstGeom prst="rect">
            <a:avLst/>
          </a:prstGeom>
          <a:noFill/>
        </p:spPr>
        <p:txBody>
          <a:bodyPr wrap="none" rtlCol="0" anchor="t">
            <a:spAutoFit/>
          </a:bodyPr>
          <a:p>
            <a:r>
              <a:rPr lang="en-US" altLang="en-US" dirty="0">
                <a:sym typeface="+mn-ea"/>
              </a:rPr>
              <a:t>CountLetterInArray.cpp</a:t>
            </a:r>
            <a:endParaRPr lang="zh-CN" altLang="en-US" dirty="0">
              <a:sym typeface="+mn-ea"/>
            </a:endParaRPr>
          </a:p>
        </p:txBody>
      </p:sp>
      <p:sp>
        <p:nvSpPr>
          <p:cNvPr id="5" name="文本框 4"/>
          <p:cNvSpPr txBox="1"/>
          <p:nvPr/>
        </p:nvSpPr>
        <p:spPr>
          <a:xfrm>
            <a:off x="193040" y="672465"/>
            <a:ext cx="4137660" cy="6092825"/>
          </a:xfrm>
          <a:prstGeom prst="rect">
            <a:avLst/>
          </a:prstGeom>
          <a:noFill/>
        </p:spPr>
        <p:txBody>
          <a:bodyPr wrap="square" rtlCol="0" anchor="t">
            <a:spAutoFit/>
          </a:bodyPr>
          <a:p>
            <a:r>
              <a:rPr lang="zh-CN" altLang="en-US" sz="1000"/>
              <a:t>#include &lt;iostream&gt;</a:t>
            </a:r>
            <a:endParaRPr lang="zh-CN" altLang="en-US" sz="1000"/>
          </a:p>
          <a:p>
            <a:r>
              <a:rPr lang="zh-CN" altLang="en-US" sz="1000"/>
              <a:t>#include &lt;ctime&gt;</a:t>
            </a:r>
            <a:endParaRPr lang="zh-CN" altLang="en-US" sz="1000"/>
          </a:p>
          <a:p>
            <a:r>
              <a:rPr lang="zh-CN" altLang="en-US" sz="1000"/>
              <a:t>#include &lt;cstdlib&gt;</a:t>
            </a:r>
            <a:endParaRPr lang="zh-CN" altLang="en-US" sz="1000"/>
          </a:p>
          <a:p>
            <a:r>
              <a:rPr lang="zh-CN" altLang="en-US" sz="1000"/>
              <a:t>using namespace std;</a:t>
            </a:r>
            <a:endParaRPr lang="zh-CN" altLang="en-US" sz="1000"/>
          </a:p>
          <a:p>
            <a:r>
              <a:rPr lang="zh-CN" altLang="en-US" sz="1000"/>
              <a:t>const int NUMBER_OF_LETTERS = 26;</a:t>
            </a:r>
            <a:endParaRPr lang="zh-CN" altLang="en-US" sz="1000"/>
          </a:p>
          <a:p>
            <a:r>
              <a:rPr lang="zh-CN" altLang="en-US" sz="1000"/>
              <a:t>const int NUMBER_OF_RANDOM_LETTERS = 100;</a:t>
            </a:r>
            <a:endParaRPr lang="zh-CN" altLang="en-US" sz="1000"/>
          </a:p>
          <a:p>
            <a:r>
              <a:rPr lang="zh-CN" altLang="en-US" sz="1000"/>
              <a:t>void createArray(char []);</a:t>
            </a:r>
            <a:endParaRPr lang="zh-CN" altLang="en-US" sz="1000"/>
          </a:p>
          <a:p>
            <a:r>
              <a:rPr lang="zh-CN" altLang="en-US" sz="1000"/>
              <a:t>void displayArray(const char []);</a:t>
            </a:r>
            <a:endParaRPr lang="zh-CN" altLang="en-US" sz="1000"/>
          </a:p>
          <a:p>
            <a:r>
              <a:rPr lang="zh-CN" altLang="en-US" sz="1000"/>
              <a:t>void countLetters(const char [], int []);</a:t>
            </a:r>
            <a:endParaRPr lang="zh-CN" altLang="en-US" sz="1000"/>
          </a:p>
          <a:p>
            <a:r>
              <a:rPr lang="zh-CN" altLang="en-US" sz="1000"/>
              <a:t>void displayCounts(const int []);</a:t>
            </a:r>
            <a:endParaRPr lang="zh-CN" altLang="en-US" sz="1000"/>
          </a:p>
          <a:p>
            <a:endParaRPr lang="zh-CN" altLang="en-US" sz="1000"/>
          </a:p>
          <a:p>
            <a:r>
              <a:rPr lang="zh-CN" altLang="en-US" sz="1000"/>
              <a:t>int main()</a:t>
            </a:r>
            <a:endParaRPr lang="zh-CN" altLang="en-US" sz="1000"/>
          </a:p>
          <a:p>
            <a:r>
              <a:rPr lang="zh-CN" altLang="en-US" sz="1000"/>
              <a:t>{</a:t>
            </a:r>
            <a:endParaRPr lang="zh-CN" altLang="en-US" sz="1000"/>
          </a:p>
          <a:p>
            <a:r>
              <a:rPr lang="zh-CN" altLang="en-US" sz="1000"/>
              <a:t>  // Declare and create an array</a:t>
            </a:r>
            <a:endParaRPr lang="zh-CN" altLang="en-US" sz="1000"/>
          </a:p>
          <a:p>
            <a:r>
              <a:rPr lang="zh-CN" altLang="en-US" sz="1000"/>
              <a:t>  char chars[NUMBER_OF_RANDOM_LETTERS];</a:t>
            </a:r>
            <a:endParaRPr lang="zh-CN" altLang="en-US" sz="1000"/>
          </a:p>
          <a:p>
            <a:r>
              <a:rPr lang="zh-CN" altLang="en-US" sz="1000"/>
              <a:t>  // Initialize the array with random lowercase letters</a:t>
            </a:r>
            <a:endParaRPr lang="zh-CN" altLang="en-US" sz="1000"/>
          </a:p>
          <a:p>
            <a:r>
              <a:rPr lang="zh-CN" altLang="en-US" sz="1000"/>
              <a:t>  createArray(chars);</a:t>
            </a:r>
            <a:endParaRPr lang="zh-CN" altLang="en-US" sz="1000"/>
          </a:p>
          <a:p>
            <a:r>
              <a:rPr lang="zh-CN" altLang="en-US" sz="1000"/>
              <a:t>  // Display the array</a:t>
            </a:r>
            <a:endParaRPr lang="zh-CN" altLang="en-US" sz="1000"/>
          </a:p>
          <a:p>
            <a:r>
              <a:rPr lang="zh-CN" altLang="en-US" sz="1000"/>
              <a:t>  cout &lt;&lt; "The lowercase letters are: " &lt;&lt; endl;</a:t>
            </a:r>
            <a:endParaRPr lang="zh-CN" altLang="en-US" sz="1000"/>
          </a:p>
          <a:p>
            <a:r>
              <a:rPr lang="zh-CN" altLang="en-US" sz="1000"/>
              <a:t>  displayArray(chars);</a:t>
            </a:r>
            <a:endParaRPr lang="zh-CN" altLang="en-US" sz="1000"/>
          </a:p>
          <a:p>
            <a:r>
              <a:rPr lang="zh-CN" altLang="en-US" sz="1000"/>
              <a:t>  // Count the occurrences of each letter</a:t>
            </a:r>
            <a:endParaRPr lang="zh-CN" altLang="en-US" sz="1000"/>
          </a:p>
          <a:p>
            <a:r>
              <a:rPr lang="zh-CN" altLang="en-US" sz="1000"/>
              <a:t>  int counts[NUMBER_OF_LETTERS];</a:t>
            </a:r>
            <a:endParaRPr lang="zh-CN" altLang="en-US" sz="1000"/>
          </a:p>
          <a:p>
            <a:r>
              <a:rPr lang="zh-CN" altLang="en-US" sz="1000"/>
              <a:t>  // Count the occurrences of each letter</a:t>
            </a:r>
            <a:endParaRPr lang="zh-CN" altLang="en-US" sz="1000"/>
          </a:p>
          <a:p>
            <a:r>
              <a:rPr lang="zh-CN" altLang="en-US" sz="1000"/>
              <a:t>  countLetters(chars, counts);</a:t>
            </a:r>
            <a:endParaRPr lang="zh-CN" altLang="en-US" sz="1000"/>
          </a:p>
          <a:p>
            <a:r>
              <a:rPr lang="zh-CN" altLang="en-US" sz="1000"/>
              <a:t>  // Display counts</a:t>
            </a:r>
            <a:endParaRPr lang="zh-CN" altLang="en-US" sz="1000"/>
          </a:p>
          <a:p>
            <a:r>
              <a:rPr lang="zh-CN" altLang="en-US" sz="1000"/>
              <a:t>  cout &lt;&lt; "\nThe occurrences of each letter are: " &lt;&lt; endl;</a:t>
            </a:r>
            <a:endParaRPr lang="zh-CN" altLang="en-US" sz="1000"/>
          </a:p>
          <a:p>
            <a:r>
              <a:rPr lang="zh-CN" altLang="en-US" sz="1000"/>
              <a:t>  displayCounts(counts)</a:t>
            </a:r>
            <a:r>
              <a:rPr lang="en-US" altLang="zh-CN" sz="1000"/>
              <a:t>;</a:t>
            </a:r>
            <a:endParaRPr lang="zh-CN" altLang="en-US" sz="1000"/>
          </a:p>
          <a:p>
            <a:r>
              <a:rPr lang="zh-CN" altLang="en-US" sz="1000">
                <a:sym typeface="+mn-ea"/>
              </a:rPr>
              <a:t>  cout &lt;&lt;</a:t>
            </a:r>
            <a:r>
              <a:rPr lang="en-US" altLang="zh-CN" sz="1000">
                <a:sym typeface="+mn-ea"/>
              </a:rPr>
              <a:t>endl</a:t>
            </a:r>
            <a:r>
              <a:rPr lang="zh-CN" altLang="en-US" sz="1000"/>
              <a:t>;</a:t>
            </a:r>
            <a:endParaRPr lang="zh-CN" altLang="en-US" sz="1000"/>
          </a:p>
          <a:p>
            <a:r>
              <a:rPr lang="zh-CN" altLang="en-US" sz="1000"/>
              <a:t>  return 0;</a:t>
            </a:r>
            <a:endParaRPr lang="zh-CN" altLang="en-US" sz="1000"/>
          </a:p>
          <a:p>
            <a:r>
              <a:rPr lang="zh-CN" altLang="en-US" sz="1000"/>
              <a:t>}</a:t>
            </a:r>
            <a:endParaRPr lang="zh-CN" altLang="en-US" sz="1000"/>
          </a:p>
          <a:p>
            <a:r>
              <a:rPr lang="zh-CN" altLang="en-US" sz="1000">
                <a:sym typeface="+mn-ea"/>
              </a:rPr>
              <a:t>// Create an array of characters</a:t>
            </a:r>
            <a:endParaRPr lang="zh-CN" altLang="en-US" sz="1000"/>
          </a:p>
          <a:p>
            <a:r>
              <a:rPr lang="zh-CN" altLang="en-US" sz="1000">
                <a:sym typeface="+mn-ea"/>
              </a:rPr>
              <a:t>void createArray(char chars[])</a:t>
            </a:r>
            <a:endParaRPr lang="zh-CN" altLang="en-US" sz="1000"/>
          </a:p>
          <a:p>
            <a:r>
              <a:rPr lang="zh-CN" altLang="en-US" sz="1000">
                <a:sym typeface="+mn-ea"/>
              </a:rPr>
              <a:t>{</a:t>
            </a:r>
            <a:endParaRPr lang="zh-CN" altLang="en-US" sz="1000"/>
          </a:p>
          <a:p>
            <a:r>
              <a:rPr lang="zh-CN" altLang="en-US" sz="1000">
                <a:sym typeface="+mn-ea"/>
              </a:rPr>
              <a:t>  // Create lowercase letters randomly and assign</a:t>
            </a:r>
            <a:endParaRPr lang="zh-CN" altLang="en-US" sz="1000"/>
          </a:p>
          <a:p>
            <a:r>
              <a:rPr lang="zh-CN" altLang="en-US" sz="1000">
                <a:sym typeface="+mn-ea"/>
              </a:rPr>
              <a:t>  // them to the array</a:t>
            </a:r>
            <a:endParaRPr lang="zh-CN" altLang="en-US" sz="1000"/>
          </a:p>
          <a:p>
            <a:r>
              <a:rPr lang="zh-CN" altLang="en-US" sz="1000">
                <a:sym typeface="+mn-ea"/>
              </a:rPr>
              <a:t>  srand(time(0));</a:t>
            </a:r>
            <a:endParaRPr lang="zh-CN" altLang="en-US" sz="1000"/>
          </a:p>
          <a:p>
            <a:r>
              <a:rPr lang="zh-CN" altLang="en-US" sz="1000">
                <a:sym typeface="+mn-ea"/>
              </a:rPr>
              <a:t>  for (int i = 0; i &lt; NUMBER_OF_RANDOM_LETTERS; i++)</a:t>
            </a:r>
            <a:endParaRPr lang="zh-CN" altLang="en-US" sz="1000"/>
          </a:p>
          <a:p>
            <a:r>
              <a:rPr lang="zh-CN" altLang="en-US" sz="1000">
                <a:sym typeface="+mn-ea"/>
              </a:rPr>
              <a:t>    chars[i] = static_cast&lt;char&gt;('a' + rand() % ('z' - 'a' + 1));</a:t>
            </a:r>
            <a:endParaRPr lang="zh-CN" altLang="en-US" sz="1000"/>
          </a:p>
          <a:p>
            <a:r>
              <a:rPr lang="zh-CN" altLang="en-US" sz="1000">
                <a:sym typeface="+mn-ea"/>
              </a:rPr>
              <a:t>}</a:t>
            </a:r>
            <a:endParaRPr lang="zh-CN" altLang="en-US" sz="1000">
              <a:sym typeface="+mn-ea"/>
            </a:endParaRPr>
          </a:p>
        </p:txBody>
      </p:sp>
      <p:sp>
        <p:nvSpPr>
          <p:cNvPr id="6" name="文本框 5"/>
          <p:cNvSpPr txBox="1"/>
          <p:nvPr/>
        </p:nvSpPr>
        <p:spPr>
          <a:xfrm>
            <a:off x="4481830" y="67945"/>
            <a:ext cx="4321175" cy="5323205"/>
          </a:xfrm>
          <a:prstGeom prst="rect">
            <a:avLst/>
          </a:prstGeom>
          <a:noFill/>
        </p:spPr>
        <p:txBody>
          <a:bodyPr wrap="square" rtlCol="0" anchor="t">
            <a:spAutoFit/>
          </a:bodyPr>
          <a:p>
            <a:r>
              <a:rPr lang="zh-CN" altLang="en-US" sz="1000"/>
              <a:t>// Display the array of characters</a:t>
            </a:r>
            <a:endParaRPr lang="zh-CN" altLang="en-US" sz="1000"/>
          </a:p>
          <a:p>
            <a:r>
              <a:rPr lang="zh-CN" altLang="en-US" sz="1000"/>
              <a:t>void displayArray(const char chars[])</a:t>
            </a:r>
            <a:endParaRPr lang="zh-CN" altLang="en-US" sz="1000"/>
          </a:p>
          <a:p>
            <a:r>
              <a:rPr lang="zh-CN" altLang="en-US" sz="1000"/>
              <a:t>{</a:t>
            </a:r>
            <a:endParaRPr lang="zh-CN" altLang="en-US" sz="1000"/>
          </a:p>
          <a:p>
            <a:r>
              <a:rPr lang="zh-CN" altLang="en-US" sz="1000"/>
              <a:t>  // Display the characters in the array 20 on each line</a:t>
            </a:r>
            <a:endParaRPr lang="zh-CN" altLang="en-US" sz="1000"/>
          </a:p>
          <a:p>
            <a:r>
              <a:rPr lang="zh-CN" altLang="en-US" sz="1000"/>
              <a:t>  for (int i = 0; i &lt; NUMBER_OF_RANDOM_LETTERS; i++)</a:t>
            </a:r>
            <a:endParaRPr lang="zh-CN" altLang="en-US" sz="1000"/>
          </a:p>
          <a:p>
            <a:r>
              <a:rPr lang="zh-CN" altLang="en-US" sz="1000"/>
              <a:t>  {</a:t>
            </a:r>
            <a:endParaRPr lang="zh-CN" altLang="en-US" sz="1000"/>
          </a:p>
          <a:p>
            <a:r>
              <a:rPr lang="zh-CN" altLang="en-US" sz="1000"/>
              <a:t>    if ((i + 1) % 20 == 0)</a:t>
            </a:r>
            <a:endParaRPr lang="zh-CN" altLang="en-US" sz="1000"/>
          </a:p>
          <a:p>
            <a:r>
              <a:rPr lang="zh-CN" altLang="en-US" sz="1000"/>
              <a:t>      cout &lt;&lt; chars[i] &lt;&lt; " " &lt;&lt; endl;</a:t>
            </a:r>
            <a:endParaRPr lang="zh-CN" altLang="en-US" sz="1000"/>
          </a:p>
          <a:p>
            <a:r>
              <a:rPr lang="zh-CN" altLang="en-US" sz="1000"/>
              <a:t>    else</a:t>
            </a:r>
            <a:endParaRPr lang="zh-CN" altLang="en-US" sz="1000"/>
          </a:p>
          <a:p>
            <a:r>
              <a:rPr lang="zh-CN" altLang="en-US" sz="1000"/>
              <a:t>      cout &lt;&lt; chars[i] &lt;&lt; " ";</a:t>
            </a:r>
            <a:endParaRPr lang="zh-CN" altLang="en-US" sz="1000"/>
          </a:p>
          <a:p>
            <a:r>
              <a:rPr lang="zh-CN" altLang="en-US" sz="1000"/>
              <a:t>  }</a:t>
            </a:r>
            <a:endParaRPr lang="zh-CN" altLang="en-US" sz="1000"/>
          </a:p>
          <a:p>
            <a:r>
              <a:rPr lang="zh-CN" altLang="en-US" sz="1000"/>
              <a:t>}</a:t>
            </a:r>
            <a:endParaRPr lang="zh-CN" altLang="en-US" sz="1000"/>
          </a:p>
          <a:p>
            <a:r>
              <a:rPr lang="zh-CN" altLang="en-US" sz="1000"/>
              <a:t>// Count the occurrences of each letter</a:t>
            </a:r>
            <a:endParaRPr lang="zh-CN" altLang="en-US" sz="1000"/>
          </a:p>
          <a:p>
            <a:r>
              <a:rPr lang="zh-CN" altLang="en-US" sz="1000"/>
              <a:t>void countLetters(const char chars[], int counts[])</a:t>
            </a:r>
            <a:endParaRPr lang="zh-CN" altLang="en-US" sz="1000"/>
          </a:p>
          <a:p>
            <a:r>
              <a:rPr lang="zh-CN" altLang="en-US" sz="1000"/>
              <a:t>{</a:t>
            </a:r>
            <a:endParaRPr lang="zh-CN" altLang="en-US" sz="1000"/>
          </a:p>
          <a:p>
            <a:r>
              <a:rPr lang="zh-CN" altLang="en-US" sz="1000"/>
              <a:t>  // Initialize the array</a:t>
            </a:r>
            <a:endParaRPr lang="zh-CN" altLang="en-US" sz="1000"/>
          </a:p>
          <a:p>
            <a:r>
              <a:rPr lang="zh-CN" altLang="en-US" sz="1000"/>
              <a:t>  for (int i = 0; i &lt; NUMBER_OF_LETTERS; i++)</a:t>
            </a:r>
            <a:endParaRPr lang="zh-CN" altLang="en-US" sz="1000"/>
          </a:p>
          <a:p>
            <a:r>
              <a:rPr lang="zh-CN" altLang="en-US" sz="1000"/>
              <a:t>    counts[i] = 0;</a:t>
            </a:r>
            <a:endParaRPr lang="zh-CN" altLang="en-US" sz="1000"/>
          </a:p>
          <a:p>
            <a:endParaRPr lang="zh-CN" altLang="en-US" sz="1000"/>
          </a:p>
          <a:p>
            <a:r>
              <a:rPr lang="zh-CN" altLang="en-US" sz="1000"/>
              <a:t>  // For each lowercase letter in the array, count it</a:t>
            </a:r>
            <a:endParaRPr lang="zh-CN" altLang="en-US" sz="1000"/>
          </a:p>
          <a:p>
            <a:r>
              <a:rPr lang="zh-CN" altLang="en-US" sz="1000"/>
              <a:t>  for (int i = 0; i &lt; NUMBER_OF_RANDOM_LETTERS; i++)</a:t>
            </a:r>
            <a:endParaRPr lang="zh-CN" altLang="en-US" sz="1000"/>
          </a:p>
          <a:p>
            <a:r>
              <a:rPr lang="zh-CN" altLang="en-US" sz="1000"/>
              <a:t>    counts[chars[i] - 'a'] ++;</a:t>
            </a:r>
            <a:endParaRPr lang="zh-CN" altLang="en-US" sz="1000"/>
          </a:p>
          <a:p>
            <a:r>
              <a:rPr lang="zh-CN" altLang="en-US" sz="1000"/>
              <a:t>}</a:t>
            </a:r>
            <a:endParaRPr lang="zh-CN" altLang="en-US" sz="1000"/>
          </a:p>
          <a:p>
            <a:r>
              <a:rPr lang="zh-CN" altLang="en-US" sz="1000"/>
              <a:t>// Display counts</a:t>
            </a:r>
            <a:endParaRPr lang="zh-CN" altLang="en-US" sz="1000"/>
          </a:p>
          <a:p>
            <a:r>
              <a:rPr lang="zh-CN" altLang="en-US" sz="1000"/>
              <a:t>void displayCounts(const int counts[])</a:t>
            </a:r>
            <a:endParaRPr lang="zh-CN" altLang="en-US" sz="1000"/>
          </a:p>
          <a:p>
            <a:r>
              <a:rPr lang="zh-CN" altLang="en-US" sz="1000"/>
              <a:t>{</a:t>
            </a:r>
            <a:endParaRPr lang="zh-CN" altLang="en-US" sz="1000"/>
          </a:p>
          <a:p>
            <a:r>
              <a:rPr lang="zh-CN" altLang="en-US" sz="1000"/>
              <a:t>  for (int i = 0; i &lt; NUMBER_OF_LETTERS; i++)</a:t>
            </a:r>
            <a:endParaRPr lang="zh-CN" altLang="en-US" sz="1000"/>
          </a:p>
          <a:p>
            <a:r>
              <a:rPr lang="zh-CN" altLang="en-US" sz="1000"/>
              <a:t>  {</a:t>
            </a:r>
            <a:endParaRPr lang="zh-CN" altLang="en-US" sz="1000"/>
          </a:p>
          <a:p>
            <a:r>
              <a:rPr lang="zh-CN" altLang="en-US" sz="1000"/>
              <a:t>    if ((i + 1) % 10 == 0)</a:t>
            </a:r>
            <a:endParaRPr lang="zh-CN" altLang="en-US" sz="1000"/>
          </a:p>
          <a:p>
            <a:r>
              <a:rPr lang="zh-CN" altLang="en-US" sz="1000"/>
              <a:t>      cout &lt;&lt; counts[i] &lt;&lt; " " &lt;&lt; static_cast&lt;char&gt;(i + 'a') &lt;&lt; endl;</a:t>
            </a:r>
            <a:endParaRPr lang="zh-CN" altLang="en-US" sz="1000"/>
          </a:p>
          <a:p>
            <a:r>
              <a:rPr lang="zh-CN" altLang="en-US" sz="1000"/>
              <a:t>    else</a:t>
            </a:r>
            <a:endParaRPr lang="zh-CN" altLang="en-US" sz="1000"/>
          </a:p>
          <a:p>
            <a:r>
              <a:rPr lang="zh-CN" altLang="en-US" sz="1000"/>
              <a:t>      cout &lt;&lt; counts[i] &lt;&lt; " " &lt;&lt; static_cast&lt;char&gt;(i + 'a') &lt;&lt; " ";</a:t>
            </a:r>
            <a:endParaRPr lang="zh-CN" altLang="en-US" sz="1000"/>
          </a:p>
          <a:p>
            <a:r>
              <a:rPr lang="zh-CN" altLang="en-US" sz="1000"/>
              <a:t>  }</a:t>
            </a:r>
            <a:endParaRPr lang="zh-CN" altLang="en-US" sz="1000"/>
          </a:p>
          <a:p>
            <a:r>
              <a:rPr lang="zh-CN" altLang="en-US" sz="1000"/>
              <a:t>}</a:t>
            </a:r>
            <a:endParaRPr lang="zh-CN" altLang="en-US" sz="1000"/>
          </a:p>
        </p:txBody>
      </p:sp>
      <p:pic>
        <p:nvPicPr>
          <p:cNvPr id="7" name="图片 6"/>
          <p:cNvPicPr>
            <a:picLocks noChangeAspect="1"/>
          </p:cNvPicPr>
          <p:nvPr/>
        </p:nvPicPr>
        <p:blipFill>
          <a:blip r:embed="rId1"/>
          <a:stretch>
            <a:fillRect/>
          </a:stretch>
        </p:blipFill>
        <p:spPr>
          <a:xfrm>
            <a:off x="4907915" y="5103495"/>
            <a:ext cx="3042285" cy="1661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685800" y="152400"/>
            <a:ext cx="7772400" cy="609600"/>
          </a:xfrm>
        </p:spPr>
        <p:txBody>
          <a:bodyPr vert="horz" wrap="square" lIns="92075" tIns="46038" rIns="92075" bIns="46038" anchor="ctr"/>
          <a:p>
            <a:r>
              <a:rPr lang="en-US" altLang="en-US" dirty="0"/>
              <a:t>Indexed Variables</a:t>
            </a:r>
            <a:endParaRPr lang="en-US" altLang="en-US" dirty="0"/>
          </a:p>
        </p:txBody>
      </p:sp>
      <p:sp>
        <p:nvSpPr>
          <p:cNvPr id="9220" name="Rectangle 3"/>
          <p:cNvSpPr>
            <a:spLocks noGrp="1"/>
          </p:cNvSpPr>
          <p:nvPr>
            <p:ph idx="1"/>
          </p:nvPr>
        </p:nvSpPr>
        <p:spPr>
          <a:xfrm>
            <a:off x="228600" y="914400"/>
            <a:ext cx="8686800" cy="5486400"/>
          </a:xfrm>
        </p:spPr>
        <p:txBody>
          <a:bodyPr vert="horz" wrap="square" lIns="92075" tIns="46038" rIns="92075" bIns="46038" anchor="t"/>
          <a:p>
            <a:pPr marL="0" indent="0">
              <a:lnSpc>
                <a:spcPct val="90000"/>
              </a:lnSpc>
              <a:spcBef>
                <a:spcPct val="0"/>
              </a:spcBef>
              <a:buNone/>
            </a:pPr>
            <a:r>
              <a:rPr lang="en-US" altLang="en-US" sz="2800" dirty="0"/>
              <a:t>The array elements are accessed through the index. Array indices are 0-based; that is, they start from 0 to arraySize-1. In the example in Figure 7.1, myList holds ten double values and the indices are from 0 to 9.</a:t>
            </a:r>
            <a:endParaRPr lang="en-US" altLang="en-US" sz="2800" dirty="0"/>
          </a:p>
          <a:p>
            <a:pPr marL="0" indent="0">
              <a:lnSpc>
                <a:spcPct val="90000"/>
              </a:lnSpc>
              <a:spcBef>
                <a:spcPct val="0"/>
              </a:spcBef>
              <a:buNone/>
            </a:pPr>
            <a:endParaRPr lang="en-US" altLang="en-US" sz="2800" dirty="0">
              <a:cs typeface="Times New Roman" panose="02020603050405020304" pitchFamily="18" charset="0"/>
            </a:endParaRPr>
          </a:p>
          <a:p>
            <a:pPr marL="0" indent="0">
              <a:lnSpc>
                <a:spcPct val="90000"/>
              </a:lnSpc>
              <a:buNone/>
            </a:pPr>
            <a:r>
              <a:rPr lang="en-US" altLang="en-US" sz="2800" dirty="0"/>
              <a:t>Each element in the array is represented using the following syntax, known as an </a:t>
            </a:r>
            <a:r>
              <a:rPr lang="en-US" altLang="en-US" sz="2800" i="1" dirty="0"/>
              <a:t>indexed variable</a:t>
            </a:r>
            <a:r>
              <a:rPr lang="en-US" altLang="en-US" sz="2800" dirty="0"/>
              <a:t>:</a:t>
            </a:r>
            <a:endParaRPr lang="en-US" altLang="en-US" sz="2800" dirty="0"/>
          </a:p>
          <a:p>
            <a:pPr marL="0" indent="0">
              <a:lnSpc>
                <a:spcPct val="90000"/>
              </a:lnSpc>
              <a:buNone/>
            </a:pPr>
            <a:endParaRPr lang="en-US" altLang="en-US" sz="2800" u="sng" dirty="0"/>
          </a:p>
          <a:p>
            <a:pPr marL="0" indent="0">
              <a:lnSpc>
                <a:spcPct val="90000"/>
              </a:lnSpc>
              <a:buNone/>
            </a:pPr>
            <a:r>
              <a:rPr lang="en-US" altLang="en-US" sz="2800" dirty="0"/>
              <a:t>arrayName[index];</a:t>
            </a:r>
            <a:endParaRPr lang="en-US" altLang="en-US" sz="2800" dirty="0"/>
          </a:p>
          <a:p>
            <a:pPr marL="0" indent="0">
              <a:lnSpc>
                <a:spcPct val="90000"/>
              </a:lnSpc>
              <a:buNone/>
            </a:pPr>
            <a:endParaRPr lang="en-US" altLang="en-US" sz="2800" dirty="0"/>
          </a:p>
          <a:p>
            <a:pPr marL="0" indent="0">
              <a:lnSpc>
                <a:spcPct val="90000"/>
              </a:lnSpc>
              <a:buNone/>
            </a:pPr>
            <a:r>
              <a:rPr lang="en-US" altLang="en-US" sz="2800" dirty="0"/>
              <a:t>For example, </a:t>
            </a:r>
            <a:r>
              <a:rPr lang="en-US" altLang="en-US" sz="2800" u="sng" dirty="0"/>
              <a:t>myList[9]</a:t>
            </a:r>
            <a:r>
              <a:rPr lang="en-US" altLang="en-US" sz="2800" dirty="0"/>
              <a:t> represents the last element in the array </a:t>
            </a:r>
            <a:r>
              <a:rPr lang="en-US" altLang="en-US" sz="2800" u="sng" dirty="0"/>
              <a:t>myList</a:t>
            </a:r>
            <a:r>
              <a:rPr lang="en-US" altLang="en-US" sz="2800" dirty="0"/>
              <a:t>. </a:t>
            </a:r>
            <a:endParaRPr lang="en-US"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5779" name="Rectangle 2"/>
          <p:cNvSpPr>
            <a:spLocks noGrp="1"/>
          </p:cNvSpPr>
          <p:nvPr>
            <p:ph type="title"/>
          </p:nvPr>
        </p:nvSpPr>
        <p:spPr>
          <a:xfrm>
            <a:off x="762000" y="152400"/>
            <a:ext cx="7772400" cy="838200"/>
          </a:xfrm>
        </p:spPr>
        <p:txBody>
          <a:bodyPr vert="horz" wrap="square" lIns="92075" tIns="46038" rIns="92075" bIns="46038" anchor="ctr"/>
          <a:p>
            <a:r>
              <a:rPr lang="en-US" altLang="en-US" dirty="0"/>
              <a:t>Searching Arrays</a:t>
            </a:r>
            <a:endParaRPr lang="en-US" altLang="en-US" u="sng" dirty="0">
              <a:latin typeface="Book Antiqua" pitchFamily="18" charset="0"/>
              <a:hlinkClick r:id="rId1" action="ppaction://program"/>
            </a:endParaRPr>
          </a:p>
        </p:txBody>
      </p:sp>
      <p:sp>
        <p:nvSpPr>
          <p:cNvPr id="75780" name="Rectangle 6"/>
          <p:cNvSpPr/>
          <p:nvPr/>
        </p:nvSpPr>
        <p:spPr>
          <a:xfrm>
            <a:off x="0" y="281622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5781" name="Rectangle 7"/>
          <p:cNvSpPr>
            <a:spLocks noGrp="1"/>
          </p:cNvSpPr>
          <p:nvPr>
            <p:ph idx="1"/>
          </p:nvPr>
        </p:nvSpPr>
        <p:spPr>
          <a:xfrm>
            <a:off x="152400" y="1066800"/>
            <a:ext cx="8839200" cy="2971800"/>
          </a:xfrm>
        </p:spPr>
        <p:txBody>
          <a:bodyPr vert="horz" wrap="square" lIns="92075" tIns="46038" rIns="92075" bIns="46038" anchor="t"/>
          <a:p>
            <a:pPr marL="0" indent="0">
              <a:lnSpc>
                <a:spcPct val="90000"/>
              </a:lnSpc>
              <a:buNone/>
            </a:pPr>
            <a:r>
              <a:rPr lang="en-US" altLang="en-US" sz="2800" dirty="0"/>
              <a:t>Searching is the process of looking for a specific element in an array; for example, discovering whether a certain score is included in a list of scores. </a:t>
            </a:r>
            <a:endParaRPr lang="en-US" altLang="en-US" sz="2800" dirty="0"/>
          </a:p>
          <a:p>
            <a:pPr marL="0" indent="0">
              <a:lnSpc>
                <a:spcPct val="90000"/>
              </a:lnSpc>
              <a:buNone/>
            </a:pPr>
            <a:r>
              <a:rPr lang="en-US" altLang="en-US" sz="2800" dirty="0"/>
              <a:t>Searching is a common task in computer programming. There are many algorithms and data structures devoted to searching. In this section, two commonly used approaches are discussed, </a:t>
            </a:r>
            <a:r>
              <a:rPr lang="en-US" altLang="en-US" sz="2800" i="1" dirty="0"/>
              <a:t>linear search</a:t>
            </a:r>
            <a:r>
              <a:rPr lang="en-US" altLang="en-US" sz="2800" dirty="0"/>
              <a:t> and </a:t>
            </a:r>
            <a:r>
              <a:rPr lang="en-US" altLang="en-US" sz="2800" i="1" dirty="0"/>
              <a:t>binary search</a:t>
            </a:r>
            <a:r>
              <a:rPr lang="en-US" altLang="en-US" sz="2800" dirty="0"/>
              <a:t>. </a:t>
            </a:r>
            <a:endParaRPr lang="en-US" altLang="en-US" sz="2800" dirty="0"/>
          </a:p>
        </p:txBody>
      </p:sp>
      <p:sp>
        <p:nvSpPr>
          <p:cNvPr id="75782" name="Rectangle 9"/>
          <p:cNvSpPr/>
          <p:nvPr/>
        </p:nvSpPr>
        <p:spPr>
          <a:xfrm>
            <a:off x="0" y="27860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5783" name="Object 8"/>
          <p:cNvGraphicFramePr>
            <a:graphicFrameLocks noChangeAspect="1"/>
          </p:cNvGraphicFramePr>
          <p:nvPr/>
        </p:nvGraphicFramePr>
        <p:xfrm>
          <a:off x="3175" y="3894138"/>
          <a:ext cx="9137650" cy="2413000"/>
        </p:xfrm>
        <a:graphic>
          <a:graphicData uri="http://schemas.openxmlformats.org/presentationml/2006/ole">
            <mc:AlternateContent xmlns:mc="http://schemas.openxmlformats.org/markup-compatibility/2006">
              <mc:Choice xmlns:v="urn:schemas-microsoft-com:vml" Requires="v">
                <p:oleObj spid="_x0000_s3084" name="" r:id="rId2" imgW="4882515" imgH="1285875" progId="Word.Picture.8">
                  <p:embed/>
                </p:oleObj>
              </mc:Choice>
              <mc:Fallback>
                <p:oleObj name="" r:id="rId2" imgW="4882515" imgH="1285875" progId="Word.Picture.8">
                  <p:embed/>
                  <p:pic>
                    <p:nvPicPr>
                      <p:cNvPr id="0" name="图片 3083"/>
                      <p:cNvPicPr/>
                      <p:nvPr/>
                    </p:nvPicPr>
                    <p:blipFill>
                      <a:blip r:embed="rId3"/>
                      <a:stretch>
                        <a:fillRect/>
                      </a:stretch>
                    </p:blipFill>
                    <p:spPr>
                      <a:xfrm>
                        <a:off x="3175" y="3894138"/>
                        <a:ext cx="9137650" cy="2413000"/>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315" y="741045"/>
            <a:ext cx="5589905" cy="575437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int linearSearch(const int [], int, int);</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int list[] = {4, 5, 1, 2, 9, -3};</a:t>
            </a:r>
            <a:endParaRPr lang="zh-CN" altLang="en-US" sz="1600"/>
          </a:p>
          <a:p>
            <a:r>
              <a:rPr lang="zh-CN" altLang="en-US" sz="1600"/>
              <a:t>  cout &lt;&lt; linearSearch(list, 2, 8) &lt;&lt; endl;</a:t>
            </a:r>
            <a:endParaRPr lang="zh-CN" altLang="en-US" sz="1600"/>
          </a:p>
          <a:p>
            <a:endParaRPr lang="zh-CN" altLang="en-US" sz="1600"/>
          </a:p>
          <a:p>
            <a:r>
              <a:rPr lang="zh-CN" altLang="en-US" sz="1600"/>
              <a:t>  return 0;</a:t>
            </a:r>
            <a:endParaRPr lang="zh-CN" altLang="en-US" sz="1600"/>
          </a:p>
          <a:p>
            <a:r>
              <a:rPr lang="zh-CN" altLang="en-US" sz="1600"/>
              <a:t>}</a:t>
            </a:r>
            <a:endParaRPr lang="zh-CN" altLang="en-US" sz="1600"/>
          </a:p>
          <a:p>
            <a:endParaRPr lang="zh-CN" altLang="en-US" sz="1600"/>
          </a:p>
          <a:p>
            <a:r>
              <a:rPr lang="zh-CN" altLang="en-US" sz="1600"/>
              <a:t>int linearSearch(const int list[], int key, int arraySize)</a:t>
            </a:r>
            <a:endParaRPr lang="zh-CN" altLang="en-US" sz="1600"/>
          </a:p>
          <a:p>
            <a:r>
              <a:rPr lang="zh-CN" altLang="en-US" sz="1600"/>
              <a:t>{</a:t>
            </a:r>
            <a:endParaRPr lang="zh-CN" altLang="en-US" sz="1600"/>
          </a:p>
          <a:p>
            <a:r>
              <a:rPr lang="zh-CN" altLang="en-US" sz="1600"/>
              <a:t>  for (int i = 0; i &lt; arraySize; i++)</a:t>
            </a:r>
            <a:endParaRPr lang="zh-CN" altLang="en-US" sz="1600"/>
          </a:p>
          <a:p>
            <a:r>
              <a:rPr lang="zh-CN" altLang="en-US" sz="1600"/>
              <a:t>  {</a:t>
            </a:r>
            <a:endParaRPr lang="zh-CN" altLang="en-US" sz="1600"/>
          </a:p>
          <a:p>
            <a:r>
              <a:rPr lang="zh-CN" altLang="en-US" sz="1600"/>
              <a:t>    if (key == list[i])</a:t>
            </a:r>
            <a:endParaRPr lang="zh-CN" altLang="en-US" sz="1600"/>
          </a:p>
          <a:p>
            <a:r>
              <a:rPr lang="zh-CN" altLang="en-US" sz="1600"/>
              <a:t>      return i;</a:t>
            </a:r>
            <a:endParaRPr lang="zh-CN" altLang="en-US" sz="1600"/>
          </a:p>
          <a:p>
            <a:r>
              <a:rPr lang="zh-CN" altLang="en-US" sz="1600"/>
              <a:t>  }</a:t>
            </a:r>
            <a:endParaRPr lang="zh-CN" altLang="en-US" sz="1600"/>
          </a:p>
          <a:p>
            <a:endParaRPr lang="zh-CN" altLang="en-US" sz="1600"/>
          </a:p>
          <a:p>
            <a:r>
              <a:rPr lang="zh-CN" altLang="en-US" sz="1600"/>
              <a:t>  return -1;</a:t>
            </a:r>
            <a:endParaRPr lang="zh-CN" altLang="en-US" sz="1600"/>
          </a:p>
          <a:p>
            <a:r>
              <a:rPr lang="zh-CN" altLang="en-US" sz="1600"/>
              <a:t>}</a:t>
            </a:r>
            <a:endParaRPr lang="zh-CN" altLang="en-US" sz="1600"/>
          </a:p>
        </p:txBody>
      </p:sp>
      <p:sp>
        <p:nvSpPr>
          <p:cNvPr id="5" name="文本框 4"/>
          <p:cNvSpPr txBox="1"/>
          <p:nvPr/>
        </p:nvSpPr>
        <p:spPr>
          <a:xfrm>
            <a:off x="353695" y="260985"/>
            <a:ext cx="2589530" cy="460375"/>
          </a:xfrm>
          <a:prstGeom prst="rect">
            <a:avLst/>
          </a:prstGeom>
          <a:noFill/>
        </p:spPr>
        <p:txBody>
          <a:bodyPr wrap="none" rtlCol="0" anchor="t">
            <a:spAutoFit/>
          </a:bodyPr>
          <a:p>
            <a:r>
              <a:rPr lang="en-US" altLang="en-US" sz="2400" dirty="0">
                <a:sym typeface="+mn-ea"/>
              </a:rPr>
              <a:t>LinearSearch.cpp</a:t>
            </a:r>
            <a:endParaRPr lang="en-US" altLang="en-US" sz="2400" dirty="0">
              <a:sym typeface="+mn-ea"/>
            </a:endParaRPr>
          </a:p>
        </p:txBody>
      </p:sp>
      <p:pic>
        <p:nvPicPr>
          <p:cNvPr id="6" name="图片 5"/>
          <p:cNvPicPr>
            <a:picLocks noChangeAspect="1"/>
          </p:cNvPicPr>
          <p:nvPr/>
        </p:nvPicPr>
        <p:blipFill>
          <a:blip r:embed="rId1"/>
          <a:stretch>
            <a:fillRect/>
          </a:stretch>
        </p:blipFill>
        <p:spPr>
          <a:xfrm>
            <a:off x="3629660" y="467360"/>
            <a:ext cx="304800" cy="254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6803" name="Rectangle 2"/>
          <p:cNvSpPr>
            <a:spLocks noGrp="1"/>
          </p:cNvSpPr>
          <p:nvPr>
            <p:ph type="title"/>
          </p:nvPr>
        </p:nvSpPr>
        <p:spPr>
          <a:xfrm>
            <a:off x="685800" y="457200"/>
            <a:ext cx="7772400" cy="838200"/>
          </a:xfrm>
        </p:spPr>
        <p:txBody>
          <a:bodyPr vert="horz" wrap="square" lIns="92075" tIns="46038" rIns="92075" bIns="46038" anchor="ctr"/>
          <a:p>
            <a:r>
              <a:rPr lang="en-US" altLang="en-US" dirty="0"/>
              <a:t>Linear Search</a:t>
            </a:r>
            <a:endParaRPr lang="en-US" altLang="en-US" u="sng" dirty="0">
              <a:latin typeface="Book Antiqua" pitchFamily="18" charset="0"/>
              <a:hlinkClick r:id="rId1" action="ppaction://program"/>
            </a:endParaRPr>
          </a:p>
        </p:txBody>
      </p:sp>
      <p:sp>
        <p:nvSpPr>
          <p:cNvPr id="76804" name="Rectangle 3"/>
          <p:cNvSpPr>
            <a:spLocks noGrp="1"/>
          </p:cNvSpPr>
          <p:nvPr>
            <p:ph idx="1"/>
          </p:nvPr>
        </p:nvSpPr>
        <p:spPr>
          <a:xfrm>
            <a:off x="685800" y="1447800"/>
            <a:ext cx="7924800" cy="4648200"/>
          </a:xfrm>
        </p:spPr>
        <p:txBody>
          <a:bodyPr vert="horz" wrap="square" lIns="92075" tIns="46038" rIns="92075" bIns="46038" anchor="t">
            <a:normAutofit lnSpcReduction="20000"/>
          </a:bodyPr>
          <a:p>
            <a:pPr marL="0" indent="0">
              <a:buNone/>
            </a:pPr>
            <a:r>
              <a:rPr lang="en-US" altLang="en-US" dirty="0">
                <a:cs typeface="Times New Roman" panose="02020603050405020304" pitchFamily="18" charset="0"/>
              </a:rPr>
              <a:t>The linear search approach compares the key element, </a:t>
            </a:r>
            <a:r>
              <a:rPr lang="en-US" altLang="en-US" u="sng" dirty="0">
                <a:cs typeface="Times New Roman" panose="02020603050405020304" pitchFamily="18" charset="0"/>
              </a:rPr>
              <a:t>key</a:t>
            </a:r>
            <a:r>
              <a:rPr lang="en-US" altLang="en-US" dirty="0">
                <a:cs typeface="Times New Roman" panose="02020603050405020304" pitchFamily="18" charset="0"/>
              </a:rPr>
              <a:t>, </a:t>
            </a:r>
            <a:r>
              <a:rPr lang="en-US" altLang="en-US" i="1" dirty="0">
                <a:cs typeface="Times New Roman" panose="02020603050405020304" pitchFamily="18" charset="0"/>
              </a:rPr>
              <a:t>sequentially</a:t>
            </a:r>
            <a:r>
              <a:rPr lang="en-US" altLang="en-US" dirty="0">
                <a:cs typeface="Times New Roman" panose="02020603050405020304" pitchFamily="18" charset="0"/>
              </a:rPr>
              <a:t> with each element in the array </a:t>
            </a:r>
            <a:r>
              <a:rPr lang="en-US" altLang="en-US" u="sng" dirty="0">
                <a:cs typeface="Times New Roman" panose="02020603050405020304" pitchFamily="18" charset="0"/>
              </a:rPr>
              <a:t>list</a:t>
            </a:r>
            <a:r>
              <a:rPr lang="en-US" altLang="en-US" dirty="0">
                <a:cs typeface="Times New Roman" panose="02020603050405020304" pitchFamily="18" charset="0"/>
              </a:rPr>
              <a:t>. </a:t>
            </a:r>
            <a:endParaRPr lang="en-US" altLang="en-US" dirty="0">
              <a:cs typeface="Times New Roman" panose="02020603050405020304" pitchFamily="18" charset="0"/>
            </a:endParaRPr>
          </a:p>
          <a:p>
            <a:pPr marL="0" indent="0">
              <a:buNone/>
            </a:pPr>
            <a:r>
              <a:rPr lang="en-US" altLang="en-US" dirty="0">
                <a:cs typeface="Times New Roman" panose="02020603050405020304" pitchFamily="18" charset="0"/>
              </a:rPr>
              <a:t>The Function continues to do so until the key matches an element in the list or the list is exhausted without a match being found. </a:t>
            </a:r>
            <a:endParaRPr lang="en-US" altLang="en-US" dirty="0">
              <a:cs typeface="Times New Roman" panose="02020603050405020304" pitchFamily="18" charset="0"/>
            </a:endParaRPr>
          </a:p>
          <a:p>
            <a:pPr marL="0" indent="0">
              <a:buNone/>
            </a:pPr>
            <a:r>
              <a:rPr lang="en-US" altLang="en-US" dirty="0">
                <a:cs typeface="Times New Roman" panose="02020603050405020304" pitchFamily="18" charset="0"/>
              </a:rPr>
              <a:t>If a match is made, the linear search returns the index of the element in the array that matches the key. If no match is found, the search returns </a:t>
            </a:r>
            <a:r>
              <a:rPr lang="en-US" altLang="en-US" u="sng" dirty="0">
                <a:cs typeface="Times New Roman" panose="02020603050405020304" pitchFamily="18" charset="0"/>
              </a:rPr>
              <a:t>-1</a:t>
            </a:r>
            <a:r>
              <a:rPr lang="en-US" altLang="en-US" dirty="0">
                <a:cs typeface="Times New Roman" panose="02020603050405020304" pitchFamily="18" charset="0"/>
              </a:rPr>
              <a:t>. </a:t>
            </a:r>
            <a:endParaRPr lang="en-US" altLang="en-US" dirty="0">
              <a:ea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Slide Number Placeholder 7"/>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7827" name="Rectangle 2"/>
          <p:cNvSpPr>
            <a:spLocks noGrp="1"/>
          </p:cNvSpPr>
          <p:nvPr>
            <p:ph type="title" sz="quarter"/>
          </p:nvPr>
        </p:nvSpPr>
        <p:spPr>
          <a:xfrm>
            <a:off x="685800" y="285750"/>
            <a:ext cx="7772400" cy="685800"/>
          </a:xfrm>
        </p:spPr>
        <p:txBody>
          <a:bodyPr vert="horz" wrap="square" lIns="92075" tIns="46038" rIns="92075" bIns="46038" anchor="ctr"/>
          <a:p>
            <a:r>
              <a:rPr lang="en-US" altLang="en-US" sz="4000" dirty="0"/>
              <a:t>Linear Search Animation</a:t>
            </a:r>
            <a:endParaRPr lang="en-US" altLang="en-US" sz="4000" dirty="0"/>
          </a:p>
        </p:txBody>
      </p:sp>
      <p:graphicFrame>
        <p:nvGraphicFramePr>
          <p:cNvPr id="385027" name="Group 3"/>
          <p:cNvGraphicFramePr>
            <a:graphicFrameLocks noGrp="1"/>
          </p:cNvGraphicFramePr>
          <p:nvPr/>
        </p:nvGraphicFramePr>
        <p:xfrm>
          <a:off x="1884363" y="1662113"/>
          <a:ext cx="4267200" cy="517525"/>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p:nvPr/>
        </p:nvSpPr>
        <p:spPr>
          <a:xfrm>
            <a:off x="817563" y="1646238"/>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385148" name="Rectangle 124"/>
          <p:cNvSpPr/>
          <p:nvPr/>
        </p:nvSpPr>
        <p:spPr>
          <a:xfrm>
            <a:off x="817563" y="2408238"/>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385149" name="Rectangle 125"/>
          <p:cNvSpPr/>
          <p:nvPr/>
        </p:nvSpPr>
        <p:spPr>
          <a:xfrm>
            <a:off x="817563" y="3170238"/>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385150" name="Rectangle 126"/>
          <p:cNvSpPr/>
          <p:nvPr/>
        </p:nvSpPr>
        <p:spPr>
          <a:xfrm>
            <a:off x="817563" y="4008438"/>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385151" name="Rectangle 127"/>
          <p:cNvSpPr/>
          <p:nvPr/>
        </p:nvSpPr>
        <p:spPr>
          <a:xfrm>
            <a:off x="817563" y="4846638"/>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385152" name="Rectangle 128"/>
          <p:cNvSpPr/>
          <p:nvPr/>
        </p:nvSpPr>
        <p:spPr>
          <a:xfrm>
            <a:off x="817563" y="5684838"/>
            <a:ext cx="533400" cy="533400"/>
          </a:xfrm>
          <a:prstGeom prst="rect">
            <a:avLst/>
          </a:prstGeom>
          <a:solidFill>
            <a:srgbClr val="66FF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3</a:t>
            </a:r>
            <a:endParaRPr lang="en-US" altLang="en-US" sz="1800" dirty="0">
              <a:latin typeface="Arial" panose="020B0604020202090204" pitchFamily="34" charset="0"/>
            </a:endParaRPr>
          </a:p>
        </p:txBody>
      </p:sp>
      <p:sp>
        <p:nvSpPr>
          <p:cNvPr id="77955" name="Text Box 131"/>
          <p:cNvSpPr txBox="1"/>
          <p:nvPr/>
        </p:nvSpPr>
        <p:spPr>
          <a:xfrm>
            <a:off x="693738" y="1123950"/>
            <a:ext cx="11144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Key</a:t>
            </a:r>
            <a:endParaRPr lang="en-US" altLang="en-US" sz="2400" dirty="0"/>
          </a:p>
        </p:txBody>
      </p:sp>
      <p:sp>
        <p:nvSpPr>
          <p:cNvPr id="77956" name="Text Box 132"/>
          <p:cNvSpPr txBox="1"/>
          <p:nvPr/>
        </p:nvSpPr>
        <p:spPr>
          <a:xfrm>
            <a:off x="2268538" y="1123950"/>
            <a:ext cx="2227262"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bldLvl="0" animBg="1"/>
      <p:bldP spid="385148" grpId="0" bldLvl="0" animBg="1"/>
      <p:bldP spid="385149" grpId="0" bldLvl="0" animBg="1"/>
      <p:bldP spid="385150" grpId="0" bldLvl="0" animBg="1"/>
      <p:bldP spid="385151" grpId="0" bldLvl="0" animBg="1"/>
      <p:bldP spid="385152"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8851" name="Rectangle 2"/>
          <p:cNvSpPr/>
          <p:nvPr/>
        </p:nvSpPr>
        <p:spPr>
          <a:xfrm>
            <a:off x="2036763" y="433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8852" name="Rectangle 3"/>
          <p:cNvSpPr>
            <a:spLocks noGrp="1"/>
          </p:cNvSpPr>
          <p:nvPr>
            <p:ph idx="1"/>
          </p:nvPr>
        </p:nvSpPr>
        <p:spPr>
          <a:xfrm>
            <a:off x="231775" y="931863"/>
            <a:ext cx="8529638" cy="863600"/>
          </a:xfrm>
        </p:spPr>
        <p:txBody>
          <a:bodyPr vert="horz" wrap="square" lIns="92075" tIns="46038" rIns="92075" bIns="46038" anchor="t"/>
          <a:p>
            <a:pPr marL="0" indent="0">
              <a:lnSpc>
                <a:spcPct val="90000"/>
              </a:lnSpc>
              <a:buNone/>
            </a:pPr>
            <a:r>
              <a:rPr lang="en-US" altLang="en-US" sz="2800" dirty="0"/>
              <a:t>http://www.cs.armstrong.edu/liang/animation/LinearSearchAnimation.html</a:t>
            </a:r>
            <a:endParaRPr lang="en-US" altLang="en-US" sz="2800" dirty="0"/>
          </a:p>
        </p:txBody>
      </p:sp>
      <p:sp>
        <p:nvSpPr>
          <p:cNvPr id="78853" name="Rectangle 4"/>
          <p:cNvSpPr>
            <a:spLocks noGrp="1"/>
          </p:cNvSpPr>
          <p:nvPr>
            <p:ph type="title"/>
          </p:nvPr>
        </p:nvSpPr>
        <p:spPr>
          <a:xfrm>
            <a:off x="228600" y="228600"/>
            <a:ext cx="8299450" cy="396875"/>
          </a:xfrm>
        </p:spPr>
        <p:txBody>
          <a:bodyPr vert="horz" wrap="square" lIns="92075" tIns="46038" rIns="92075" bIns="46038" anchor="ctr"/>
          <a:p>
            <a:r>
              <a:rPr lang="en-US" altLang="en-US" sz="3200" dirty="0"/>
              <a:t>Linear Search Animation</a:t>
            </a:r>
            <a:endParaRPr lang="en-US" altLang="en-US" sz="3200" dirty="0">
              <a:solidFill>
                <a:schemeClr val="tx1"/>
              </a:solidFill>
              <a:latin typeface="Book Antiqua" pitchFamily="18" charset="0"/>
              <a:hlinkClick r:id="rId1" action="ppaction://program"/>
            </a:endParaRPr>
          </a:p>
        </p:txBody>
      </p:sp>
      <p:sp>
        <p:nvSpPr>
          <p:cNvPr id="78854" name="Rectangle 5"/>
          <p:cNvSpPr/>
          <p:nvPr/>
        </p:nvSpPr>
        <p:spPr>
          <a:xfrm>
            <a:off x="0" y="15017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8855" name="Rectangle 6"/>
          <p:cNvSpPr/>
          <p:nvPr/>
        </p:nvSpPr>
        <p:spPr>
          <a:xfrm>
            <a:off x="0" y="1497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78857" name="Picture 8"/>
          <p:cNvPicPr>
            <a:picLocks noChangeAspect="1"/>
          </p:cNvPicPr>
          <p:nvPr/>
        </p:nvPicPr>
        <p:blipFill>
          <a:blip r:embed="rId2"/>
          <a:stretch>
            <a:fillRect/>
          </a:stretch>
        </p:blipFill>
        <p:spPr>
          <a:xfrm>
            <a:off x="2347913" y="2281238"/>
            <a:ext cx="4448175" cy="2295525"/>
          </a:xfrm>
          <a:prstGeom prst="rect">
            <a:avLst/>
          </a:prstGeom>
          <a:noFill/>
          <a:ln w="12700">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9875" name="Rectangle 2"/>
          <p:cNvSpPr>
            <a:spLocks noGrp="1"/>
          </p:cNvSpPr>
          <p:nvPr>
            <p:ph type="title"/>
          </p:nvPr>
        </p:nvSpPr>
        <p:spPr>
          <a:xfrm>
            <a:off x="685800" y="304800"/>
            <a:ext cx="7772400" cy="609600"/>
          </a:xfrm>
        </p:spPr>
        <p:txBody>
          <a:bodyPr vert="horz" wrap="square" lIns="92075" tIns="46038" rIns="92075" bIns="46038" anchor="ctr"/>
          <a:p>
            <a:r>
              <a:rPr lang="en-US" altLang="en-US" dirty="0"/>
              <a:t>From Idea to Solution</a:t>
            </a:r>
            <a:endParaRPr lang="en-US" altLang="en-US" u="sng" dirty="0">
              <a:latin typeface="Book Antiqua" pitchFamily="18" charset="0"/>
              <a:hlinkClick r:id="rId1" action="ppaction://program"/>
            </a:endParaRPr>
          </a:p>
        </p:txBody>
      </p:sp>
      <p:sp>
        <p:nvSpPr>
          <p:cNvPr id="79876" name="Rectangle 7"/>
          <p:cNvSpPr/>
          <p:nvPr/>
        </p:nvSpPr>
        <p:spPr>
          <a:xfrm>
            <a:off x="309563" y="4427538"/>
            <a:ext cx="8640762" cy="17287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latin typeface="Courier New" panose="02070609020205090404" pitchFamily="49" charset="0"/>
                <a:cs typeface="Courier New" panose="02070609020205090404" pitchFamily="49" charset="0"/>
              </a:rPr>
              <a:t>int[] list = {1, 4, 4, 2, 5, -3, 6, 2};</a:t>
            </a:r>
            <a:endParaRPr lang="en-US" altLang="en-US" sz="2000" b="1" dirty="0">
              <a:solidFill>
                <a:schemeClr val="tx2"/>
              </a:solidFill>
              <a:latin typeface="Courier" charset="0"/>
              <a:cs typeface="Times New Roman" panose="02020603050405020304" pitchFamily="18" charset="0"/>
            </a:endParaRPr>
          </a:p>
          <a:p>
            <a:pPr marL="0" lvl="0" indent="0">
              <a:buNone/>
            </a:pPr>
            <a:r>
              <a:rPr lang="en-US" altLang="en-US" sz="2000" b="1" dirty="0">
                <a:solidFill>
                  <a:schemeClr val="tx2"/>
                </a:solidFill>
                <a:latin typeface="Courier New" panose="02070609020205090404" pitchFamily="49" charset="0"/>
                <a:cs typeface="Courier New" panose="02070609020205090404" pitchFamily="49" charset="0"/>
              </a:rPr>
              <a:t>int i = linearSearch(list, 4);  // returns 1</a:t>
            </a:r>
            <a:endParaRPr lang="en-US" altLang="en-US" sz="2000" b="1" dirty="0">
              <a:solidFill>
                <a:schemeClr val="tx2"/>
              </a:solidFill>
              <a:latin typeface="Courier" charset="0"/>
              <a:cs typeface="Times New Roman" panose="02020603050405020304" pitchFamily="18" charset="0"/>
            </a:endParaRPr>
          </a:p>
          <a:p>
            <a:pPr marL="0" lvl="0" indent="0">
              <a:buNone/>
            </a:pPr>
            <a:r>
              <a:rPr lang="en-US" altLang="en-US" sz="2000" b="1" dirty="0">
                <a:solidFill>
                  <a:schemeClr val="tx2"/>
                </a:solidFill>
                <a:latin typeface="Courier New" panose="02070609020205090404" pitchFamily="49" charset="0"/>
                <a:cs typeface="Courier New" panose="02070609020205090404" pitchFamily="49" charset="0"/>
              </a:rPr>
              <a:t>int j = linearSearch(list, -4); // returns -1</a:t>
            </a:r>
            <a:endParaRPr lang="en-US" altLang="en-US" sz="2000" b="1" dirty="0">
              <a:solidFill>
                <a:schemeClr val="tx2"/>
              </a:solidFill>
              <a:latin typeface="Courier" charset="0"/>
              <a:cs typeface="Times New Roman" panose="02020603050405020304" pitchFamily="18" charset="0"/>
            </a:endParaRPr>
          </a:p>
          <a:p>
            <a:pPr marL="0" lvl="0" indent="0">
              <a:buNone/>
            </a:pPr>
            <a:r>
              <a:rPr lang="en-US" altLang="en-US" sz="2000" b="1" dirty="0">
                <a:solidFill>
                  <a:schemeClr val="tx2"/>
                </a:solidFill>
                <a:latin typeface="Courier New" panose="02070609020205090404" pitchFamily="49" charset="0"/>
                <a:cs typeface="Courier New" panose="02070609020205090404" pitchFamily="49" charset="0"/>
              </a:rPr>
              <a:t>int k = linearSearch(list, -3); // returns 5</a:t>
            </a:r>
            <a:endParaRPr lang="en-US" altLang="en-US" sz="2000" b="1" dirty="0">
              <a:solidFill>
                <a:schemeClr val="tx2"/>
              </a:solidFill>
              <a:latin typeface="Courier New" panose="02070609020205090404" pitchFamily="49" charset="0"/>
              <a:ea typeface="Courier New" panose="02070609020205090404" pitchFamily="49" charset="0"/>
            </a:endParaRPr>
          </a:p>
        </p:txBody>
      </p:sp>
      <p:sp>
        <p:nvSpPr>
          <p:cNvPr id="79877" name="Rectangle 8"/>
          <p:cNvSpPr/>
          <p:nvPr/>
        </p:nvSpPr>
        <p:spPr>
          <a:xfrm>
            <a:off x="309563" y="3621088"/>
            <a:ext cx="8305800" cy="609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cs typeface="Times New Roman" panose="02020603050405020304" pitchFamily="18" charset="0"/>
              </a:rPr>
              <a:t>Trace the function</a:t>
            </a:r>
            <a:endParaRPr lang="en-US" altLang="en-US" dirty="0">
              <a:ea typeface="Times New Roman" panose="02020603050405020304" pitchFamily="18" charset="0"/>
            </a:endParaRPr>
          </a:p>
        </p:txBody>
      </p:sp>
      <p:sp>
        <p:nvSpPr>
          <p:cNvPr id="79878" name="Rectangle 12"/>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79879" name="Object 11"/>
          <p:cNvGraphicFramePr>
            <a:graphicFrameLocks noChangeAspect="1"/>
          </p:cNvGraphicFramePr>
          <p:nvPr/>
        </p:nvGraphicFramePr>
        <p:xfrm>
          <a:off x="234950" y="1084263"/>
          <a:ext cx="8750300" cy="2311400"/>
        </p:xfrm>
        <a:graphic>
          <a:graphicData uri="http://schemas.openxmlformats.org/presentationml/2006/ole">
            <mc:AlternateContent xmlns:mc="http://schemas.openxmlformats.org/markup-compatibility/2006">
              <mc:Choice xmlns:v="urn:schemas-microsoft-com:vml" Requires="v">
                <p:oleObj spid="_x0000_s3081" name="" r:id="rId2" imgW="4882515" imgH="1285875" progId="Word.Picture.8">
                  <p:embed/>
                </p:oleObj>
              </mc:Choice>
              <mc:Fallback>
                <p:oleObj name="" r:id="rId2" imgW="4882515" imgH="1285875" progId="Word.Picture.8">
                  <p:embed/>
                  <p:pic>
                    <p:nvPicPr>
                      <p:cNvPr id="0" name="图片 3080"/>
                      <p:cNvPicPr/>
                      <p:nvPr/>
                    </p:nvPicPr>
                    <p:blipFill>
                      <a:blip r:embed="rId3"/>
                      <a:stretch>
                        <a:fillRect/>
                      </a:stretch>
                    </p:blipFill>
                    <p:spPr>
                      <a:xfrm>
                        <a:off x="234950" y="1084263"/>
                        <a:ext cx="8750300" cy="2311400"/>
                      </a:xfrm>
                      <a:prstGeom prst="rect">
                        <a:avLst/>
                      </a:prstGeom>
                      <a:noFill/>
                      <a:ln w="38100">
                        <a:noFill/>
                        <a:miter/>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0899" name="Rectangle 2"/>
          <p:cNvSpPr>
            <a:spLocks noGrp="1"/>
          </p:cNvSpPr>
          <p:nvPr>
            <p:ph type="title"/>
          </p:nvPr>
        </p:nvSpPr>
        <p:spPr>
          <a:xfrm>
            <a:off x="685800" y="457200"/>
            <a:ext cx="7772400" cy="838200"/>
          </a:xfrm>
        </p:spPr>
        <p:txBody>
          <a:bodyPr vert="horz" wrap="square" lIns="92075" tIns="46038" rIns="92075" bIns="46038" anchor="ctr"/>
          <a:p>
            <a:r>
              <a:rPr lang="en-US" altLang="en-US" dirty="0"/>
              <a:t>Binary Search</a:t>
            </a:r>
            <a:endParaRPr lang="en-US" altLang="en-US" u="sng" dirty="0">
              <a:latin typeface="Book Antiqua" pitchFamily="18" charset="0"/>
              <a:hlinkClick r:id="rId1" action="ppaction://program"/>
            </a:endParaRPr>
          </a:p>
        </p:txBody>
      </p:sp>
      <p:sp>
        <p:nvSpPr>
          <p:cNvPr id="80900" name="Rectangle 3"/>
          <p:cNvSpPr>
            <a:spLocks noGrp="1"/>
          </p:cNvSpPr>
          <p:nvPr>
            <p:ph idx="1"/>
          </p:nvPr>
        </p:nvSpPr>
        <p:spPr>
          <a:xfrm>
            <a:off x="685800" y="1447800"/>
            <a:ext cx="7924800" cy="4648200"/>
          </a:xfrm>
        </p:spPr>
        <p:txBody>
          <a:bodyPr vert="horz" wrap="square" lIns="92075" tIns="46038" rIns="92075" bIns="46038" anchor="t"/>
          <a:p>
            <a:pPr marL="0" indent="0">
              <a:buNone/>
            </a:pPr>
            <a:r>
              <a:rPr lang="en-US" altLang="en-US" dirty="0">
                <a:cs typeface="Times New Roman" panose="02020603050405020304" pitchFamily="18" charset="0"/>
              </a:rPr>
              <a:t>For binary search to work, the elements in the array must already be ordered. Without loss of generality, assume that the array is in ascending order. </a:t>
            </a:r>
            <a:endParaRPr lang="en-US" altLang="en-US" dirty="0">
              <a:cs typeface="Times New Roman" panose="02020603050405020304" pitchFamily="18" charset="0"/>
            </a:endParaRPr>
          </a:p>
          <a:p>
            <a:pPr marL="292100" lvl="1" indent="165100">
              <a:buNone/>
            </a:pPr>
            <a:r>
              <a:rPr lang="en-US" altLang="en-US" dirty="0">
                <a:cs typeface="Times New Roman" panose="02020603050405020304" pitchFamily="18" charset="0"/>
              </a:rPr>
              <a:t>e.g., 2 4 7 10 11 45 50 59 60 66 69 70 79</a:t>
            </a:r>
            <a:endParaRPr lang="en-US" altLang="en-US" dirty="0">
              <a:cs typeface="Times New Roman" panose="02020603050405020304" pitchFamily="18" charset="0"/>
            </a:endParaRPr>
          </a:p>
          <a:p>
            <a:pPr marL="0" indent="0">
              <a:buNone/>
            </a:pPr>
            <a:r>
              <a:rPr lang="en-US" altLang="en-US" dirty="0">
                <a:cs typeface="Times New Roman" panose="02020603050405020304" pitchFamily="18" charset="0"/>
              </a:rPr>
              <a:t>The binary search first compares the key with the element in the middle of the array. </a:t>
            </a:r>
            <a:endParaRPr lang="en-US" altLang="en-US" dirty="0">
              <a:ea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7660" y="457835"/>
            <a:ext cx="4716780" cy="612394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int binarySearch(const int list[], int key, int listSize);</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int list[] = {-3, 1, 2, 4, 9, 23};</a:t>
            </a:r>
            <a:endParaRPr lang="zh-CN" altLang="en-US" sz="1400"/>
          </a:p>
          <a:p>
            <a:r>
              <a:rPr lang="zh-CN" altLang="en-US" sz="1400"/>
              <a:t>  cout &lt;&lt; binarySearch(list, 2, 6) &lt;&lt; endl;</a:t>
            </a:r>
            <a:endParaRPr lang="zh-CN" altLang="en-US" sz="1400"/>
          </a:p>
          <a:p>
            <a:r>
              <a:rPr lang="zh-CN" altLang="en-US" sz="1400"/>
              <a:t>  return 0;</a:t>
            </a:r>
            <a:endParaRPr lang="zh-CN" altLang="en-US" sz="1400"/>
          </a:p>
          <a:p>
            <a:r>
              <a:rPr lang="zh-CN" altLang="en-US" sz="1400"/>
              <a:t>}</a:t>
            </a:r>
            <a:endParaRPr lang="zh-CN" altLang="en-US" sz="1400"/>
          </a:p>
          <a:p>
            <a:endParaRPr lang="zh-CN" altLang="en-US" sz="1400"/>
          </a:p>
          <a:p>
            <a:r>
              <a:rPr lang="zh-CN" altLang="en-US" sz="1400"/>
              <a:t>int binarySearch(const int list[], int key, int listSize)</a:t>
            </a:r>
            <a:endParaRPr lang="zh-CN" altLang="en-US" sz="1400"/>
          </a:p>
          <a:p>
            <a:r>
              <a:rPr lang="zh-CN" altLang="en-US" sz="1400"/>
              <a:t>{</a:t>
            </a:r>
            <a:endParaRPr lang="zh-CN" altLang="en-US" sz="1400"/>
          </a:p>
          <a:p>
            <a:r>
              <a:rPr lang="zh-CN" altLang="en-US" sz="1400"/>
              <a:t>  int low = 0;</a:t>
            </a:r>
            <a:endParaRPr lang="zh-CN" altLang="en-US" sz="1400"/>
          </a:p>
          <a:p>
            <a:r>
              <a:rPr lang="zh-CN" altLang="en-US" sz="1400"/>
              <a:t>  int high = listSize - 1;</a:t>
            </a:r>
            <a:endParaRPr lang="zh-CN" altLang="en-US" sz="1400"/>
          </a:p>
          <a:p>
            <a:r>
              <a:rPr lang="zh-CN" altLang="en-US" sz="1400"/>
              <a:t>  while (high &gt;= low)</a:t>
            </a:r>
            <a:endParaRPr lang="zh-CN" altLang="en-US" sz="1400"/>
          </a:p>
          <a:p>
            <a:r>
              <a:rPr lang="zh-CN" altLang="en-US" sz="1400"/>
              <a:t>  {</a:t>
            </a:r>
            <a:endParaRPr lang="zh-CN" altLang="en-US" sz="1400"/>
          </a:p>
          <a:p>
            <a:r>
              <a:rPr lang="zh-CN" altLang="en-US" sz="1400"/>
              <a:t>    int mid = (low + high) / 2;</a:t>
            </a:r>
            <a:endParaRPr lang="zh-CN" altLang="en-US" sz="1400"/>
          </a:p>
          <a:p>
            <a:r>
              <a:rPr lang="zh-CN" altLang="en-US" sz="1400"/>
              <a:t>    if (key &lt; list[mid])</a:t>
            </a:r>
            <a:endParaRPr lang="zh-CN" altLang="en-US" sz="1400"/>
          </a:p>
          <a:p>
            <a:r>
              <a:rPr lang="zh-CN" altLang="en-US" sz="1400"/>
              <a:t>      high = mid - 1;</a:t>
            </a:r>
            <a:endParaRPr lang="zh-CN" altLang="en-US" sz="1400"/>
          </a:p>
          <a:p>
            <a:r>
              <a:rPr lang="zh-CN" altLang="en-US" sz="1400"/>
              <a:t>    else if (key == list[mid])</a:t>
            </a:r>
            <a:endParaRPr lang="zh-CN" altLang="en-US" sz="1400"/>
          </a:p>
          <a:p>
            <a:r>
              <a:rPr lang="zh-CN" altLang="en-US" sz="1400"/>
              <a:t>      return mid;</a:t>
            </a:r>
            <a:endParaRPr lang="zh-CN" altLang="en-US" sz="1400"/>
          </a:p>
          <a:p>
            <a:r>
              <a:rPr lang="zh-CN" altLang="en-US" sz="1400"/>
              <a:t>    else</a:t>
            </a:r>
            <a:endParaRPr lang="zh-CN" altLang="en-US" sz="1400"/>
          </a:p>
          <a:p>
            <a:r>
              <a:rPr lang="zh-CN" altLang="en-US" sz="1400"/>
              <a:t>      low = mid + 1;</a:t>
            </a:r>
            <a:endParaRPr lang="zh-CN" altLang="en-US" sz="1400"/>
          </a:p>
          <a:p>
            <a:r>
              <a:rPr lang="zh-CN" altLang="en-US" sz="1400"/>
              <a:t>  }</a:t>
            </a:r>
            <a:endParaRPr lang="zh-CN" altLang="en-US" sz="1400"/>
          </a:p>
          <a:p>
            <a:r>
              <a:rPr lang="zh-CN" altLang="en-US" sz="1400"/>
              <a:t>  return -low - 1;</a:t>
            </a:r>
            <a:endParaRPr lang="zh-CN" altLang="en-US" sz="1400"/>
          </a:p>
          <a:p>
            <a:r>
              <a:rPr lang="zh-CN" altLang="en-US" sz="1400"/>
              <a:t>}</a:t>
            </a:r>
            <a:endParaRPr lang="zh-CN" altLang="en-US" sz="1400"/>
          </a:p>
        </p:txBody>
      </p:sp>
      <p:sp>
        <p:nvSpPr>
          <p:cNvPr id="5" name="文本框 4"/>
          <p:cNvSpPr txBox="1"/>
          <p:nvPr/>
        </p:nvSpPr>
        <p:spPr>
          <a:xfrm>
            <a:off x="327660" y="89535"/>
            <a:ext cx="2005965" cy="368300"/>
          </a:xfrm>
          <a:prstGeom prst="rect">
            <a:avLst/>
          </a:prstGeom>
          <a:noFill/>
        </p:spPr>
        <p:txBody>
          <a:bodyPr wrap="none" rtlCol="0" anchor="t">
            <a:spAutoFit/>
          </a:bodyPr>
          <a:p>
            <a:r>
              <a:rPr lang="en-US" altLang="en-US" dirty="0">
                <a:sym typeface="+mn-ea"/>
              </a:rPr>
              <a:t>BinarySearch.cpp</a:t>
            </a:r>
            <a:endParaRPr lang="zh-CN" altLang="en-US"/>
          </a:p>
        </p:txBody>
      </p:sp>
      <p:pic>
        <p:nvPicPr>
          <p:cNvPr id="6" name="图片 5"/>
          <p:cNvPicPr>
            <a:picLocks noChangeAspect="1"/>
          </p:cNvPicPr>
          <p:nvPr/>
        </p:nvPicPr>
        <p:blipFill>
          <a:blip r:embed="rId1"/>
          <a:stretch>
            <a:fillRect/>
          </a:stretch>
        </p:blipFill>
        <p:spPr>
          <a:xfrm>
            <a:off x="2981960" y="297180"/>
            <a:ext cx="304800" cy="2794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23" name="Rectangle 2"/>
          <p:cNvSpPr>
            <a:spLocks noGrp="1"/>
          </p:cNvSpPr>
          <p:nvPr>
            <p:ph type="title"/>
          </p:nvPr>
        </p:nvSpPr>
        <p:spPr>
          <a:xfrm>
            <a:off x="685800" y="457200"/>
            <a:ext cx="7772400" cy="838200"/>
          </a:xfrm>
        </p:spPr>
        <p:txBody>
          <a:bodyPr vert="horz" wrap="square" lIns="92075" tIns="46038" rIns="92075" bIns="46038" anchor="ctr"/>
          <a:p>
            <a:r>
              <a:rPr lang="en-US" altLang="en-US" dirty="0"/>
              <a:t>Binary Search, cont.</a:t>
            </a:r>
            <a:endParaRPr lang="en-US" altLang="en-US" u="sng" dirty="0">
              <a:latin typeface="Book Antiqua" pitchFamily="18" charset="0"/>
              <a:hlinkClick r:id="rId1" action="ppaction://program"/>
            </a:endParaRPr>
          </a:p>
        </p:txBody>
      </p:sp>
      <p:sp>
        <p:nvSpPr>
          <p:cNvPr id="81924" name="Rectangle 3"/>
          <p:cNvSpPr>
            <a:spLocks noGrp="1"/>
          </p:cNvSpPr>
          <p:nvPr>
            <p:ph idx="1"/>
          </p:nvPr>
        </p:nvSpPr>
        <p:spPr>
          <a:xfrm>
            <a:off x="609600" y="2390775"/>
            <a:ext cx="7924800" cy="4011613"/>
          </a:xfrm>
        </p:spPr>
        <p:txBody>
          <a:bodyPr vert="horz" wrap="square" lIns="92075" tIns="46038" rIns="92075" bIns="46038" anchor="t"/>
          <a:p>
            <a:pPr marL="513080" indent="-513080">
              <a:lnSpc>
                <a:spcPct val="90000"/>
              </a:lnSpc>
            </a:pPr>
            <a:r>
              <a:rPr lang="en-US" altLang="en-US" dirty="0">
                <a:cs typeface="Times New Roman" panose="02020603050405020304" pitchFamily="18" charset="0"/>
              </a:rPr>
              <a:t>If the key is less than the middle element, you only need to search the key in the first half of the array.</a:t>
            </a:r>
            <a:endParaRPr lang="en-US" altLang="en-US" dirty="0">
              <a:cs typeface="Times New Roman" panose="02020603050405020304" pitchFamily="18" charset="0"/>
            </a:endParaRPr>
          </a:p>
          <a:p>
            <a:pPr marL="513080" indent="-513080">
              <a:lnSpc>
                <a:spcPct val="90000"/>
              </a:lnSpc>
            </a:pPr>
            <a:r>
              <a:rPr lang="en-US" altLang="en-US" dirty="0">
                <a:cs typeface="Times New Roman" panose="02020603050405020304" pitchFamily="18" charset="0"/>
              </a:rPr>
              <a:t>If the key is equal to the middle element, the search ends with a match.</a:t>
            </a:r>
            <a:endParaRPr lang="en-US" altLang="en-US" dirty="0">
              <a:cs typeface="Times New Roman" panose="02020603050405020304" pitchFamily="18" charset="0"/>
            </a:endParaRPr>
          </a:p>
          <a:p>
            <a:pPr marL="513080" indent="-513080">
              <a:lnSpc>
                <a:spcPct val="90000"/>
              </a:lnSpc>
            </a:pPr>
            <a:r>
              <a:rPr lang="en-US" altLang="en-US" dirty="0">
                <a:cs typeface="Times New Roman" panose="02020603050405020304" pitchFamily="18" charset="0"/>
              </a:rPr>
              <a:t>If the key is greater than the middle element, you only need to search the key in the second half of the array.</a:t>
            </a:r>
            <a:endParaRPr lang="en-US" altLang="en-US" dirty="0"/>
          </a:p>
        </p:txBody>
      </p:sp>
      <p:sp>
        <p:nvSpPr>
          <p:cNvPr id="81925" name="Rectangle 4"/>
          <p:cNvSpPr/>
          <p:nvPr/>
        </p:nvSpPr>
        <p:spPr>
          <a:xfrm>
            <a:off x="693738" y="1662113"/>
            <a:ext cx="7221537" cy="69056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513080" lvl="0" indent="-513080">
              <a:buNone/>
            </a:pPr>
            <a:r>
              <a:rPr lang="en-US" altLang="en-US" dirty="0">
                <a:cs typeface="Times New Roman" panose="02020603050405020304" pitchFamily="18" charset="0"/>
              </a:rPr>
              <a:t>Consider the following three cases:</a:t>
            </a:r>
            <a:endParaRPr lang="en-US" altLang="en-US" dirty="0">
              <a:ea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2947" name="Rectangle 2"/>
          <p:cNvSpPr>
            <a:spLocks noGrp="1"/>
          </p:cNvSpPr>
          <p:nvPr>
            <p:ph type="title"/>
          </p:nvPr>
        </p:nvSpPr>
        <p:spPr/>
        <p:txBody>
          <a:bodyPr vert="horz" wrap="square" lIns="92075" tIns="46038" rIns="92075" bIns="46038" anchor="ctr"/>
          <a:p>
            <a:r>
              <a:rPr lang="en-US" altLang="en-US" dirty="0"/>
              <a:t>Binary Search</a:t>
            </a:r>
            <a:endParaRPr lang="en-US" altLang="en-US" dirty="0"/>
          </a:p>
        </p:txBody>
      </p:sp>
      <p:graphicFrame>
        <p:nvGraphicFramePr>
          <p:cNvPr id="386051" name="Group 3"/>
          <p:cNvGraphicFramePr>
            <a:graphicFrameLocks noGrp="1"/>
          </p:cNvGraphicFramePr>
          <p:nvPr/>
        </p:nvGraphicFramePr>
        <p:xfrm>
          <a:off x="2590800" y="3216275"/>
          <a:ext cx="4267200" cy="517525"/>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9" marB="45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sp>
        <p:nvSpPr>
          <p:cNvPr id="386111" name="Rectangle 63"/>
          <p:cNvSpPr/>
          <p:nvPr/>
        </p:nvSpPr>
        <p:spPr>
          <a:xfrm>
            <a:off x="1524000" y="3200400"/>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8</a:t>
            </a:r>
            <a:endParaRPr lang="en-US" altLang="en-US" sz="1800" dirty="0">
              <a:latin typeface="Arial" panose="020B0604020202090204" pitchFamily="34" charset="0"/>
            </a:endParaRPr>
          </a:p>
        </p:txBody>
      </p:sp>
      <p:sp>
        <p:nvSpPr>
          <p:cNvPr id="386112" name="Rectangle 64"/>
          <p:cNvSpPr/>
          <p:nvPr/>
        </p:nvSpPr>
        <p:spPr>
          <a:xfrm>
            <a:off x="1524000" y="3962400"/>
            <a:ext cx="533400" cy="533400"/>
          </a:xfrm>
          <a:prstGeom prst="rect">
            <a:avLst/>
          </a:prstGeom>
          <a:solidFill>
            <a:srgbClr val="FF0000"/>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8</a:t>
            </a:r>
            <a:endParaRPr lang="en-US" altLang="en-US" sz="1800" dirty="0">
              <a:latin typeface="Arial" panose="020B0604020202090204" pitchFamily="34" charset="0"/>
            </a:endParaRPr>
          </a:p>
        </p:txBody>
      </p:sp>
      <p:sp>
        <p:nvSpPr>
          <p:cNvPr id="386113" name="Rectangle 65"/>
          <p:cNvSpPr/>
          <p:nvPr/>
        </p:nvSpPr>
        <p:spPr>
          <a:xfrm>
            <a:off x="1524000" y="4724400"/>
            <a:ext cx="533400" cy="533400"/>
          </a:xfrm>
          <a:prstGeom prst="rect">
            <a:avLst/>
          </a:prstGeom>
          <a:solidFill>
            <a:srgbClr val="66FF33"/>
          </a:solidFill>
          <a:ln w="9525">
            <a:noFill/>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Arial" panose="020B0604020202090204" pitchFamily="34" charset="0"/>
              </a:rPr>
              <a:t>8</a:t>
            </a:r>
            <a:endParaRPr lang="en-US" altLang="en-US" sz="1800" dirty="0">
              <a:latin typeface="Arial" panose="020B0604020202090204" pitchFamily="34" charset="0"/>
            </a:endParaRPr>
          </a:p>
        </p:txBody>
      </p:sp>
      <p:sp>
        <p:nvSpPr>
          <p:cNvPr id="83011" name="Text Box 68"/>
          <p:cNvSpPr txBox="1"/>
          <p:nvPr/>
        </p:nvSpPr>
        <p:spPr>
          <a:xfrm>
            <a:off x="1422400" y="2354263"/>
            <a:ext cx="11144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Key</a:t>
            </a:r>
            <a:endParaRPr lang="en-US" altLang="en-US" sz="2400" dirty="0"/>
          </a:p>
        </p:txBody>
      </p:sp>
      <p:sp>
        <p:nvSpPr>
          <p:cNvPr id="83012" name="Text Box 69"/>
          <p:cNvSpPr txBox="1"/>
          <p:nvPr/>
        </p:nvSpPr>
        <p:spPr>
          <a:xfrm>
            <a:off x="2997200" y="2354263"/>
            <a:ext cx="2227263"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List</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bldLvl="0" animBg="1"/>
      <p:bldP spid="386112" grpId="0" bldLvl="0" animBg="1"/>
      <p:bldP spid="3861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152400"/>
            <a:ext cx="7772400" cy="609600"/>
          </a:xfrm>
        </p:spPr>
        <p:txBody>
          <a:bodyPr vert="horz" wrap="square" lIns="92075" tIns="46038" rIns="92075" bIns="46038" anchor="ctr"/>
          <a:p>
            <a:r>
              <a:rPr lang="en-US" altLang="en-US" dirty="0"/>
              <a:t>Using Indexed Variables</a:t>
            </a:r>
            <a:endParaRPr lang="en-US" altLang="en-US" dirty="0"/>
          </a:p>
        </p:txBody>
      </p:sp>
      <p:sp>
        <p:nvSpPr>
          <p:cNvPr id="10244" name="Rectangle 3"/>
          <p:cNvSpPr>
            <a:spLocks noGrp="1"/>
          </p:cNvSpPr>
          <p:nvPr>
            <p:ph idx="1"/>
          </p:nvPr>
        </p:nvSpPr>
        <p:spPr>
          <a:xfrm>
            <a:off x="228600" y="914400"/>
            <a:ext cx="8686800" cy="5486400"/>
          </a:xfrm>
        </p:spPr>
        <p:txBody>
          <a:bodyPr vert="horz" wrap="square" lIns="92075" tIns="46038" rIns="92075" bIns="46038" anchor="t"/>
          <a:p>
            <a:pPr marL="0" indent="0" algn="just">
              <a:buNone/>
            </a:pPr>
            <a:r>
              <a:rPr lang="en-US" altLang="en-US" sz="3400" dirty="0">
                <a:cs typeface="Courier New" panose="02070609020205090404" pitchFamily="49" charset="0"/>
              </a:rPr>
              <a:t>After an array is created, an indexed variable can be used in the same way as a regular variable. For example, the following code adds the value in </a:t>
            </a:r>
            <a:r>
              <a:rPr lang="en-US" altLang="en-US" sz="3400" u="sng" dirty="0">
                <a:cs typeface="Courier New" panose="02070609020205090404" pitchFamily="49" charset="0"/>
              </a:rPr>
              <a:t>myList[0]</a:t>
            </a:r>
            <a:r>
              <a:rPr lang="en-US" altLang="en-US" sz="3400" dirty="0">
                <a:cs typeface="Courier New" panose="02070609020205090404" pitchFamily="49" charset="0"/>
              </a:rPr>
              <a:t> and </a:t>
            </a:r>
            <a:r>
              <a:rPr lang="en-US" altLang="en-US" sz="3400" u="sng" dirty="0">
                <a:cs typeface="Courier New" panose="02070609020205090404" pitchFamily="49" charset="0"/>
              </a:rPr>
              <a:t>myList[1]</a:t>
            </a:r>
            <a:r>
              <a:rPr lang="en-US" altLang="en-US" sz="3400" dirty="0">
                <a:cs typeface="Courier New" panose="02070609020205090404" pitchFamily="49" charset="0"/>
              </a:rPr>
              <a:t> to </a:t>
            </a:r>
            <a:r>
              <a:rPr lang="en-US" altLang="en-US" sz="3400" u="sng" dirty="0">
                <a:cs typeface="Courier New" panose="02070609020205090404" pitchFamily="49" charset="0"/>
              </a:rPr>
              <a:t>myList[2]</a:t>
            </a:r>
            <a:r>
              <a:rPr lang="en-US" altLang="en-US" sz="3400" dirty="0">
                <a:cs typeface="Courier New" panose="02070609020205090404" pitchFamily="49" charset="0"/>
              </a:rPr>
              <a:t>.</a:t>
            </a:r>
            <a:endParaRPr lang="en-US" altLang="en-US" sz="3400" dirty="0">
              <a:cs typeface="Courier New" panose="02070609020205090404" pitchFamily="49" charset="0"/>
            </a:endParaRPr>
          </a:p>
          <a:p>
            <a:pPr marL="0" indent="0" algn="just">
              <a:buNone/>
            </a:pPr>
            <a:endParaRPr lang="en-US" altLang="en-US" sz="3400" dirty="0">
              <a:cs typeface="Courier New" panose="02070609020205090404" pitchFamily="49" charset="0"/>
            </a:endParaRPr>
          </a:p>
          <a:p>
            <a:pPr lvl="1" algn="just">
              <a:buNone/>
            </a:pPr>
            <a:r>
              <a:rPr lang="en-US" altLang="en-US" sz="2600" dirty="0">
                <a:latin typeface="Courier New" panose="02070609020205090404" pitchFamily="49" charset="0"/>
                <a:cs typeface="Courier New" panose="02070609020205090404" pitchFamily="49" charset="0"/>
              </a:rPr>
              <a:t>myList[2] = myList[0] + myList[1];</a:t>
            </a:r>
            <a:endParaRPr lang="en-US" altLang="en-US" sz="2600" dirty="0">
              <a:ea typeface="Courier New" panose="020706090202050904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3971" name="Rectangle 2"/>
          <p:cNvSpPr/>
          <p:nvPr/>
        </p:nvSpPr>
        <p:spPr>
          <a:xfrm>
            <a:off x="2036763" y="433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3972" name="Rectangle 3"/>
          <p:cNvSpPr>
            <a:spLocks noGrp="1"/>
          </p:cNvSpPr>
          <p:nvPr>
            <p:ph idx="1"/>
          </p:nvPr>
        </p:nvSpPr>
        <p:spPr>
          <a:xfrm>
            <a:off x="231775" y="931863"/>
            <a:ext cx="8529638" cy="863600"/>
          </a:xfrm>
        </p:spPr>
        <p:txBody>
          <a:bodyPr vert="horz" wrap="square" lIns="92075" tIns="46038" rIns="92075" bIns="46038" anchor="t"/>
          <a:p>
            <a:pPr marL="0" indent="0">
              <a:lnSpc>
                <a:spcPct val="90000"/>
              </a:lnSpc>
              <a:buNone/>
            </a:pPr>
            <a:r>
              <a:rPr lang="en-US" altLang="en-US" sz="2800" dirty="0"/>
              <a:t>http://www.cs.armstrong.edu/liang/animation/BinarySearchAnimation.html</a:t>
            </a:r>
            <a:endParaRPr lang="en-US" altLang="en-US" sz="2800" dirty="0"/>
          </a:p>
        </p:txBody>
      </p:sp>
      <p:sp>
        <p:nvSpPr>
          <p:cNvPr id="83973" name="Rectangle 4"/>
          <p:cNvSpPr>
            <a:spLocks noGrp="1"/>
          </p:cNvSpPr>
          <p:nvPr>
            <p:ph type="title"/>
          </p:nvPr>
        </p:nvSpPr>
        <p:spPr>
          <a:xfrm>
            <a:off x="228600" y="228600"/>
            <a:ext cx="8299450" cy="396875"/>
          </a:xfrm>
        </p:spPr>
        <p:txBody>
          <a:bodyPr vert="horz" wrap="square" lIns="92075" tIns="46038" rIns="92075" bIns="46038" anchor="ctr"/>
          <a:p>
            <a:r>
              <a:rPr lang="en-US" altLang="en-US" sz="3200" dirty="0"/>
              <a:t>Binary Search Animation</a:t>
            </a:r>
            <a:endParaRPr lang="en-US" altLang="en-US" sz="3200" dirty="0">
              <a:solidFill>
                <a:schemeClr val="tx1"/>
              </a:solidFill>
              <a:latin typeface="Book Antiqua" pitchFamily="18" charset="0"/>
              <a:hlinkClick r:id="rId1" action="ppaction://program"/>
            </a:endParaRPr>
          </a:p>
        </p:txBody>
      </p:sp>
      <p:sp>
        <p:nvSpPr>
          <p:cNvPr id="83974" name="Rectangle 5"/>
          <p:cNvSpPr/>
          <p:nvPr/>
        </p:nvSpPr>
        <p:spPr>
          <a:xfrm>
            <a:off x="0" y="15017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3975" name="Rectangle 6"/>
          <p:cNvSpPr/>
          <p:nvPr/>
        </p:nvSpPr>
        <p:spPr>
          <a:xfrm>
            <a:off x="0" y="1497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83977" name="Picture 8"/>
          <p:cNvPicPr>
            <a:picLocks noChangeAspect="1"/>
          </p:cNvPicPr>
          <p:nvPr/>
        </p:nvPicPr>
        <p:blipFill>
          <a:blip r:embed="rId2"/>
          <a:stretch>
            <a:fillRect/>
          </a:stretch>
        </p:blipFill>
        <p:spPr>
          <a:xfrm>
            <a:off x="2190750" y="2000250"/>
            <a:ext cx="4762500" cy="2857500"/>
          </a:xfrm>
          <a:prstGeom prst="rect">
            <a:avLst/>
          </a:prstGeom>
          <a:noFill/>
          <a:ln w="12700">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4995" name="Rectangle 2"/>
          <p:cNvSpPr>
            <a:spLocks noGrp="1"/>
          </p:cNvSpPr>
          <p:nvPr>
            <p:ph type="title"/>
          </p:nvPr>
        </p:nvSpPr>
        <p:spPr>
          <a:xfrm>
            <a:off x="685800" y="304800"/>
            <a:ext cx="7772400" cy="533400"/>
          </a:xfrm>
        </p:spPr>
        <p:txBody>
          <a:bodyPr vert="horz" wrap="square" lIns="92075" tIns="46038" rIns="92075" bIns="46038" anchor="ctr"/>
          <a:p>
            <a:r>
              <a:rPr lang="en-US" altLang="en-US" dirty="0"/>
              <a:t>Binary Search, cont.</a:t>
            </a:r>
            <a:endParaRPr lang="en-US" altLang="en-US" u="sng" dirty="0">
              <a:latin typeface="Book Antiqua" pitchFamily="18" charset="0"/>
              <a:hlinkClick r:id="rId1" action="ppaction://program"/>
            </a:endParaRPr>
          </a:p>
        </p:txBody>
      </p:sp>
      <p:sp>
        <p:nvSpPr>
          <p:cNvPr id="84996" name="Rectangle 6"/>
          <p:cNvSpPr/>
          <p:nvPr/>
        </p:nvSpPr>
        <p:spPr>
          <a:xfrm>
            <a:off x="2914650" y="21717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4997" name="Rectangle 8"/>
          <p:cNvSpPr/>
          <p:nvPr/>
        </p:nvSpPr>
        <p:spPr>
          <a:xfrm>
            <a:off x="2433638" y="23907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4998" name="Object 7"/>
          <p:cNvGraphicFramePr>
            <a:graphicFrameLocks noChangeAspect="1"/>
          </p:cNvGraphicFramePr>
          <p:nvPr/>
        </p:nvGraphicFramePr>
        <p:xfrm>
          <a:off x="-457200" y="1143000"/>
          <a:ext cx="9601200" cy="4660900"/>
        </p:xfrm>
        <a:graphic>
          <a:graphicData uri="http://schemas.openxmlformats.org/presentationml/2006/ole">
            <mc:AlternateContent xmlns:mc="http://schemas.openxmlformats.org/markup-compatibility/2006">
              <mc:Choice xmlns:v="urn:schemas-microsoft-com:vml" Requires="v">
                <p:oleObj spid="_x0000_s3079" name="" r:id="rId2" imgW="4277995" imgH="2078990" progId="Word.Picture.8">
                  <p:embed/>
                </p:oleObj>
              </mc:Choice>
              <mc:Fallback>
                <p:oleObj name="" r:id="rId2" imgW="4277995" imgH="2078990" progId="Word.Picture.8">
                  <p:embed/>
                  <p:pic>
                    <p:nvPicPr>
                      <p:cNvPr id="0" name="图片 3078"/>
                      <p:cNvPicPr/>
                      <p:nvPr/>
                    </p:nvPicPr>
                    <p:blipFill>
                      <a:blip r:embed="rId3"/>
                      <a:stretch>
                        <a:fillRect/>
                      </a:stretch>
                    </p:blipFill>
                    <p:spPr>
                      <a:xfrm>
                        <a:off x="-457200" y="1143000"/>
                        <a:ext cx="9601200" cy="4660900"/>
                      </a:xfrm>
                      <a:prstGeom prst="rect">
                        <a:avLst/>
                      </a:prstGeom>
                      <a:noFill/>
                      <a:ln w="38100">
                        <a:noFill/>
                        <a:miter/>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6019" name="Rectangle 2"/>
          <p:cNvSpPr>
            <a:spLocks noGrp="1"/>
          </p:cNvSpPr>
          <p:nvPr>
            <p:ph type="title"/>
          </p:nvPr>
        </p:nvSpPr>
        <p:spPr>
          <a:xfrm>
            <a:off x="685800" y="304800"/>
            <a:ext cx="7772400" cy="533400"/>
          </a:xfrm>
        </p:spPr>
        <p:txBody>
          <a:bodyPr vert="horz" wrap="square" lIns="92075" tIns="46038" rIns="92075" bIns="46038" anchor="ctr"/>
          <a:p>
            <a:r>
              <a:rPr lang="en-US" altLang="en-US" dirty="0"/>
              <a:t>Binary Search, cont.</a:t>
            </a:r>
            <a:endParaRPr lang="en-US" altLang="en-US" u="sng" dirty="0">
              <a:latin typeface="Book Antiqua" pitchFamily="18" charset="0"/>
              <a:hlinkClick r:id="rId1" action="ppaction://program"/>
            </a:endParaRPr>
          </a:p>
        </p:txBody>
      </p:sp>
      <p:sp>
        <p:nvSpPr>
          <p:cNvPr id="86020" name="Rectangle 3"/>
          <p:cNvSpPr/>
          <p:nvPr/>
        </p:nvSpPr>
        <p:spPr>
          <a:xfrm>
            <a:off x="2914650" y="21717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6021" name="Rectangle 4"/>
          <p:cNvSpPr/>
          <p:nvPr/>
        </p:nvSpPr>
        <p:spPr>
          <a:xfrm>
            <a:off x="2433638" y="23907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6022" name="Object 5"/>
          <p:cNvGraphicFramePr>
            <a:graphicFrameLocks noChangeAspect="1"/>
          </p:cNvGraphicFramePr>
          <p:nvPr/>
        </p:nvGraphicFramePr>
        <p:xfrm>
          <a:off x="87630" y="889000"/>
          <a:ext cx="9131935" cy="5969000"/>
        </p:xfrm>
        <a:graphic>
          <a:graphicData uri="http://schemas.openxmlformats.org/presentationml/2006/ole">
            <mc:AlternateContent xmlns:mc="http://schemas.openxmlformats.org/markup-compatibility/2006">
              <mc:Choice xmlns:v="urn:schemas-microsoft-com:vml" Requires="v">
                <p:oleObj spid="_x0000_s3080" name="" r:id="rId2" imgW="4282440" imgH="2796540" progId="Word.Picture.8">
                  <p:embed/>
                </p:oleObj>
              </mc:Choice>
              <mc:Fallback>
                <p:oleObj name="" r:id="rId2" imgW="4282440" imgH="2796540" progId="Word.Picture.8">
                  <p:embed/>
                  <p:pic>
                    <p:nvPicPr>
                      <p:cNvPr id="0" name="图片 3079"/>
                      <p:cNvPicPr/>
                      <p:nvPr/>
                    </p:nvPicPr>
                    <p:blipFill>
                      <a:blip r:embed="rId3"/>
                      <a:stretch>
                        <a:fillRect/>
                      </a:stretch>
                    </p:blipFill>
                    <p:spPr>
                      <a:xfrm>
                        <a:off x="87630" y="889000"/>
                        <a:ext cx="9131935" cy="5969000"/>
                      </a:xfrm>
                      <a:prstGeom prst="rect">
                        <a:avLst/>
                      </a:prstGeom>
                      <a:noFill/>
                      <a:ln w="38100">
                        <a:noFill/>
                        <a:miter/>
                      </a:ln>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7043"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Binary Search, cont.</a:t>
            </a:r>
            <a:endParaRPr lang="en-US" altLang="en-US" u="sng" dirty="0">
              <a:latin typeface="Book Antiqua" pitchFamily="18" charset="0"/>
              <a:hlinkClick r:id="rId1" action="ppaction://program"/>
            </a:endParaRPr>
          </a:p>
        </p:txBody>
      </p:sp>
      <p:sp>
        <p:nvSpPr>
          <p:cNvPr id="87044" name="Rectangle 3"/>
          <p:cNvSpPr>
            <a:spLocks noGrp="1"/>
          </p:cNvSpPr>
          <p:nvPr>
            <p:ph idx="1"/>
          </p:nvPr>
        </p:nvSpPr>
        <p:spPr>
          <a:xfrm>
            <a:off x="381000" y="914400"/>
            <a:ext cx="8534400" cy="5334000"/>
          </a:xfrm>
        </p:spPr>
        <p:txBody>
          <a:bodyPr vert="horz" wrap="square" lIns="92075" tIns="46038" rIns="92075" bIns="46038" anchor="t"/>
          <a:p>
            <a:pPr marL="0" indent="0">
              <a:buNone/>
            </a:pPr>
            <a:r>
              <a:rPr lang="en-US" altLang="en-US" dirty="0">
                <a:cs typeface="Times New Roman" panose="02020603050405020304" pitchFamily="18" charset="0"/>
              </a:rPr>
              <a:t>The </a:t>
            </a:r>
            <a:r>
              <a:rPr lang="en-US" altLang="en-US" u="sng" dirty="0">
                <a:cs typeface="Times New Roman" panose="02020603050405020304" pitchFamily="18" charset="0"/>
              </a:rPr>
              <a:t>binarySearch</a:t>
            </a:r>
            <a:r>
              <a:rPr lang="en-US" altLang="en-US" dirty="0">
                <a:cs typeface="Times New Roman" panose="02020603050405020304" pitchFamily="18" charset="0"/>
              </a:rPr>
              <a:t> Function returns the index of the search key if it is contained in the list. </a:t>
            </a:r>
            <a:endParaRPr lang="en-US" altLang="en-US" dirty="0">
              <a:cs typeface="Times New Roman" panose="02020603050405020304" pitchFamily="18" charset="0"/>
            </a:endParaRPr>
          </a:p>
          <a:p>
            <a:pPr marL="0" indent="0">
              <a:buNone/>
            </a:pPr>
            <a:r>
              <a:rPr lang="en-US" altLang="en-US" dirty="0">
                <a:cs typeface="Times New Roman" panose="02020603050405020304" pitchFamily="18" charset="0"/>
              </a:rPr>
              <a:t>Otherwise, it returns –insertion point - 1. The insertion point is the point at which the key would be inserted into the list.</a:t>
            </a:r>
            <a:r>
              <a:rPr lang="en-US" altLang="en-US" sz="4000" dirty="0">
                <a:cs typeface="Times New Roman" panose="02020603050405020304" pitchFamily="18" charset="0"/>
              </a:rPr>
              <a:t> </a:t>
            </a:r>
            <a:endParaRPr lang="en-US" altLang="en-US" sz="4000" dirty="0">
              <a:cs typeface="Times New Roman" panose="02020603050405020304" pitchFamily="18" charset="0"/>
            </a:endParaRPr>
          </a:p>
          <a:p>
            <a:pPr marL="0" indent="0">
              <a:buNone/>
            </a:pPr>
            <a:endParaRPr lang="en-US" altLang="en-US" sz="4000" dirty="0">
              <a:ea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8067"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From Idea to Solution</a:t>
            </a:r>
            <a:endParaRPr lang="en-US" altLang="en-US" u="sng" dirty="0">
              <a:latin typeface="Book Antiqua" pitchFamily="18" charset="0"/>
              <a:hlinkClick r:id="rId1" action="ppaction://program"/>
            </a:endParaRPr>
          </a:p>
        </p:txBody>
      </p:sp>
      <p:sp>
        <p:nvSpPr>
          <p:cNvPr id="88068" name="Rectangle 3"/>
          <p:cNvSpPr>
            <a:spLocks noGrp="1"/>
          </p:cNvSpPr>
          <p:nvPr>
            <p:ph idx="1"/>
          </p:nvPr>
        </p:nvSpPr>
        <p:spPr>
          <a:xfrm>
            <a:off x="381000" y="914400"/>
            <a:ext cx="8610600" cy="5257800"/>
          </a:xfrm>
        </p:spPr>
        <p:txBody>
          <a:bodyPr vert="horz" wrap="square" lIns="92075" tIns="46038" rIns="92075" bIns="46038" anchor="t"/>
          <a:p>
            <a:pPr marL="0" indent="0">
              <a:lnSpc>
                <a:spcPct val="80000"/>
              </a:lnSpc>
              <a:buNone/>
            </a:pPr>
            <a:r>
              <a:rPr lang="en-US" altLang="en-US" sz="1800" dirty="0">
                <a:solidFill>
                  <a:schemeClr val="tx2"/>
                </a:solidFill>
              </a:rPr>
              <a:t>int binarySearch(const int list[], int key, int arraySize) </a:t>
            </a:r>
            <a:endParaRPr lang="en-US" altLang="en-US" sz="1800" dirty="0">
              <a:solidFill>
                <a:schemeClr val="tx2"/>
              </a:solidFill>
            </a:endParaRPr>
          </a:p>
          <a:p>
            <a:pPr marL="0" indent="0">
              <a:lnSpc>
                <a:spcPct val="80000"/>
              </a:lnSpc>
              <a:buNone/>
            </a:pPr>
            <a:r>
              <a:rPr lang="en-US" altLang="en-US" sz="1800" dirty="0">
                <a:solidFill>
                  <a:schemeClr val="tx2"/>
                </a:solidFill>
              </a:rPr>
              <a:t>{</a:t>
            </a:r>
            <a:endParaRPr lang="en-US" altLang="en-US" sz="1800" dirty="0">
              <a:solidFill>
                <a:schemeClr val="tx2"/>
              </a:solidFill>
            </a:endParaRPr>
          </a:p>
          <a:p>
            <a:pPr marL="0" indent="0">
              <a:lnSpc>
                <a:spcPct val="80000"/>
              </a:lnSpc>
              <a:buNone/>
            </a:pPr>
            <a:r>
              <a:rPr lang="en-US" altLang="en-US" sz="1800" dirty="0">
                <a:solidFill>
                  <a:schemeClr val="tx2"/>
                </a:solidFill>
              </a:rPr>
              <a:t>  int low = 0;</a:t>
            </a:r>
            <a:endParaRPr lang="en-US" altLang="en-US" sz="1800" dirty="0">
              <a:solidFill>
                <a:schemeClr val="tx2"/>
              </a:solidFill>
            </a:endParaRPr>
          </a:p>
          <a:p>
            <a:pPr marL="0" indent="0">
              <a:lnSpc>
                <a:spcPct val="80000"/>
              </a:lnSpc>
              <a:buNone/>
            </a:pPr>
            <a:r>
              <a:rPr lang="en-US" altLang="en-US" sz="1800" dirty="0">
                <a:solidFill>
                  <a:schemeClr val="tx2"/>
                </a:solidFill>
              </a:rPr>
              <a:t>  int high = arraySize - 1;</a:t>
            </a:r>
            <a:endParaRPr lang="en-US" altLang="en-US" sz="1800" dirty="0">
              <a:solidFill>
                <a:schemeClr val="tx2"/>
              </a:solidFill>
            </a:endParaRPr>
          </a:p>
          <a:p>
            <a:pPr marL="0" indent="0">
              <a:lnSpc>
                <a:spcPct val="80000"/>
              </a:lnSpc>
              <a:buNone/>
            </a:pPr>
            <a:r>
              <a:rPr lang="en-US" altLang="en-US" sz="1800" dirty="0">
                <a:solidFill>
                  <a:schemeClr val="tx2"/>
                </a:solidFill>
              </a:rPr>
              <a:t>    </a:t>
            </a:r>
            <a:endParaRPr lang="en-US" altLang="en-US" sz="1800" dirty="0">
              <a:solidFill>
                <a:schemeClr val="tx2"/>
              </a:solidFill>
            </a:endParaRPr>
          </a:p>
          <a:p>
            <a:pPr marL="0" indent="0">
              <a:lnSpc>
                <a:spcPct val="80000"/>
              </a:lnSpc>
              <a:buNone/>
            </a:pPr>
            <a:r>
              <a:rPr lang="en-US" altLang="en-US" sz="1800" dirty="0">
                <a:solidFill>
                  <a:schemeClr val="tx2"/>
                </a:solidFill>
              </a:rPr>
              <a:t>  while (high &gt;= low) </a:t>
            </a:r>
            <a:endParaRPr lang="en-US" altLang="en-US" sz="1800" dirty="0">
              <a:solidFill>
                <a:schemeClr val="tx2"/>
              </a:solidFill>
            </a:endParaRPr>
          </a:p>
          <a:p>
            <a:pPr marL="0" indent="0">
              <a:lnSpc>
                <a:spcPct val="80000"/>
              </a:lnSpc>
              <a:buNone/>
            </a:pPr>
            <a:r>
              <a:rPr lang="en-US" altLang="en-US" sz="1800" dirty="0">
                <a:solidFill>
                  <a:schemeClr val="tx2"/>
                </a:solidFill>
              </a:rPr>
              <a:t>  {</a:t>
            </a:r>
            <a:endParaRPr lang="en-US" altLang="en-US" sz="1800" dirty="0">
              <a:solidFill>
                <a:schemeClr val="tx2"/>
              </a:solidFill>
            </a:endParaRPr>
          </a:p>
          <a:p>
            <a:pPr marL="0" indent="0">
              <a:lnSpc>
                <a:spcPct val="80000"/>
              </a:lnSpc>
              <a:buNone/>
            </a:pPr>
            <a:r>
              <a:rPr lang="en-US" altLang="en-US" sz="1800" dirty="0">
                <a:solidFill>
                  <a:schemeClr val="tx2"/>
                </a:solidFill>
              </a:rPr>
              <a:t>    int mid = (low + high) / 2;</a:t>
            </a:r>
            <a:endParaRPr lang="en-US" altLang="en-US" sz="1800" dirty="0">
              <a:solidFill>
                <a:schemeClr val="tx2"/>
              </a:solidFill>
            </a:endParaRPr>
          </a:p>
          <a:p>
            <a:pPr marL="0" indent="0">
              <a:lnSpc>
                <a:spcPct val="80000"/>
              </a:lnSpc>
              <a:buNone/>
            </a:pPr>
            <a:r>
              <a:rPr lang="en-US" altLang="en-US" sz="1800" dirty="0">
                <a:solidFill>
                  <a:schemeClr val="tx2"/>
                </a:solidFill>
              </a:rPr>
              <a:t>    if (key &lt; list[mid])</a:t>
            </a:r>
            <a:endParaRPr lang="en-US" altLang="en-US" sz="1800" dirty="0">
              <a:solidFill>
                <a:schemeClr val="tx2"/>
              </a:solidFill>
            </a:endParaRPr>
          </a:p>
          <a:p>
            <a:pPr marL="0" indent="0">
              <a:lnSpc>
                <a:spcPct val="80000"/>
              </a:lnSpc>
              <a:buNone/>
            </a:pPr>
            <a:r>
              <a:rPr lang="en-US" altLang="en-US" sz="1800" dirty="0">
                <a:solidFill>
                  <a:schemeClr val="tx2"/>
                </a:solidFill>
              </a:rPr>
              <a:t>      high = mid - 1;</a:t>
            </a:r>
            <a:endParaRPr lang="en-US" altLang="en-US" sz="1800" dirty="0">
              <a:solidFill>
                <a:schemeClr val="tx2"/>
              </a:solidFill>
            </a:endParaRPr>
          </a:p>
          <a:p>
            <a:pPr marL="0" indent="0">
              <a:lnSpc>
                <a:spcPct val="80000"/>
              </a:lnSpc>
              <a:buNone/>
            </a:pPr>
            <a:r>
              <a:rPr lang="en-US" altLang="en-US" sz="1800" dirty="0">
                <a:solidFill>
                  <a:schemeClr val="tx2"/>
                </a:solidFill>
              </a:rPr>
              <a:t>    else if (key == list[mid])</a:t>
            </a:r>
            <a:endParaRPr lang="en-US" altLang="en-US" sz="1800" dirty="0">
              <a:solidFill>
                <a:schemeClr val="tx2"/>
              </a:solidFill>
            </a:endParaRPr>
          </a:p>
          <a:p>
            <a:pPr marL="0" indent="0">
              <a:lnSpc>
                <a:spcPct val="80000"/>
              </a:lnSpc>
              <a:buNone/>
            </a:pPr>
            <a:r>
              <a:rPr lang="en-US" altLang="en-US" sz="1800" dirty="0">
                <a:solidFill>
                  <a:schemeClr val="tx2"/>
                </a:solidFill>
              </a:rPr>
              <a:t>      return mid;</a:t>
            </a:r>
            <a:endParaRPr lang="en-US" altLang="en-US" sz="1800" dirty="0">
              <a:solidFill>
                <a:schemeClr val="tx2"/>
              </a:solidFill>
            </a:endParaRPr>
          </a:p>
          <a:p>
            <a:pPr marL="0" indent="0">
              <a:lnSpc>
                <a:spcPct val="80000"/>
              </a:lnSpc>
              <a:buNone/>
            </a:pPr>
            <a:r>
              <a:rPr lang="en-US" altLang="en-US" sz="1800" dirty="0">
                <a:solidFill>
                  <a:schemeClr val="tx2"/>
                </a:solidFill>
              </a:rPr>
              <a:t>    else</a:t>
            </a:r>
            <a:endParaRPr lang="en-US" altLang="en-US" sz="1800" dirty="0">
              <a:solidFill>
                <a:schemeClr val="tx2"/>
              </a:solidFill>
            </a:endParaRPr>
          </a:p>
          <a:p>
            <a:pPr marL="0" indent="0">
              <a:lnSpc>
                <a:spcPct val="80000"/>
              </a:lnSpc>
              <a:buNone/>
            </a:pPr>
            <a:r>
              <a:rPr lang="en-US" altLang="en-US" sz="1800" dirty="0">
                <a:solidFill>
                  <a:schemeClr val="tx2"/>
                </a:solidFill>
              </a:rPr>
              <a:t>      low = mid + 1;</a:t>
            </a:r>
            <a:endParaRPr lang="en-US" altLang="en-US" sz="1800" dirty="0">
              <a:solidFill>
                <a:schemeClr val="tx2"/>
              </a:solidFill>
            </a:endParaRPr>
          </a:p>
          <a:p>
            <a:pPr marL="0" indent="0">
              <a:lnSpc>
                <a:spcPct val="80000"/>
              </a:lnSpc>
              <a:buNone/>
            </a:pPr>
            <a:r>
              <a:rPr lang="en-US" altLang="en-US" sz="1800" dirty="0">
                <a:solidFill>
                  <a:schemeClr val="tx2"/>
                </a:solidFill>
              </a:rPr>
              <a:t>  }</a:t>
            </a:r>
            <a:endParaRPr lang="en-US" altLang="en-US" sz="1800" dirty="0">
              <a:solidFill>
                <a:schemeClr val="tx2"/>
              </a:solidFill>
            </a:endParaRPr>
          </a:p>
          <a:p>
            <a:pPr marL="0" indent="0">
              <a:lnSpc>
                <a:spcPct val="80000"/>
              </a:lnSpc>
              <a:buNone/>
            </a:pPr>
            <a:r>
              <a:rPr lang="en-US" altLang="en-US" sz="1800" dirty="0">
                <a:solidFill>
                  <a:schemeClr val="tx2"/>
                </a:solidFill>
              </a:rPr>
              <a:t>    </a:t>
            </a:r>
            <a:endParaRPr lang="en-US" altLang="en-US" sz="1800" dirty="0">
              <a:solidFill>
                <a:schemeClr val="tx2"/>
              </a:solidFill>
            </a:endParaRPr>
          </a:p>
          <a:p>
            <a:pPr marL="0" indent="0">
              <a:lnSpc>
                <a:spcPct val="80000"/>
              </a:lnSpc>
              <a:buNone/>
            </a:pPr>
            <a:r>
              <a:rPr lang="en-US" altLang="en-US" sz="1800" dirty="0">
                <a:solidFill>
                  <a:schemeClr val="tx2"/>
                </a:solidFill>
              </a:rPr>
              <a:t>  return –low - 1;</a:t>
            </a:r>
            <a:endParaRPr lang="en-US" altLang="en-US" sz="1800" dirty="0">
              <a:solidFill>
                <a:schemeClr val="tx2"/>
              </a:solidFill>
            </a:endParaRPr>
          </a:p>
          <a:p>
            <a:pPr marL="0" indent="0">
              <a:lnSpc>
                <a:spcPct val="80000"/>
              </a:lnSpc>
              <a:buNone/>
            </a:pPr>
            <a:r>
              <a:rPr lang="en-US" altLang="en-US" sz="1800" dirty="0">
                <a:solidFill>
                  <a:schemeClr val="tx2"/>
                </a:solidFill>
              </a:rPr>
              <a:t>}</a:t>
            </a:r>
            <a:endParaRPr lang="en-US" altLang="en-US" sz="1800" dirty="0">
              <a:solidFill>
                <a:schemeClr val="tx2"/>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9091" name="Rectangle 2"/>
          <p:cNvSpPr>
            <a:spLocks noGrp="1"/>
          </p:cNvSpPr>
          <p:nvPr>
            <p:ph type="title"/>
          </p:nvPr>
        </p:nvSpPr>
        <p:spPr>
          <a:xfrm>
            <a:off x="762000" y="152400"/>
            <a:ext cx="7772400" cy="838200"/>
          </a:xfrm>
        </p:spPr>
        <p:txBody>
          <a:bodyPr vert="horz" wrap="square" lIns="92075" tIns="46038" rIns="92075" bIns="46038" anchor="ctr"/>
          <a:p>
            <a:r>
              <a:rPr lang="en-US" altLang="en-US" dirty="0"/>
              <a:t>Sorting Arrays</a:t>
            </a:r>
            <a:endParaRPr lang="en-US" altLang="en-US" u="sng" dirty="0">
              <a:latin typeface="Book Antiqua" pitchFamily="18" charset="0"/>
              <a:hlinkClick r:id="rId1" action="ppaction://program"/>
            </a:endParaRPr>
          </a:p>
        </p:txBody>
      </p:sp>
      <p:sp>
        <p:nvSpPr>
          <p:cNvPr id="89092" name="Rectangle 3"/>
          <p:cNvSpPr/>
          <p:nvPr/>
        </p:nvSpPr>
        <p:spPr>
          <a:xfrm>
            <a:off x="0" y="281622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9093" name="Rectangle 5"/>
          <p:cNvSpPr>
            <a:spLocks noGrp="1"/>
          </p:cNvSpPr>
          <p:nvPr>
            <p:ph idx="1"/>
          </p:nvPr>
        </p:nvSpPr>
        <p:spPr>
          <a:xfrm>
            <a:off x="155575" y="1201738"/>
            <a:ext cx="8759825" cy="4090987"/>
          </a:xfrm>
        </p:spPr>
        <p:txBody>
          <a:bodyPr vert="horz" wrap="square" lIns="92075" tIns="46038" rIns="92075" bIns="46038" anchor="t"/>
          <a:p>
            <a:pPr marL="0" indent="0">
              <a:buNone/>
            </a:pPr>
            <a:r>
              <a:rPr lang="en-US" altLang="en-US" dirty="0"/>
              <a:t>Sorting, like searching, is also a common task in computer programming. It would be used, for instance, if you wanted to display the grades from in alphabetical order. Many different algorithms have been developed for sorting. This section introduces selection sort.</a:t>
            </a:r>
            <a:endParaRPr lang="en-US" altLang="en-US" dirty="0"/>
          </a:p>
        </p:txBody>
      </p:sp>
      <p:sp>
        <p:nvSpPr>
          <p:cNvPr id="89094" name="Rectangle 9">
            <a:hlinkClick r:id="rId2"/>
          </p:cNvPr>
          <p:cNvSpPr/>
          <p:nvPr/>
        </p:nvSpPr>
        <p:spPr>
          <a:xfrm>
            <a:off x="5734050" y="5464175"/>
            <a:ext cx="20669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2000" dirty="0"/>
              <a:t>SelectionSort</a:t>
            </a:r>
            <a:endParaRPr lang="en-US" altLang="en-US" sz="2000" dirty="0"/>
          </a:p>
        </p:txBody>
      </p:sp>
      <p:sp>
        <p:nvSpPr>
          <p:cNvPr id="89095" name="AutoShape 10">
            <a:hlinkClick r:id="rId3" action="ppaction://program"/>
          </p:cNvPr>
          <p:cNvSpPr/>
          <p:nvPr/>
        </p:nvSpPr>
        <p:spPr>
          <a:xfrm>
            <a:off x="7937500" y="5464175"/>
            <a:ext cx="700088" cy="381000"/>
          </a:xfrm>
          <a:prstGeom prst="actionButtonBlank">
            <a:avLst/>
          </a:prstGeom>
          <a:solidFill>
            <a:srgbClr val="38A1BA"/>
          </a:solidFill>
          <a:ln w="19050">
            <a:noFill/>
          </a:ln>
          <a:effectLst>
            <a:prstShdw prst="shdw17" dist="17961" dir="2699999">
              <a:srgbClr val="226170"/>
            </a:prstShdw>
          </a:effectLst>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latin typeface="Book Antiqua" pitchFamily="18" charset="0"/>
              </a:rPr>
              <a:t>Run</a:t>
            </a:r>
            <a:endParaRPr lang="en-US" alt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1625" y="286385"/>
            <a:ext cx="2540000" cy="398780"/>
          </a:xfrm>
          <a:prstGeom prst="rect">
            <a:avLst/>
          </a:prstGeom>
          <a:noFill/>
        </p:spPr>
        <p:txBody>
          <a:bodyPr wrap="square" rtlCol="0" anchor="t">
            <a:spAutoFit/>
          </a:bodyPr>
          <a:p>
            <a:r>
              <a:rPr lang="zh-CN" altLang="en-US" sz="2000"/>
              <a:t>SelectionSort</a:t>
            </a:r>
            <a:r>
              <a:rPr lang="en-US" altLang="zh-CN" sz="2000"/>
              <a:t>.cpp</a:t>
            </a:r>
            <a:endParaRPr lang="en-US" altLang="zh-CN" sz="2000"/>
          </a:p>
        </p:txBody>
      </p:sp>
      <p:sp>
        <p:nvSpPr>
          <p:cNvPr id="5" name="文本框 4"/>
          <p:cNvSpPr txBox="1"/>
          <p:nvPr/>
        </p:nvSpPr>
        <p:spPr>
          <a:xfrm>
            <a:off x="377825" y="685165"/>
            <a:ext cx="4110990" cy="427672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endParaRPr lang="zh-CN" altLang="en-US" sz="1600"/>
          </a:p>
          <a:p>
            <a:r>
              <a:rPr lang="zh-CN" altLang="en-US" sz="1600"/>
              <a:t>void selectionSort(double [], int);</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double list[] = {2, 4.5, 5, 1, 2, -3.3};</a:t>
            </a:r>
            <a:endParaRPr lang="zh-CN" altLang="en-US" sz="1600"/>
          </a:p>
          <a:p>
            <a:r>
              <a:rPr lang="zh-CN" altLang="en-US" sz="1600"/>
              <a:t>  selectionSort(list, 6);</a:t>
            </a:r>
            <a:endParaRPr lang="zh-CN" altLang="en-US" sz="1600"/>
          </a:p>
          <a:p>
            <a:endParaRPr lang="zh-CN" altLang="en-US" sz="1600"/>
          </a:p>
          <a:p>
            <a:r>
              <a:rPr lang="zh-CN" altLang="en-US" sz="1600"/>
              <a:t>  for (int i = 0; i &lt; 6; i++)</a:t>
            </a:r>
            <a:endParaRPr lang="zh-CN" altLang="en-US" sz="1600"/>
          </a:p>
          <a:p>
            <a:r>
              <a:rPr lang="zh-CN" altLang="en-US" sz="1600"/>
              <a:t>  {</a:t>
            </a:r>
            <a:endParaRPr lang="zh-CN" altLang="en-US" sz="1600"/>
          </a:p>
          <a:p>
            <a:r>
              <a:rPr lang="zh-CN" altLang="en-US" sz="1600"/>
              <a:t>    cout &lt;&lt; list[i] &lt;&lt;  " ";</a:t>
            </a:r>
            <a:endParaRPr lang="zh-CN" altLang="en-US" sz="1600"/>
          </a:p>
          <a:p>
            <a:r>
              <a:rPr lang="zh-CN" altLang="en-US" sz="1600"/>
              <a:t>  }</a:t>
            </a:r>
            <a:endParaRPr lang="zh-CN" altLang="en-US" sz="1600"/>
          </a:p>
          <a:p>
            <a:r>
              <a:rPr lang="zh-CN" altLang="en-US" sz="1600"/>
              <a:t>  </a:t>
            </a:r>
            <a:r>
              <a:rPr lang="en-US" altLang="zh-CN" sz="1600"/>
              <a:t>cout&lt;&lt;endl;</a:t>
            </a:r>
            <a:endParaRPr lang="zh-CN" altLang="en-US" sz="1600"/>
          </a:p>
          <a:p>
            <a:r>
              <a:rPr lang="zh-CN" altLang="en-US" sz="1600"/>
              <a:t>  return 0;</a:t>
            </a:r>
            <a:endParaRPr lang="zh-CN" altLang="en-US" sz="1600"/>
          </a:p>
          <a:p>
            <a:r>
              <a:rPr lang="zh-CN" altLang="en-US" sz="1600"/>
              <a:t>}</a:t>
            </a:r>
            <a:endParaRPr lang="zh-CN" altLang="en-US" sz="1600"/>
          </a:p>
        </p:txBody>
      </p:sp>
      <p:sp>
        <p:nvSpPr>
          <p:cNvPr id="6" name="文本框 5"/>
          <p:cNvSpPr txBox="1"/>
          <p:nvPr/>
        </p:nvSpPr>
        <p:spPr>
          <a:xfrm>
            <a:off x="4360545" y="286385"/>
            <a:ext cx="4548505" cy="5477510"/>
          </a:xfrm>
          <a:prstGeom prst="rect">
            <a:avLst/>
          </a:prstGeom>
          <a:noFill/>
        </p:spPr>
        <p:txBody>
          <a:bodyPr wrap="square" rtlCol="0" anchor="t">
            <a:spAutoFit/>
          </a:bodyPr>
          <a:p>
            <a:r>
              <a:rPr lang="zh-CN" altLang="en-US" sz="1400"/>
              <a:t>void selectionSort(double list[], int listSize)</a:t>
            </a:r>
            <a:endParaRPr lang="zh-CN" altLang="en-US" sz="1400"/>
          </a:p>
          <a:p>
            <a:r>
              <a:rPr lang="zh-CN" altLang="en-US" sz="1400"/>
              <a:t>{</a:t>
            </a:r>
            <a:endParaRPr lang="zh-CN" altLang="en-US" sz="1400"/>
          </a:p>
          <a:p>
            <a:r>
              <a:rPr lang="zh-CN" altLang="en-US" sz="1400"/>
              <a:t>  for (int i = 0; i &lt; listSize - 1; i++)</a:t>
            </a:r>
            <a:endParaRPr lang="zh-CN" altLang="en-US" sz="1400"/>
          </a:p>
          <a:p>
            <a:r>
              <a:rPr lang="zh-CN" altLang="en-US" sz="1400"/>
              <a:t>  {</a:t>
            </a:r>
            <a:endParaRPr lang="zh-CN" altLang="en-US" sz="1400"/>
          </a:p>
          <a:p>
            <a:r>
              <a:rPr lang="zh-CN" altLang="en-US" sz="1400"/>
              <a:t>    // Find the minimum in the list[i..listSize-1]</a:t>
            </a:r>
            <a:endParaRPr lang="zh-CN" altLang="en-US" sz="1400"/>
          </a:p>
          <a:p>
            <a:r>
              <a:rPr lang="zh-CN" altLang="en-US" sz="1400"/>
              <a:t>    double currentMin = list[i];</a:t>
            </a:r>
            <a:endParaRPr lang="zh-CN" altLang="en-US" sz="1400"/>
          </a:p>
          <a:p>
            <a:r>
              <a:rPr lang="zh-CN" altLang="en-US" sz="1400"/>
              <a:t>    int currentMinIndex = i;</a:t>
            </a:r>
            <a:endParaRPr lang="zh-CN" altLang="en-US" sz="1400"/>
          </a:p>
          <a:p>
            <a:endParaRPr lang="zh-CN" altLang="en-US" sz="1400"/>
          </a:p>
          <a:p>
            <a:r>
              <a:rPr lang="zh-CN" altLang="en-US" sz="1400"/>
              <a:t>    for (int j = i + 1; j &lt; listSize; j++)</a:t>
            </a:r>
            <a:endParaRPr lang="zh-CN" altLang="en-US" sz="1400"/>
          </a:p>
          <a:p>
            <a:r>
              <a:rPr lang="zh-CN" altLang="en-US" sz="1400"/>
              <a:t>    {</a:t>
            </a:r>
            <a:endParaRPr lang="zh-CN" altLang="en-US" sz="1400"/>
          </a:p>
          <a:p>
            <a:r>
              <a:rPr lang="zh-CN" altLang="en-US" sz="1400"/>
              <a:t>      if (currentMin &gt; list[j])</a:t>
            </a:r>
            <a:endParaRPr lang="zh-CN" altLang="en-US" sz="1400"/>
          </a:p>
          <a:p>
            <a:r>
              <a:rPr lang="zh-CN" altLang="en-US" sz="1400"/>
              <a:t>      {</a:t>
            </a:r>
            <a:endParaRPr lang="zh-CN" altLang="en-US" sz="1400"/>
          </a:p>
          <a:p>
            <a:r>
              <a:rPr lang="zh-CN" altLang="en-US" sz="1400"/>
              <a:t>        currentMin = list[j];</a:t>
            </a:r>
            <a:endParaRPr lang="zh-CN" altLang="en-US" sz="1400"/>
          </a:p>
          <a:p>
            <a:r>
              <a:rPr lang="zh-CN" altLang="en-US" sz="1400"/>
              <a:t>        currentMinIndex = j;</a:t>
            </a:r>
            <a:endParaRPr lang="zh-CN" altLang="en-US" sz="1400"/>
          </a:p>
          <a:p>
            <a:r>
              <a:rPr lang="zh-CN" altLang="en-US" sz="1400"/>
              <a:t>      }</a:t>
            </a:r>
            <a:endParaRPr lang="zh-CN" altLang="en-US" sz="1400"/>
          </a:p>
          <a:p>
            <a:r>
              <a:rPr lang="zh-CN" altLang="en-US" sz="1400"/>
              <a:t>    }</a:t>
            </a:r>
            <a:endParaRPr lang="zh-CN" altLang="en-US" sz="1400"/>
          </a:p>
          <a:p>
            <a:endParaRPr lang="zh-CN" altLang="en-US" sz="1400"/>
          </a:p>
          <a:p>
            <a:r>
              <a:rPr lang="zh-CN" altLang="en-US" sz="1400"/>
              <a:t>    // Swap list[i] with list[currentMinIndex] if necessary;</a:t>
            </a:r>
            <a:endParaRPr lang="zh-CN" altLang="en-US" sz="1400"/>
          </a:p>
          <a:p>
            <a:r>
              <a:rPr lang="zh-CN" altLang="en-US" sz="1400"/>
              <a:t>    if (currentMinIndex != i)</a:t>
            </a:r>
            <a:endParaRPr lang="zh-CN" altLang="en-US" sz="1400"/>
          </a:p>
          <a:p>
            <a:r>
              <a:rPr lang="zh-CN" altLang="en-US" sz="1400"/>
              <a:t>    {</a:t>
            </a:r>
            <a:endParaRPr lang="zh-CN" altLang="en-US" sz="1400"/>
          </a:p>
          <a:p>
            <a:r>
              <a:rPr lang="zh-CN" altLang="en-US" sz="1400"/>
              <a:t>      list[currentMinIndex] = list[i];</a:t>
            </a:r>
            <a:endParaRPr lang="zh-CN" altLang="en-US" sz="1400"/>
          </a:p>
          <a:p>
            <a:r>
              <a:rPr lang="zh-CN" altLang="en-US" sz="1400"/>
              <a:t>      list[i] = currentMin;</a:t>
            </a:r>
            <a:endParaRPr lang="zh-CN" altLang="en-US" sz="1400"/>
          </a:p>
          <a:p>
            <a:r>
              <a:rPr lang="zh-CN" altLang="en-US" sz="1400"/>
              <a:t>    }</a:t>
            </a:r>
            <a:endParaRPr lang="zh-CN" altLang="en-US" sz="1400"/>
          </a:p>
          <a:p>
            <a:r>
              <a:rPr lang="zh-CN" altLang="en-US" sz="1400"/>
              <a:t>  }</a:t>
            </a:r>
            <a:endParaRPr lang="zh-CN" altLang="en-US" sz="1400"/>
          </a:p>
          <a:p>
            <a:r>
              <a:rPr lang="zh-CN" altLang="en-US" sz="1400"/>
              <a:t>}</a:t>
            </a:r>
            <a:endParaRPr lang="zh-CN" altLang="en-US" sz="1400"/>
          </a:p>
        </p:txBody>
      </p:sp>
      <p:pic>
        <p:nvPicPr>
          <p:cNvPr id="7" name="图片 6"/>
          <p:cNvPicPr>
            <a:picLocks noChangeAspect="1"/>
          </p:cNvPicPr>
          <p:nvPr/>
        </p:nvPicPr>
        <p:blipFill>
          <a:blip r:embed="rId1"/>
          <a:stretch>
            <a:fillRect/>
          </a:stretch>
        </p:blipFill>
        <p:spPr>
          <a:xfrm>
            <a:off x="1127125" y="5302250"/>
            <a:ext cx="1981200" cy="3048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0115" name="Rectangle 2"/>
          <p:cNvSpPr/>
          <p:nvPr/>
        </p:nvSpPr>
        <p:spPr>
          <a:xfrm>
            <a:off x="2027238" y="4270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0116" name="Rectangle 3"/>
          <p:cNvSpPr>
            <a:spLocks noGrp="1"/>
          </p:cNvSpPr>
          <p:nvPr>
            <p:ph idx="1"/>
          </p:nvPr>
        </p:nvSpPr>
        <p:spPr>
          <a:xfrm>
            <a:off x="269875" y="741363"/>
            <a:ext cx="8529638" cy="863600"/>
          </a:xfrm>
        </p:spPr>
        <p:txBody>
          <a:bodyPr vert="horz" wrap="square" lIns="92075" tIns="46038" rIns="92075" bIns="46038" anchor="t"/>
          <a:p>
            <a:pPr marL="0" indent="0">
              <a:lnSpc>
                <a:spcPct val="80000"/>
              </a:lnSpc>
              <a:buNone/>
            </a:pPr>
            <a:r>
              <a:rPr lang="en-US" altLang="en-US" sz="2000" dirty="0">
                <a:cs typeface="Times New Roman" panose="02020603050405020304" pitchFamily="18" charset="0"/>
              </a:rPr>
              <a:t>Selection sort finds the largest number in the list and places it last. It then finds the largest number remaining and places it next to last, and so on until the list contains only a single number.</a:t>
            </a:r>
            <a:r>
              <a:rPr lang="en-US" altLang="en-US" sz="2000" dirty="0"/>
              <a:t> </a:t>
            </a:r>
            <a:endParaRPr lang="en-US" altLang="en-US" sz="2000" dirty="0"/>
          </a:p>
        </p:txBody>
      </p:sp>
      <p:sp>
        <p:nvSpPr>
          <p:cNvPr id="90117" name="Rectangle 4"/>
          <p:cNvSpPr>
            <a:spLocks noGrp="1"/>
          </p:cNvSpPr>
          <p:nvPr>
            <p:ph type="title"/>
          </p:nvPr>
        </p:nvSpPr>
        <p:spPr>
          <a:xfrm>
            <a:off x="228600" y="228600"/>
            <a:ext cx="8299450" cy="396875"/>
          </a:xfrm>
        </p:spPr>
        <p:txBody>
          <a:bodyPr vert="horz" wrap="square" lIns="92075" tIns="46038" rIns="92075" bIns="46038" anchor="ctr"/>
          <a:p>
            <a:r>
              <a:rPr lang="en-US" altLang="en-US" sz="3200" dirty="0"/>
              <a:t>Selection Sort</a:t>
            </a:r>
            <a:endParaRPr lang="en-US" altLang="en-US" sz="3200" dirty="0">
              <a:solidFill>
                <a:schemeClr val="tx1"/>
              </a:solidFill>
              <a:latin typeface="Book Antiqua" pitchFamily="18" charset="0"/>
              <a:hlinkClick r:id="rId1" action="ppaction://program"/>
            </a:endParaRPr>
          </a:p>
        </p:txBody>
      </p:sp>
      <p:sp>
        <p:nvSpPr>
          <p:cNvPr id="90118" name="Rectangle 5"/>
          <p:cNvSpPr/>
          <p:nvPr/>
        </p:nvSpPr>
        <p:spPr>
          <a:xfrm>
            <a:off x="0" y="15017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0119" name="Rectangle 8"/>
          <p:cNvSpPr/>
          <p:nvPr/>
        </p:nvSpPr>
        <p:spPr>
          <a:xfrm>
            <a:off x="0" y="1497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0120" name="Object 7"/>
          <p:cNvGraphicFramePr>
            <a:graphicFrameLocks noChangeAspect="1"/>
          </p:cNvGraphicFramePr>
          <p:nvPr/>
        </p:nvGraphicFramePr>
        <p:xfrm>
          <a:off x="1346200" y="1585913"/>
          <a:ext cx="6567488" cy="4854575"/>
        </p:xfrm>
        <a:graphic>
          <a:graphicData uri="http://schemas.openxmlformats.org/presentationml/2006/ole">
            <mc:AlternateContent xmlns:mc="http://schemas.openxmlformats.org/markup-compatibility/2006">
              <mc:Choice xmlns:v="urn:schemas-microsoft-com:vml" Requires="v">
                <p:oleObj spid="_x0000_s3082" name="" r:id="rId2" imgW="5238115" imgH="3862070" progId="Word.Picture.8">
                  <p:embed/>
                </p:oleObj>
              </mc:Choice>
              <mc:Fallback>
                <p:oleObj name="" r:id="rId2" imgW="5238115" imgH="3862070" progId="Word.Picture.8">
                  <p:embed/>
                  <p:pic>
                    <p:nvPicPr>
                      <p:cNvPr id="0" name="图片 3081"/>
                      <p:cNvPicPr/>
                      <p:nvPr/>
                    </p:nvPicPr>
                    <p:blipFill>
                      <a:blip r:embed="rId3"/>
                      <a:stretch>
                        <a:fillRect/>
                      </a:stretch>
                    </p:blipFill>
                    <p:spPr>
                      <a:xfrm>
                        <a:off x="1346200" y="1585913"/>
                        <a:ext cx="6567488" cy="4854575"/>
                      </a:xfrm>
                      <a:prstGeom prst="rect">
                        <a:avLst/>
                      </a:prstGeom>
                      <a:noFill/>
                      <a:ln w="38100">
                        <a:noFill/>
                        <a:miter/>
                      </a:ln>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1139" name="Rectangle 2"/>
          <p:cNvSpPr/>
          <p:nvPr/>
        </p:nvSpPr>
        <p:spPr>
          <a:xfrm>
            <a:off x="2036763" y="433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1140" name="Rectangle 3"/>
          <p:cNvSpPr>
            <a:spLocks noGrp="1"/>
          </p:cNvSpPr>
          <p:nvPr>
            <p:ph idx="1"/>
          </p:nvPr>
        </p:nvSpPr>
        <p:spPr>
          <a:xfrm>
            <a:off x="231775" y="931863"/>
            <a:ext cx="8529638" cy="863600"/>
          </a:xfrm>
        </p:spPr>
        <p:txBody>
          <a:bodyPr vert="horz" wrap="square" lIns="92075" tIns="46038" rIns="92075" bIns="46038" anchor="t"/>
          <a:p>
            <a:pPr marL="0" indent="0">
              <a:lnSpc>
                <a:spcPct val="90000"/>
              </a:lnSpc>
              <a:buNone/>
            </a:pPr>
            <a:r>
              <a:rPr lang="en-US" altLang="en-US" sz="2800" dirty="0"/>
              <a:t>http://www.cs.armstrong.edu/liang/animation/SelectionSortAnimation.html</a:t>
            </a:r>
            <a:endParaRPr lang="en-US" altLang="en-US" sz="2800" dirty="0"/>
          </a:p>
        </p:txBody>
      </p:sp>
      <p:sp>
        <p:nvSpPr>
          <p:cNvPr id="91141" name="Rectangle 4"/>
          <p:cNvSpPr>
            <a:spLocks noGrp="1"/>
          </p:cNvSpPr>
          <p:nvPr>
            <p:ph type="title"/>
          </p:nvPr>
        </p:nvSpPr>
        <p:spPr>
          <a:xfrm>
            <a:off x="228600" y="228600"/>
            <a:ext cx="8299450" cy="396875"/>
          </a:xfrm>
        </p:spPr>
        <p:txBody>
          <a:bodyPr vert="horz" wrap="square" lIns="92075" tIns="46038" rIns="92075" bIns="46038" anchor="ctr"/>
          <a:p>
            <a:r>
              <a:rPr lang="en-US" altLang="en-US" sz="3200" dirty="0"/>
              <a:t>Selection Sort Animation</a:t>
            </a:r>
            <a:endParaRPr lang="en-US" altLang="en-US" sz="3200" dirty="0">
              <a:solidFill>
                <a:schemeClr val="tx1"/>
              </a:solidFill>
              <a:latin typeface="Book Antiqua" pitchFamily="18" charset="0"/>
              <a:hlinkClick r:id="rId1" action="ppaction://program"/>
            </a:endParaRPr>
          </a:p>
        </p:txBody>
      </p:sp>
      <p:sp>
        <p:nvSpPr>
          <p:cNvPr id="91142" name="Rectangle 5"/>
          <p:cNvSpPr/>
          <p:nvPr/>
        </p:nvSpPr>
        <p:spPr>
          <a:xfrm>
            <a:off x="0" y="150177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1143" name="Rectangle 6"/>
          <p:cNvSpPr/>
          <p:nvPr/>
        </p:nvSpPr>
        <p:spPr>
          <a:xfrm>
            <a:off x="0" y="1497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pic>
        <p:nvPicPr>
          <p:cNvPr id="91144" name="Picture 7"/>
          <p:cNvPicPr>
            <a:picLocks noChangeAspect="1"/>
          </p:cNvPicPr>
          <p:nvPr/>
        </p:nvPicPr>
        <p:blipFill>
          <a:blip r:embed="rId2"/>
          <a:stretch>
            <a:fillRect/>
          </a:stretch>
        </p:blipFill>
        <p:spPr>
          <a:xfrm>
            <a:off x="1422400" y="2392363"/>
            <a:ext cx="6605588" cy="3868737"/>
          </a:xfrm>
          <a:prstGeom prst="rect">
            <a:avLst/>
          </a:prstGeom>
          <a:noFill/>
          <a:ln w="12700">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63" name="Rectangle 2"/>
          <p:cNvSpPr>
            <a:spLocks noGrp="1"/>
          </p:cNvSpPr>
          <p:nvPr>
            <p:ph type="title"/>
          </p:nvPr>
        </p:nvSpPr>
        <p:spPr>
          <a:xfrm>
            <a:off x="615950" y="125413"/>
            <a:ext cx="7726363" cy="474662"/>
          </a:xfrm>
        </p:spPr>
        <p:txBody>
          <a:bodyPr vert="horz" wrap="square" lIns="92075" tIns="46038" rIns="92075" bIns="46038" anchor="ctr"/>
          <a:p>
            <a:r>
              <a:rPr lang="en-US" altLang="en-US" dirty="0"/>
              <a:t>From Idea to Solution</a:t>
            </a:r>
            <a:endParaRPr lang="en-US" altLang="en-US" dirty="0">
              <a:solidFill>
                <a:schemeClr val="tx1"/>
              </a:solidFill>
              <a:latin typeface="Book Antiqua" pitchFamily="18" charset="0"/>
              <a:hlinkClick r:id="rId1" action="ppaction://program"/>
            </a:endParaRPr>
          </a:p>
        </p:txBody>
      </p:sp>
      <p:sp>
        <p:nvSpPr>
          <p:cNvPr id="92164" name="Rectangle 4"/>
          <p:cNvSpPr/>
          <p:nvPr/>
        </p:nvSpPr>
        <p:spPr>
          <a:xfrm>
            <a:off x="0" y="701675"/>
            <a:ext cx="9144000" cy="17367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600" b="1" dirty="0">
                <a:solidFill>
                  <a:schemeClr val="tx2"/>
                </a:solidFill>
              </a:rPr>
              <a:t>for</a:t>
            </a:r>
            <a:r>
              <a:rPr lang="en-US" altLang="en-US" sz="1600" dirty="0">
                <a:solidFill>
                  <a:schemeClr val="tx2"/>
                </a:solidFill>
              </a:rPr>
              <a:t> (</a:t>
            </a:r>
            <a:r>
              <a:rPr lang="en-US" altLang="en-US" sz="1600" b="1" dirty="0">
                <a:solidFill>
                  <a:schemeClr val="tx2"/>
                </a:solidFill>
              </a:rPr>
              <a:t>int</a:t>
            </a:r>
            <a:r>
              <a:rPr lang="en-US" altLang="en-US" sz="1600" dirty="0">
                <a:solidFill>
                  <a:schemeClr val="tx2"/>
                </a:solidFill>
              </a:rPr>
              <a:t> i = 0; i &lt; listSize; i++) </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  select the smallest element in list[i..listSize-1];</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  swap the smallest with list[i], if necessary;</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  // list[i] is in its correct position. </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  // The next iteration apply on list[i..listSize-1]</a:t>
            </a:r>
            <a:endParaRPr lang="en-US" altLang="en-US" sz="1600" dirty="0">
              <a:solidFill>
                <a:schemeClr val="tx2"/>
              </a:solidFill>
            </a:endParaRPr>
          </a:p>
          <a:p>
            <a:pPr marL="0" lvl="0" indent="0">
              <a:spcBef>
                <a:spcPct val="0"/>
              </a:spcBef>
              <a:buClrTx/>
              <a:buSzPct val="100000"/>
              <a:buNone/>
            </a:pPr>
            <a:r>
              <a:rPr lang="en-US" altLang="en-US" sz="1600" dirty="0">
                <a:solidFill>
                  <a:schemeClr val="tx2"/>
                </a:solidFill>
              </a:rPr>
              <a:t>}</a:t>
            </a:r>
            <a:endParaRPr lang="en-US" altLang="en-US" sz="1600" dirty="0">
              <a:solidFill>
                <a:schemeClr val="tx2"/>
              </a:solidFill>
            </a:endParaRPr>
          </a:p>
        </p:txBody>
      </p:sp>
      <p:sp>
        <p:nvSpPr>
          <p:cNvPr id="92165" name="Rectangle 8"/>
          <p:cNvSpPr/>
          <p:nvPr/>
        </p:nvSpPr>
        <p:spPr>
          <a:xfrm>
            <a:off x="654050" y="2738438"/>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chemeClr val="tx2"/>
                </a:solidFill>
                <a:latin typeface="Courier New" panose="02070609020205090404" pitchFamily="49" charset="0"/>
                <a:cs typeface="Courier New" panose="02070609020205090404" pitchFamily="49" charset="0"/>
              </a:rPr>
              <a:t>list[0] list[1] list[2] list[3] ...               list[10]</a:t>
            </a:r>
            <a:endParaRPr lang="en-US" altLang="en-US" sz="1700" b="1" dirty="0">
              <a:solidFill>
                <a:schemeClr val="tx2"/>
              </a:solidFill>
              <a:latin typeface="Courier New" panose="02070609020205090404" pitchFamily="49" charset="0"/>
              <a:cs typeface="Times New Roman" panose="02020603050405020304" pitchFamily="18" charset="0"/>
            </a:endParaRPr>
          </a:p>
          <a:p>
            <a:pPr marL="0" lvl="0" indent="0">
              <a:lnSpc>
                <a:spcPct val="90000"/>
              </a:lnSpc>
              <a:buNone/>
            </a:pPr>
            <a:endParaRPr lang="en-US" altLang="en-US" sz="1700" dirty="0">
              <a:solidFill>
                <a:schemeClr val="bg2"/>
              </a:solidFill>
              <a:latin typeface="Courier New" panose="02070609020205090404" pitchFamily="49" charset="0"/>
              <a:ea typeface="Courier New" panose="02070609020205090404" pitchFamily="49" charset="0"/>
            </a:endParaRPr>
          </a:p>
        </p:txBody>
      </p:sp>
      <p:sp>
        <p:nvSpPr>
          <p:cNvPr id="92166" name="Rectangle 17"/>
          <p:cNvSpPr/>
          <p:nvPr/>
        </p:nvSpPr>
        <p:spPr>
          <a:xfrm>
            <a:off x="654050" y="3236913"/>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rgbClr val="FF6600"/>
                </a:solidFill>
                <a:latin typeface="Courier New" panose="02070609020205090404" pitchFamily="49" charset="0"/>
                <a:cs typeface="Courier New" panose="02070609020205090404" pitchFamily="49" charset="0"/>
              </a:rPr>
              <a:t>list[0]</a:t>
            </a:r>
            <a:r>
              <a:rPr lang="en-US" altLang="en-US" sz="1700" b="1" dirty="0">
                <a:solidFill>
                  <a:schemeClr val="bg2"/>
                </a:solidFill>
                <a:latin typeface="Courier New" panose="02070609020205090404" pitchFamily="49" charset="0"/>
                <a:cs typeface="Courier New" panose="02070609020205090404" pitchFamily="49" charset="0"/>
              </a:rPr>
              <a:t> list[1] list[2] list[3] ...               list[10]</a:t>
            </a:r>
            <a:endParaRPr lang="en-US" altLang="en-US" sz="1700" b="1" dirty="0">
              <a:solidFill>
                <a:schemeClr val="bg2"/>
              </a:solidFill>
              <a:latin typeface="Courier New" panose="02070609020205090404" pitchFamily="49" charset="0"/>
              <a:cs typeface="Times New Roman" panose="02020603050405020304" pitchFamily="18" charset="0"/>
            </a:endParaRPr>
          </a:p>
          <a:p>
            <a:pPr marL="0" lvl="0" indent="0">
              <a:lnSpc>
                <a:spcPct val="90000"/>
              </a:lnSpc>
              <a:buNone/>
            </a:pPr>
            <a:endParaRPr lang="en-US" altLang="en-US" sz="1700" dirty="0">
              <a:solidFill>
                <a:schemeClr val="bg2"/>
              </a:solidFill>
              <a:latin typeface="Courier New" panose="02070609020205090404" pitchFamily="49" charset="0"/>
              <a:ea typeface="Courier New" panose="02070609020205090404" pitchFamily="49" charset="0"/>
            </a:endParaRPr>
          </a:p>
        </p:txBody>
      </p:sp>
      <p:sp>
        <p:nvSpPr>
          <p:cNvPr id="92167" name="Rectangle 18"/>
          <p:cNvSpPr/>
          <p:nvPr/>
        </p:nvSpPr>
        <p:spPr>
          <a:xfrm>
            <a:off x="654050" y="3736975"/>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rgbClr val="FF6600"/>
                </a:solidFill>
                <a:latin typeface="Courier New" panose="02070609020205090404" pitchFamily="49" charset="0"/>
                <a:cs typeface="Courier New" panose="02070609020205090404" pitchFamily="49" charset="0"/>
              </a:rPr>
              <a:t>list[0] list[1]</a:t>
            </a:r>
            <a:r>
              <a:rPr lang="en-US" altLang="en-US" sz="1700" b="1" dirty="0">
                <a:solidFill>
                  <a:schemeClr val="bg2"/>
                </a:solidFill>
                <a:latin typeface="Courier New" panose="02070609020205090404" pitchFamily="49" charset="0"/>
                <a:cs typeface="Courier New" panose="02070609020205090404" pitchFamily="49" charset="0"/>
              </a:rPr>
              <a:t> list[2] list[3] ...               list[10]</a:t>
            </a:r>
            <a:endParaRPr lang="en-US" altLang="en-US" sz="1700" b="1" dirty="0">
              <a:solidFill>
                <a:schemeClr val="bg2"/>
              </a:solidFill>
              <a:latin typeface="Courier New" panose="02070609020205090404" pitchFamily="49" charset="0"/>
              <a:cs typeface="Times New Roman" panose="02020603050405020304" pitchFamily="18" charset="0"/>
            </a:endParaRPr>
          </a:p>
          <a:p>
            <a:pPr marL="0" lvl="0" indent="0">
              <a:lnSpc>
                <a:spcPct val="90000"/>
              </a:lnSpc>
              <a:buNone/>
            </a:pPr>
            <a:endParaRPr lang="en-US" altLang="en-US" sz="1700" b="1" dirty="0">
              <a:solidFill>
                <a:schemeClr val="bg2"/>
              </a:solidFill>
              <a:latin typeface="Courier New" panose="02070609020205090404" pitchFamily="49" charset="0"/>
              <a:ea typeface="Courier New" panose="02070609020205090404" pitchFamily="49" charset="0"/>
            </a:endParaRPr>
          </a:p>
        </p:txBody>
      </p:sp>
      <p:sp>
        <p:nvSpPr>
          <p:cNvPr id="92168" name="Rectangle 19"/>
          <p:cNvSpPr/>
          <p:nvPr/>
        </p:nvSpPr>
        <p:spPr>
          <a:xfrm>
            <a:off x="654050" y="4235450"/>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rgbClr val="FF6600"/>
                </a:solidFill>
                <a:latin typeface="Courier New" panose="02070609020205090404" pitchFamily="49" charset="0"/>
                <a:cs typeface="Courier New" panose="02070609020205090404" pitchFamily="49" charset="0"/>
              </a:rPr>
              <a:t>list[0] list[1] list[2]</a:t>
            </a:r>
            <a:r>
              <a:rPr lang="en-US" altLang="en-US" sz="1700" b="1" dirty="0">
                <a:solidFill>
                  <a:schemeClr val="bg2"/>
                </a:solidFill>
                <a:latin typeface="Courier New" panose="02070609020205090404" pitchFamily="49" charset="0"/>
                <a:cs typeface="Courier New" panose="02070609020205090404" pitchFamily="49" charset="0"/>
              </a:rPr>
              <a:t> list[3] ...               list[10]</a:t>
            </a:r>
            <a:endParaRPr lang="en-US" altLang="en-US" sz="1700" b="1" dirty="0">
              <a:solidFill>
                <a:schemeClr val="bg2"/>
              </a:solidFill>
              <a:latin typeface="Courier New" panose="02070609020205090404" pitchFamily="49" charset="0"/>
              <a:cs typeface="Times New Roman" panose="02020603050405020304" pitchFamily="18" charset="0"/>
            </a:endParaRPr>
          </a:p>
          <a:p>
            <a:pPr marL="0" lvl="0" indent="0">
              <a:lnSpc>
                <a:spcPct val="90000"/>
              </a:lnSpc>
              <a:buNone/>
            </a:pPr>
            <a:endParaRPr lang="en-US" altLang="en-US" sz="1700" b="1" dirty="0">
              <a:solidFill>
                <a:schemeClr val="bg2"/>
              </a:solidFill>
              <a:latin typeface="Courier New" panose="02070609020205090404" pitchFamily="49" charset="0"/>
              <a:ea typeface="Courier New" panose="02070609020205090404" pitchFamily="49" charset="0"/>
            </a:endParaRPr>
          </a:p>
        </p:txBody>
      </p:sp>
      <p:sp>
        <p:nvSpPr>
          <p:cNvPr id="92169" name="Rectangle 20"/>
          <p:cNvSpPr/>
          <p:nvPr/>
        </p:nvSpPr>
        <p:spPr>
          <a:xfrm>
            <a:off x="654050" y="4773613"/>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rgbClr val="FF6600"/>
                </a:solidFill>
                <a:latin typeface="Courier New" panose="02070609020205090404" pitchFamily="49" charset="0"/>
                <a:cs typeface="Courier New" panose="02070609020205090404" pitchFamily="49" charset="0"/>
              </a:rPr>
              <a:t>list[0] list[1] list[2] list[3]</a:t>
            </a:r>
            <a:r>
              <a:rPr lang="en-US" altLang="en-US" sz="1700" b="1" dirty="0">
                <a:solidFill>
                  <a:schemeClr val="bg2"/>
                </a:solidFill>
                <a:latin typeface="Courier New" panose="02070609020205090404" pitchFamily="49" charset="0"/>
                <a:cs typeface="Courier New" panose="02070609020205090404" pitchFamily="49" charset="0"/>
              </a:rPr>
              <a:t> ...               list[10</a:t>
            </a:r>
            <a:r>
              <a:rPr lang="en-US" altLang="en-US" sz="1700" dirty="0">
                <a:solidFill>
                  <a:schemeClr val="bg2"/>
                </a:solidFill>
                <a:latin typeface="Courier New" panose="02070609020205090404" pitchFamily="49" charset="0"/>
                <a:cs typeface="Courier New" panose="02070609020205090404" pitchFamily="49" charset="0"/>
              </a:rPr>
              <a:t>]</a:t>
            </a:r>
            <a:endParaRPr lang="en-US" altLang="en-US" sz="1700" dirty="0">
              <a:solidFill>
                <a:schemeClr val="bg2"/>
              </a:solidFill>
              <a:latin typeface="Courier New" panose="02070609020205090404" pitchFamily="49" charset="0"/>
              <a:cs typeface="Times New Roman" panose="02020603050405020304" pitchFamily="18" charset="0"/>
            </a:endParaRPr>
          </a:p>
          <a:p>
            <a:pPr marL="0" lvl="0" indent="0">
              <a:lnSpc>
                <a:spcPct val="90000"/>
              </a:lnSpc>
              <a:buNone/>
            </a:pPr>
            <a:endParaRPr lang="en-US" altLang="en-US" sz="1700" dirty="0">
              <a:solidFill>
                <a:schemeClr val="bg2"/>
              </a:solidFill>
              <a:latin typeface="Courier New" panose="02070609020205090404" pitchFamily="49" charset="0"/>
              <a:ea typeface="Courier New" panose="02070609020205090404" pitchFamily="49" charset="0"/>
            </a:endParaRPr>
          </a:p>
        </p:txBody>
      </p:sp>
      <p:sp>
        <p:nvSpPr>
          <p:cNvPr id="92170" name="Rectangle 21"/>
          <p:cNvSpPr/>
          <p:nvPr/>
        </p:nvSpPr>
        <p:spPr>
          <a:xfrm>
            <a:off x="654050" y="5272088"/>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dirty="0">
                <a:solidFill>
                  <a:schemeClr val="bg2"/>
                </a:solidFill>
                <a:latin typeface="Courier New" panose="02070609020205090404" pitchFamily="49" charset="0"/>
                <a:cs typeface="Courier New" panose="02070609020205090404" pitchFamily="49" charset="0"/>
              </a:rPr>
              <a:t>                                ...               </a:t>
            </a:r>
            <a:endParaRPr lang="en-US" altLang="en-US" sz="1700" dirty="0">
              <a:solidFill>
                <a:schemeClr val="bg2"/>
              </a:solidFill>
              <a:latin typeface="Courier New" panose="02070609020205090404" pitchFamily="49" charset="0"/>
              <a:ea typeface="Courier New" panose="02070609020205090404" pitchFamily="49" charset="0"/>
            </a:endParaRPr>
          </a:p>
        </p:txBody>
      </p:sp>
      <p:sp>
        <p:nvSpPr>
          <p:cNvPr id="92171" name="Rectangle 22"/>
          <p:cNvSpPr/>
          <p:nvPr/>
        </p:nvSpPr>
        <p:spPr>
          <a:xfrm>
            <a:off x="654050" y="5886450"/>
            <a:ext cx="8220075" cy="346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1700" b="1" dirty="0">
                <a:solidFill>
                  <a:srgbClr val="FF6600"/>
                </a:solidFill>
                <a:latin typeface="Courier New" panose="02070609020205090404" pitchFamily="49" charset="0"/>
                <a:cs typeface="Courier New" panose="02070609020205090404" pitchFamily="49" charset="0"/>
              </a:rPr>
              <a:t>list[0] list[1] list[2] list[3] ...               list[10]</a:t>
            </a:r>
            <a:endParaRPr lang="en-US" altLang="en-US" sz="1700" b="1" dirty="0">
              <a:solidFill>
                <a:srgbClr val="FF6600"/>
              </a:solidFill>
              <a:latin typeface="Courier New" panose="02070609020205090404" pitchFamily="49" charset="0"/>
              <a:ea typeface="Courier New" panose="02070609020205090404" pitchFamily="49" charset="0"/>
            </a:endParaRPr>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32685</Words>
  <Application>WPS 演示</Application>
  <PresentationFormat>全屏显示(4:3)</PresentationFormat>
  <Paragraphs>2401</Paragraphs>
  <Slides>109</Slides>
  <Notes>13</Notes>
  <HiddenSlides>0</HiddenSlides>
  <MMClips>13</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27</vt:i4>
      </vt:variant>
      <vt:variant>
        <vt:lpstr>幻灯片标题</vt:lpstr>
      </vt:variant>
      <vt:variant>
        <vt:i4>109</vt:i4>
      </vt:variant>
    </vt:vector>
  </HeadingPairs>
  <TitlesOfParts>
    <vt:vector size="161"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Courier New</vt:lpstr>
      <vt:lpstr>宋体</vt:lpstr>
      <vt:lpstr>汉仪书宋二KW</vt:lpstr>
      <vt:lpstr>Calibri</vt:lpstr>
      <vt:lpstr>Helvetica Neue</vt:lpstr>
      <vt:lpstr>微软雅黑</vt:lpstr>
      <vt:lpstr>汉仪旗黑</vt:lpstr>
      <vt:lpstr>宋体</vt:lpstr>
      <vt:lpstr>Arial Unicode MS</vt:lpstr>
      <vt:lpstr>Calibri</vt:lpstr>
      <vt:lpstr>Forte</vt:lpstr>
      <vt:lpstr>苹方-简</vt:lpstr>
      <vt:lpstr>Book Antiqua</vt:lpstr>
      <vt:lpstr>Courier</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6</vt:lpstr>
      <vt:lpstr>Opening Problem</vt:lpstr>
      <vt:lpstr>Objectives</vt:lpstr>
      <vt:lpstr>Introducing Arrays</vt:lpstr>
      <vt:lpstr>Declaring Array Variables</vt:lpstr>
      <vt:lpstr>Arbitrary Initial Values</vt:lpstr>
      <vt:lpstr>Indexed Variables</vt:lpstr>
      <vt:lpstr>Using Indexed Variables</vt:lpstr>
      <vt:lpstr>No Bound Checking</vt:lpstr>
      <vt:lpstr>Array Initializers</vt:lpstr>
      <vt:lpstr>Declaring, creating, initializing Using the Shorthand Notation</vt:lpstr>
      <vt:lpstr>CAUTION</vt:lpstr>
      <vt:lpstr>Implicit Size </vt:lpstr>
      <vt:lpstr>Partial Initialization </vt:lpstr>
      <vt:lpstr>Initializing arrays with random values </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Printing arrays </vt:lpstr>
      <vt:lpstr>Copying Arrays </vt:lpstr>
      <vt:lpstr>Summing All Elements </vt:lpstr>
      <vt:lpstr>Finding the Largest Element </vt:lpstr>
      <vt:lpstr>Finding the smallest index of the largest element </vt:lpstr>
      <vt:lpstr>Random Shuffling </vt:lpstr>
      <vt:lpstr>Shifting Elements </vt:lpstr>
      <vt:lpstr>Foreach Loops</vt:lpstr>
      <vt:lpstr>Analyze Numbers</vt:lpstr>
      <vt:lpstr>PowerPoint 演示文稿</vt:lpstr>
      <vt:lpstr>Problem: Lotto Numbers</vt:lpstr>
      <vt:lpstr>PowerPoint 演示文稿</vt:lpstr>
      <vt:lpstr>Problem: Deck of Cards</vt:lpstr>
      <vt:lpstr>Problem: Deck of Cards, cont.</vt:lpstr>
      <vt:lpstr>PowerPoint 演示文稿</vt:lpstr>
      <vt:lpstr>Passing Arrays to Functions</vt:lpstr>
      <vt:lpstr>Passing Size along with Array</vt:lpstr>
      <vt:lpstr>Pass-by-Value</vt:lpstr>
      <vt:lpstr>PowerPoint 演示文稿</vt:lpstr>
      <vt:lpstr>const Parameters</vt:lpstr>
      <vt:lpstr>PowerPoint 演示文稿</vt:lpstr>
      <vt:lpstr>Returning an Array from a Function </vt:lpstr>
      <vt:lpstr>Modifying Arrays in Functions, cont.</vt:lpstr>
      <vt:lpstr>PowerPoint 演示文稿</vt:lpstr>
      <vt:lpstr>Trace the reverse Function</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Trace the reverse function, cont.</vt:lpstr>
      <vt:lpstr>Problem: Counting Occurrence of Each Letter</vt:lpstr>
      <vt:lpstr>PowerPoint 演示文稿</vt:lpstr>
      <vt:lpstr>Searching Arrays</vt:lpstr>
      <vt:lpstr>PowerPoint 演示文稿</vt:lpstr>
      <vt:lpstr>Linear Search</vt:lpstr>
      <vt:lpstr>Linear Search Animation</vt:lpstr>
      <vt:lpstr>Linear Search Animation</vt:lpstr>
      <vt:lpstr>From Idea to Solution</vt:lpstr>
      <vt:lpstr>Binary Search</vt:lpstr>
      <vt:lpstr>PowerPoint 演示文稿</vt:lpstr>
      <vt:lpstr>Binary Search, cont.</vt:lpstr>
      <vt:lpstr>Binary Search</vt:lpstr>
      <vt:lpstr>Binary Search Animation</vt:lpstr>
      <vt:lpstr>Binary Search, cont.</vt:lpstr>
      <vt:lpstr>Binary Search, cont.</vt:lpstr>
      <vt:lpstr>Binary Search, cont.</vt:lpstr>
      <vt:lpstr>From Idea to Solution</vt:lpstr>
      <vt:lpstr>Sorting Arrays</vt:lpstr>
      <vt:lpstr>PowerPoint 演示文稿</vt:lpstr>
      <vt:lpstr>Selection Sort</vt:lpstr>
      <vt:lpstr>Selection Sort Animation</vt:lpstr>
      <vt:lpstr>From Idea to Solution</vt:lpstr>
      <vt:lpstr>Expand</vt:lpstr>
      <vt:lpstr>Expand</vt:lpstr>
      <vt:lpstr>Expand</vt:lpstr>
      <vt:lpstr>How to Insert?</vt:lpstr>
      <vt:lpstr>Initializing Character Arrays </vt:lpstr>
      <vt:lpstr>Reading C-Strings </vt:lpstr>
      <vt:lpstr>Printing Character Array </vt:lpstr>
      <vt:lpstr>Reading C-Strings Using getline</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545</cp:revision>
  <cp:lastPrinted>2021-03-07T12:40:10Z</cp:lastPrinted>
  <dcterms:created xsi:type="dcterms:W3CDTF">2021-03-07T12:40:10Z</dcterms:created>
  <dcterms:modified xsi:type="dcterms:W3CDTF">2021-03-07T12:40:10Z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