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863" r:id="rId6"/>
    <p:sldId id="864" r:id="rId7"/>
    <p:sldId id="865" r:id="rId8"/>
    <p:sldId id="866" r:id="rId9"/>
    <p:sldId id="867" r:id="rId10"/>
    <p:sldId id="868" r:id="rId11"/>
    <p:sldId id="869" r:id="rId12"/>
    <p:sldId id="870" r:id="rId13"/>
    <p:sldId id="871" r:id="rId14"/>
    <p:sldId id="872" r:id="rId15"/>
    <p:sldId id="885" r:id="rId16"/>
    <p:sldId id="873" r:id="rId17"/>
    <p:sldId id="886" r:id="rId18"/>
    <p:sldId id="874" r:id="rId19"/>
    <p:sldId id="887" r:id="rId20"/>
    <p:sldId id="875" r:id="rId21"/>
    <p:sldId id="876" r:id="rId22"/>
    <p:sldId id="877" r:id="rId23"/>
    <p:sldId id="878" r:id="rId24"/>
    <p:sldId id="879" r:id="rId25"/>
    <p:sldId id="880" r:id="rId26"/>
    <p:sldId id="881" r:id="rId27"/>
    <p:sldId id="888" r:id="rId28"/>
    <p:sldId id="882" r:id="rId29"/>
    <p:sldId id="883" r:id="rId30"/>
    <p:sldId id="889" r:id="rId31"/>
    <p:sldId id="884" r:id="rId32"/>
    <p:sldId id="890" r:id="rId33"/>
    <p:sldId id="444" r:id="rId34"/>
    <p:sldId id="31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4.bin"/><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hyperlink" Target="clipboard/slides/winword%20TestSelectionSort.java"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8.bin"/><Relationship Id="rId2" Type="http://schemas.openxmlformats.org/officeDocument/2006/relationships/image" Target="../media/image13.e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3.e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14.bin"/><Relationship Id="rId2" Type="http://schemas.openxmlformats.org/officeDocument/2006/relationships/image" Target="../media/image13.emf"/><Relationship Id="rId1"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18.bin"/><Relationship Id="rId2" Type="http://schemas.openxmlformats.org/officeDocument/2006/relationships/image" Target="../media/image13.emf"/><Relationship Id="rId1"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20.bin"/><Relationship Id="rId3" Type="http://schemas.openxmlformats.org/officeDocument/2006/relationships/image" Target="../media/image17.emf"/><Relationship Id="rId2" Type="http://schemas.openxmlformats.org/officeDocument/2006/relationships/oleObject" Target="../embeddings/oleObject19.bin"/><Relationship Id="rId1" Type="http://schemas.openxmlformats.org/officeDocument/2006/relationships/hyperlink" Target="clipboard/slides/winword%20TestSelectionSort.jav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3.emf"/><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231775" y="395288"/>
            <a:ext cx="8756650" cy="762000"/>
          </a:xfrm>
        </p:spPr>
        <p:txBody>
          <a:bodyPr vert="horz" wrap="square" lIns="92075" tIns="46038" rIns="92075" bIns="46038" anchor="ctr"/>
          <a:p>
            <a:r>
              <a:rPr lang="en-US" altLang="en-US" sz="4000" dirty="0"/>
              <a:t>Summing Elements by Column</a:t>
            </a:r>
            <a:endParaRPr lang="en-US" altLang="en-US" sz="4000" dirty="0">
              <a:solidFill>
                <a:schemeClr val="tx1"/>
              </a:solidFill>
              <a:latin typeface="Book Antiqua" pitchFamily="18" charset="0"/>
              <a:hlinkClick r:id="rId1" action="ppaction://program"/>
            </a:endParaRPr>
          </a:p>
        </p:txBody>
      </p:sp>
      <p:sp>
        <p:nvSpPr>
          <p:cNvPr id="11268" name="Rectangle 3"/>
          <p:cNvSpPr/>
          <p:nvPr/>
        </p:nvSpPr>
        <p:spPr>
          <a:xfrm>
            <a:off x="2466975" y="27908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1269" name="Rectangle 4"/>
          <p:cNvSpPr>
            <a:spLocks noGrp="1"/>
          </p:cNvSpPr>
          <p:nvPr>
            <p:ph idx="1"/>
          </p:nvPr>
        </p:nvSpPr>
        <p:spPr>
          <a:xfrm>
            <a:off x="385763" y="1393825"/>
            <a:ext cx="8488362" cy="4876800"/>
          </a:xfrm>
        </p:spPr>
        <p:txBody>
          <a:bodyPr vert="horz" wrap="square" lIns="92075" tIns="46038" rIns="92075" bIns="46038" anchor="t"/>
          <a:p>
            <a:pPr>
              <a:lnSpc>
                <a:spcPct val="80000"/>
              </a:lnSpc>
              <a:buNone/>
            </a:pPr>
            <a:r>
              <a:rPr lang="en-US" altLang="en-US" sz="2800" dirty="0"/>
              <a:t>For each column, use a variable named </a:t>
            </a:r>
            <a:r>
              <a:rPr lang="en-US" altLang="en-US" sz="2800" u="sng" dirty="0"/>
              <a:t>total</a:t>
            </a:r>
            <a:r>
              <a:rPr lang="en-US" altLang="en-US" sz="2800" dirty="0"/>
              <a:t> to store its sum. Add each element in the column to </a:t>
            </a:r>
            <a:r>
              <a:rPr lang="en-US" altLang="en-US" sz="2800" u="sng" dirty="0"/>
              <a:t>total</a:t>
            </a:r>
            <a:r>
              <a:rPr lang="en-US" altLang="en-US" sz="2800" dirty="0"/>
              <a:t> using a loop like this:</a:t>
            </a:r>
            <a:endParaRPr lang="en-US" altLang="en-US" sz="2800" dirty="0"/>
          </a:p>
          <a:p>
            <a:pPr>
              <a:lnSpc>
                <a:spcPct val="80000"/>
              </a:lnSpc>
              <a:buNone/>
            </a:pPr>
            <a:endParaRPr lang="en-US" altLang="en-US" sz="2800" b="1" u="sng" dirty="0"/>
          </a:p>
          <a:p>
            <a:pPr>
              <a:lnSpc>
                <a:spcPct val="80000"/>
              </a:lnSpc>
              <a:buNone/>
            </a:pPr>
            <a:r>
              <a:rPr lang="en-US" altLang="en-US" sz="2800" b="1" dirty="0"/>
              <a:t>for</a:t>
            </a:r>
            <a:r>
              <a:rPr lang="en-US" altLang="en-US" sz="2800" dirty="0"/>
              <a:t> (</a:t>
            </a:r>
            <a:r>
              <a:rPr lang="en-US" altLang="en-US" sz="2800" b="1" dirty="0"/>
              <a:t>int</a:t>
            </a:r>
            <a:r>
              <a:rPr lang="en-US" altLang="en-US" sz="2800" dirty="0"/>
              <a:t> column = 0; column &lt; columnSize; column++) </a:t>
            </a:r>
            <a:endParaRPr lang="en-US" altLang="en-US" sz="2800" dirty="0"/>
          </a:p>
          <a:p>
            <a:pPr>
              <a:lnSpc>
                <a:spcPct val="80000"/>
              </a:lnSpc>
              <a:buNone/>
            </a:pPr>
            <a:r>
              <a:rPr lang="en-US" altLang="en-US" sz="2800" dirty="0"/>
              <a:t>{</a:t>
            </a:r>
            <a:endParaRPr lang="en-US" altLang="en-US" sz="2800" dirty="0"/>
          </a:p>
          <a:p>
            <a:pPr>
              <a:lnSpc>
                <a:spcPct val="80000"/>
              </a:lnSpc>
              <a:buNone/>
            </a:pPr>
            <a:r>
              <a:rPr lang="en-US" altLang="en-US" sz="2800" dirty="0"/>
              <a:t>  </a:t>
            </a:r>
            <a:r>
              <a:rPr lang="en-US" altLang="en-US" sz="2800" b="1" dirty="0"/>
              <a:t>int</a:t>
            </a:r>
            <a:r>
              <a:rPr lang="en-US" altLang="en-US" sz="2800" dirty="0"/>
              <a:t> total = 0;</a:t>
            </a:r>
            <a:endParaRPr lang="en-US" altLang="en-US" sz="2800" dirty="0"/>
          </a:p>
          <a:p>
            <a:pPr>
              <a:lnSpc>
                <a:spcPct val="80000"/>
              </a:lnSpc>
              <a:buNone/>
            </a:pPr>
            <a:r>
              <a:rPr lang="en-US" altLang="en-US" sz="2800" dirty="0"/>
              <a:t>  </a:t>
            </a:r>
            <a:r>
              <a:rPr lang="en-US" altLang="en-US" sz="2800" b="1" dirty="0"/>
              <a:t>for</a:t>
            </a:r>
            <a:r>
              <a:rPr lang="en-US" altLang="en-US" sz="2800" dirty="0"/>
              <a:t> (</a:t>
            </a:r>
            <a:r>
              <a:rPr lang="en-US" altLang="en-US" sz="2800" b="1" dirty="0"/>
              <a:t>int</a:t>
            </a:r>
            <a:r>
              <a:rPr lang="en-US" altLang="en-US" sz="2800" dirty="0"/>
              <a:t> row = 0; row &lt; rowSize; row++)</a:t>
            </a:r>
            <a:endParaRPr lang="en-US" altLang="en-US" sz="2800" dirty="0"/>
          </a:p>
          <a:p>
            <a:pPr>
              <a:lnSpc>
                <a:spcPct val="80000"/>
              </a:lnSpc>
              <a:buNone/>
            </a:pPr>
            <a:r>
              <a:rPr lang="en-US" altLang="en-US" sz="2800" dirty="0"/>
              <a:t>    total += matrix[row][column];</a:t>
            </a:r>
            <a:endParaRPr lang="en-US" altLang="en-US" sz="2800" dirty="0"/>
          </a:p>
          <a:p>
            <a:pPr>
              <a:lnSpc>
                <a:spcPct val="80000"/>
              </a:lnSpc>
              <a:buNone/>
            </a:pPr>
            <a:r>
              <a:rPr lang="en-US" altLang="en-US" sz="2800" dirty="0"/>
              <a:t>  cout &lt;&lt; "Sum for column " &lt;&lt; column &lt;&lt; " is " &lt;&lt; total &lt;&lt; endl;</a:t>
            </a:r>
            <a:endParaRPr lang="en-US" altLang="en-US" sz="2800" dirty="0"/>
          </a:p>
          <a:p>
            <a:pPr>
              <a:lnSpc>
                <a:spcPct val="80000"/>
              </a:lnSpc>
              <a:buNone/>
            </a:pPr>
            <a:r>
              <a:rPr lang="en-US" altLang="en-US" sz="2800" dirty="0"/>
              <a:t>}</a:t>
            </a: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231775" y="395288"/>
            <a:ext cx="8756650" cy="762000"/>
          </a:xfrm>
        </p:spPr>
        <p:txBody>
          <a:bodyPr vert="horz" wrap="square" lIns="92075" tIns="46038" rIns="92075" bIns="46038" anchor="ctr"/>
          <a:p>
            <a:r>
              <a:rPr lang="en-US" altLang="en-US" sz="3200" dirty="0"/>
              <a:t>Which row has the largest sum?</a:t>
            </a:r>
            <a:endParaRPr lang="en-US" altLang="en-US" sz="3200" dirty="0">
              <a:solidFill>
                <a:schemeClr val="tx1"/>
              </a:solidFill>
              <a:latin typeface="Book Antiqua" pitchFamily="18" charset="0"/>
              <a:hlinkClick r:id="rId1" action="ppaction://program"/>
            </a:endParaRPr>
          </a:p>
        </p:txBody>
      </p:sp>
      <p:sp>
        <p:nvSpPr>
          <p:cNvPr id="12292" name="Rectangle 3"/>
          <p:cNvSpPr/>
          <p:nvPr/>
        </p:nvSpPr>
        <p:spPr>
          <a:xfrm>
            <a:off x="2466975" y="27908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2293" name="Rectangle 4"/>
          <p:cNvSpPr>
            <a:spLocks noGrp="1"/>
          </p:cNvSpPr>
          <p:nvPr>
            <p:ph idx="1"/>
          </p:nvPr>
        </p:nvSpPr>
        <p:spPr>
          <a:xfrm>
            <a:off x="385763" y="1393825"/>
            <a:ext cx="8488362" cy="4876800"/>
          </a:xfrm>
        </p:spPr>
        <p:txBody>
          <a:bodyPr vert="horz" wrap="square" lIns="92075" tIns="46038" rIns="92075" bIns="46038" anchor="t"/>
          <a:p>
            <a:pPr algn="ctr">
              <a:spcBef>
                <a:spcPct val="0"/>
              </a:spcBef>
              <a:buNone/>
            </a:pPr>
            <a:r>
              <a:rPr lang="en-US" altLang="en-US" dirty="0"/>
              <a:t>Use variables </a:t>
            </a:r>
            <a:r>
              <a:rPr lang="en-US" altLang="en-US" u="sng" dirty="0"/>
              <a:t>maxRow</a:t>
            </a:r>
            <a:r>
              <a:rPr lang="en-US" altLang="en-US" dirty="0"/>
              <a:t> and </a:t>
            </a:r>
            <a:r>
              <a:rPr lang="en-US" altLang="en-US" u="sng" dirty="0"/>
              <a:t>indexOfMaxRow</a:t>
            </a:r>
            <a:r>
              <a:rPr lang="en-US" altLang="en-US" dirty="0"/>
              <a:t> to track the largest sum and index of the row. For each row, compute its sum and update </a:t>
            </a:r>
            <a:r>
              <a:rPr lang="en-US" altLang="en-US" u="sng" dirty="0"/>
              <a:t>maxRow</a:t>
            </a:r>
            <a:r>
              <a:rPr lang="en-US" altLang="en-US" dirty="0"/>
              <a:t> and </a:t>
            </a:r>
            <a:r>
              <a:rPr lang="en-US" altLang="en-US" u="sng" dirty="0"/>
              <a:t>indexOfMaxRow</a:t>
            </a:r>
            <a:r>
              <a:rPr lang="en-US" altLang="en-US" dirty="0"/>
              <a:t> if the new sum is greater.</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09600" y="381000"/>
            <a:ext cx="7772400" cy="762000"/>
          </a:xfrm>
        </p:spPr>
        <p:txBody>
          <a:bodyPr vert="horz" wrap="square" lIns="92075" tIns="46038" rIns="92075" bIns="46038" anchor="ctr"/>
          <a:p>
            <a:r>
              <a:rPr lang="en-US" altLang="en-US" dirty="0"/>
              <a:t>Passing Two-Dimensional Arrays to Functions</a:t>
            </a:r>
            <a:endParaRPr lang="en-US" altLang="en-US" dirty="0">
              <a:solidFill>
                <a:schemeClr val="tx1"/>
              </a:solidFill>
              <a:latin typeface="Book Antiqua" pitchFamily="18" charset="0"/>
              <a:hlinkClick r:id="rId1" action="ppaction://program"/>
            </a:endParaRPr>
          </a:p>
        </p:txBody>
      </p:sp>
      <p:sp>
        <p:nvSpPr>
          <p:cNvPr id="13316" name="Rectangle 3"/>
          <p:cNvSpPr>
            <a:spLocks noGrp="1"/>
          </p:cNvSpPr>
          <p:nvPr>
            <p:ph idx="1"/>
          </p:nvPr>
        </p:nvSpPr>
        <p:spPr>
          <a:xfrm>
            <a:off x="423863" y="1657350"/>
            <a:ext cx="8142287" cy="2693988"/>
          </a:xfrm>
        </p:spPr>
        <p:txBody>
          <a:bodyPr vert="horz" wrap="square" lIns="92075" tIns="46038" rIns="92075" bIns="46038" anchor="t"/>
          <a:p>
            <a:pPr marL="0" indent="0">
              <a:spcBef>
                <a:spcPct val="40000"/>
              </a:spcBef>
              <a:buNone/>
            </a:pPr>
            <a:r>
              <a:rPr lang="en-US" altLang="en-US" sz="2800" dirty="0"/>
              <a:t>You can pass a two-dimensional array to a function; however, C++ requires that the column size to be specified in the function declaration. </a:t>
            </a:r>
            <a:endParaRPr lang="en-US" altLang="en-US" sz="2800" dirty="0"/>
          </a:p>
          <a:p>
            <a:pPr marL="0" indent="0">
              <a:spcBef>
                <a:spcPct val="40000"/>
              </a:spcBef>
              <a:buNone/>
            </a:pPr>
            <a:r>
              <a:rPr lang="en-US" altLang="en-US" sz="2800" dirty="0"/>
              <a:t>Listing 8.1 gives an example with a function that returns the sum of all the elements in a matrix.</a:t>
            </a: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3545" y="289560"/>
            <a:ext cx="3364865" cy="368300"/>
          </a:xfrm>
          <a:prstGeom prst="rect">
            <a:avLst/>
          </a:prstGeom>
          <a:noFill/>
        </p:spPr>
        <p:txBody>
          <a:bodyPr wrap="none" rtlCol="0" anchor="t">
            <a:spAutoFit/>
          </a:bodyPr>
          <a:p>
            <a:r>
              <a:rPr lang="en-US" altLang="en-US" dirty="0">
                <a:sym typeface="+mn-ea"/>
              </a:rPr>
              <a:t>PassTwoDimensionalArray.cpp</a:t>
            </a:r>
            <a:endParaRPr lang="zh-CN" altLang="en-US" dirty="0">
              <a:sym typeface="+mn-ea"/>
            </a:endParaRPr>
          </a:p>
        </p:txBody>
      </p:sp>
      <p:sp>
        <p:nvSpPr>
          <p:cNvPr id="5" name="Text Box 4"/>
          <p:cNvSpPr txBox="1"/>
          <p:nvPr/>
        </p:nvSpPr>
        <p:spPr>
          <a:xfrm>
            <a:off x="486410" y="1049655"/>
            <a:ext cx="4129405" cy="4184650"/>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const int COLUMN_SIZE = 4;</a:t>
            </a:r>
            <a:endParaRPr lang="en-US" sz="1400"/>
          </a:p>
          <a:p>
            <a:endParaRPr lang="en-US" sz="1400"/>
          </a:p>
          <a:p>
            <a:r>
              <a:rPr lang="en-US" sz="1400"/>
              <a:t>int sum(const int a[][COLUMN_SIZE], int rowSize)</a:t>
            </a:r>
            <a:endParaRPr lang="en-US" sz="1400"/>
          </a:p>
          <a:p>
            <a:r>
              <a:rPr lang="en-US" sz="1400"/>
              <a:t>{</a:t>
            </a:r>
            <a:endParaRPr lang="en-US" sz="1400"/>
          </a:p>
          <a:p>
            <a:r>
              <a:rPr lang="en-US" sz="1400"/>
              <a:t>  int total = 0;</a:t>
            </a:r>
            <a:endParaRPr lang="en-US" sz="1400"/>
          </a:p>
          <a:p>
            <a:r>
              <a:rPr lang="en-US" sz="1400"/>
              <a:t>  for (int row = 0; row &lt; rowSize; row++)</a:t>
            </a:r>
            <a:endParaRPr lang="en-US" sz="1400"/>
          </a:p>
          <a:p>
            <a:r>
              <a:rPr lang="en-US" sz="1400"/>
              <a:t>  {</a:t>
            </a:r>
            <a:endParaRPr lang="en-US" sz="1400"/>
          </a:p>
          <a:p>
            <a:r>
              <a:rPr lang="en-US" sz="1400"/>
              <a:t>    for (int column = 0; column &lt; COLUMN_SIZE; column++)</a:t>
            </a:r>
            <a:endParaRPr lang="en-US" sz="1400"/>
          </a:p>
          <a:p>
            <a:r>
              <a:rPr lang="en-US" sz="1400"/>
              <a:t>    {</a:t>
            </a:r>
            <a:endParaRPr lang="en-US" sz="1400"/>
          </a:p>
          <a:p>
            <a:r>
              <a:rPr lang="en-US" sz="1400"/>
              <a:t>      total += a[row][column];</a:t>
            </a:r>
            <a:endParaRPr lang="en-US" sz="1400"/>
          </a:p>
          <a:p>
            <a:r>
              <a:rPr lang="en-US" sz="1400"/>
              <a:t>    }</a:t>
            </a:r>
            <a:endParaRPr lang="en-US" sz="1400"/>
          </a:p>
          <a:p>
            <a:r>
              <a:rPr lang="en-US" sz="1400"/>
              <a:t>  }</a:t>
            </a:r>
            <a:endParaRPr lang="en-US" sz="1400"/>
          </a:p>
          <a:p>
            <a:endParaRPr lang="en-US" sz="1400"/>
          </a:p>
          <a:p>
            <a:r>
              <a:rPr lang="en-US" sz="1400"/>
              <a:t>  return total;</a:t>
            </a:r>
            <a:endParaRPr lang="en-US" sz="1400"/>
          </a:p>
          <a:p>
            <a:r>
              <a:rPr lang="en-US" sz="1400"/>
              <a:t>}</a:t>
            </a:r>
            <a:endParaRPr lang="en-US" sz="1400"/>
          </a:p>
        </p:txBody>
      </p:sp>
      <p:sp>
        <p:nvSpPr>
          <p:cNvPr id="6" name="Text Box 5"/>
          <p:cNvSpPr txBox="1"/>
          <p:nvPr/>
        </p:nvSpPr>
        <p:spPr>
          <a:xfrm>
            <a:off x="4695825" y="944245"/>
            <a:ext cx="4314190" cy="3322955"/>
          </a:xfrm>
          <a:prstGeom prst="rect">
            <a:avLst/>
          </a:prstGeom>
          <a:noFill/>
        </p:spPr>
        <p:txBody>
          <a:bodyPr wrap="square" rtlCol="0" anchor="t">
            <a:spAutoFit/>
          </a:bodyPr>
          <a:p>
            <a:r>
              <a:rPr lang="en-US" sz="1400">
                <a:sym typeface="+mn-ea"/>
              </a:rPr>
              <a:t>int main()</a:t>
            </a:r>
            <a:endParaRPr lang="en-US" sz="1400"/>
          </a:p>
          <a:p>
            <a:r>
              <a:rPr lang="en-US" sz="1400">
                <a:sym typeface="+mn-ea"/>
              </a:rPr>
              <a:t>{</a:t>
            </a:r>
            <a:endParaRPr lang="en-US" sz="1400"/>
          </a:p>
          <a:p>
            <a:r>
              <a:rPr lang="en-US" sz="1400">
                <a:sym typeface="+mn-ea"/>
              </a:rPr>
              <a:t>  const int ROW_SIZE = 3;</a:t>
            </a:r>
            <a:endParaRPr lang="en-US" sz="1400"/>
          </a:p>
          <a:p>
            <a:r>
              <a:rPr lang="en-US" sz="1400">
                <a:sym typeface="+mn-ea"/>
              </a:rPr>
              <a:t>  int m[ROW_SIZE][COLUMN_SIZE];</a:t>
            </a:r>
            <a:endParaRPr lang="en-US" sz="1400"/>
          </a:p>
          <a:p>
            <a:r>
              <a:rPr lang="en-US" sz="1400">
                <a:sym typeface="+mn-ea"/>
              </a:rPr>
              <a:t>  cout &lt;&lt; "Enter " &lt;&lt; ROW_SIZE &lt;&lt; " rows and "</a:t>
            </a:r>
            <a:endParaRPr lang="en-US" sz="1400"/>
          </a:p>
          <a:p>
            <a:r>
              <a:rPr lang="en-US" sz="1400">
                <a:sym typeface="+mn-ea"/>
              </a:rPr>
              <a:t>    &lt;&lt; COLUMN_SIZE &lt;&lt; " columns: " &lt;&lt; endl;</a:t>
            </a:r>
            <a:endParaRPr lang="en-US" sz="1400"/>
          </a:p>
          <a:p>
            <a:r>
              <a:rPr lang="en-US" sz="1400">
                <a:sym typeface="+mn-ea"/>
              </a:rPr>
              <a:t>  for (int i = 0; i &lt; ROW_SIZE; i++)</a:t>
            </a:r>
            <a:endParaRPr lang="en-US" sz="1400"/>
          </a:p>
          <a:p>
            <a:r>
              <a:rPr lang="en-US" sz="1400">
                <a:sym typeface="+mn-ea"/>
              </a:rPr>
              <a:t>    for (int j = 0; j &lt; COLUMN_SIZE; j++)</a:t>
            </a:r>
            <a:endParaRPr lang="en-US" sz="1400"/>
          </a:p>
          <a:p>
            <a:r>
              <a:rPr lang="en-US" sz="1400">
                <a:sym typeface="+mn-ea"/>
              </a:rPr>
              <a:t>      cin &gt;&gt; m [i][j];</a:t>
            </a:r>
            <a:endParaRPr lang="en-US" sz="1400"/>
          </a:p>
          <a:p>
            <a:endParaRPr lang="en-US" sz="1400"/>
          </a:p>
          <a:p>
            <a:r>
              <a:rPr lang="en-US" sz="1400">
                <a:sym typeface="+mn-ea"/>
              </a:rPr>
              <a:t>  cout &lt;&lt; "\nSum of all elements is " &lt;&lt; sum(m, ROW_SIZE) &lt;&lt; endl;</a:t>
            </a:r>
            <a:endParaRPr lang="en-US" sz="1400"/>
          </a:p>
          <a:p>
            <a:endParaRPr lang="en-US" sz="1400"/>
          </a:p>
          <a:p>
            <a:r>
              <a:rPr lang="en-US" sz="1400">
                <a:sym typeface="+mn-ea"/>
              </a:rPr>
              <a:t>  return 0;</a:t>
            </a:r>
            <a:endParaRPr lang="en-US" sz="1400"/>
          </a:p>
          <a:p>
            <a:r>
              <a:rPr lang="en-US" sz="1400">
                <a:sym typeface="+mn-ea"/>
              </a:rPr>
              <a:t>}</a:t>
            </a:r>
            <a:endParaRPr lang="en-US" sz="1400">
              <a:sym typeface="+mn-ea"/>
            </a:endParaRPr>
          </a:p>
        </p:txBody>
      </p:sp>
      <p:pic>
        <p:nvPicPr>
          <p:cNvPr id="7" name="Picture 6"/>
          <p:cNvPicPr>
            <a:picLocks noChangeAspect="1"/>
          </p:cNvPicPr>
          <p:nvPr/>
        </p:nvPicPr>
        <p:blipFill>
          <a:blip r:embed="rId1"/>
          <a:stretch>
            <a:fillRect/>
          </a:stretch>
        </p:blipFill>
        <p:spPr>
          <a:xfrm>
            <a:off x="4237355" y="4491990"/>
            <a:ext cx="3530600" cy="1257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09600" y="381000"/>
            <a:ext cx="7772400" cy="1371600"/>
          </a:xfrm>
        </p:spPr>
        <p:txBody>
          <a:bodyPr vert="horz" wrap="square" lIns="92075" tIns="46038" rIns="92075" bIns="46038" anchor="ctr"/>
          <a:p>
            <a:r>
              <a:rPr lang="en-US" altLang="en-US" dirty="0"/>
              <a:t>Example: Grading Multiple-Choice Test</a:t>
            </a:r>
            <a:endParaRPr lang="en-US" altLang="en-US" dirty="0">
              <a:solidFill>
                <a:schemeClr val="tx1"/>
              </a:solidFill>
              <a:latin typeface="Book Antiqua" pitchFamily="18" charset="0"/>
              <a:hlinkClick r:id="rId1" action="ppaction://program"/>
            </a:endParaRPr>
          </a:p>
        </p:txBody>
      </p:sp>
      <p:sp>
        <p:nvSpPr>
          <p:cNvPr id="14340" name="Rectangle 3"/>
          <p:cNvSpPr>
            <a:spLocks noGrp="1"/>
          </p:cNvSpPr>
          <p:nvPr>
            <p:ph idx="1"/>
          </p:nvPr>
        </p:nvSpPr>
        <p:spPr>
          <a:xfrm>
            <a:off x="5334000" y="1930400"/>
            <a:ext cx="3810000" cy="1524000"/>
          </a:xfrm>
        </p:spPr>
        <p:txBody>
          <a:bodyPr vert="horz" wrap="square" lIns="92075" tIns="46038" rIns="92075" bIns="46038" anchor="t"/>
          <a:p>
            <a:r>
              <a:rPr lang="en-US" altLang="en-US" sz="2800" dirty="0"/>
              <a:t>Objective: </a:t>
            </a:r>
            <a:r>
              <a:rPr lang="en-US" altLang="en-US" sz="2800" dirty="0">
                <a:cs typeface="Times New Roman" panose="02020603050405020304" pitchFamily="18" charset="0"/>
              </a:rPr>
              <a:t>write a program that grades multiple-choice test</a:t>
            </a:r>
            <a:r>
              <a:rPr lang="en-US" altLang="en-US" sz="3400" dirty="0">
                <a:cs typeface="Times New Roman" panose="02020603050405020304" pitchFamily="18" charset="0"/>
              </a:rPr>
              <a:t>. </a:t>
            </a:r>
            <a:endParaRPr lang="en-US" altLang="en-US" sz="3400" dirty="0">
              <a:ea typeface="Times New Roman" panose="02020603050405020304" pitchFamily="18" charset="0"/>
            </a:endParaRPr>
          </a:p>
        </p:txBody>
      </p:sp>
      <p:sp>
        <p:nvSpPr>
          <p:cNvPr id="14341" name="Rectangle 7"/>
          <p:cNvSpPr/>
          <p:nvPr/>
        </p:nvSpPr>
        <p:spPr>
          <a:xfrm>
            <a:off x="2971800" y="25146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4342" name="Object 6"/>
          <p:cNvGraphicFramePr>
            <a:graphicFrameLocks noChangeAspect="1"/>
          </p:cNvGraphicFramePr>
          <p:nvPr/>
        </p:nvGraphicFramePr>
        <p:xfrm>
          <a:off x="0" y="2200275"/>
          <a:ext cx="5334000" cy="3048000"/>
        </p:xfrm>
        <a:graphic>
          <a:graphicData uri="http://schemas.openxmlformats.org/presentationml/2006/ole">
            <mc:AlternateContent xmlns:mc="http://schemas.openxmlformats.org/markup-compatibility/2006">
              <mc:Choice xmlns:v="urn:schemas-microsoft-com:vml" Requires="v">
                <p:oleObj spid="_x0000_s3083" name="" r:id="rId2" imgW="3200400" imgH="1828800" progId="Word.Picture.8">
                  <p:embed/>
                </p:oleObj>
              </mc:Choice>
              <mc:Fallback>
                <p:oleObj name="" r:id="rId2" imgW="3200400" imgH="1828800" progId="Word.Picture.8">
                  <p:embed/>
                  <p:pic>
                    <p:nvPicPr>
                      <p:cNvPr id="0" name="Picture 3082"/>
                      <p:cNvPicPr/>
                      <p:nvPr/>
                    </p:nvPicPr>
                    <p:blipFill>
                      <a:blip r:embed="rId3"/>
                      <a:stretch>
                        <a:fillRect/>
                      </a:stretch>
                    </p:blipFill>
                    <p:spPr>
                      <a:xfrm>
                        <a:off x="0" y="2200275"/>
                        <a:ext cx="5334000" cy="3048000"/>
                      </a:xfrm>
                      <a:prstGeom prst="rect">
                        <a:avLst/>
                      </a:prstGeom>
                      <a:noFill/>
                      <a:ln w="38100">
                        <a:noFill/>
                        <a:miter/>
                      </a:ln>
                    </p:spPr>
                  </p:pic>
                </p:oleObj>
              </mc:Fallback>
            </mc:AlternateContent>
          </a:graphicData>
        </a:graphic>
      </p:graphicFrame>
      <p:sp>
        <p:nvSpPr>
          <p:cNvPr id="14343" name="Rectangle 9"/>
          <p:cNvSpPr/>
          <p:nvPr/>
        </p:nvSpPr>
        <p:spPr>
          <a:xfrm>
            <a:off x="3352800" y="29718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4344" name="Object 8"/>
          <p:cNvGraphicFramePr>
            <a:graphicFrameLocks noChangeAspect="1"/>
          </p:cNvGraphicFramePr>
          <p:nvPr/>
        </p:nvGraphicFramePr>
        <p:xfrm>
          <a:off x="4648200" y="3657600"/>
          <a:ext cx="4191000" cy="1571625"/>
        </p:xfrm>
        <a:graphic>
          <a:graphicData uri="http://schemas.openxmlformats.org/presentationml/2006/ole">
            <mc:AlternateContent xmlns:mc="http://schemas.openxmlformats.org/markup-compatibility/2006">
              <mc:Choice xmlns:v="urn:schemas-microsoft-com:vml" Requires="v">
                <p:oleObj spid="_x0000_s3084" name="" r:id="rId4" imgW="2438400" imgH="914400" progId="Word.Picture.8">
                  <p:embed/>
                </p:oleObj>
              </mc:Choice>
              <mc:Fallback>
                <p:oleObj name="" r:id="rId4" imgW="2438400" imgH="914400" progId="Word.Picture.8">
                  <p:embed/>
                  <p:pic>
                    <p:nvPicPr>
                      <p:cNvPr id="0" name="Picture 3083"/>
                      <p:cNvPicPr/>
                      <p:nvPr/>
                    </p:nvPicPr>
                    <p:blipFill>
                      <a:blip r:embed="rId5"/>
                      <a:stretch>
                        <a:fillRect/>
                      </a:stretch>
                    </p:blipFill>
                    <p:spPr>
                      <a:xfrm>
                        <a:off x="4648200" y="3657600"/>
                        <a:ext cx="4191000" cy="157162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0355" y="299085"/>
            <a:ext cx="1844675" cy="368300"/>
          </a:xfrm>
          <a:prstGeom prst="rect">
            <a:avLst/>
          </a:prstGeom>
          <a:noFill/>
        </p:spPr>
        <p:txBody>
          <a:bodyPr wrap="none" rtlCol="0" anchor="t">
            <a:spAutoFit/>
          </a:bodyPr>
          <a:p>
            <a:r>
              <a:rPr lang="en-US" altLang="en-US" dirty="0">
                <a:sym typeface="+mn-ea"/>
              </a:rPr>
              <a:t>GradeExam.cpp</a:t>
            </a:r>
            <a:endParaRPr lang="en-US"/>
          </a:p>
        </p:txBody>
      </p:sp>
      <p:sp>
        <p:nvSpPr>
          <p:cNvPr id="5" name="Text Box 4"/>
          <p:cNvSpPr txBox="1"/>
          <p:nvPr/>
        </p:nvSpPr>
        <p:spPr>
          <a:xfrm>
            <a:off x="440690" y="748665"/>
            <a:ext cx="4032250" cy="4831080"/>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const int NUMBER_OF_STUDENTS = 8;</a:t>
            </a:r>
            <a:endParaRPr lang="en-US" sz="1400"/>
          </a:p>
          <a:p>
            <a:r>
              <a:rPr lang="en-US" sz="1400"/>
              <a:t>  const int NUMBER_OF_QUESTIONS = 10;</a:t>
            </a:r>
            <a:endParaRPr lang="en-US" sz="1400"/>
          </a:p>
          <a:p>
            <a:endParaRPr lang="en-US" sz="1400"/>
          </a:p>
          <a:p>
            <a:r>
              <a:rPr lang="en-US" sz="1400"/>
              <a:t>  // Students' answers to the questions</a:t>
            </a:r>
            <a:endParaRPr lang="en-US" sz="1400"/>
          </a:p>
          <a:p>
            <a:r>
              <a:rPr lang="en-US" sz="1400"/>
              <a:t>  char answers[NUMBER_OF_STUDENTS][NUMBER_OF_QUESTIONS] = </a:t>
            </a:r>
            <a:endParaRPr lang="en-US" sz="1400"/>
          </a:p>
          <a:p>
            <a:r>
              <a:rPr lang="en-US" sz="1400"/>
              <a:t>  {</a:t>
            </a:r>
            <a:endParaRPr lang="en-US" sz="1400"/>
          </a:p>
          <a:p>
            <a:r>
              <a:rPr lang="en-US" sz="1400"/>
              <a:t>    {'A', 'B', 'A', 'C', 'C', 'D', 'E', 'E', 'A', 'D'},</a:t>
            </a:r>
            <a:endParaRPr lang="en-US" sz="1400"/>
          </a:p>
          <a:p>
            <a:r>
              <a:rPr lang="en-US" sz="1400"/>
              <a:t>    {'D', 'B', 'A', 'B', 'C', 'A', 'E', 'E', 'A', 'D'},</a:t>
            </a:r>
            <a:endParaRPr lang="en-US" sz="1400"/>
          </a:p>
          <a:p>
            <a:r>
              <a:rPr lang="en-US" sz="1400"/>
              <a:t>    {'E', 'D', 'D', 'A', 'C', 'B', 'E', 'E', 'A', 'D'},</a:t>
            </a:r>
            <a:endParaRPr lang="en-US" sz="1400"/>
          </a:p>
          <a:p>
            <a:r>
              <a:rPr lang="en-US" sz="1400"/>
              <a:t>    {'C', 'B', 'A', 'E', 'D', 'C', 'E', 'E', 'A', 'D'},</a:t>
            </a:r>
            <a:endParaRPr lang="en-US" sz="1400"/>
          </a:p>
          <a:p>
            <a:r>
              <a:rPr lang="en-US" sz="1400"/>
              <a:t>    {'A', 'B', 'D', 'C', 'C', 'D', 'E', 'E', 'A', 'D'},</a:t>
            </a:r>
            <a:endParaRPr lang="en-US" sz="1400"/>
          </a:p>
          <a:p>
            <a:r>
              <a:rPr lang="en-US" sz="1400"/>
              <a:t>    {'B', 'B', 'E', 'C', 'C', 'D', 'E', 'E', 'A', 'D'},</a:t>
            </a:r>
            <a:endParaRPr lang="en-US" sz="1400"/>
          </a:p>
          <a:p>
            <a:r>
              <a:rPr lang="en-US" sz="1400"/>
              <a:t>    {'B', 'B', 'A', 'C', 'C', 'D', 'E', 'E', 'A', 'D'},</a:t>
            </a:r>
            <a:endParaRPr lang="en-US" sz="1400"/>
          </a:p>
          <a:p>
            <a:r>
              <a:rPr lang="en-US" sz="1400"/>
              <a:t>    {'E', 'B', 'E', 'C', 'C', 'D', 'E', 'E', 'A', 'D'}</a:t>
            </a:r>
            <a:endParaRPr lang="en-US" sz="1400"/>
          </a:p>
          <a:p>
            <a:r>
              <a:rPr lang="en-US" sz="1400"/>
              <a:t>  };</a:t>
            </a:r>
            <a:endParaRPr lang="en-US" sz="1400"/>
          </a:p>
        </p:txBody>
      </p:sp>
      <p:sp>
        <p:nvSpPr>
          <p:cNvPr id="6" name="Text Box 5"/>
          <p:cNvSpPr txBox="1"/>
          <p:nvPr/>
        </p:nvSpPr>
        <p:spPr>
          <a:xfrm>
            <a:off x="4584065" y="365125"/>
            <a:ext cx="4398645" cy="4184650"/>
          </a:xfrm>
          <a:prstGeom prst="rect">
            <a:avLst/>
          </a:prstGeom>
          <a:noFill/>
        </p:spPr>
        <p:txBody>
          <a:bodyPr wrap="square" rtlCol="0" anchor="t">
            <a:spAutoFit/>
          </a:bodyPr>
          <a:p>
            <a:r>
              <a:rPr lang="en-US" sz="1400"/>
              <a:t>  // Key to the questions</a:t>
            </a:r>
            <a:endParaRPr lang="en-US" sz="1400"/>
          </a:p>
          <a:p>
            <a:r>
              <a:rPr lang="en-US" sz="1400"/>
              <a:t>  char keys[] = {'D', 'B', 'D', 'C', 'C', 'D', 'A', 'E', 'A', 'D'};</a:t>
            </a:r>
            <a:endParaRPr lang="en-US" sz="1400"/>
          </a:p>
          <a:p>
            <a:r>
              <a:rPr lang="en-US" sz="1400"/>
              <a:t>  // Grade all answers</a:t>
            </a:r>
            <a:endParaRPr lang="en-US" sz="1400"/>
          </a:p>
          <a:p>
            <a:r>
              <a:rPr lang="en-US" sz="1400"/>
              <a:t>  for (int i = 0; i &lt; NUMBER_OF_STUDENTS; i++)</a:t>
            </a:r>
            <a:endParaRPr lang="en-US" sz="1400"/>
          </a:p>
          <a:p>
            <a:r>
              <a:rPr lang="en-US" sz="1400"/>
              <a:t>  {</a:t>
            </a:r>
            <a:endParaRPr lang="en-US" sz="1400"/>
          </a:p>
          <a:p>
            <a:r>
              <a:rPr lang="en-US" sz="1400"/>
              <a:t>    // Grade one student</a:t>
            </a:r>
            <a:endParaRPr lang="en-US" sz="1400"/>
          </a:p>
          <a:p>
            <a:r>
              <a:rPr lang="en-US" sz="1400"/>
              <a:t>    int correctCount = 0;</a:t>
            </a:r>
            <a:endParaRPr lang="en-US" sz="1400"/>
          </a:p>
          <a:p>
            <a:r>
              <a:rPr lang="en-US" sz="1400"/>
              <a:t>    for (int j = 0; j &lt; NUMBER_OF_QUESTIONS; j++)</a:t>
            </a:r>
            <a:endParaRPr lang="en-US" sz="1400"/>
          </a:p>
          <a:p>
            <a:r>
              <a:rPr lang="en-US" sz="1400"/>
              <a:t>    {</a:t>
            </a:r>
            <a:endParaRPr lang="en-US" sz="1400"/>
          </a:p>
          <a:p>
            <a:r>
              <a:rPr lang="en-US" sz="1400"/>
              <a:t>      if (answers[i][j] == keys[j])</a:t>
            </a:r>
            <a:endParaRPr lang="en-US" sz="1400"/>
          </a:p>
          <a:p>
            <a:r>
              <a:rPr lang="en-US" sz="1400"/>
              <a:t>        correctCount++;</a:t>
            </a:r>
            <a:endParaRPr lang="en-US" sz="1400"/>
          </a:p>
          <a:p>
            <a:r>
              <a:rPr lang="en-US" sz="1400"/>
              <a:t>    }</a:t>
            </a:r>
            <a:endParaRPr lang="en-US" sz="1400"/>
          </a:p>
          <a:p>
            <a:r>
              <a:rPr lang="en-US" sz="1400"/>
              <a:t>    cout &lt;&lt; "Student " &lt;&lt; i &lt;&lt; "'s correct count is " &lt;&lt;</a:t>
            </a:r>
            <a:endParaRPr lang="en-US" sz="1400"/>
          </a:p>
          <a:p>
            <a:r>
              <a:rPr lang="en-US" sz="1400"/>
              <a:t>      correctCount &lt;&lt; endl;</a:t>
            </a:r>
            <a:endParaRPr lang="en-US" sz="1400"/>
          </a:p>
          <a:p>
            <a:r>
              <a:rPr lang="en-US" sz="1400"/>
              <a:t>  }</a:t>
            </a:r>
            <a:endParaRPr lang="en-US" sz="1400"/>
          </a:p>
          <a:p>
            <a:r>
              <a:rPr lang="en-US" sz="1400"/>
              <a:t>  return 0;</a:t>
            </a:r>
            <a:endParaRPr lang="en-US" sz="1400"/>
          </a:p>
          <a:p>
            <a:r>
              <a:rPr lang="en-US" sz="1400"/>
              <a:t>}</a:t>
            </a:r>
            <a:endParaRPr lang="en-US" sz="1400"/>
          </a:p>
        </p:txBody>
      </p:sp>
      <p:pic>
        <p:nvPicPr>
          <p:cNvPr id="7" name="Picture 6"/>
          <p:cNvPicPr>
            <a:picLocks noChangeAspect="1"/>
          </p:cNvPicPr>
          <p:nvPr/>
        </p:nvPicPr>
        <p:blipFill>
          <a:blip r:embed="rId1"/>
          <a:stretch>
            <a:fillRect/>
          </a:stretch>
        </p:blipFill>
        <p:spPr>
          <a:xfrm>
            <a:off x="4695190" y="4615180"/>
            <a:ext cx="3916045" cy="19640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685800" y="228600"/>
            <a:ext cx="7772400" cy="1066800"/>
          </a:xfrm>
        </p:spPr>
        <p:txBody>
          <a:bodyPr vert="horz" wrap="square" lIns="92075" tIns="46038" rIns="92075" bIns="46038" anchor="ctr"/>
          <a:p>
            <a:r>
              <a:rPr lang="en-US" altLang="en-US" dirty="0"/>
              <a:t>Problem: Finding Two Points Nearest to Each Other</a:t>
            </a:r>
            <a:endParaRPr lang="en-US" altLang="en-US" sz="3600" dirty="0">
              <a:solidFill>
                <a:schemeClr val="tx1"/>
              </a:solidFill>
            </a:endParaRPr>
          </a:p>
        </p:txBody>
      </p:sp>
      <p:sp>
        <p:nvSpPr>
          <p:cNvPr id="15363" name="Rectangle 5"/>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5364" name="Object 6"/>
          <p:cNvGraphicFramePr>
            <a:graphicFrameLocks noChangeAspect="1"/>
          </p:cNvGraphicFramePr>
          <p:nvPr/>
        </p:nvGraphicFramePr>
        <p:xfrm>
          <a:off x="577850" y="1585913"/>
          <a:ext cx="6221413" cy="3735387"/>
        </p:xfrm>
        <a:graphic>
          <a:graphicData uri="http://schemas.openxmlformats.org/presentationml/2006/ole">
            <mc:AlternateContent xmlns:mc="http://schemas.openxmlformats.org/markup-compatibility/2006">
              <mc:Choice xmlns:v="urn:schemas-microsoft-com:vml" Requires="v">
                <p:oleObj spid="_x0000_s3085" name="" r:id="rId1" imgW="3532505" imgH="2118360" progId="Word.Picture.8">
                  <p:embed/>
                </p:oleObj>
              </mc:Choice>
              <mc:Fallback>
                <p:oleObj name="" r:id="rId1" imgW="3532505" imgH="2118360" progId="Word.Picture.8">
                  <p:embed/>
                  <p:pic>
                    <p:nvPicPr>
                      <p:cNvPr id="0" name="Picture 3084"/>
                      <p:cNvPicPr/>
                      <p:nvPr/>
                    </p:nvPicPr>
                    <p:blipFill>
                      <a:blip r:embed="rId2"/>
                      <a:stretch>
                        <a:fillRect/>
                      </a:stretch>
                    </p:blipFill>
                    <p:spPr>
                      <a:xfrm>
                        <a:off x="577850" y="1585913"/>
                        <a:ext cx="6221413" cy="3735387"/>
                      </a:xfrm>
                      <a:prstGeom prst="rect">
                        <a:avLst/>
                      </a:prstGeom>
                      <a:noFill/>
                      <a:ln w="38100">
                        <a:noFill/>
                        <a:miter/>
                      </a:ln>
                    </p:spPr>
                  </p:pic>
                </p:oleObj>
              </mc:Fallback>
            </mc:AlternateContent>
          </a:graphicData>
        </a:graphic>
      </p:graphicFrame>
      <p:sp>
        <p:nvSpPr>
          <p:cNvPr id="15365" name="Rectangle 7"/>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6" name="Rectangle 8"/>
          <p:cNvSpPr/>
          <p:nvPr/>
        </p:nvSpPr>
        <p:spPr>
          <a:xfrm>
            <a:off x="0" y="26749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5367" name="Object 9"/>
          <p:cNvGraphicFramePr>
            <a:graphicFrameLocks noChangeAspect="1"/>
          </p:cNvGraphicFramePr>
          <p:nvPr/>
        </p:nvGraphicFramePr>
        <p:xfrm>
          <a:off x="6915150" y="1585913"/>
          <a:ext cx="1892300" cy="3341687"/>
        </p:xfrm>
        <a:graphic>
          <a:graphicData uri="http://schemas.openxmlformats.org/presentationml/2006/ole">
            <mc:AlternateContent xmlns:mc="http://schemas.openxmlformats.org/markup-compatibility/2006">
              <mc:Choice xmlns:v="urn:schemas-microsoft-com:vml" Requires="v">
                <p:oleObj spid="_x0000_s3086" name="" r:id="rId3" imgW="852170" imgH="1510030" progId="Word.Picture.8">
                  <p:embed/>
                </p:oleObj>
              </mc:Choice>
              <mc:Fallback>
                <p:oleObj name="" r:id="rId3" imgW="852170" imgH="1510030" progId="Word.Picture.8">
                  <p:embed/>
                  <p:pic>
                    <p:nvPicPr>
                      <p:cNvPr id="0" name="Picture 3085"/>
                      <p:cNvPicPr/>
                      <p:nvPr/>
                    </p:nvPicPr>
                    <p:blipFill>
                      <a:blip r:embed="rId4"/>
                      <a:stretch>
                        <a:fillRect/>
                      </a:stretch>
                    </p:blipFill>
                    <p:spPr>
                      <a:xfrm>
                        <a:off x="6915150" y="1585913"/>
                        <a:ext cx="1892300" cy="3341687"/>
                      </a:xfrm>
                      <a:prstGeom prst="rect">
                        <a:avLst/>
                      </a:prstGeom>
                      <a:noFill/>
                      <a:ln w="38100">
                        <a:noFill/>
                        <a:miter/>
                      </a:ln>
                    </p:spPr>
                  </p:pic>
                </p:oleObj>
              </mc:Fallback>
            </mc:AlternateContent>
          </a:graphicData>
        </a:graphic>
      </p:graphicFrame>
      <p:sp>
        <p:nvSpPr>
          <p:cNvPr id="15368" name="Rectangle 10"/>
          <p:cNvSpPr/>
          <p:nvPr/>
        </p:nvSpPr>
        <p:spPr>
          <a:xfrm>
            <a:off x="0" y="41830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8620" y="206375"/>
            <a:ext cx="2522220" cy="368300"/>
          </a:xfrm>
          <a:prstGeom prst="rect">
            <a:avLst/>
          </a:prstGeom>
          <a:noFill/>
        </p:spPr>
        <p:txBody>
          <a:bodyPr wrap="none" rtlCol="0" anchor="t">
            <a:spAutoFit/>
          </a:bodyPr>
          <a:p>
            <a:r>
              <a:rPr lang="en-US" altLang="en-US" dirty="0">
                <a:sym typeface="+mn-ea"/>
              </a:rPr>
              <a:t>FindNearestPoints.cpp</a:t>
            </a:r>
            <a:endParaRPr lang="en-US"/>
          </a:p>
        </p:txBody>
      </p:sp>
      <p:sp>
        <p:nvSpPr>
          <p:cNvPr id="5" name="Text Box 4"/>
          <p:cNvSpPr txBox="1"/>
          <p:nvPr/>
        </p:nvSpPr>
        <p:spPr>
          <a:xfrm>
            <a:off x="220980" y="667385"/>
            <a:ext cx="4460875" cy="5908040"/>
          </a:xfrm>
          <a:prstGeom prst="rect">
            <a:avLst/>
          </a:prstGeom>
          <a:noFill/>
        </p:spPr>
        <p:txBody>
          <a:bodyPr wrap="square" rtlCol="0" anchor="t">
            <a:spAutoFit/>
          </a:bodyPr>
          <a:p>
            <a:r>
              <a:rPr lang="en-US" sz="1400"/>
              <a:t>#include &lt;iostream&gt;</a:t>
            </a:r>
            <a:endParaRPr lang="en-US" sz="1400"/>
          </a:p>
          <a:p>
            <a:r>
              <a:rPr lang="en-US" sz="1400"/>
              <a:t>#include &lt;cmath&gt;</a:t>
            </a:r>
            <a:endParaRPr lang="en-US" sz="1400"/>
          </a:p>
          <a:p>
            <a:r>
              <a:rPr lang="en-US" sz="1400"/>
              <a:t>using namespace std;</a:t>
            </a:r>
            <a:endParaRPr lang="en-US" sz="1400"/>
          </a:p>
          <a:p>
            <a:endParaRPr lang="en-US" sz="1400"/>
          </a:p>
          <a:p>
            <a:r>
              <a:rPr lang="en-US" sz="1400"/>
              <a:t>// Compute the distance between two points (x1, y1) and (x2, y2) </a:t>
            </a:r>
            <a:endParaRPr lang="en-US" sz="1400"/>
          </a:p>
          <a:p>
            <a:r>
              <a:rPr lang="en-US" sz="1400"/>
              <a:t>double getDistance(double x1, double y1, double x2, double y2)</a:t>
            </a:r>
            <a:endParaRPr lang="en-US" sz="1400"/>
          </a:p>
          <a:p>
            <a:r>
              <a:rPr lang="en-US" sz="1400"/>
              <a:t>{</a:t>
            </a:r>
            <a:endParaRPr lang="en-US" sz="1400"/>
          </a:p>
          <a:p>
            <a:r>
              <a:rPr lang="en-US" sz="1400"/>
              <a:t>  return sqrt((x2 - x1) * (x2 - x1) + (y2 - y1) * (y2 - y1));</a:t>
            </a:r>
            <a:endParaRPr lang="en-US" sz="1400"/>
          </a:p>
          <a:p>
            <a:r>
              <a:rPr lang="en-US" sz="1400"/>
              <a:t>}</a:t>
            </a:r>
            <a:endParaRPr lang="en-US" sz="1400"/>
          </a:p>
          <a:p>
            <a:endParaRPr lang="en-US" sz="1400"/>
          </a:p>
          <a:p>
            <a:r>
              <a:rPr lang="en-US" sz="1400"/>
              <a:t>int main()</a:t>
            </a:r>
            <a:endParaRPr lang="en-US" sz="1400"/>
          </a:p>
          <a:p>
            <a:r>
              <a:rPr lang="en-US" sz="1400"/>
              <a:t>{</a:t>
            </a:r>
            <a:endParaRPr lang="en-US" sz="1400"/>
          </a:p>
          <a:p>
            <a:r>
              <a:rPr lang="en-US" sz="1400"/>
              <a:t>  const int NUMBER_OF_POINTS = 8;</a:t>
            </a:r>
            <a:endParaRPr lang="en-US" sz="1400"/>
          </a:p>
          <a:p>
            <a:r>
              <a:rPr lang="en-US" sz="1400"/>
              <a:t>  // Each row in points represents a point</a:t>
            </a:r>
            <a:endParaRPr lang="en-US" sz="1400"/>
          </a:p>
          <a:p>
            <a:r>
              <a:rPr lang="en-US" sz="1400"/>
              <a:t>  double points[NUMBER_OF_POINTS][2];</a:t>
            </a:r>
            <a:endParaRPr lang="en-US" sz="1400"/>
          </a:p>
          <a:p>
            <a:r>
              <a:rPr lang="en-US" sz="1400"/>
              <a:t>  cout &lt;&lt; "Enter " &lt;&lt; NUMBER_OF_POINTS &lt;&lt; " points: ";</a:t>
            </a:r>
            <a:endParaRPr lang="en-US" sz="1400"/>
          </a:p>
          <a:p>
            <a:r>
              <a:rPr lang="en-US" sz="1400"/>
              <a:t>  for (int i = 0; i &lt; NUMBER_OF_POINTS; i++)</a:t>
            </a:r>
            <a:endParaRPr lang="en-US" sz="1400"/>
          </a:p>
          <a:p>
            <a:r>
              <a:rPr lang="en-US" sz="1400"/>
              <a:t>    cin &gt;&gt; points[i][0] &gt;&gt; points[i][1];</a:t>
            </a:r>
            <a:endParaRPr lang="en-US" sz="1400"/>
          </a:p>
          <a:p>
            <a:r>
              <a:rPr lang="en-US" sz="1400"/>
              <a:t>  // p1 and p2 are the indices in the points array</a:t>
            </a:r>
            <a:endParaRPr lang="en-US" sz="1400"/>
          </a:p>
          <a:p>
            <a:r>
              <a:rPr lang="en-US" sz="1400"/>
              <a:t>  int p1 = 0, p2 = 1; // Initial two points</a:t>
            </a:r>
            <a:endParaRPr lang="en-US" sz="1400"/>
          </a:p>
          <a:p>
            <a:r>
              <a:rPr lang="en-US" sz="1400"/>
              <a:t>  double shortestDistance = getDistance(points[p1][0], points[p1][1],</a:t>
            </a:r>
            <a:endParaRPr lang="en-US" sz="1400"/>
          </a:p>
          <a:p>
            <a:r>
              <a:rPr lang="en-US" sz="1400"/>
              <a:t>    points[p2][0], points[p2][1]); // Initialize shortestDistance</a:t>
            </a:r>
            <a:endParaRPr lang="en-US" sz="1400"/>
          </a:p>
        </p:txBody>
      </p:sp>
      <p:sp>
        <p:nvSpPr>
          <p:cNvPr id="6" name="Text Box 5"/>
          <p:cNvSpPr txBox="1"/>
          <p:nvPr/>
        </p:nvSpPr>
        <p:spPr>
          <a:xfrm>
            <a:off x="4682490" y="67310"/>
            <a:ext cx="4461510" cy="5262245"/>
          </a:xfrm>
          <a:prstGeom prst="rect">
            <a:avLst/>
          </a:prstGeom>
          <a:noFill/>
        </p:spPr>
        <p:txBody>
          <a:bodyPr wrap="square" rtlCol="0" anchor="t">
            <a:spAutoFit/>
          </a:bodyPr>
          <a:p>
            <a:r>
              <a:rPr lang="en-US" sz="1400"/>
              <a:t>  // Compute distance for every two points</a:t>
            </a:r>
            <a:endParaRPr lang="en-US" sz="1400"/>
          </a:p>
          <a:p>
            <a:r>
              <a:rPr lang="en-US" sz="1400"/>
              <a:t>  for (int i = 0; i &lt; NUMBER_OF_POINTS; i++)</a:t>
            </a:r>
            <a:endParaRPr lang="en-US" sz="1400"/>
          </a:p>
          <a:p>
            <a:r>
              <a:rPr lang="en-US" sz="1400"/>
              <a:t>  {</a:t>
            </a:r>
            <a:endParaRPr lang="en-US" sz="1400"/>
          </a:p>
          <a:p>
            <a:r>
              <a:rPr lang="en-US" sz="1400"/>
              <a:t>    for (int j = i + 1; j &lt; NUMBER_OF_POINTS; j++)</a:t>
            </a:r>
            <a:endParaRPr lang="en-US" sz="1400"/>
          </a:p>
          <a:p>
            <a:r>
              <a:rPr lang="en-US" sz="1400"/>
              <a:t>    {</a:t>
            </a:r>
            <a:endParaRPr lang="en-US" sz="1400"/>
          </a:p>
          <a:p>
            <a:r>
              <a:rPr lang="en-US" sz="1400"/>
              <a:t>      double distance = getDistance(points[i][0], points[i][1], </a:t>
            </a:r>
            <a:endParaRPr lang="en-US" sz="1400"/>
          </a:p>
          <a:p>
            <a:r>
              <a:rPr lang="en-US" sz="1400"/>
              <a:t>        points[j][0], points[j][1]); // Find distance</a:t>
            </a:r>
            <a:endParaRPr lang="en-US" sz="1400"/>
          </a:p>
          <a:p>
            <a:r>
              <a:rPr lang="en-US" sz="1400"/>
              <a:t>      if (shortestDistance &gt; distance)</a:t>
            </a:r>
            <a:endParaRPr lang="en-US" sz="1400"/>
          </a:p>
          <a:p>
            <a:r>
              <a:rPr lang="en-US" sz="1400"/>
              <a:t>      {</a:t>
            </a:r>
            <a:endParaRPr lang="en-US" sz="1400"/>
          </a:p>
          <a:p>
            <a:r>
              <a:rPr lang="en-US" sz="1400"/>
              <a:t>        p1 = i; // Update p1</a:t>
            </a:r>
            <a:endParaRPr lang="en-US" sz="1400"/>
          </a:p>
          <a:p>
            <a:r>
              <a:rPr lang="en-US" sz="1400"/>
              <a:t>        p2 = j; // Update p2</a:t>
            </a:r>
            <a:endParaRPr lang="en-US" sz="1400"/>
          </a:p>
          <a:p>
            <a:r>
              <a:rPr lang="en-US" sz="1400"/>
              <a:t>        shortestDistance = distance; // Update shortestDistance</a:t>
            </a:r>
            <a:endParaRPr lang="en-US" sz="1400"/>
          </a:p>
          <a:p>
            <a:r>
              <a:rPr lang="en-US" sz="1400"/>
              <a:t>      }</a:t>
            </a:r>
            <a:endParaRPr lang="en-US" sz="1400"/>
          </a:p>
          <a:p>
            <a:r>
              <a:rPr lang="en-US" sz="1400"/>
              <a:t>    }</a:t>
            </a:r>
            <a:endParaRPr lang="en-US" sz="1400"/>
          </a:p>
          <a:p>
            <a:r>
              <a:rPr lang="en-US" sz="1400"/>
              <a:t>  }</a:t>
            </a:r>
            <a:endParaRPr lang="en-US" sz="1400"/>
          </a:p>
          <a:p>
            <a:r>
              <a:rPr lang="en-US" sz="1400"/>
              <a:t>  // Display result</a:t>
            </a:r>
            <a:endParaRPr lang="en-US" sz="1400"/>
          </a:p>
          <a:p>
            <a:r>
              <a:rPr lang="en-US" sz="1400"/>
              <a:t>  cout &lt;&lt; "The closest two points are " &lt;&lt;</a:t>
            </a:r>
            <a:endParaRPr lang="en-US" sz="1400"/>
          </a:p>
          <a:p>
            <a:r>
              <a:rPr lang="en-US" sz="1400"/>
              <a:t>    "(" &lt;&lt; points[p1][0] &lt;&lt; ", " &lt;&lt; points[p1][1] &lt;&lt; ") and (" &lt;&lt;</a:t>
            </a:r>
            <a:endParaRPr lang="en-US" sz="1400"/>
          </a:p>
          <a:p>
            <a:r>
              <a:rPr lang="en-US" sz="1400"/>
              <a:t>    points[p2][0] &lt;&lt; ", " &lt;&lt; points[p2][1] &lt;&lt; ")" &lt;&lt; endl;</a:t>
            </a:r>
            <a:endParaRPr lang="en-US" sz="1400"/>
          </a:p>
          <a:p>
            <a:r>
              <a:rPr lang="en-US" sz="1400"/>
              <a:t>  return 0;</a:t>
            </a:r>
            <a:endParaRPr lang="en-US" sz="1400"/>
          </a:p>
          <a:p>
            <a:r>
              <a:rPr lang="en-US" sz="1400"/>
              <a:t>}</a:t>
            </a:r>
            <a:endParaRPr lang="en-US" sz="1400"/>
          </a:p>
        </p:txBody>
      </p:sp>
      <p:pic>
        <p:nvPicPr>
          <p:cNvPr id="7" name="Picture 6"/>
          <p:cNvPicPr>
            <a:picLocks noChangeAspect="1"/>
          </p:cNvPicPr>
          <p:nvPr/>
        </p:nvPicPr>
        <p:blipFill>
          <a:blip r:embed="rId1"/>
          <a:stretch>
            <a:fillRect/>
          </a:stretch>
        </p:blipFill>
        <p:spPr>
          <a:xfrm>
            <a:off x="4877435" y="5239385"/>
            <a:ext cx="3818890" cy="14420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85800" y="228600"/>
            <a:ext cx="7772400" cy="857250"/>
          </a:xfrm>
        </p:spPr>
        <p:txBody>
          <a:bodyPr vert="horz" wrap="square" lIns="92075" tIns="46038" rIns="92075" bIns="46038" anchor="ctr"/>
          <a:p>
            <a:r>
              <a:rPr lang="en-US" altLang="en-US" dirty="0"/>
              <a:t>Case Study: Sudoku </a:t>
            </a:r>
            <a:endParaRPr lang="en-US" altLang="en-US" dirty="0"/>
          </a:p>
        </p:txBody>
      </p:sp>
      <p:sp>
        <p:nvSpPr>
          <p:cNvPr id="16388"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89"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0"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6391" name="Object 6"/>
          <p:cNvGraphicFramePr>
            <a:graphicFrameLocks noChangeAspect="1"/>
          </p:cNvGraphicFramePr>
          <p:nvPr/>
        </p:nvGraphicFramePr>
        <p:xfrm>
          <a:off x="1000125" y="1277938"/>
          <a:ext cx="3252788" cy="3303587"/>
        </p:xfrm>
        <a:graphic>
          <a:graphicData uri="http://schemas.openxmlformats.org/presentationml/2006/ole">
            <mc:AlternateContent xmlns:mc="http://schemas.openxmlformats.org/markup-compatibility/2006">
              <mc:Choice xmlns:v="urn:schemas-microsoft-com:vml" Requires="v">
                <p:oleObj spid="_x0000_s3087" name="" r:id="rId1" imgW="2452370" imgH="2489835" progId="Word.Picture.8">
                  <p:embed/>
                </p:oleObj>
              </mc:Choice>
              <mc:Fallback>
                <p:oleObj name="" r:id="rId1" imgW="2452370" imgH="2489835" progId="Word.Picture.8">
                  <p:embed/>
                  <p:pic>
                    <p:nvPicPr>
                      <p:cNvPr id="0" name="Picture 3086"/>
                      <p:cNvPicPr/>
                      <p:nvPr/>
                    </p:nvPicPr>
                    <p:blipFill>
                      <a:blip r:embed="rId2"/>
                      <a:stretch>
                        <a:fillRect/>
                      </a:stretch>
                    </p:blipFill>
                    <p:spPr>
                      <a:xfrm>
                        <a:off x="1000125" y="1277938"/>
                        <a:ext cx="3252788" cy="3303587"/>
                      </a:xfrm>
                      <a:prstGeom prst="rect">
                        <a:avLst/>
                      </a:prstGeom>
                      <a:noFill/>
                      <a:ln w="38100">
                        <a:noFill/>
                        <a:miter/>
                      </a:ln>
                    </p:spPr>
                  </p:pic>
                </p:oleObj>
              </mc:Fallback>
            </mc:AlternateContent>
          </a:graphicData>
        </a:graphic>
      </p:graphicFrame>
      <p:sp>
        <p:nvSpPr>
          <p:cNvPr id="16392" name="Rectangle 7"/>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6393" name="Object 8"/>
          <p:cNvGraphicFramePr>
            <a:graphicFrameLocks noChangeAspect="1"/>
          </p:cNvGraphicFramePr>
          <p:nvPr/>
        </p:nvGraphicFramePr>
        <p:xfrm>
          <a:off x="4456113" y="1277938"/>
          <a:ext cx="3289300" cy="3341687"/>
        </p:xfrm>
        <a:graphic>
          <a:graphicData uri="http://schemas.openxmlformats.org/presentationml/2006/ole">
            <mc:AlternateContent xmlns:mc="http://schemas.openxmlformats.org/markup-compatibility/2006">
              <mc:Choice xmlns:v="urn:schemas-microsoft-com:vml" Requires="v">
                <p:oleObj spid="_x0000_s3088" name="" r:id="rId3" imgW="2452370" imgH="2489835" progId="Word.Picture.8">
                  <p:embed/>
                </p:oleObj>
              </mc:Choice>
              <mc:Fallback>
                <p:oleObj name="" r:id="rId3" imgW="2452370" imgH="2489835" progId="Word.Picture.8">
                  <p:embed/>
                  <p:pic>
                    <p:nvPicPr>
                      <p:cNvPr id="0" name="Picture 3087"/>
                      <p:cNvPicPr/>
                      <p:nvPr/>
                    </p:nvPicPr>
                    <p:blipFill>
                      <a:blip r:embed="rId4"/>
                      <a:stretch>
                        <a:fillRect/>
                      </a:stretch>
                    </p:blipFill>
                    <p:spPr>
                      <a:xfrm>
                        <a:off x="4456113" y="1277938"/>
                        <a:ext cx="3289300" cy="3341687"/>
                      </a:xfrm>
                      <a:prstGeom prst="rect">
                        <a:avLst/>
                      </a:prstGeom>
                      <a:noFill/>
                      <a:ln w="38100">
                        <a:noFill/>
                        <a:miter/>
                      </a:ln>
                    </p:spPr>
                  </p:pic>
                </p:oleObj>
              </mc:Fallback>
            </mc:AlternateContent>
          </a:graphicData>
        </a:graphic>
      </p:graphicFrame>
      <p:sp>
        <p:nvSpPr>
          <p:cNvPr id="16394" name="Text Box 9"/>
          <p:cNvSpPr txBox="1"/>
          <p:nvPr/>
        </p:nvSpPr>
        <p:spPr>
          <a:xfrm>
            <a:off x="269875" y="4887913"/>
            <a:ext cx="8564563" cy="1187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The objective is to fill the grid (see the left figure) so that every row, every column, and every 3×3 box contain the numbers 1 to 9, as shown in the right figure. </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685800" y="228600"/>
            <a:ext cx="7772400" cy="857250"/>
          </a:xfrm>
        </p:spPr>
        <p:txBody>
          <a:bodyPr vert="horz" wrap="square" lIns="92075" tIns="46038" rIns="92075" bIns="46038" anchor="ctr"/>
          <a:p>
            <a:r>
              <a:rPr lang="en-US" altLang="en-US" dirty="0"/>
              <a:t>Case Study: Sudoku </a:t>
            </a:r>
            <a:endParaRPr lang="en-US" altLang="en-US" dirty="0"/>
          </a:p>
        </p:txBody>
      </p:sp>
      <p:sp>
        <p:nvSpPr>
          <p:cNvPr id="17412"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3"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4"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7415" name="Object 6"/>
          <p:cNvGraphicFramePr>
            <a:graphicFrameLocks noChangeAspect="1"/>
          </p:cNvGraphicFramePr>
          <p:nvPr/>
        </p:nvGraphicFramePr>
        <p:xfrm>
          <a:off x="231775" y="1277938"/>
          <a:ext cx="2800350" cy="2843212"/>
        </p:xfrm>
        <a:graphic>
          <a:graphicData uri="http://schemas.openxmlformats.org/presentationml/2006/ole">
            <mc:AlternateContent xmlns:mc="http://schemas.openxmlformats.org/markup-compatibility/2006">
              <mc:Choice xmlns:v="urn:schemas-microsoft-com:vml" Requires="v">
                <p:oleObj spid="_x0000_s3089" name="" r:id="rId1" imgW="2452370" imgH="2489835" progId="Word.Picture.8">
                  <p:embed/>
                </p:oleObj>
              </mc:Choice>
              <mc:Fallback>
                <p:oleObj name="" r:id="rId1" imgW="2452370" imgH="2489835" progId="Word.Picture.8">
                  <p:embed/>
                  <p:pic>
                    <p:nvPicPr>
                      <p:cNvPr id="0" name="Picture 3088"/>
                      <p:cNvPicPr/>
                      <p:nvPr/>
                    </p:nvPicPr>
                    <p:blipFill>
                      <a:blip r:embed="rId2"/>
                      <a:stretch>
                        <a:fillRect/>
                      </a:stretch>
                    </p:blipFill>
                    <p:spPr>
                      <a:xfrm>
                        <a:off x="231775" y="1277938"/>
                        <a:ext cx="2800350" cy="2843212"/>
                      </a:xfrm>
                      <a:prstGeom prst="rect">
                        <a:avLst/>
                      </a:prstGeom>
                      <a:noFill/>
                      <a:ln w="38100">
                        <a:noFill/>
                        <a:miter/>
                      </a:ln>
                    </p:spPr>
                  </p:pic>
                </p:oleObj>
              </mc:Fallback>
            </mc:AlternateContent>
          </a:graphicData>
        </a:graphic>
      </p:graphicFrame>
      <p:sp>
        <p:nvSpPr>
          <p:cNvPr id="17416" name="Text Box 7"/>
          <p:cNvSpPr txBox="1"/>
          <p:nvPr/>
        </p:nvSpPr>
        <p:spPr>
          <a:xfrm>
            <a:off x="385763" y="4351338"/>
            <a:ext cx="8564562"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Rule 1: Fill in an empty cell from the first to the last.</a:t>
            </a:r>
            <a:endParaRPr lang="en-US" altLang="en-US" sz="2400" dirty="0"/>
          </a:p>
          <a:p>
            <a:pPr marL="0" lvl="0" indent="0">
              <a:spcBef>
                <a:spcPct val="50000"/>
              </a:spcBef>
              <a:buClrTx/>
              <a:buSzPct val="100000"/>
              <a:buNone/>
            </a:pPr>
            <a:r>
              <a:rPr lang="en-US" altLang="en-US" sz="2400" dirty="0"/>
              <a:t>Rule 2: Fill in a smallest number possible.</a:t>
            </a:r>
            <a:endParaRPr lang="en-US" altLang="en-US" sz="2400" dirty="0"/>
          </a:p>
          <a:p>
            <a:pPr marL="0" lvl="0" indent="0">
              <a:spcBef>
                <a:spcPct val="50000"/>
              </a:spcBef>
              <a:buClrTx/>
              <a:buSzPct val="100000"/>
              <a:buNone/>
            </a:pPr>
            <a:r>
              <a:rPr lang="en-US" altLang="en-US" sz="2400" dirty="0"/>
              <a:t>Rule 3: If no number can fill in a cell, backtrack.</a:t>
            </a:r>
            <a:endParaRPr lang="en-US" altLang="en-US" sz="2400" dirty="0"/>
          </a:p>
        </p:txBody>
      </p:sp>
      <p:graphicFrame>
        <p:nvGraphicFramePr>
          <p:cNvPr id="17417" name="Object 8"/>
          <p:cNvGraphicFramePr>
            <a:graphicFrameLocks noChangeAspect="1"/>
          </p:cNvGraphicFramePr>
          <p:nvPr/>
        </p:nvGraphicFramePr>
        <p:xfrm>
          <a:off x="3111500" y="1277938"/>
          <a:ext cx="2830513" cy="2881312"/>
        </p:xfrm>
        <a:graphic>
          <a:graphicData uri="http://schemas.openxmlformats.org/presentationml/2006/ole">
            <mc:AlternateContent xmlns:mc="http://schemas.openxmlformats.org/markup-compatibility/2006">
              <mc:Choice xmlns:v="urn:schemas-microsoft-com:vml" Requires="v">
                <p:oleObj spid="_x0000_s3090" name="" r:id="rId3" imgW="2448560" imgH="2491105" progId="Word.Picture.8">
                  <p:embed/>
                </p:oleObj>
              </mc:Choice>
              <mc:Fallback>
                <p:oleObj name="" r:id="rId3" imgW="2448560" imgH="2491105" progId="Word.Picture.8">
                  <p:embed/>
                  <p:pic>
                    <p:nvPicPr>
                      <p:cNvPr id="0" name="Picture 3089"/>
                      <p:cNvPicPr/>
                      <p:nvPr/>
                    </p:nvPicPr>
                    <p:blipFill>
                      <a:blip r:embed="rId4"/>
                      <a:stretch>
                        <a:fillRect/>
                      </a:stretch>
                    </p:blipFill>
                    <p:spPr>
                      <a:xfrm>
                        <a:off x="3111500" y="1277938"/>
                        <a:ext cx="2830513" cy="2881312"/>
                      </a:xfrm>
                      <a:prstGeom prst="rect">
                        <a:avLst/>
                      </a:prstGeom>
                      <a:noFill/>
                      <a:ln w="38100">
                        <a:noFill/>
                        <a:miter/>
                      </a:ln>
                    </p:spPr>
                  </p:pic>
                </p:oleObj>
              </mc:Fallback>
            </mc:AlternateContent>
          </a:graphicData>
        </a:graphic>
      </p:graphicFrame>
      <p:graphicFrame>
        <p:nvGraphicFramePr>
          <p:cNvPr id="17418" name="Object 9"/>
          <p:cNvGraphicFramePr>
            <a:graphicFrameLocks noChangeAspect="1"/>
          </p:cNvGraphicFramePr>
          <p:nvPr/>
        </p:nvGraphicFramePr>
        <p:xfrm>
          <a:off x="6030913" y="1277938"/>
          <a:ext cx="2830512" cy="2881312"/>
        </p:xfrm>
        <a:graphic>
          <a:graphicData uri="http://schemas.openxmlformats.org/presentationml/2006/ole">
            <mc:AlternateContent xmlns:mc="http://schemas.openxmlformats.org/markup-compatibility/2006">
              <mc:Choice xmlns:v="urn:schemas-microsoft-com:vml" Requires="v">
                <p:oleObj spid="_x0000_s3091" name="" r:id="rId5" imgW="2448560" imgH="2491105" progId="Word.Picture.8">
                  <p:embed/>
                </p:oleObj>
              </mc:Choice>
              <mc:Fallback>
                <p:oleObj name="" r:id="rId5" imgW="2448560" imgH="2491105" progId="Word.Picture.8">
                  <p:embed/>
                  <p:pic>
                    <p:nvPicPr>
                      <p:cNvPr id="0" name="Picture 3090"/>
                      <p:cNvPicPr/>
                      <p:nvPr/>
                    </p:nvPicPr>
                    <p:blipFill>
                      <a:blip r:embed="rId6"/>
                      <a:stretch>
                        <a:fillRect/>
                      </a:stretch>
                    </p:blipFill>
                    <p:spPr>
                      <a:xfrm>
                        <a:off x="6030913" y="1277938"/>
                        <a:ext cx="2830512" cy="2881312"/>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8</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Multidimensional Arrays</a:t>
            </a:r>
            <a:endParaRPr lang="en-US" altLang="en-US" sz="3600" dirty="0"/>
          </a:p>
          <a:p>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685800" y="228600"/>
            <a:ext cx="7772400" cy="857250"/>
          </a:xfrm>
        </p:spPr>
        <p:txBody>
          <a:bodyPr vert="horz" wrap="square" lIns="92075" tIns="46038" rIns="92075" bIns="46038" anchor="ctr"/>
          <a:p>
            <a:r>
              <a:rPr lang="en-US" altLang="en-US" dirty="0"/>
              <a:t>What is Sudoku?</a:t>
            </a:r>
            <a:endParaRPr lang="en-US" altLang="en-US" dirty="0"/>
          </a:p>
        </p:txBody>
      </p:sp>
      <p:sp>
        <p:nvSpPr>
          <p:cNvPr id="18436"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37"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38"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8439" name="Object 6"/>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3092" name="" r:id="rId1" imgW="2452370" imgH="2489835" progId="Word.Picture.8">
                  <p:embed/>
                </p:oleObj>
              </mc:Choice>
              <mc:Fallback>
                <p:oleObj name="" r:id="rId1" imgW="2452370" imgH="2489835" progId="Word.Picture.8">
                  <p:embed/>
                  <p:pic>
                    <p:nvPicPr>
                      <p:cNvPr id="0" name="Picture 3091"/>
                      <p:cNvPicPr/>
                      <p:nvPr/>
                    </p:nvPicPr>
                    <p:blipFill>
                      <a:blip r:embed="rId2"/>
                      <a:stretch>
                        <a:fillRect/>
                      </a:stretch>
                    </p:blipFill>
                    <p:spPr>
                      <a:xfrm>
                        <a:off x="193675" y="1624013"/>
                        <a:ext cx="3252788" cy="3303587"/>
                      </a:xfrm>
                      <a:prstGeom prst="rect">
                        <a:avLst/>
                      </a:prstGeom>
                      <a:noFill/>
                      <a:ln w="38100">
                        <a:noFill/>
                        <a:miter/>
                      </a:ln>
                    </p:spPr>
                  </p:pic>
                </p:oleObj>
              </mc:Fallback>
            </mc:AlternateContent>
          </a:graphicData>
        </a:graphic>
      </p:graphicFrame>
      <p:sp>
        <p:nvSpPr>
          <p:cNvPr id="18440" name="Rectangle 7"/>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p:txBody>
          <a:bodyPr vert="horz" wrap="square" lIns="92075" tIns="46038" rIns="92075" bIns="46038" anchor="ctr"/>
          <a:p>
            <a:r>
              <a:rPr lang="en-US" altLang="en-US" sz="3600" dirty="0">
                <a:solidFill>
                  <a:schemeClr val="tx1"/>
                </a:solidFill>
              </a:rPr>
              <a:t>Every row contains the numbers 1 to 9</a:t>
            </a:r>
            <a:endParaRPr lang="en-US" altLang="en-US" sz="3600" dirty="0">
              <a:solidFill>
                <a:schemeClr val="tx1"/>
              </a:solidFill>
            </a:endParaRPr>
          </a:p>
        </p:txBody>
      </p:sp>
      <p:sp>
        <p:nvSpPr>
          <p:cNvPr id="19460"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1"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2"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9463" name="Object 6"/>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3093" name="" r:id="rId1" imgW="2452370" imgH="2489835" progId="Word.Picture.8">
                  <p:embed/>
                </p:oleObj>
              </mc:Choice>
              <mc:Fallback>
                <p:oleObj name="" r:id="rId1" imgW="2452370" imgH="2489835" progId="Word.Picture.8">
                  <p:embed/>
                  <p:pic>
                    <p:nvPicPr>
                      <p:cNvPr id="0" name="Picture 3092"/>
                      <p:cNvPicPr/>
                      <p:nvPr/>
                    </p:nvPicPr>
                    <p:blipFill>
                      <a:blip r:embed="rId2"/>
                      <a:stretch>
                        <a:fillRect/>
                      </a:stretch>
                    </p:blipFill>
                    <p:spPr>
                      <a:xfrm>
                        <a:off x="193675" y="1624013"/>
                        <a:ext cx="3252788" cy="3303587"/>
                      </a:xfrm>
                      <a:prstGeom prst="rect">
                        <a:avLst/>
                      </a:prstGeom>
                      <a:noFill/>
                      <a:ln w="38100">
                        <a:noFill/>
                        <a:miter/>
                      </a:ln>
                    </p:spPr>
                  </p:pic>
                </p:oleObj>
              </mc:Fallback>
            </mc:AlternateContent>
          </a:graphicData>
        </a:graphic>
      </p:graphicFrame>
      <p:sp>
        <p:nvSpPr>
          <p:cNvPr id="19464" name="Rectangle 7"/>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9465" name="Object 8"/>
          <p:cNvGraphicFramePr>
            <a:graphicFrameLocks noChangeAspect="1"/>
          </p:cNvGraphicFramePr>
          <p:nvPr>
            <p:ph idx="1"/>
          </p:nvPr>
        </p:nvGraphicFramePr>
        <p:xfrm>
          <a:off x="4725988" y="1585913"/>
          <a:ext cx="3336925" cy="3378200"/>
        </p:xfrm>
        <a:graphic>
          <a:graphicData uri="http://schemas.openxmlformats.org/presentationml/2006/ole">
            <mc:AlternateContent xmlns:mc="http://schemas.openxmlformats.org/markup-compatibility/2006">
              <mc:Choice xmlns:v="urn:schemas-microsoft-com:vml" Requires="v">
                <p:oleObj spid="_x0000_s3094" name="" r:id="rId3" imgW="2452370" imgH="2489835" progId="Word.Picture.8">
                  <p:embed/>
                </p:oleObj>
              </mc:Choice>
              <mc:Fallback>
                <p:oleObj name="" r:id="rId3" imgW="2452370" imgH="2489835" progId="Word.Picture.8">
                  <p:embed/>
                  <p:pic>
                    <p:nvPicPr>
                      <p:cNvPr id="0" name="Picture 3093"/>
                      <p:cNvPicPr/>
                      <p:nvPr/>
                    </p:nvPicPr>
                    <p:blipFill>
                      <a:blip r:embed="rId4"/>
                      <a:srcRect/>
                      <a:stretch>
                        <a:fillRect/>
                      </a:stretch>
                    </p:blipFill>
                    <p:spPr>
                      <a:xfrm>
                        <a:off x="4725988" y="1585913"/>
                        <a:ext cx="3336925" cy="3378200"/>
                      </a:xfrm>
                      <a:prstGeom prst="rect">
                        <a:avLst/>
                      </a:prstGeom>
                      <a:noFill/>
                      <a:ln w="38100">
                        <a:miter/>
                      </a:ln>
                    </p:spPr>
                  </p:pic>
                </p:oleObj>
              </mc:Fallback>
            </mc:AlternateContent>
          </a:graphicData>
        </a:graphic>
      </p:graphicFrame>
      <p:grpSp>
        <p:nvGrpSpPr>
          <p:cNvPr id="423945" name="Group 9"/>
          <p:cNvGrpSpPr/>
          <p:nvPr/>
        </p:nvGrpSpPr>
        <p:grpSpPr>
          <a:xfrm>
            <a:off x="4341813" y="1930400"/>
            <a:ext cx="3916362" cy="2689225"/>
            <a:chOff x="2735" y="1216"/>
            <a:chExt cx="2467" cy="1694"/>
          </a:xfrm>
        </p:grpSpPr>
        <p:sp>
          <p:nvSpPr>
            <p:cNvPr id="19467" name="Line 10"/>
            <p:cNvSpPr/>
            <p:nvPr/>
          </p:nvSpPr>
          <p:spPr>
            <a:xfrm>
              <a:off x="2759" y="1216"/>
              <a:ext cx="2443" cy="0"/>
            </a:xfrm>
            <a:prstGeom prst="line">
              <a:avLst/>
            </a:prstGeom>
            <a:ln w="12700" cap="flat" cmpd="sng">
              <a:solidFill>
                <a:srgbClr val="FF6600"/>
              </a:solidFill>
              <a:prstDash val="solid"/>
              <a:headEnd type="none" w="sm" len="sm"/>
              <a:tailEnd type="none" w="sm" len="sm"/>
            </a:ln>
          </p:spPr>
        </p:sp>
        <p:sp>
          <p:nvSpPr>
            <p:cNvPr id="19468" name="Line 11"/>
            <p:cNvSpPr/>
            <p:nvPr/>
          </p:nvSpPr>
          <p:spPr>
            <a:xfrm>
              <a:off x="2759" y="1410"/>
              <a:ext cx="2443" cy="0"/>
            </a:xfrm>
            <a:prstGeom prst="line">
              <a:avLst/>
            </a:prstGeom>
            <a:ln w="12700" cap="flat" cmpd="sng">
              <a:solidFill>
                <a:srgbClr val="FF6600"/>
              </a:solidFill>
              <a:prstDash val="solid"/>
              <a:headEnd type="none" w="sm" len="sm"/>
              <a:tailEnd type="none" w="sm" len="sm"/>
            </a:ln>
          </p:spPr>
        </p:sp>
        <p:sp>
          <p:nvSpPr>
            <p:cNvPr id="19469" name="Line 12"/>
            <p:cNvSpPr/>
            <p:nvPr/>
          </p:nvSpPr>
          <p:spPr>
            <a:xfrm>
              <a:off x="2735" y="1628"/>
              <a:ext cx="2443" cy="0"/>
            </a:xfrm>
            <a:prstGeom prst="line">
              <a:avLst/>
            </a:prstGeom>
            <a:ln w="12700" cap="flat" cmpd="sng">
              <a:solidFill>
                <a:srgbClr val="FF6600"/>
              </a:solidFill>
              <a:prstDash val="solid"/>
              <a:headEnd type="none" w="sm" len="sm"/>
              <a:tailEnd type="none" w="sm" len="sm"/>
            </a:ln>
          </p:spPr>
        </p:sp>
        <p:sp>
          <p:nvSpPr>
            <p:cNvPr id="19470" name="Line 13"/>
            <p:cNvSpPr/>
            <p:nvPr/>
          </p:nvSpPr>
          <p:spPr>
            <a:xfrm>
              <a:off x="2735" y="1822"/>
              <a:ext cx="2443" cy="0"/>
            </a:xfrm>
            <a:prstGeom prst="line">
              <a:avLst/>
            </a:prstGeom>
            <a:ln w="12700" cap="flat" cmpd="sng">
              <a:solidFill>
                <a:srgbClr val="FF6600"/>
              </a:solidFill>
              <a:prstDash val="solid"/>
              <a:headEnd type="none" w="sm" len="sm"/>
              <a:tailEnd type="none" w="sm" len="sm"/>
            </a:ln>
          </p:spPr>
        </p:sp>
        <p:sp>
          <p:nvSpPr>
            <p:cNvPr id="19471" name="Line 14"/>
            <p:cNvSpPr/>
            <p:nvPr/>
          </p:nvSpPr>
          <p:spPr>
            <a:xfrm>
              <a:off x="2759" y="2063"/>
              <a:ext cx="2443" cy="0"/>
            </a:xfrm>
            <a:prstGeom prst="line">
              <a:avLst/>
            </a:prstGeom>
            <a:ln w="12700" cap="flat" cmpd="sng">
              <a:solidFill>
                <a:srgbClr val="FF6600"/>
              </a:solidFill>
              <a:prstDash val="solid"/>
              <a:headEnd type="none" w="sm" len="sm"/>
              <a:tailEnd type="none" w="sm" len="sm"/>
            </a:ln>
          </p:spPr>
        </p:sp>
        <p:sp>
          <p:nvSpPr>
            <p:cNvPr id="19472" name="Line 15"/>
            <p:cNvSpPr/>
            <p:nvPr/>
          </p:nvSpPr>
          <p:spPr>
            <a:xfrm>
              <a:off x="2759" y="2257"/>
              <a:ext cx="2443" cy="0"/>
            </a:xfrm>
            <a:prstGeom prst="line">
              <a:avLst/>
            </a:prstGeom>
            <a:ln w="12700" cap="flat" cmpd="sng">
              <a:solidFill>
                <a:srgbClr val="FF6600"/>
              </a:solidFill>
              <a:prstDash val="solid"/>
              <a:headEnd type="none" w="sm" len="sm"/>
              <a:tailEnd type="none" w="sm" len="sm"/>
            </a:ln>
          </p:spPr>
        </p:sp>
        <p:sp>
          <p:nvSpPr>
            <p:cNvPr id="19473" name="Line 16"/>
            <p:cNvSpPr/>
            <p:nvPr/>
          </p:nvSpPr>
          <p:spPr>
            <a:xfrm>
              <a:off x="2735" y="2475"/>
              <a:ext cx="2443" cy="0"/>
            </a:xfrm>
            <a:prstGeom prst="line">
              <a:avLst/>
            </a:prstGeom>
            <a:ln w="12700" cap="flat" cmpd="sng">
              <a:solidFill>
                <a:srgbClr val="FF6600"/>
              </a:solidFill>
              <a:prstDash val="solid"/>
              <a:headEnd type="none" w="sm" len="sm"/>
              <a:tailEnd type="none" w="sm" len="sm"/>
            </a:ln>
          </p:spPr>
        </p:sp>
        <p:sp>
          <p:nvSpPr>
            <p:cNvPr id="19474" name="Line 17"/>
            <p:cNvSpPr/>
            <p:nvPr/>
          </p:nvSpPr>
          <p:spPr>
            <a:xfrm>
              <a:off x="2735" y="2669"/>
              <a:ext cx="2443" cy="0"/>
            </a:xfrm>
            <a:prstGeom prst="line">
              <a:avLst/>
            </a:prstGeom>
            <a:ln w="12700" cap="flat" cmpd="sng">
              <a:solidFill>
                <a:srgbClr val="FF6600"/>
              </a:solidFill>
              <a:prstDash val="solid"/>
              <a:headEnd type="none" w="sm" len="sm"/>
              <a:tailEnd type="none" w="sm" len="sm"/>
            </a:ln>
          </p:spPr>
        </p:sp>
        <p:sp>
          <p:nvSpPr>
            <p:cNvPr id="19475" name="Line 18"/>
            <p:cNvSpPr/>
            <p:nvPr/>
          </p:nvSpPr>
          <p:spPr>
            <a:xfrm>
              <a:off x="2735" y="2910"/>
              <a:ext cx="2443" cy="0"/>
            </a:xfrm>
            <a:prstGeom prst="line">
              <a:avLst/>
            </a:prstGeom>
            <a:ln w="12700" cap="flat" cmpd="sng">
              <a:solidFill>
                <a:srgbClr val="FF6600"/>
              </a:solidFill>
              <a:prstDash val="soli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3945"/>
                                        </p:tgtEl>
                                        <p:attrNameLst>
                                          <p:attrName>style.visibility</p:attrName>
                                        </p:attrNameLst>
                                      </p:cBhvr>
                                      <p:to>
                                        <p:strVal val="visible"/>
                                      </p:to>
                                    </p:set>
                                    <p:anim calcmode="lin" valueType="num">
                                      <p:cBhvr additive="base">
                                        <p:cTn id="7" dur="500" fill="hold"/>
                                        <p:tgtEl>
                                          <p:spTgt spid="423945"/>
                                        </p:tgtEl>
                                        <p:attrNameLst>
                                          <p:attrName>ppt_x</p:attrName>
                                        </p:attrNameLst>
                                      </p:cBhvr>
                                      <p:tavLst>
                                        <p:tav tm="0">
                                          <p:val>
                                            <p:strVal val="1+#ppt_w/2"/>
                                          </p:val>
                                        </p:tav>
                                        <p:tav tm="100000">
                                          <p:val>
                                            <p:strVal val="#ppt_x"/>
                                          </p:val>
                                        </p:tav>
                                      </p:tavLst>
                                    </p:anim>
                                    <p:anim calcmode="lin" valueType="num">
                                      <p:cBhvr additive="base">
                                        <p:cTn id="8" dur="500" fill="hold"/>
                                        <p:tgtEl>
                                          <p:spTgt spid="423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p:txBody>
          <a:bodyPr vert="horz" wrap="square" lIns="92075" tIns="46038" rIns="92075" bIns="46038" anchor="ctr"/>
          <a:p>
            <a:r>
              <a:rPr lang="en-US" altLang="en-US" sz="3400" dirty="0">
                <a:solidFill>
                  <a:schemeClr val="tx1"/>
                </a:solidFill>
              </a:rPr>
              <a:t>Every column contains the numbers 1 to 9</a:t>
            </a:r>
            <a:endParaRPr lang="en-US" altLang="en-US" sz="3400" dirty="0">
              <a:solidFill>
                <a:schemeClr val="tx1"/>
              </a:solidFill>
            </a:endParaRPr>
          </a:p>
        </p:txBody>
      </p:sp>
      <p:sp>
        <p:nvSpPr>
          <p:cNvPr id="20484"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5"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6"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7" name="Object 6"/>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3095" name="" r:id="rId1" imgW="2452370" imgH="2489835" progId="Word.Picture.8">
                  <p:embed/>
                </p:oleObj>
              </mc:Choice>
              <mc:Fallback>
                <p:oleObj name="" r:id="rId1" imgW="2452370" imgH="2489835" progId="Word.Picture.8">
                  <p:embed/>
                  <p:pic>
                    <p:nvPicPr>
                      <p:cNvPr id="0" name="Picture 3094"/>
                      <p:cNvPicPr/>
                      <p:nvPr/>
                    </p:nvPicPr>
                    <p:blipFill>
                      <a:blip r:embed="rId2"/>
                      <a:stretch>
                        <a:fillRect/>
                      </a:stretch>
                    </p:blipFill>
                    <p:spPr>
                      <a:xfrm>
                        <a:off x="193675" y="1624013"/>
                        <a:ext cx="3252788" cy="3303587"/>
                      </a:xfrm>
                      <a:prstGeom prst="rect">
                        <a:avLst/>
                      </a:prstGeom>
                      <a:noFill/>
                      <a:ln w="38100">
                        <a:noFill/>
                        <a:miter/>
                      </a:ln>
                    </p:spPr>
                  </p:pic>
                </p:oleObj>
              </mc:Fallback>
            </mc:AlternateContent>
          </a:graphicData>
        </a:graphic>
      </p:graphicFrame>
      <p:sp>
        <p:nvSpPr>
          <p:cNvPr id="20488" name="Rectangle 7"/>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9" name="AutoShape 8"/>
          <p:cNvSpPr>
            <a:spLocks noChangeAspect="1" noTextEdit="1"/>
          </p:cNvSpPr>
          <p:nvPr/>
        </p:nvSpPr>
        <p:spPr>
          <a:xfrm>
            <a:off x="4725988" y="1585913"/>
            <a:ext cx="3336925" cy="3378200"/>
          </a:xfrm>
          <a:prstGeom prst="rect">
            <a:avLst/>
          </a:prstGeom>
          <a:noFill/>
          <a:ln w="9525">
            <a:noFill/>
          </a:ln>
        </p:spPr>
        <p:txBody>
          <a:bodyPr/>
          <a:p>
            <a:endParaRPr lang="en-US"/>
          </a:p>
        </p:txBody>
      </p:sp>
      <p:sp>
        <p:nvSpPr>
          <p:cNvPr id="20490" name="Rectangle 9"/>
          <p:cNvSpPr/>
          <p:nvPr/>
        </p:nvSpPr>
        <p:spPr>
          <a:xfrm>
            <a:off x="4725988" y="158591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grpSp>
        <p:nvGrpSpPr>
          <p:cNvPr id="20491" name="Group 10"/>
          <p:cNvGrpSpPr/>
          <p:nvPr/>
        </p:nvGrpSpPr>
        <p:grpSpPr>
          <a:xfrm>
            <a:off x="4897438" y="1757363"/>
            <a:ext cx="2990850" cy="3055937"/>
            <a:chOff x="3085" y="1107"/>
            <a:chExt cx="1884" cy="1925"/>
          </a:xfrm>
        </p:grpSpPr>
        <p:sp>
          <p:nvSpPr>
            <p:cNvPr id="20707" name="Rectangle 11"/>
            <p:cNvSpPr/>
            <p:nvPr/>
          </p:nvSpPr>
          <p:spPr>
            <a:xfrm>
              <a:off x="3085" y="1107"/>
              <a:ext cx="1884" cy="19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708" name="Rectangle 12"/>
            <p:cNvSpPr/>
            <p:nvPr/>
          </p:nvSpPr>
          <p:spPr>
            <a:xfrm>
              <a:off x="3085" y="1107"/>
              <a:ext cx="1884" cy="1925"/>
            </a:xfrm>
            <a:prstGeom prst="rect">
              <a:avLst/>
            </a:prstGeom>
            <a:noFill/>
            <a:ln w="30163" cap="rnd"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pSp>
      <p:sp>
        <p:nvSpPr>
          <p:cNvPr id="20492" name="Rectangle 13"/>
          <p:cNvSpPr/>
          <p:nvPr/>
        </p:nvSpPr>
        <p:spPr>
          <a:xfrm>
            <a:off x="5645150" y="18049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3" name="Rectangle 14"/>
          <p:cNvSpPr/>
          <p:nvPr/>
        </p:nvSpPr>
        <p:spPr>
          <a:xfrm>
            <a:off x="6007100" y="1804988"/>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4" name="Rectangle 15"/>
          <p:cNvSpPr/>
          <p:nvPr/>
        </p:nvSpPr>
        <p:spPr>
          <a:xfrm>
            <a:off x="6681788" y="18049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5" name="Rectangle 16"/>
          <p:cNvSpPr/>
          <p:nvPr/>
        </p:nvSpPr>
        <p:spPr>
          <a:xfrm>
            <a:off x="6992938" y="18049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6" name="Rectangle 17"/>
          <p:cNvSpPr/>
          <p:nvPr/>
        </p:nvSpPr>
        <p:spPr>
          <a:xfrm>
            <a:off x="7356475" y="18049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7" name="Rectangle 18"/>
          <p:cNvSpPr/>
          <p:nvPr/>
        </p:nvSpPr>
        <p:spPr>
          <a:xfrm>
            <a:off x="7667625" y="18049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8" name="Rectangle 19"/>
          <p:cNvSpPr/>
          <p:nvPr/>
        </p:nvSpPr>
        <p:spPr>
          <a:xfrm>
            <a:off x="4919663" y="1806575"/>
            <a:ext cx="711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5    3    </a:t>
            </a:r>
            <a:endParaRPr lang="en-US" altLang="en-US" sz="2400" dirty="0"/>
          </a:p>
        </p:txBody>
      </p:sp>
      <p:sp>
        <p:nvSpPr>
          <p:cNvPr id="20499" name="Rectangle 20"/>
          <p:cNvSpPr/>
          <p:nvPr/>
        </p:nvSpPr>
        <p:spPr>
          <a:xfrm>
            <a:off x="5645150"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500" name="Rectangle 21"/>
          <p:cNvSpPr/>
          <p:nvPr/>
        </p:nvSpPr>
        <p:spPr>
          <a:xfrm>
            <a:off x="5748338" y="18065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01" name="Rectangle 22"/>
          <p:cNvSpPr/>
          <p:nvPr/>
        </p:nvSpPr>
        <p:spPr>
          <a:xfrm>
            <a:off x="6007100"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0502" name="Rectangle 23"/>
          <p:cNvSpPr/>
          <p:nvPr/>
        </p:nvSpPr>
        <p:spPr>
          <a:xfrm>
            <a:off x="6111875" y="1806575"/>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7     </a:t>
            </a:r>
            <a:endParaRPr lang="en-US" altLang="en-US" sz="2400" dirty="0"/>
          </a:p>
        </p:txBody>
      </p:sp>
      <p:sp>
        <p:nvSpPr>
          <p:cNvPr id="20503" name="Rectangle 24"/>
          <p:cNvSpPr/>
          <p:nvPr/>
        </p:nvSpPr>
        <p:spPr>
          <a:xfrm>
            <a:off x="6681788"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0504" name="Rectangle 25"/>
          <p:cNvSpPr/>
          <p:nvPr/>
        </p:nvSpPr>
        <p:spPr>
          <a:xfrm>
            <a:off x="6784975" y="1806575"/>
            <a:ext cx="152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05" name="Rectangle 26"/>
          <p:cNvSpPr/>
          <p:nvPr/>
        </p:nvSpPr>
        <p:spPr>
          <a:xfrm>
            <a:off x="6940550" y="18065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06" name="Rectangle 27"/>
          <p:cNvSpPr/>
          <p:nvPr/>
        </p:nvSpPr>
        <p:spPr>
          <a:xfrm>
            <a:off x="6992938"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0507" name="Rectangle 28"/>
          <p:cNvSpPr/>
          <p:nvPr/>
        </p:nvSpPr>
        <p:spPr>
          <a:xfrm>
            <a:off x="7096125" y="18065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08" name="Rectangle 29"/>
          <p:cNvSpPr/>
          <p:nvPr/>
        </p:nvSpPr>
        <p:spPr>
          <a:xfrm>
            <a:off x="7356475"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0509" name="Rectangle 30"/>
          <p:cNvSpPr/>
          <p:nvPr/>
        </p:nvSpPr>
        <p:spPr>
          <a:xfrm>
            <a:off x="7459663" y="18065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10" name="Rectangle 31"/>
          <p:cNvSpPr/>
          <p:nvPr/>
        </p:nvSpPr>
        <p:spPr>
          <a:xfrm>
            <a:off x="7667625"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511" name="Rectangle 32"/>
          <p:cNvSpPr/>
          <p:nvPr/>
        </p:nvSpPr>
        <p:spPr>
          <a:xfrm>
            <a:off x="7770813" y="18065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12" name="Rectangle 33"/>
          <p:cNvSpPr/>
          <p:nvPr/>
        </p:nvSpPr>
        <p:spPr>
          <a:xfrm>
            <a:off x="5334000" y="2130425"/>
            <a:ext cx="103188"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13" name="Rectangle 34"/>
          <p:cNvSpPr/>
          <p:nvPr/>
        </p:nvSpPr>
        <p:spPr>
          <a:xfrm>
            <a:off x="5645150" y="2130425"/>
            <a:ext cx="103188"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14" name="Rectangle 35"/>
          <p:cNvSpPr/>
          <p:nvPr/>
        </p:nvSpPr>
        <p:spPr>
          <a:xfrm>
            <a:off x="6992938" y="2130425"/>
            <a:ext cx="103187"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15" name="Rectangle 36"/>
          <p:cNvSpPr/>
          <p:nvPr/>
        </p:nvSpPr>
        <p:spPr>
          <a:xfrm>
            <a:off x="7304088" y="2130425"/>
            <a:ext cx="103187"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16" name="Rectangle 37"/>
          <p:cNvSpPr/>
          <p:nvPr/>
        </p:nvSpPr>
        <p:spPr>
          <a:xfrm>
            <a:off x="7667625" y="2130425"/>
            <a:ext cx="103188"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17" name="Rectangle 38"/>
          <p:cNvSpPr/>
          <p:nvPr/>
        </p:nvSpPr>
        <p:spPr>
          <a:xfrm>
            <a:off x="4919663" y="2132013"/>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0518" name="Rectangle 39"/>
          <p:cNvSpPr/>
          <p:nvPr/>
        </p:nvSpPr>
        <p:spPr>
          <a:xfrm>
            <a:off x="5334000"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0519" name="Rectangle 40"/>
          <p:cNvSpPr/>
          <p:nvPr/>
        </p:nvSpPr>
        <p:spPr>
          <a:xfrm>
            <a:off x="5437188" y="213201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20" name="Rectangle 41"/>
          <p:cNvSpPr/>
          <p:nvPr/>
        </p:nvSpPr>
        <p:spPr>
          <a:xfrm>
            <a:off x="5645150"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521" name="Rectangle 42"/>
          <p:cNvSpPr/>
          <p:nvPr/>
        </p:nvSpPr>
        <p:spPr>
          <a:xfrm>
            <a:off x="5748338" y="2132013"/>
            <a:ext cx="1168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1    9     5   </a:t>
            </a:r>
            <a:endParaRPr lang="en-US" altLang="en-US" sz="2400" dirty="0"/>
          </a:p>
        </p:txBody>
      </p:sp>
      <p:sp>
        <p:nvSpPr>
          <p:cNvPr id="20522" name="Rectangle 43"/>
          <p:cNvSpPr/>
          <p:nvPr/>
        </p:nvSpPr>
        <p:spPr>
          <a:xfrm>
            <a:off x="6940550" y="213201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23" name="Rectangle 44"/>
          <p:cNvSpPr/>
          <p:nvPr/>
        </p:nvSpPr>
        <p:spPr>
          <a:xfrm>
            <a:off x="6992938"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0524" name="Rectangle 45"/>
          <p:cNvSpPr/>
          <p:nvPr/>
        </p:nvSpPr>
        <p:spPr>
          <a:xfrm>
            <a:off x="7096125" y="213201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25" name="Rectangle 46"/>
          <p:cNvSpPr/>
          <p:nvPr/>
        </p:nvSpPr>
        <p:spPr>
          <a:xfrm>
            <a:off x="7304088"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526" name="Rectangle 47"/>
          <p:cNvSpPr/>
          <p:nvPr/>
        </p:nvSpPr>
        <p:spPr>
          <a:xfrm>
            <a:off x="7407275" y="213201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27" name="Rectangle 48"/>
          <p:cNvSpPr/>
          <p:nvPr/>
        </p:nvSpPr>
        <p:spPr>
          <a:xfrm>
            <a:off x="7667625"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0528" name="Rectangle 49"/>
          <p:cNvSpPr/>
          <p:nvPr/>
        </p:nvSpPr>
        <p:spPr>
          <a:xfrm>
            <a:off x="7770813" y="213201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29" name="Rectangle 50"/>
          <p:cNvSpPr/>
          <p:nvPr/>
        </p:nvSpPr>
        <p:spPr>
          <a:xfrm>
            <a:off x="5022850" y="2454275"/>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30" name="Rectangle 51"/>
          <p:cNvSpPr/>
          <p:nvPr/>
        </p:nvSpPr>
        <p:spPr>
          <a:xfrm>
            <a:off x="6007100" y="2454275"/>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31" name="Rectangle 52"/>
          <p:cNvSpPr/>
          <p:nvPr/>
        </p:nvSpPr>
        <p:spPr>
          <a:xfrm>
            <a:off x="6318250" y="2454275"/>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32" name="Rectangle 53"/>
          <p:cNvSpPr/>
          <p:nvPr/>
        </p:nvSpPr>
        <p:spPr>
          <a:xfrm>
            <a:off x="6681788" y="2454275"/>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33" name="Rectangle 54"/>
          <p:cNvSpPr/>
          <p:nvPr/>
        </p:nvSpPr>
        <p:spPr>
          <a:xfrm>
            <a:off x="6992938" y="2454275"/>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34" name="Rectangle 55"/>
          <p:cNvSpPr/>
          <p:nvPr/>
        </p:nvSpPr>
        <p:spPr>
          <a:xfrm>
            <a:off x="7667625" y="2454275"/>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35" name="Rectangle 56"/>
          <p:cNvSpPr/>
          <p:nvPr/>
        </p:nvSpPr>
        <p:spPr>
          <a:xfrm>
            <a:off x="4919663" y="24542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36" name="Rectangle 57"/>
          <p:cNvSpPr/>
          <p:nvPr/>
        </p:nvSpPr>
        <p:spPr>
          <a:xfrm>
            <a:off x="4970463" y="24542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37" name="Rectangle 58"/>
          <p:cNvSpPr/>
          <p:nvPr/>
        </p:nvSpPr>
        <p:spPr>
          <a:xfrm>
            <a:off x="5022850"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0538" name="Rectangle 59"/>
          <p:cNvSpPr/>
          <p:nvPr/>
        </p:nvSpPr>
        <p:spPr>
          <a:xfrm>
            <a:off x="5126038" y="2454275"/>
            <a:ext cx="863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9    8     </a:t>
            </a:r>
            <a:endParaRPr lang="en-US" altLang="en-US" sz="2400" dirty="0"/>
          </a:p>
        </p:txBody>
      </p:sp>
      <p:sp>
        <p:nvSpPr>
          <p:cNvPr id="20539" name="Rectangle 60"/>
          <p:cNvSpPr/>
          <p:nvPr/>
        </p:nvSpPr>
        <p:spPr>
          <a:xfrm>
            <a:off x="6007100"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0540" name="Rectangle 61"/>
          <p:cNvSpPr/>
          <p:nvPr/>
        </p:nvSpPr>
        <p:spPr>
          <a:xfrm>
            <a:off x="6111875" y="24542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41" name="Rectangle 62"/>
          <p:cNvSpPr/>
          <p:nvPr/>
        </p:nvSpPr>
        <p:spPr>
          <a:xfrm>
            <a:off x="6318250"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542" name="Rectangle 63"/>
          <p:cNvSpPr/>
          <p:nvPr/>
        </p:nvSpPr>
        <p:spPr>
          <a:xfrm>
            <a:off x="6423025" y="24542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43" name="Rectangle 64"/>
          <p:cNvSpPr/>
          <p:nvPr/>
        </p:nvSpPr>
        <p:spPr>
          <a:xfrm>
            <a:off x="6681788"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544" name="Rectangle 65"/>
          <p:cNvSpPr/>
          <p:nvPr/>
        </p:nvSpPr>
        <p:spPr>
          <a:xfrm>
            <a:off x="6784975" y="24542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45" name="Rectangle 66"/>
          <p:cNvSpPr/>
          <p:nvPr/>
        </p:nvSpPr>
        <p:spPr>
          <a:xfrm>
            <a:off x="6992938"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0546" name="Rectangle 67"/>
          <p:cNvSpPr/>
          <p:nvPr/>
        </p:nvSpPr>
        <p:spPr>
          <a:xfrm>
            <a:off x="7096125" y="2454275"/>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0547" name="Rectangle 68"/>
          <p:cNvSpPr/>
          <p:nvPr/>
        </p:nvSpPr>
        <p:spPr>
          <a:xfrm>
            <a:off x="7667625"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0548" name="Rectangle 69"/>
          <p:cNvSpPr/>
          <p:nvPr/>
        </p:nvSpPr>
        <p:spPr>
          <a:xfrm>
            <a:off x="7770813" y="24542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49" name="Rectangle 70"/>
          <p:cNvSpPr/>
          <p:nvPr/>
        </p:nvSpPr>
        <p:spPr>
          <a:xfrm>
            <a:off x="5334000" y="27955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50" name="Rectangle 71"/>
          <p:cNvSpPr/>
          <p:nvPr/>
        </p:nvSpPr>
        <p:spPr>
          <a:xfrm>
            <a:off x="5645150" y="27955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51" name="Rectangle 72"/>
          <p:cNvSpPr/>
          <p:nvPr/>
        </p:nvSpPr>
        <p:spPr>
          <a:xfrm>
            <a:off x="6007100" y="2795588"/>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52" name="Rectangle 73"/>
          <p:cNvSpPr/>
          <p:nvPr/>
        </p:nvSpPr>
        <p:spPr>
          <a:xfrm>
            <a:off x="6681788" y="27955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53" name="Rectangle 74"/>
          <p:cNvSpPr/>
          <p:nvPr/>
        </p:nvSpPr>
        <p:spPr>
          <a:xfrm>
            <a:off x="6992938" y="27955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54" name="Rectangle 75"/>
          <p:cNvSpPr/>
          <p:nvPr/>
        </p:nvSpPr>
        <p:spPr>
          <a:xfrm>
            <a:off x="7304088" y="27955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55" name="Rectangle 76"/>
          <p:cNvSpPr/>
          <p:nvPr/>
        </p:nvSpPr>
        <p:spPr>
          <a:xfrm>
            <a:off x="4919663" y="2797175"/>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8    </a:t>
            </a:r>
            <a:endParaRPr lang="en-US" altLang="en-US" sz="2400" dirty="0"/>
          </a:p>
        </p:txBody>
      </p:sp>
      <p:sp>
        <p:nvSpPr>
          <p:cNvPr id="20556" name="Rectangle 77"/>
          <p:cNvSpPr/>
          <p:nvPr/>
        </p:nvSpPr>
        <p:spPr>
          <a:xfrm>
            <a:off x="5334000"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0557" name="Rectangle 78"/>
          <p:cNvSpPr/>
          <p:nvPr/>
        </p:nvSpPr>
        <p:spPr>
          <a:xfrm>
            <a:off x="5437188" y="27971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58" name="Rectangle 79"/>
          <p:cNvSpPr/>
          <p:nvPr/>
        </p:nvSpPr>
        <p:spPr>
          <a:xfrm>
            <a:off x="5645150"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0559" name="Rectangle 80"/>
          <p:cNvSpPr/>
          <p:nvPr/>
        </p:nvSpPr>
        <p:spPr>
          <a:xfrm>
            <a:off x="5748338" y="27971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60" name="Rectangle 81"/>
          <p:cNvSpPr/>
          <p:nvPr/>
        </p:nvSpPr>
        <p:spPr>
          <a:xfrm>
            <a:off x="6007100"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0561" name="Rectangle 82"/>
          <p:cNvSpPr/>
          <p:nvPr/>
        </p:nvSpPr>
        <p:spPr>
          <a:xfrm>
            <a:off x="6111875" y="2797175"/>
            <a:ext cx="508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0562" name="Rectangle 83"/>
          <p:cNvSpPr/>
          <p:nvPr/>
        </p:nvSpPr>
        <p:spPr>
          <a:xfrm>
            <a:off x="6629400" y="27971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63" name="Rectangle 84"/>
          <p:cNvSpPr/>
          <p:nvPr/>
        </p:nvSpPr>
        <p:spPr>
          <a:xfrm>
            <a:off x="6681788"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0564" name="Rectangle 85"/>
          <p:cNvSpPr/>
          <p:nvPr/>
        </p:nvSpPr>
        <p:spPr>
          <a:xfrm>
            <a:off x="6784975" y="27971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65" name="Rectangle 86"/>
          <p:cNvSpPr/>
          <p:nvPr/>
        </p:nvSpPr>
        <p:spPr>
          <a:xfrm>
            <a:off x="6992938"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566" name="Rectangle 87"/>
          <p:cNvSpPr/>
          <p:nvPr/>
        </p:nvSpPr>
        <p:spPr>
          <a:xfrm>
            <a:off x="7096125" y="27971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67" name="Rectangle 88"/>
          <p:cNvSpPr/>
          <p:nvPr/>
        </p:nvSpPr>
        <p:spPr>
          <a:xfrm>
            <a:off x="7304088"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568" name="Rectangle 89"/>
          <p:cNvSpPr/>
          <p:nvPr/>
        </p:nvSpPr>
        <p:spPr>
          <a:xfrm>
            <a:off x="7407275" y="2797175"/>
            <a:ext cx="355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3</a:t>
            </a:r>
            <a:endParaRPr lang="en-US" altLang="en-US" sz="2400" dirty="0"/>
          </a:p>
        </p:txBody>
      </p:sp>
      <p:sp>
        <p:nvSpPr>
          <p:cNvPr id="20569" name="Rectangle 90"/>
          <p:cNvSpPr/>
          <p:nvPr/>
        </p:nvSpPr>
        <p:spPr>
          <a:xfrm>
            <a:off x="7770813" y="27971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70" name="Rectangle 91"/>
          <p:cNvSpPr/>
          <p:nvPr/>
        </p:nvSpPr>
        <p:spPr>
          <a:xfrm>
            <a:off x="5334000" y="3154363"/>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71" name="Rectangle 92"/>
          <p:cNvSpPr/>
          <p:nvPr/>
        </p:nvSpPr>
        <p:spPr>
          <a:xfrm>
            <a:off x="5645150" y="3154363"/>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72" name="Rectangle 93"/>
          <p:cNvSpPr/>
          <p:nvPr/>
        </p:nvSpPr>
        <p:spPr>
          <a:xfrm>
            <a:off x="6318250" y="3154363"/>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73" name="Rectangle 94"/>
          <p:cNvSpPr/>
          <p:nvPr/>
        </p:nvSpPr>
        <p:spPr>
          <a:xfrm>
            <a:off x="6992938" y="3154363"/>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74" name="Rectangle 95"/>
          <p:cNvSpPr/>
          <p:nvPr/>
        </p:nvSpPr>
        <p:spPr>
          <a:xfrm>
            <a:off x="7304088" y="3154363"/>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75" name="Rectangle 96"/>
          <p:cNvSpPr/>
          <p:nvPr/>
        </p:nvSpPr>
        <p:spPr>
          <a:xfrm>
            <a:off x="4919663" y="3157538"/>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4    </a:t>
            </a:r>
            <a:endParaRPr lang="en-US" altLang="en-US" sz="2400" dirty="0"/>
          </a:p>
        </p:txBody>
      </p:sp>
      <p:sp>
        <p:nvSpPr>
          <p:cNvPr id="20576" name="Rectangle 97"/>
          <p:cNvSpPr/>
          <p:nvPr/>
        </p:nvSpPr>
        <p:spPr>
          <a:xfrm>
            <a:off x="5334000"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577" name="Rectangle 98"/>
          <p:cNvSpPr/>
          <p:nvPr/>
        </p:nvSpPr>
        <p:spPr>
          <a:xfrm>
            <a:off x="5437188" y="31575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578" name="Rectangle 99"/>
          <p:cNvSpPr/>
          <p:nvPr/>
        </p:nvSpPr>
        <p:spPr>
          <a:xfrm>
            <a:off x="5645150"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0579" name="Rectangle 100"/>
          <p:cNvSpPr/>
          <p:nvPr/>
        </p:nvSpPr>
        <p:spPr>
          <a:xfrm>
            <a:off x="5748338" y="3157538"/>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8    </a:t>
            </a:r>
            <a:endParaRPr lang="en-US" altLang="en-US" sz="2400" dirty="0"/>
          </a:p>
        </p:txBody>
      </p:sp>
      <p:sp>
        <p:nvSpPr>
          <p:cNvPr id="20580" name="Rectangle 101"/>
          <p:cNvSpPr/>
          <p:nvPr/>
        </p:nvSpPr>
        <p:spPr>
          <a:xfrm>
            <a:off x="6318250"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0581" name="Rectangle 102"/>
          <p:cNvSpPr/>
          <p:nvPr/>
        </p:nvSpPr>
        <p:spPr>
          <a:xfrm>
            <a:off x="6423025" y="3157538"/>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3    </a:t>
            </a:r>
            <a:endParaRPr lang="en-US" altLang="en-US" sz="2400" dirty="0"/>
          </a:p>
        </p:txBody>
      </p:sp>
      <p:sp>
        <p:nvSpPr>
          <p:cNvPr id="20582" name="Rectangle 103"/>
          <p:cNvSpPr/>
          <p:nvPr/>
        </p:nvSpPr>
        <p:spPr>
          <a:xfrm>
            <a:off x="6992938"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0583" name="Rectangle 104"/>
          <p:cNvSpPr/>
          <p:nvPr/>
        </p:nvSpPr>
        <p:spPr>
          <a:xfrm>
            <a:off x="7096125" y="31575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84" name="Rectangle 105"/>
          <p:cNvSpPr/>
          <p:nvPr/>
        </p:nvSpPr>
        <p:spPr>
          <a:xfrm>
            <a:off x="7304088"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0585" name="Rectangle 106"/>
          <p:cNvSpPr/>
          <p:nvPr/>
        </p:nvSpPr>
        <p:spPr>
          <a:xfrm>
            <a:off x="7407275" y="315753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86" name="Rectangle 107"/>
          <p:cNvSpPr/>
          <p:nvPr/>
        </p:nvSpPr>
        <p:spPr>
          <a:xfrm>
            <a:off x="7459663" y="3157538"/>
            <a:ext cx="304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1</a:t>
            </a:r>
            <a:endParaRPr lang="en-US" altLang="en-US" sz="2400" dirty="0"/>
          </a:p>
        </p:txBody>
      </p:sp>
      <p:sp>
        <p:nvSpPr>
          <p:cNvPr id="20587" name="Rectangle 108"/>
          <p:cNvSpPr/>
          <p:nvPr/>
        </p:nvSpPr>
        <p:spPr>
          <a:xfrm>
            <a:off x="7770813" y="315753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88" name="Rectangle 109"/>
          <p:cNvSpPr/>
          <p:nvPr/>
        </p:nvSpPr>
        <p:spPr>
          <a:xfrm>
            <a:off x="5334000" y="3513138"/>
            <a:ext cx="103188"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89" name="Rectangle 110"/>
          <p:cNvSpPr/>
          <p:nvPr/>
        </p:nvSpPr>
        <p:spPr>
          <a:xfrm>
            <a:off x="5645150" y="3513138"/>
            <a:ext cx="103188"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90" name="Rectangle 111"/>
          <p:cNvSpPr/>
          <p:nvPr/>
        </p:nvSpPr>
        <p:spPr>
          <a:xfrm>
            <a:off x="6007100" y="3513138"/>
            <a:ext cx="104775"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91" name="Rectangle 112"/>
          <p:cNvSpPr/>
          <p:nvPr/>
        </p:nvSpPr>
        <p:spPr>
          <a:xfrm>
            <a:off x="6681788" y="3513138"/>
            <a:ext cx="103187"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92" name="Rectangle 113"/>
          <p:cNvSpPr/>
          <p:nvPr/>
        </p:nvSpPr>
        <p:spPr>
          <a:xfrm>
            <a:off x="6992938" y="3513138"/>
            <a:ext cx="103187"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93" name="Rectangle 114"/>
          <p:cNvSpPr/>
          <p:nvPr/>
        </p:nvSpPr>
        <p:spPr>
          <a:xfrm>
            <a:off x="7304088" y="3513138"/>
            <a:ext cx="103187"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594" name="Rectangle 115"/>
          <p:cNvSpPr/>
          <p:nvPr/>
        </p:nvSpPr>
        <p:spPr>
          <a:xfrm>
            <a:off x="4919663" y="3514725"/>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7    </a:t>
            </a:r>
            <a:endParaRPr lang="en-US" altLang="en-US" sz="2400" dirty="0"/>
          </a:p>
        </p:txBody>
      </p:sp>
      <p:sp>
        <p:nvSpPr>
          <p:cNvPr id="20595" name="Rectangle 116"/>
          <p:cNvSpPr/>
          <p:nvPr/>
        </p:nvSpPr>
        <p:spPr>
          <a:xfrm>
            <a:off x="5334000"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0596" name="Rectangle 117"/>
          <p:cNvSpPr/>
          <p:nvPr/>
        </p:nvSpPr>
        <p:spPr>
          <a:xfrm>
            <a:off x="5437188" y="351472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97" name="Rectangle 118"/>
          <p:cNvSpPr/>
          <p:nvPr/>
        </p:nvSpPr>
        <p:spPr>
          <a:xfrm>
            <a:off x="5645150"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0598" name="Rectangle 119"/>
          <p:cNvSpPr/>
          <p:nvPr/>
        </p:nvSpPr>
        <p:spPr>
          <a:xfrm>
            <a:off x="5748338" y="351472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599" name="Rectangle 120"/>
          <p:cNvSpPr/>
          <p:nvPr/>
        </p:nvSpPr>
        <p:spPr>
          <a:xfrm>
            <a:off x="6007100"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0600" name="Rectangle 121"/>
          <p:cNvSpPr/>
          <p:nvPr/>
        </p:nvSpPr>
        <p:spPr>
          <a:xfrm>
            <a:off x="6111875" y="3514725"/>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2     </a:t>
            </a:r>
            <a:endParaRPr lang="en-US" altLang="en-US" sz="2400" dirty="0"/>
          </a:p>
        </p:txBody>
      </p:sp>
      <p:sp>
        <p:nvSpPr>
          <p:cNvPr id="20601" name="Rectangle 122"/>
          <p:cNvSpPr/>
          <p:nvPr/>
        </p:nvSpPr>
        <p:spPr>
          <a:xfrm>
            <a:off x="6681788"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602" name="Rectangle 123"/>
          <p:cNvSpPr/>
          <p:nvPr/>
        </p:nvSpPr>
        <p:spPr>
          <a:xfrm>
            <a:off x="6784975" y="351472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03" name="Rectangle 124"/>
          <p:cNvSpPr/>
          <p:nvPr/>
        </p:nvSpPr>
        <p:spPr>
          <a:xfrm>
            <a:off x="6992938"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0604" name="Rectangle 125"/>
          <p:cNvSpPr/>
          <p:nvPr/>
        </p:nvSpPr>
        <p:spPr>
          <a:xfrm>
            <a:off x="7096125" y="351472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05" name="Rectangle 126"/>
          <p:cNvSpPr/>
          <p:nvPr/>
        </p:nvSpPr>
        <p:spPr>
          <a:xfrm>
            <a:off x="7304088"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0606" name="Rectangle 127"/>
          <p:cNvSpPr/>
          <p:nvPr/>
        </p:nvSpPr>
        <p:spPr>
          <a:xfrm>
            <a:off x="7407275" y="3514725"/>
            <a:ext cx="355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a:t>
            </a:r>
            <a:endParaRPr lang="en-US" altLang="en-US" sz="2400" dirty="0"/>
          </a:p>
        </p:txBody>
      </p:sp>
      <p:sp>
        <p:nvSpPr>
          <p:cNvPr id="20607" name="Rectangle 128"/>
          <p:cNvSpPr/>
          <p:nvPr/>
        </p:nvSpPr>
        <p:spPr>
          <a:xfrm>
            <a:off x="7770813" y="351472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08" name="Rectangle 129"/>
          <p:cNvSpPr/>
          <p:nvPr/>
        </p:nvSpPr>
        <p:spPr>
          <a:xfrm>
            <a:off x="5022850"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09" name="Rectangle 130"/>
          <p:cNvSpPr/>
          <p:nvPr/>
        </p:nvSpPr>
        <p:spPr>
          <a:xfrm>
            <a:off x="5645150"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0" name="Rectangle 131"/>
          <p:cNvSpPr/>
          <p:nvPr/>
        </p:nvSpPr>
        <p:spPr>
          <a:xfrm>
            <a:off x="6007100" y="3840163"/>
            <a:ext cx="104775"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1" name="Rectangle 132"/>
          <p:cNvSpPr/>
          <p:nvPr/>
        </p:nvSpPr>
        <p:spPr>
          <a:xfrm>
            <a:off x="6318250" y="3840163"/>
            <a:ext cx="104775"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2" name="Rectangle 133"/>
          <p:cNvSpPr/>
          <p:nvPr/>
        </p:nvSpPr>
        <p:spPr>
          <a:xfrm>
            <a:off x="6681788" y="3840163"/>
            <a:ext cx="103187"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3" name="Rectangle 134"/>
          <p:cNvSpPr/>
          <p:nvPr/>
        </p:nvSpPr>
        <p:spPr>
          <a:xfrm>
            <a:off x="6992938" y="3840163"/>
            <a:ext cx="103187"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4" name="Rectangle 135"/>
          <p:cNvSpPr/>
          <p:nvPr/>
        </p:nvSpPr>
        <p:spPr>
          <a:xfrm>
            <a:off x="7356475"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5" name="Rectangle 136"/>
          <p:cNvSpPr/>
          <p:nvPr/>
        </p:nvSpPr>
        <p:spPr>
          <a:xfrm>
            <a:off x="7667625"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16" name="Rectangle 137"/>
          <p:cNvSpPr/>
          <p:nvPr/>
        </p:nvSpPr>
        <p:spPr>
          <a:xfrm>
            <a:off x="4919663"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17" name="Rectangle 138"/>
          <p:cNvSpPr/>
          <p:nvPr/>
        </p:nvSpPr>
        <p:spPr>
          <a:xfrm>
            <a:off x="502285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0618" name="Rectangle 139"/>
          <p:cNvSpPr/>
          <p:nvPr/>
        </p:nvSpPr>
        <p:spPr>
          <a:xfrm>
            <a:off x="5126038" y="3840163"/>
            <a:ext cx="508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0619" name="Rectangle 140"/>
          <p:cNvSpPr/>
          <p:nvPr/>
        </p:nvSpPr>
        <p:spPr>
          <a:xfrm>
            <a:off x="564515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0620" name="Rectangle 141"/>
          <p:cNvSpPr/>
          <p:nvPr/>
        </p:nvSpPr>
        <p:spPr>
          <a:xfrm>
            <a:off x="5748338" y="384016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21" name="Rectangle 142"/>
          <p:cNvSpPr/>
          <p:nvPr/>
        </p:nvSpPr>
        <p:spPr>
          <a:xfrm>
            <a:off x="600710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0622" name="Rectangle 143"/>
          <p:cNvSpPr/>
          <p:nvPr/>
        </p:nvSpPr>
        <p:spPr>
          <a:xfrm>
            <a:off x="6111875" y="384016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23" name="Rectangle 144"/>
          <p:cNvSpPr/>
          <p:nvPr/>
        </p:nvSpPr>
        <p:spPr>
          <a:xfrm>
            <a:off x="631825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0624" name="Rectangle 145"/>
          <p:cNvSpPr/>
          <p:nvPr/>
        </p:nvSpPr>
        <p:spPr>
          <a:xfrm>
            <a:off x="6423025" y="384016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25" name="Rectangle 146"/>
          <p:cNvSpPr/>
          <p:nvPr/>
        </p:nvSpPr>
        <p:spPr>
          <a:xfrm>
            <a:off x="6681788"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0626" name="Rectangle 147"/>
          <p:cNvSpPr/>
          <p:nvPr/>
        </p:nvSpPr>
        <p:spPr>
          <a:xfrm>
            <a:off x="6784975" y="384016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27" name="Rectangle 148"/>
          <p:cNvSpPr/>
          <p:nvPr/>
        </p:nvSpPr>
        <p:spPr>
          <a:xfrm>
            <a:off x="6992938"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628" name="Rectangle 149"/>
          <p:cNvSpPr/>
          <p:nvPr/>
        </p:nvSpPr>
        <p:spPr>
          <a:xfrm>
            <a:off x="7096125" y="384016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29" name="Rectangle 150"/>
          <p:cNvSpPr/>
          <p:nvPr/>
        </p:nvSpPr>
        <p:spPr>
          <a:xfrm>
            <a:off x="7356475"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0630" name="Rectangle 151"/>
          <p:cNvSpPr/>
          <p:nvPr/>
        </p:nvSpPr>
        <p:spPr>
          <a:xfrm>
            <a:off x="7459663" y="384016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31" name="Rectangle 152"/>
          <p:cNvSpPr/>
          <p:nvPr/>
        </p:nvSpPr>
        <p:spPr>
          <a:xfrm>
            <a:off x="7667625"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632" name="Rectangle 153"/>
          <p:cNvSpPr/>
          <p:nvPr/>
        </p:nvSpPr>
        <p:spPr>
          <a:xfrm>
            <a:off x="7770813" y="384016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33" name="Rectangle 154"/>
          <p:cNvSpPr/>
          <p:nvPr/>
        </p:nvSpPr>
        <p:spPr>
          <a:xfrm>
            <a:off x="5022850"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34" name="Rectangle 155"/>
          <p:cNvSpPr/>
          <p:nvPr/>
        </p:nvSpPr>
        <p:spPr>
          <a:xfrm>
            <a:off x="5334000"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35" name="Rectangle 156"/>
          <p:cNvSpPr/>
          <p:nvPr/>
        </p:nvSpPr>
        <p:spPr>
          <a:xfrm>
            <a:off x="5645150"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36" name="Rectangle 157"/>
          <p:cNvSpPr/>
          <p:nvPr/>
        </p:nvSpPr>
        <p:spPr>
          <a:xfrm>
            <a:off x="6992938" y="41798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37" name="Rectangle 158"/>
          <p:cNvSpPr/>
          <p:nvPr/>
        </p:nvSpPr>
        <p:spPr>
          <a:xfrm>
            <a:off x="7356475"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38" name="Rectangle 159"/>
          <p:cNvSpPr/>
          <p:nvPr/>
        </p:nvSpPr>
        <p:spPr>
          <a:xfrm>
            <a:off x="4919663"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39" name="Rectangle 160"/>
          <p:cNvSpPr/>
          <p:nvPr/>
        </p:nvSpPr>
        <p:spPr>
          <a:xfrm>
            <a:off x="5022850"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640" name="Rectangle 161"/>
          <p:cNvSpPr/>
          <p:nvPr/>
        </p:nvSpPr>
        <p:spPr>
          <a:xfrm>
            <a:off x="5126038" y="417988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41" name="Rectangle 162"/>
          <p:cNvSpPr/>
          <p:nvPr/>
        </p:nvSpPr>
        <p:spPr>
          <a:xfrm>
            <a:off x="5334000"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0642" name="Rectangle 163"/>
          <p:cNvSpPr/>
          <p:nvPr/>
        </p:nvSpPr>
        <p:spPr>
          <a:xfrm>
            <a:off x="5437188" y="417988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43" name="Rectangle 164"/>
          <p:cNvSpPr/>
          <p:nvPr/>
        </p:nvSpPr>
        <p:spPr>
          <a:xfrm>
            <a:off x="5645150"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0644" name="Rectangle 165"/>
          <p:cNvSpPr/>
          <p:nvPr/>
        </p:nvSpPr>
        <p:spPr>
          <a:xfrm>
            <a:off x="5748338" y="4179888"/>
            <a:ext cx="1168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4    1     9   </a:t>
            </a:r>
            <a:endParaRPr lang="en-US" altLang="en-US" sz="2400" dirty="0"/>
          </a:p>
        </p:txBody>
      </p:sp>
      <p:sp>
        <p:nvSpPr>
          <p:cNvPr id="20645" name="Rectangle 166"/>
          <p:cNvSpPr/>
          <p:nvPr/>
        </p:nvSpPr>
        <p:spPr>
          <a:xfrm>
            <a:off x="6940550" y="417988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46" name="Rectangle 167"/>
          <p:cNvSpPr/>
          <p:nvPr/>
        </p:nvSpPr>
        <p:spPr>
          <a:xfrm>
            <a:off x="6992938"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0647" name="Rectangle 168"/>
          <p:cNvSpPr/>
          <p:nvPr/>
        </p:nvSpPr>
        <p:spPr>
          <a:xfrm>
            <a:off x="7096125" y="4179888"/>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48" name="Rectangle 169"/>
          <p:cNvSpPr/>
          <p:nvPr/>
        </p:nvSpPr>
        <p:spPr>
          <a:xfrm>
            <a:off x="7356475"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0649" name="Rectangle 170"/>
          <p:cNvSpPr/>
          <p:nvPr/>
        </p:nvSpPr>
        <p:spPr>
          <a:xfrm>
            <a:off x="7459663" y="4179888"/>
            <a:ext cx="304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5</a:t>
            </a:r>
            <a:endParaRPr lang="en-US" altLang="en-US" sz="2400" dirty="0"/>
          </a:p>
        </p:txBody>
      </p:sp>
      <p:sp>
        <p:nvSpPr>
          <p:cNvPr id="20650" name="Rectangle 171"/>
          <p:cNvSpPr/>
          <p:nvPr/>
        </p:nvSpPr>
        <p:spPr>
          <a:xfrm>
            <a:off x="7770813" y="417988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51" name="Rectangle 172"/>
          <p:cNvSpPr/>
          <p:nvPr/>
        </p:nvSpPr>
        <p:spPr>
          <a:xfrm>
            <a:off x="5022850" y="4521200"/>
            <a:ext cx="103188"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52" name="Rectangle 173"/>
          <p:cNvSpPr/>
          <p:nvPr/>
        </p:nvSpPr>
        <p:spPr>
          <a:xfrm>
            <a:off x="5334000" y="4521200"/>
            <a:ext cx="103188"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53" name="Rectangle 174"/>
          <p:cNvSpPr/>
          <p:nvPr/>
        </p:nvSpPr>
        <p:spPr>
          <a:xfrm>
            <a:off x="5645150" y="4521200"/>
            <a:ext cx="103188"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54" name="Rectangle 175"/>
          <p:cNvSpPr/>
          <p:nvPr/>
        </p:nvSpPr>
        <p:spPr>
          <a:xfrm>
            <a:off x="6007100" y="4521200"/>
            <a:ext cx="104775"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55" name="Rectangle 176"/>
          <p:cNvSpPr/>
          <p:nvPr/>
        </p:nvSpPr>
        <p:spPr>
          <a:xfrm>
            <a:off x="6681788" y="4521200"/>
            <a:ext cx="103187"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56" name="Rectangle 177"/>
          <p:cNvSpPr/>
          <p:nvPr/>
        </p:nvSpPr>
        <p:spPr>
          <a:xfrm>
            <a:off x="6992938" y="4521200"/>
            <a:ext cx="103187"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657" name="Rectangle 178"/>
          <p:cNvSpPr/>
          <p:nvPr/>
        </p:nvSpPr>
        <p:spPr>
          <a:xfrm>
            <a:off x="4919663"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58" name="Rectangle 179"/>
          <p:cNvSpPr/>
          <p:nvPr/>
        </p:nvSpPr>
        <p:spPr>
          <a:xfrm>
            <a:off x="502285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0659" name="Rectangle 180"/>
          <p:cNvSpPr/>
          <p:nvPr/>
        </p:nvSpPr>
        <p:spPr>
          <a:xfrm>
            <a:off x="5126038"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60" name="Rectangle 181"/>
          <p:cNvSpPr/>
          <p:nvPr/>
        </p:nvSpPr>
        <p:spPr>
          <a:xfrm>
            <a:off x="533400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0661" name="Rectangle 182"/>
          <p:cNvSpPr/>
          <p:nvPr/>
        </p:nvSpPr>
        <p:spPr>
          <a:xfrm>
            <a:off x="5437188"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62" name="Rectangle 183"/>
          <p:cNvSpPr/>
          <p:nvPr/>
        </p:nvSpPr>
        <p:spPr>
          <a:xfrm>
            <a:off x="564515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0663" name="Rectangle 184"/>
          <p:cNvSpPr/>
          <p:nvPr/>
        </p:nvSpPr>
        <p:spPr>
          <a:xfrm>
            <a:off x="5748338" y="4529138"/>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64" name="Rectangle 185"/>
          <p:cNvSpPr/>
          <p:nvPr/>
        </p:nvSpPr>
        <p:spPr>
          <a:xfrm>
            <a:off x="600710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0665" name="Rectangle 186"/>
          <p:cNvSpPr/>
          <p:nvPr/>
        </p:nvSpPr>
        <p:spPr>
          <a:xfrm>
            <a:off x="6111875"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66" name="Rectangle 187"/>
          <p:cNvSpPr/>
          <p:nvPr/>
        </p:nvSpPr>
        <p:spPr>
          <a:xfrm>
            <a:off x="6318250" y="4529138"/>
            <a:ext cx="355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8     </a:t>
            </a:r>
            <a:endParaRPr lang="en-US" altLang="en-US" sz="2400" dirty="0"/>
          </a:p>
        </p:txBody>
      </p:sp>
      <p:sp>
        <p:nvSpPr>
          <p:cNvPr id="20667" name="Rectangle 188"/>
          <p:cNvSpPr/>
          <p:nvPr/>
        </p:nvSpPr>
        <p:spPr>
          <a:xfrm>
            <a:off x="6681788"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0668" name="Rectangle 189"/>
          <p:cNvSpPr/>
          <p:nvPr/>
        </p:nvSpPr>
        <p:spPr>
          <a:xfrm>
            <a:off x="6784975"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0669" name="Rectangle 190"/>
          <p:cNvSpPr/>
          <p:nvPr/>
        </p:nvSpPr>
        <p:spPr>
          <a:xfrm>
            <a:off x="6992938"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0670" name="Rectangle 191"/>
          <p:cNvSpPr/>
          <p:nvPr/>
        </p:nvSpPr>
        <p:spPr>
          <a:xfrm>
            <a:off x="7096125" y="4529138"/>
            <a:ext cx="660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7    9</a:t>
            </a:r>
            <a:endParaRPr lang="en-US" altLang="en-US" sz="2400" dirty="0"/>
          </a:p>
        </p:txBody>
      </p:sp>
      <p:sp>
        <p:nvSpPr>
          <p:cNvPr id="20671" name="Rectangle 192"/>
          <p:cNvSpPr/>
          <p:nvPr/>
        </p:nvSpPr>
        <p:spPr>
          <a:xfrm>
            <a:off x="7770813" y="452913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0672" name="Line 193"/>
          <p:cNvSpPr/>
          <p:nvPr/>
        </p:nvSpPr>
        <p:spPr>
          <a:xfrm>
            <a:off x="5208588" y="1757363"/>
            <a:ext cx="1587" cy="3038475"/>
          </a:xfrm>
          <a:prstGeom prst="line">
            <a:avLst/>
          </a:prstGeom>
          <a:ln w="12700" cap="rnd" cmpd="sng">
            <a:solidFill>
              <a:srgbClr val="000000"/>
            </a:solidFill>
            <a:prstDash val="solid"/>
            <a:headEnd type="none" w="med" len="med"/>
            <a:tailEnd type="none" w="med" len="med"/>
          </a:ln>
        </p:spPr>
      </p:sp>
      <p:sp>
        <p:nvSpPr>
          <p:cNvPr id="20673" name="Line 194"/>
          <p:cNvSpPr/>
          <p:nvPr/>
        </p:nvSpPr>
        <p:spPr>
          <a:xfrm>
            <a:off x="5537200" y="1757363"/>
            <a:ext cx="1588" cy="3038475"/>
          </a:xfrm>
          <a:prstGeom prst="line">
            <a:avLst/>
          </a:prstGeom>
          <a:ln w="12700" cap="rnd" cmpd="sng">
            <a:solidFill>
              <a:srgbClr val="000000"/>
            </a:solidFill>
            <a:prstDash val="solid"/>
            <a:headEnd type="none" w="med" len="med"/>
            <a:tailEnd type="none" w="med" len="med"/>
          </a:ln>
        </p:spPr>
      </p:sp>
      <p:sp>
        <p:nvSpPr>
          <p:cNvPr id="20674" name="Line 195"/>
          <p:cNvSpPr/>
          <p:nvPr/>
        </p:nvSpPr>
        <p:spPr>
          <a:xfrm>
            <a:off x="5883275" y="1757363"/>
            <a:ext cx="1588" cy="3038475"/>
          </a:xfrm>
          <a:prstGeom prst="line">
            <a:avLst/>
          </a:prstGeom>
          <a:ln w="30163" cap="flat" cmpd="sng">
            <a:solidFill>
              <a:srgbClr val="000000"/>
            </a:solidFill>
            <a:prstDash val="solid"/>
            <a:headEnd type="none" w="med" len="med"/>
            <a:tailEnd type="none" w="med" len="med"/>
          </a:ln>
        </p:spPr>
      </p:sp>
      <p:sp>
        <p:nvSpPr>
          <p:cNvPr id="20675" name="Line 196"/>
          <p:cNvSpPr/>
          <p:nvPr/>
        </p:nvSpPr>
        <p:spPr>
          <a:xfrm flipH="1">
            <a:off x="6176963" y="1757363"/>
            <a:ext cx="17462" cy="3038475"/>
          </a:xfrm>
          <a:prstGeom prst="line">
            <a:avLst/>
          </a:prstGeom>
          <a:ln w="12700" cap="rnd" cmpd="sng">
            <a:solidFill>
              <a:srgbClr val="000000"/>
            </a:solidFill>
            <a:prstDash val="solid"/>
            <a:headEnd type="none" w="med" len="med"/>
            <a:tailEnd type="none" w="med" len="med"/>
          </a:ln>
        </p:spPr>
      </p:sp>
      <p:sp>
        <p:nvSpPr>
          <p:cNvPr id="20676" name="Line 197"/>
          <p:cNvSpPr/>
          <p:nvPr/>
        </p:nvSpPr>
        <p:spPr>
          <a:xfrm>
            <a:off x="6540500" y="1757363"/>
            <a:ext cx="1588" cy="2590800"/>
          </a:xfrm>
          <a:prstGeom prst="line">
            <a:avLst/>
          </a:prstGeom>
          <a:ln w="12700" cap="rnd" cmpd="sng">
            <a:solidFill>
              <a:srgbClr val="000000"/>
            </a:solidFill>
            <a:prstDash val="solid"/>
            <a:headEnd type="none" w="med" len="med"/>
            <a:tailEnd type="none" w="med" len="med"/>
          </a:ln>
        </p:spPr>
      </p:sp>
      <p:sp>
        <p:nvSpPr>
          <p:cNvPr id="20677" name="Line 198"/>
          <p:cNvSpPr/>
          <p:nvPr/>
        </p:nvSpPr>
        <p:spPr>
          <a:xfrm>
            <a:off x="6540500" y="1757363"/>
            <a:ext cx="1588" cy="3038475"/>
          </a:xfrm>
          <a:prstGeom prst="line">
            <a:avLst/>
          </a:prstGeom>
          <a:ln w="12700" cap="rnd" cmpd="sng">
            <a:solidFill>
              <a:srgbClr val="000000"/>
            </a:solidFill>
            <a:prstDash val="solid"/>
            <a:headEnd type="none" w="med" len="med"/>
            <a:tailEnd type="none" w="med" len="med"/>
          </a:ln>
        </p:spPr>
      </p:sp>
      <p:sp>
        <p:nvSpPr>
          <p:cNvPr id="20678" name="Line 199"/>
          <p:cNvSpPr/>
          <p:nvPr/>
        </p:nvSpPr>
        <p:spPr>
          <a:xfrm>
            <a:off x="6867525" y="1757363"/>
            <a:ext cx="1588" cy="2590800"/>
          </a:xfrm>
          <a:prstGeom prst="line">
            <a:avLst/>
          </a:prstGeom>
          <a:ln w="12700" cap="rnd" cmpd="sng">
            <a:solidFill>
              <a:srgbClr val="000000"/>
            </a:solidFill>
            <a:prstDash val="solid"/>
            <a:headEnd type="none" w="med" len="med"/>
            <a:tailEnd type="none" w="med" len="med"/>
          </a:ln>
        </p:spPr>
      </p:sp>
      <p:sp>
        <p:nvSpPr>
          <p:cNvPr id="20679" name="Line 200"/>
          <p:cNvSpPr/>
          <p:nvPr/>
        </p:nvSpPr>
        <p:spPr>
          <a:xfrm>
            <a:off x="7213600" y="1757363"/>
            <a:ext cx="1588" cy="2590800"/>
          </a:xfrm>
          <a:prstGeom prst="line">
            <a:avLst/>
          </a:prstGeom>
          <a:ln w="12700" cap="rnd" cmpd="sng">
            <a:solidFill>
              <a:srgbClr val="000000"/>
            </a:solidFill>
            <a:prstDash val="solid"/>
            <a:headEnd type="none" w="med" len="med"/>
            <a:tailEnd type="none" w="med" len="med"/>
          </a:ln>
        </p:spPr>
      </p:sp>
      <p:sp>
        <p:nvSpPr>
          <p:cNvPr id="20680" name="Line 201"/>
          <p:cNvSpPr/>
          <p:nvPr/>
        </p:nvSpPr>
        <p:spPr>
          <a:xfrm>
            <a:off x="7213600" y="1757363"/>
            <a:ext cx="1588" cy="3055937"/>
          </a:xfrm>
          <a:prstGeom prst="line">
            <a:avLst/>
          </a:prstGeom>
          <a:ln w="12700" cap="rnd" cmpd="sng">
            <a:solidFill>
              <a:srgbClr val="000000"/>
            </a:solidFill>
            <a:prstDash val="solid"/>
            <a:headEnd type="none" w="med" len="med"/>
            <a:tailEnd type="none" w="med" len="med"/>
          </a:ln>
        </p:spPr>
      </p:sp>
      <p:sp>
        <p:nvSpPr>
          <p:cNvPr id="20681" name="Line 202"/>
          <p:cNvSpPr/>
          <p:nvPr/>
        </p:nvSpPr>
        <p:spPr>
          <a:xfrm>
            <a:off x="7542213" y="1757363"/>
            <a:ext cx="1587" cy="3038475"/>
          </a:xfrm>
          <a:prstGeom prst="line">
            <a:avLst/>
          </a:prstGeom>
          <a:ln w="12700" cap="rnd" cmpd="sng">
            <a:solidFill>
              <a:srgbClr val="000000"/>
            </a:solidFill>
            <a:prstDash val="solid"/>
            <a:headEnd type="none" w="med" len="med"/>
            <a:tailEnd type="none" w="med" len="med"/>
          </a:ln>
        </p:spPr>
      </p:sp>
      <p:sp>
        <p:nvSpPr>
          <p:cNvPr id="20682" name="Line 203"/>
          <p:cNvSpPr/>
          <p:nvPr/>
        </p:nvSpPr>
        <p:spPr>
          <a:xfrm>
            <a:off x="7888288" y="1757363"/>
            <a:ext cx="1587" cy="2590800"/>
          </a:xfrm>
          <a:prstGeom prst="line">
            <a:avLst/>
          </a:prstGeom>
          <a:ln w="12700" cap="rnd" cmpd="sng">
            <a:solidFill>
              <a:srgbClr val="000000"/>
            </a:solidFill>
            <a:prstDash val="solid"/>
            <a:headEnd type="none" w="med" len="med"/>
            <a:tailEnd type="none" w="med" len="med"/>
          </a:ln>
        </p:spPr>
      </p:sp>
      <p:sp>
        <p:nvSpPr>
          <p:cNvPr id="20683" name="Line 204"/>
          <p:cNvSpPr/>
          <p:nvPr/>
        </p:nvSpPr>
        <p:spPr>
          <a:xfrm>
            <a:off x="6867525" y="1757363"/>
            <a:ext cx="1588" cy="3055937"/>
          </a:xfrm>
          <a:prstGeom prst="line">
            <a:avLst/>
          </a:prstGeom>
          <a:ln w="22225" cap="flat" cmpd="sng">
            <a:solidFill>
              <a:srgbClr val="000000"/>
            </a:solidFill>
            <a:prstDash val="solid"/>
            <a:headEnd type="none" w="med" len="med"/>
            <a:tailEnd type="none" w="med" len="med"/>
          </a:ln>
        </p:spPr>
      </p:sp>
      <p:sp>
        <p:nvSpPr>
          <p:cNvPr id="20684" name="Line 205"/>
          <p:cNvSpPr/>
          <p:nvPr/>
        </p:nvSpPr>
        <p:spPr>
          <a:xfrm flipH="1">
            <a:off x="4879975" y="2051050"/>
            <a:ext cx="3008313" cy="1588"/>
          </a:xfrm>
          <a:prstGeom prst="line">
            <a:avLst/>
          </a:prstGeom>
          <a:ln w="12700" cap="rnd" cmpd="sng">
            <a:solidFill>
              <a:srgbClr val="000000"/>
            </a:solidFill>
            <a:prstDash val="solid"/>
            <a:headEnd type="none" w="med" len="med"/>
            <a:tailEnd type="none" w="med" len="med"/>
          </a:ln>
        </p:spPr>
      </p:sp>
      <p:sp>
        <p:nvSpPr>
          <p:cNvPr id="20685" name="Line 206"/>
          <p:cNvSpPr/>
          <p:nvPr/>
        </p:nvSpPr>
        <p:spPr>
          <a:xfrm flipH="1">
            <a:off x="4879975" y="2397125"/>
            <a:ext cx="3008313" cy="1588"/>
          </a:xfrm>
          <a:prstGeom prst="line">
            <a:avLst/>
          </a:prstGeom>
          <a:ln w="12700" cap="rnd" cmpd="sng">
            <a:solidFill>
              <a:srgbClr val="000000"/>
            </a:solidFill>
            <a:prstDash val="solid"/>
            <a:headEnd type="none" w="med" len="med"/>
            <a:tailEnd type="none" w="med" len="med"/>
          </a:ln>
        </p:spPr>
      </p:sp>
      <p:sp>
        <p:nvSpPr>
          <p:cNvPr id="20686" name="Line 207"/>
          <p:cNvSpPr/>
          <p:nvPr/>
        </p:nvSpPr>
        <p:spPr>
          <a:xfrm flipH="1">
            <a:off x="4879975" y="2397125"/>
            <a:ext cx="3008313" cy="1588"/>
          </a:xfrm>
          <a:prstGeom prst="line">
            <a:avLst/>
          </a:prstGeom>
          <a:ln w="12700" cap="rnd" cmpd="sng">
            <a:solidFill>
              <a:srgbClr val="000000"/>
            </a:solidFill>
            <a:prstDash val="solid"/>
            <a:headEnd type="none" w="med" len="med"/>
            <a:tailEnd type="none" w="med" len="med"/>
          </a:ln>
        </p:spPr>
      </p:sp>
      <p:sp>
        <p:nvSpPr>
          <p:cNvPr id="20687" name="Line 208"/>
          <p:cNvSpPr/>
          <p:nvPr/>
        </p:nvSpPr>
        <p:spPr>
          <a:xfrm flipH="1">
            <a:off x="4879975" y="2741613"/>
            <a:ext cx="3008313" cy="1587"/>
          </a:xfrm>
          <a:prstGeom prst="line">
            <a:avLst/>
          </a:prstGeom>
          <a:ln w="12700" cap="rnd" cmpd="sng">
            <a:solidFill>
              <a:srgbClr val="000000"/>
            </a:solidFill>
            <a:prstDash val="solid"/>
            <a:headEnd type="none" w="med" len="med"/>
            <a:tailEnd type="none" w="med" len="med"/>
          </a:ln>
        </p:spPr>
      </p:sp>
      <p:sp>
        <p:nvSpPr>
          <p:cNvPr id="20688" name="Line 209"/>
          <p:cNvSpPr/>
          <p:nvPr/>
        </p:nvSpPr>
        <p:spPr>
          <a:xfrm flipH="1">
            <a:off x="4879975" y="2741613"/>
            <a:ext cx="3008313" cy="1587"/>
          </a:xfrm>
          <a:prstGeom prst="line">
            <a:avLst/>
          </a:prstGeom>
          <a:ln w="30163" cap="flat" cmpd="sng">
            <a:solidFill>
              <a:srgbClr val="000000"/>
            </a:solidFill>
            <a:prstDash val="solid"/>
            <a:headEnd type="none" w="med" len="med"/>
            <a:tailEnd type="none" w="med" len="med"/>
          </a:ln>
        </p:spPr>
      </p:sp>
      <p:sp>
        <p:nvSpPr>
          <p:cNvPr id="20689" name="Line 210"/>
          <p:cNvSpPr/>
          <p:nvPr/>
        </p:nvSpPr>
        <p:spPr>
          <a:xfrm flipH="1">
            <a:off x="4879975" y="3087688"/>
            <a:ext cx="3008313" cy="1587"/>
          </a:xfrm>
          <a:prstGeom prst="line">
            <a:avLst/>
          </a:prstGeom>
          <a:ln w="12700" cap="rnd" cmpd="sng">
            <a:solidFill>
              <a:srgbClr val="000000"/>
            </a:solidFill>
            <a:prstDash val="solid"/>
            <a:headEnd type="none" w="med" len="med"/>
            <a:tailEnd type="none" w="med" len="med"/>
          </a:ln>
        </p:spPr>
      </p:sp>
      <p:sp>
        <p:nvSpPr>
          <p:cNvPr id="20690" name="Line 211"/>
          <p:cNvSpPr/>
          <p:nvPr/>
        </p:nvSpPr>
        <p:spPr>
          <a:xfrm flipH="1">
            <a:off x="4879975" y="3432175"/>
            <a:ext cx="3008313" cy="1588"/>
          </a:xfrm>
          <a:prstGeom prst="line">
            <a:avLst/>
          </a:prstGeom>
          <a:ln w="12700" cap="rnd" cmpd="sng">
            <a:solidFill>
              <a:srgbClr val="000000"/>
            </a:solidFill>
            <a:prstDash val="solid"/>
            <a:headEnd type="none" w="med" len="med"/>
            <a:tailEnd type="none" w="med" len="med"/>
          </a:ln>
        </p:spPr>
      </p:sp>
      <p:sp>
        <p:nvSpPr>
          <p:cNvPr id="20691" name="Line 212"/>
          <p:cNvSpPr/>
          <p:nvPr/>
        </p:nvSpPr>
        <p:spPr>
          <a:xfrm flipH="1">
            <a:off x="4879975" y="3432175"/>
            <a:ext cx="3008313" cy="1588"/>
          </a:xfrm>
          <a:prstGeom prst="line">
            <a:avLst/>
          </a:prstGeom>
          <a:ln w="12700" cap="rnd" cmpd="sng">
            <a:solidFill>
              <a:srgbClr val="000000"/>
            </a:solidFill>
            <a:prstDash val="solid"/>
            <a:headEnd type="none" w="med" len="med"/>
            <a:tailEnd type="none" w="med" len="med"/>
          </a:ln>
        </p:spPr>
      </p:sp>
      <p:sp>
        <p:nvSpPr>
          <p:cNvPr id="20692" name="Line 213"/>
          <p:cNvSpPr/>
          <p:nvPr/>
        </p:nvSpPr>
        <p:spPr>
          <a:xfrm flipH="1">
            <a:off x="4879975" y="3778250"/>
            <a:ext cx="3008313" cy="1588"/>
          </a:xfrm>
          <a:prstGeom prst="line">
            <a:avLst/>
          </a:prstGeom>
          <a:ln w="30163" cap="flat" cmpd="sng">
            <a:solidFill>
              <a:srgbClr val="000000"/>
            </a:solidFill>
            <a:prstDash val="solid"/>
            <a:headEnd type="none" w="med" len="med"/>
            <a:tailEnd type="none" w="med" len="med"/>
          </a:ln>
        </p:spPr>
      </p:sp>
      <p:sp>
        <p:nvSpPr>
          <p:cNvPr id="20693" name="Line 214"/>
          <p:cNvSpPr/>
          <p:nvPr/>
        </p:nvSpPr>
        <p:spPr>
          <a:xfrm flipH="1">
            <a:off x="4879975" y="4122738"/>
            <a:ext cx="3008313" cy="1587"/>
          </a:xfrm>
          <a:prstGeom prst="line">
            <a:avLst/>
          </a:prstGeom>
          <a:ln w="12700" cap="rnd" cmpd="sng">
            <a:solidFill>
              <a:srgbClr val="000000"/>
            </a:solidFill>
            <a:prstDash val="solid"/>
            <a:headEnd type="none" w="med" len="med"/>
            <a:tailEnd type="none" w="med" len="med"/>
          </a:ln>
        </p:spPr>
      </p:sp>
      <p:sp>
        <p:nvSpPr>
          <p:cNvPr id="20694" name="Line 215"/>
          <p:cNvSpPr/>
          <p:nvPr/>
        </p:nvSpPr>
        <p:spPr>
          <a:xfrm flipH="1">
            <a:off x="4862513" y="4468813"/>
            <a:ext cx="3008312" cy="1587"/>
          </a:xfrm>
          <a:prstGeom prst="line">
            <a:avLst/>
          </a:prstGeom>
          <a:ln w="12700" cap="rnd" cmpd="sng">
            <a:solidFill>
              <a:srgbClr val="000000"/>
            </a:solidFill>
            <a:prstDash val="solid"/>
            <a:headEnd type="none" w="med" len="med"/>
            <a:tailEnd type="none" w="med" len="med"/>
          </a:ln>
        </p:spPr>
      </p:sp>
      <p:sp>
        <p:nvSpPr>
          <p:cNvPr id="20695" name="Line 216"/>
          <p:cNvSpPr/>
          <p:nvPr/>
        </p:nvSpPr>
        <p:spPr>
          <a:xfrm flipH="1">
            <a:off x="4897438" y="4468813"/>
            <a:ext cx="2990850" cy="1587"/>
          </a:xfrm>
          <a:prstGeom prst="line">
            <a:avLst/>
          </a:prstGeom>
          <a:ln w="12700" cap="rnd" cmpd="sng">
            <a:solidFill>
              <a:srgbClr val="000000"/>
            </a:solidFill>
            <a:prstDash val="solid"/>
            <a:headEnd type="none" w="med" len="med"/>
            <a:tailEnd type="none" w="med" len="med"/>
          </a:ln>
        </p:spPr>
      </p:sp>
      <p:sp>
        <p:nvSpPr>
          <p:cNvPr id="20696" name="Line 217"/>
          <p:cNvSpPr/>
          <p:nvPr/>
        </p:nvSpPr>
        <p:spPr>
          <a:xfrm flipH="1">
            <a:off x="4862513" y="4813300"/>
            <a:ext cx="3008312" cy="1588"/>
          </a:xfrm>
          <a:prstGeom prst="line">
            <a:avLst/>
          </a:prstGeom>
          <a:ln w="12700" cap="rnd" cmpd="sng">
            <a:solidFill>
              <a:srgbClr val="000000"/>
            </a:solidFill>
            <a:prstDash val="solid"/>
            <a:headEnd type="none" w="med" len="med"/>
            <a:tailEnd type="none" w="med" len="med"/>
          </a:ln>
        </p:spPr>
      </p:sp>
      <p:grpSp>
        <p:nvGrpSpPr>
          <p:cNvPr id="425178" name="Group 218"/>
          <p:cNvGrpSpPr/>
          <p:nvPr/>
        </p:nvGrpSpPr>
        <p:grpSpPr>
          <a:xfrm>
            <a:off x="5072063" y="1585913"/>
            <a:ext cx="2649537" cy="3417887"/>
            <a:chOff x="3195" y="999"/>
            <a:chExt cx="1669" cy="2153"/>
          </a:xfrm>
        </p:grpSpPr>
        <p:sp>
          <p:nvSpPr>
            <p:cNvPr id="20698" name="Line 219"/>
            <p:cNvSpPr/>
            <p:nvPr/>
          </p:nvSpPr>
          <p:spPr>
            <a:xfrm>
              <a:off x="3195" y="999"/>
              <a:ext cx="0" cy="2153"/>
            </a:xfrm>
            <a:prstGeom prst="line">
              <a:avLst/>
            </a:prstGeom>
            <a:ln w="12700" cap="flat" cmpd="sng">
              <a:solidFill>
                <a:srgbClr val="FF6600"/>
              </a:solidFill>
              <a:prstDash val="solid"/>
              <a:headEnd type="none" w="sm" len="sm"/>
              <a:tailEnd type="none" w="sm" len="sm"/>
            </a:ln>
          </p:spPr>
        </p:sp>
        <p:sp>
          <p:nvSpPr>
            <p:cNvPr id="20699" name="Line 220"/>
            <p:cNvSpPr/>
            <p:nvPr/>
          </p:nvSpPr>
          <p:spPr>
            <a:xfrm>
              <a:off x="3388" y="999"/>
              <a:ext cx="0" cy="2153"/>
            </a:xfrm>
            <a:prstGeom prst="line">
              <a:avLst/>
            </a:prstGeom>
            <a:ln w="12700" cap="flat" cmpd="sng">
              <a:solidFill>
                <a:srgbClr val="FF6600"/>
              </a:solidFill>
              <a:prstDash val="solid"/>
              <a:headEnd type="none" w="sm" len="sm"/>
              <a:tailEnd type="none" w="sm" len="sm"/>
            </a:ln>
          </p:spPr>
        </p:sp>
        <p:sp>
          <p:nvSpPr>
            <p:cNvPr id="20700" name="Line 221"/>
            <p:cNvSpPr/>
            <p:nvPr/>
          </p:nvSpPr>
          <p:spPr>
            <a:xfrm>
              <a:off x="3606" y="999"/>
              <a:ext cx="0" cy="2153"/>
            </a:xfrm>
            <a:prstGeom prst="line">
              <a:avLst/>
            </a:prstGeom>
            <a:ln w="12700" cap="flat" cmpd="sng">
              <a:solidFill>
                <a:srgbClr val="FF6600"/>
              </a:solidFill>
              <a:prstDash val="solid"/>
              <a:headEnd type="none" w="sm" len="sm"/>
              <a:tailEnd type="none" w="sm" len="sm"/>
            </a:ln>
          </p:spPr>
        </p:sp>
        <p:sp>
          <p:nvSpPr>
            <p:cNvPr id="20701" name="Line 222"/>
            <p:cNvSpPr/>
            <p:nvPr/>
          </p:nvSpPr>
          <p:spPr>
            <a:xfrm>
              <a:off x="3799" y="999"/>
              <a:ext cx="0" cy="2153"/>
            </a:xfrm>
            <a:prstGeom prst="line">
              <a:avLst/>
            </a:prstGeom>
            <a:ln w="12700" cap="flat" cmpd="sng">
              <a:solidFill>
                <a:srgbClr val="FF6600"/>
              </a:solidFill>
              <a:prstDash val="solid"/>
              <a:headEnd type="none" w="sm" len="sm"/>
              <a:tailEnd type="none" w="sm" len="sm"/>
            </a:ln>
          </p:spPr>
        </p:sp>
        <p:sp>
          <p:nvSpPr>
            <p:cNvPr id="20702" name="Line 223"/>
            <p:cNvSpPr/>
            <p:nvPr/>
          </p:nvSpPr>
          <p:spPr>
            <a:xfrm>
              <a:off x="4017" y="999"/>
              <a:ext cx="0" cy="2153"/>
            </a:xfrm>
            <a:prstGeom prst="line">
              <a:avLst/>
            </a:prstGeom>
            <a:ln w="12700" cap="flat" cmpd="sng">
              <a:solidFill>
                <a:srgbClr val="FF6600"/>
              </a:solidFill>
              <a:prstDash val="solid"/>
              <a:headEnd type="none" w="sm" len="sm"/>
              <a:tailEnd type="none" w="sm" len="sm"/>
            </a:ln>
          </p:spPr>
        </p:sp>
        <p:sp>
          <p:nvSpPr>
            <p:cNvPr id="20703" name="Line 224"/>
            <p:cNvSpPr/>
            <p:nvPr/>
          </p:nvSpPr>
          <p:spPr>
            <a:xfrm>
              <a:off x="4210" y="999"/>
              <a:ext cx="0" cy="2153"/>
            </a:xfrm>
            <a:prstGeom prst="line">
              <a:avLst/>
            </a:prstGeom>
            <a:ln w="12700" cap="flat" cmpd="sng">
              <a:solidFill>
                <a:srgbClr val="FF6600"/>
              </a:solidFill>
              <a:prstDash val="solid"/>
              <a:headEnd type="none" w="sm" len="sm"/>
              <a:tailEnd type="none" w="sm" len="sm"/>
            </a:ln>
          </p:spPr>
        </p:sp>
        <p:sp>
          <p:nvSpPr>
            <p:cNvPr id="20704" name="Line 225"/>
            <p:cNvSpPr/>
            <p:nvPr/>
          </p:nvSpPr>
          <p:spPr>
            <a:xfrm>
              <a:off x="4428" y="999"/>
              <a:ext cx="0" cy="2153"/>
            </a:xfrm>
            <a:prstGeom prst="line">
              <a:avLst/>
            </a:prstGeom>
            <a:ln w="12700" cap="flat" cmpd="sng">
              <a:solidFill>
                <a:srgbClr val="FF6600"/>
              </a:solidFill>
              <a:prstDash val="solid"/>
              <a:headEnd type="none" w="sm" len="sm"/>
              <a:tailEnd type="none" w="sm" len="sm"/>
            </a:ln>
          </p:spPr>
        </p:sp>
        <p:sp>
          <p:nvSpPr>
            <p:cNvPr id="20705" name="Line 226"/>
            <p:cNvSpPr/>
            <p:nvPr/>
          </p:nvSpPr>
          <p:spPr>
            <a:xfrm>
              <a:off x="4646" y="999"/>
              <a:ext cx="0" cy="2153"/>
            </a:xfrm>
            <a:prstGeom prst="line">
              <a:avLst/>
            </a:prstGeom>
            <a:ln w="12700" cap="flat" cmpd="sng">
              <a:solidFill>
                <a:srgbClr val="FF6600"/>
              </a:solidFill>
              <a:prstDash val="solid"/>
              <a:headEnd type="none" w="sm" len="sm"/>
              <a:tailEnd type="none" w="sm" len="sm"/>
            </a:ln>
          </p:spPr>
        </p:sp>
        <p:sp>
          <p:nvSpPr>
            <p:cNvPr id="20706" name="Line 227"/>
            <p:cNvSpPr/>
            <p:nvPr/>
          </p:nvSpPr>
          <p:spPr>
            <a:xfrm>
              <a:off x="4864" y="999"/>
              <a:ext cx="0" cy="2153"/>
            </a:xfrm>
            <a:prstGeom prst="line">
              <a:avLst/>
            </a:prstGeom>
            <a:ln w="12700" cap="flat" cmpd="sng">
              <a:solidFill>
                <a:srgbClr val="FF6600"/>
              </a:solidFill>
              <a:prstDash val="soli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5178"/>
                                        </p:tgtEl>
                                        <p:attrNameLst>
                                          <p:attrName>style.visibility</p:attrName>
                                        </p:attrNameLst>
                                      </p:cBhvr>
                                      <p:to>
                                        <p:strVal val="visible"/>
                                      </p:to>
                                    </p:set>
                                    <p:anim calcmode="lin" valueType="num">
                                      <p:cBhvr additive="base">
                                        <p:cTn id="7" dur="500" fill="hold"/>
                                        <p:tgtEl>
                                          <p:spTgt spid="425178"/>
                                        </p:tgtEl>
                                        <p:attrNameLst>
                                          <p:attrName>ppt_x</p:attrName>
                                        </p:attrNameLst>
                                      </p:cBhvr>
                                      <p:tavLst>
                                        <p:tav tm="0">
                                          <p:val>
                                            <p:strVal val="#ppt_x"/>
                                          </p:val>
                                        </p:tav>
                                        <p:tav tm="100000">
                                          <p:val>
                                            <p:strVal val="#ppt_x"/>
                                          </p:val>
                                        </p:tav>
                                      </p:tavLst>
                                    </p:anim>
                                    <p:anim calcmode="lin" valueType="num">
                                      <p:cBhvr additive="base">
                                        <p:cTn id="8" dur="500" fill="hold"/>
                                        <p:tgtEl>
                                          <p:spTgt spid="425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461963" y="285750"/>
            <a:ext cx="8142287" cy="1143000"/>
          </a:xfrm>
        </p:spPr>
        <p:txBody>
          <a:bodyPr vert="horz" wrap="square" lIns="92075" tIns="46038" rIns="92075" bIns="46038" anchor="ctr"/>
          <a:p>
            <a:r>
              <a:rPr lang="en-US" altLang="en-US" sz="3600" dirty="0">
                <a:solidFill>
                  <a:schemeClr val="tx1"/>
                </a:solidFill>
              </a:rPr>
              <a:t>Every 3×3 box contains the numbers 1 to 9</a:t>
            </a:r>
            <a:endParaRPr lang="en-US" altLang="en-US" sz="3600" dirty="0">
              <a:solidFill>
                <a:schemeClr val="tx1"/>
              </a:solidFill>
            </a:endParaRPr>
          </a:p>
        </p:txBody>
      </p:sp>
      <p:sp>
        <p:nvSpPr>
          <p:cNvPr id="21508"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09"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0"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1511" name="Object 6"/>
          <p:cNvGraphicFramePr>
            <a:graphicFrameLocks noChangeAspect="1"/>
          </p:cNvGraphicFramePr>
          <p:nvPr/>
        </p:nvGraphicFramePr>
        <p:xfrm>
          <a:off x="193675" y="1624013"/>
          <a:ext cx="3252788" cy="3303587"/>
        </p:xfrm>
        <a:graphic>
          <a:graphicData uri="http://schemas.openxmlformats.org/presentationml/2006/ole">
            <mc:AlternateContent xmlns:mc="http://schemas.openxmlformats.org/markup-compatibility/2006">
              <mc:Choice xmlns:v="urn:schemas-microsoft-com:vml" Requires="v">
                <p:oleObj spid="_x0000_s3080" name="" r:id="rId1" imgW="2452370" imgH="2489835" progId="Word.Picture.8">
                  <p:embed/>
                </p:oleObj>
              </mc:Choice>
              <mc:Fallback>
                <p:oleObj name="" r:id="rId1" imgW="2452370" imgH="2489835" progId="Word.Picture.8">
                  <p:embed/>
                  <p:pic>
                    <p:nvPicPr>
                      <p:cNvPr id="0" name="Picture 3079"/>
                      <p:cNvPicPr/>
                      <p:nvPr/>
                    </p:nvPicPr>
                    <p:blipFill>
                      <a:blip r:embed="rId2"/>
                      <a:stretch>
                        <a:fillRect/>
                      </a:stretch>
                    </p:blipFill>
                    <p:spPr>
                      <a:xfrm>
                        <a:off x="193675" y="1624013"/>
                        <a:ext cx="3252788" cy="3303587"/>
                      </a:xfrm>
                      <a:prstGeom prst="rect">
                        <a:avLst/>
                      </a:prstGeom>
                      <a:noFill/>
                      <a:ln w="38100">
                        <a:noFill/>
                        <a:miter/>
                      </a:ln>
                    </p:spPr>
                  </p:pic>
                </p:oleObj>
              </mc:Fallback>
            </mc:AlternateContent>
          </a:graphicData>
        </a:graphic>
      </p:graphicFrame>
      <p:sp>
        <p:nvSpPr>
          <p:cNvPr id="21512" name="Rectangle 7"/>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3" name="AutoShape 8"/>
          <p:cNvSpPr>
            <a:spLocks noChangeAspect="1" noTextEdit="1"/>
          </p:cNvSpPr>
          <p:nvPr/>
        </p:nvSpPr>
        <p:spPr>
          <a:xfrm>
            <a:off x="4725988" y="1585913"/>
            <a:ext cx="3336925" cy="3378200"/>
          </a:xfrm>
          <a:prstGeom prst="rect">
            <a:avLst/>
          </a:prstGeom>
          <a:noFill/>
          <a:ln w="9525">
            <a:noFill/>
          </a:ln>
        </p:spPr>
        <p:txBody>
          <a:bodyPr/>
          <a:p>
            <a:endParaRPr lang="en-US"/>
          </a:p>
        </p:txBody>
      </p:sp>
      <p:sp>
        <p:nvSpPr>
          <p:cNvPr id="21514" name="Rectangle 9"/>
          <p:cNvSpPr/>
          <p:nvPr/>
        </p:nvSpPr>
        <p:spPr>
          <a:xfrm>
            <a:off x="4725988" y="158591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grpSp>
        <p:nvGrpSpPr>
          <p:cNvPr id="21515" name="Group 10"/>
          <p:cNvGrpSpPr/>
          <p:nvPr/>
        </p:nvGrpSpPr>
        <p:grpSpPr>
          <a:xfrm>
            <a:off x="4897438" y="1757363"/>
            <a:ext cx="2990850" cy="3055937"/>
            <a:chOff x="3085" y="1107"/>
            <a:chExt cx="1884" cy="1925"/>
          </a:xfrm>
        </p:grpSpPr>
        <p:sp>
          <p:nvSpPr>
            <p:cNvPr id="21730" name="Rectangle 11"/>
            <p:cNvSpPr/>
            <p:nvPr/>
          </p:nvSpPr>
          <p:spPr>
            <a:xfrm>
              <a:off x="3085" y="1107"/>
              <a:ext cx="1884" cy="19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731" name="Rectangle 12"/>
            <p:cNvSpPr/>
            <p:nvPr/>
          </p:nvSpPr>
          <p:spPr>
            <a:xfrm>
              <a:off x="3085" y="1107"/>
              <a:ext cx="1884" cy="1925"/>
            </a:xfrm>
            <a:prstGeom prst="rect">
              <a:avLst/>
            </a:prstGeom>
            <a:noFill/>
            <a:ln w="30163" cap="rnd"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pSp>
      <p:sp>
        <p:nvSpPr>
          <p:cNvPr id="21516" name="Rectangle 13"/>
          <p:cNvSpPr/>
          <p:nvPr/>
        </p:nvSpPr>
        <p:spPr>
          <a:xfrm>
            <a:off x="5645150" y="18049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7" name="Rectangle 14"/>
          <p:cNvSpPr/>
          <p:nvPr/>
        </p:nvSpPr>
        <p:spPr>
          <a:xfrm>
            <a:off x="6007100" y="1804988"/>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8" name="Rectangle 15"/>
          <p:cNvSpPr/>
          <p:nvPr/>
        </p:nvSpPr>
        <p:spPr>
          <a:xfrm>
            <a:off x="6681788" y="18049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9" name="Rectangle 16"/>
          <p:cNvSpPr/>
          <p:nvPr/>
        </p:nvSpPr>
        <p:spPr>
          <a:xfrm>
            <a:off x="6992938" y="18049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20" name="Rectangle 17"/>
          <p:cNvSpPr/>
          <p:nvPr/>
        </p:nvSpPr>
        <p:spPr>
          <a:xfrm>
            <a:off x="7356475" y="18049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21" name="Rectangle 18"/>
          <p:cNvSpPr/>
          <p:nvPr/>
        </p:nvSpPr>
        <p:spPr>
          <a:xfrm>
            <a:off x="7667625" y="18049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22" name="Rectangle 19"/>
          <p:cNvSpPr/>
          <p:nvPr/>
        </p:nvSpPr>
        <p:spPr>
          <a:xfrm>
            <a:off x="4919663" y="1806575"/>
            <a:ext cx="711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5    3    </a:t>
            </a:r>
            <a:endParaRPr lang="en-US" altLang="en-US" sz="2400" dirty="0"/>
          </a:p>
        </p:txBody>
      </p:sp>
      <p:sp>
        <p:nvSpPr>
          <p:cNvPr id="21523" name="Rectangle 20"/>
          <p:cNvSpPr/>
          <p:nvPr/>
        </p:nvSpPr>
        <p:spPr>
          <a:xfrm>
            <a:off x="5645150"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524" name="Rectangle 21"/>
          <p:cNvSpPr/>
          <p:nvPr/>
        </p:nvSpPr>
        <p:spPr>
          <a:xfrm>
            <a:off x="5748338" y="18065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25" name="Rectangle 22"/>
          <p:cNvSpPr/>
          <p:nvPr/>
        </p:nvSpPr>
        <p:spPr>
          <a:xfrm>
            <a:off x="6007100"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1526" name="Rectangle 23"/>
          <p:cNvSpPr/>
          <p:nvPr/>
        </p:nvSpPr>
        <p:spPr>
          <a:xfrm>
            <a:off x="6111875" y="1806575"/>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7     </a:t>
            </a:r>
            <a:endParaRPr lang="en-US" altLang="en-US" sz="2400" dirty="0"/>
          </a:p>
        </p:txBody>
      </p:sp>
      <p:sp>
        <p:nvSpPr>
          <p:cNvPr id="21527" name="Rectangle 24"/>
          <p:cNvSpPr/>
          <p:nvPr/>
        </p:nvSpPr>
        <p:spPr>
          <a:xfrm>
            <a:off x="6681788"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1528" name="Rectangle 25"/>
          <p:cNvSpPr/>
          <p:nvPr/>
        </p:nvSpPr>
        <p:spPr>
          <a:xfrm>
            <a:off x="6784975" y="1806575"/>
            <a:ext cx="152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29" name="Rectangle 26"/>
          <p:cNvSpPr/>
          <p:nvPr/>
        </p:nvSpPr>
        <p:spPr>
          <a:xfrm>
            <a:off x="6940550" y="18065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30" name="Rectangle 27"/>
          <p:cNvSpPr/>
          <p:nvPr/>
        </p:nvSpPr>
        <p:spPr>
          <a:xfrm>
            <a:off x="6992938"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1531" name="Rectangle 28"/>
          <p:cNvSpPr/>
          <p:nvPr/>
        </p:nvSpPr>
        <p:spPr>
          <a:xfrm>
            <a:off x="7096125" y="18065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32" name="Rectangle 29"/>
          <p:cNvSpPr/>
          <p:nvPr/>
        </p:nvSpPr>
        <p:spPr>
          <a:xfrm>
            <a:off x="7356475"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1533" name="Rectangle 30"/>
          <p:cNvSpPr/>
          <p:nvPr/>
        </p:nvSpPr>
        <p:spPr>
          <a:xfrm>
            <a:off x="7459663" y="18065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34" name="Rectangle 31"/>
          <p:cNvSpPr/>
          <p:nvPr/>
        </p:nvSpPr>
        <p:spPr>
          <a:xfrm>
            <a:off x="7667625" y="18065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535" name="Rectangle 32"/>
          <p:cNvSpPr/>
          <p:nvPr/>
        </p:nvSpPr>
        <p:spPr>
          <a:xfrm>
            <a:off x="7770813" y="18065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36" name="Rectangle 33"/>
          <p:cNvSpPr/>
          <p:nvPr/>
        </p:nvSpPr>
        <p:spPr>
          <a:xfrm>
            <a:off x="5334000" y="2130425"/>
            <a:ext cx="103188"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37" name="Rectangle 34"/>
          <p:cNvSpPr/>
          <p:nvPr/>
        </p:nvSpPr>
        <p:spPr>
          <a:xfrm>
            <a:off x="5645150" y="2130425"/>
            <a:ext cx="103188"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38" name="Rectangle 35"/>
          <p:cNvSpPr/>
          <p:nvPr/>
        </p:nvSpPr>
        <p:spPr>
          <a:xfrm>
            <a:off x="6992938" y="2130425"/>
            <a:ext cx="103187"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39" name="Rectangle 36"/>
          <p:cNvSpPr/>
          <p:nvPr/>
        </p:nvSpPr>
        <p:spPr>
          <a:xfrm>
            <a:off x="7304088" y="2130425"/>
            <a:ext cx="103187"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40" name="Rectangle 37"/>
          <p:cNvSpPr/>
          <p:nvPr/>
        </p:nvSpPr>
        <p:spPr>
          <a:xfrm>
            <a:off x="7667625" y="2130425"/>
            <a:ext cx="103188" cy="236538"/>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41" name="Rectangle 38"/>
          <p:cNvSpPr/>
          <p:nvPr/>
        </p:nvSpPr>
        <p:spPr>
          <a:xfrm>
            <a:off x="4919663" y="2132013"/>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1542" name="Rectangle 39"/>
          <p:cNvSpPr/>
          <p:nvPr/>
        </p:nvSpPr>
        <p:spPr>
          <a:xfrm>
            <a:off x="5334000"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1543" name="Rectangle 40"/>
          <p:cNvSpPr/>
          <p:nvPr/>
        </p:nvSpPr>
        <p:spPr>
          <a:xfrm>
            <a:off x="5437188" y="213201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44" name="Rectangle 41"/>
          <p:cNvSpPr/>
          <p:nvPr/>
        </p:nvSpPr>
        <p:spPr>
          <a:xfrm>
            <a:off x="5645150"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545" name="Rectangle 42"/>
          <p:cNvSpPr/>
          <p:nvPr/>
        </p:nvSpPr>
        <p:spPr>
          <a:xfrm>
            <a:off x="5748338" y="2132013"/>
            <a:ext cx="1168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1    9     5   </a:t>
            </a:r>
            <a:endParaRPr lang="en-US" altLang="en-US" sz="2400" dirty="0"/>
          </a:p>
        </p:txBody>
      </p:sp>
      <p:sp>
        <p:nvSpPr>
          <p:cNvPr id="21546" name="Rectangle 43"/>
          <p:cNvSpPr/>
          <p:nvPr/>
        </p:nvSpPr>
        <p:spPr>
          <a:xfrm>
            <a:off x="6940550" y="213201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47" name="Rectangle 44"/>
          <p:cNvSpPr/>
          <p:nvPr/>
        </p:nvSpPr>
        <p:spPr>
          <a:xfrm>
            <a:off x="6992938"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1548" name="Rectangle 45"/>
          <p:cNvSpPr/>
          <p:nvPr/>
        </p:nvSpPr>
        <p:spPr>
          <a:xfrm>
            <a:off x="7096125" y="213201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49" name="Rectangle 46"/>
          <p:cNvSpPr/>
          <p:nvPr/>
        </p:nvSpPr>
        <p:spPr>
          <a:xfrm>
            <a:off x="7304088"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550" name="Rectangle 47"/>
          <p:cNvSpPr/>
          <p:nvPr/>
        </p:nvSpPr>
        <p:spPr>
          <a:xfrm>
            <a:off x="7407275" y="213201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51" name="Rectangle 48"/>
          <p:cNvSpPr/>
          <p:nvPr/>
        </p:nvSpPr>
        <p:spPr>
          <a:xfrm>
            <a:off x="7667625" y="213201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1552" name="Rectangle 49"/>
          <p:cNvSpPr/>
          <p:nvPr/>
        </p:nvSpPr>
        <p:spPr>
          <a:xfrm>
            <a:off x="7770813" y="213201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53" name="Rectangle 50"/>
          <p:cNvSpPr/>
          <p:nvPr/>
        </p:nvSpPr>
        <p:spPr>
          <a:xfrm>
            <a:off x="5022850" y="2454275"/>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54" name="Rectangle 51"/>
          <p:cNvSpPr/>
          <p:nvPr/>
        </p:nvSpPr>
        <p:spPr>
          <a:xfrm>
            <a:off x="6007100" y="2454275"/>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55" name="Rectangle 52"/>
          <p:cNvSpPr/>
          <p:nvPr/>
        </p:nvSpPr>
        <p:spPr>
          <a:xfrm>
            <a:off x="6318250" y="2454275"/>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56" name="Rectangle 53"/>
          <p:cNvSpPr/>
          <p:nvPr/>
        </p:nvSpPr>
        <p:spPr>
          <a:xfrm>
            <a:off x="6681788" y="2454275"/>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57" name="Rectangle 54"/>
          <p:cNvSpPr/>
          <p:nvPr/>
        </p:nvSpPr>
        <p:spPr>
          <a:xfrm>
            <a:off x="6992938" y="2454275"/>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58" name="Rectangle 55"/>
          <p:cNvSpPr/>
          <p:nvPr/>
        </p:nvSpPr>
        <p:spPr>
          <a:xfrm>
            <a:off x="7667625" y="2454275"/>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59" name="Rectangle 56"/>
          <p:cNvSpPr/>
          <p:nvPr/>
        </p:nvSpPr>
        <p:spPr>
          <a:xfrm>
            <a:off x="4919663" y="24542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60" name="Rectangle 57"/>
          <p:cNvSpPr/>
          <p:nvPr/>
        </p:nvSpPr>
        <p:spPr>
          <a:xfrm>
            <a:off x="4970463" y="24542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61" name="Rectangle 58"/>
          <p:cNvSpPr/>
          <p:nvPr/>
        </p:nvSpPr>
        <p:spPr>
          <a:xfrm>
            <a:off x="5022850"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1562" name="Rectangle 59"/>
          <p:cNvSpPr/>
          <p:nvPr/>
        </p:nvSpPr>
        <p:spPr>
          <a:xfrm>
            <a:off x="5126038" y="2454275"/>
            <a:ext cx="863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9    8     </a:t>
            </a:r>
            <a:endParaRPr lang="en-US" altLang="en-US" sz="2400" dirty="0"/>
          </a:p>
        </p:txBody>
      </p:sp>
      <p:sp>
        <p:nvSpPr>
          <p:cNvPr id="21563" name="Rectangle 60"/>
          <p:cNvSpPr/>
          <p:nvPr/>
        </p:nvSpPr>
        <p:spPr>
          <a:xfrm>
            <a:off x="6007100"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1564" name="Rectangle 61"/>
          <p:cNvSpPr/>
          <p:nvPr/>
        </p:nvSpPr>
        <p:spPr>
          <a:xfrm>
            <a:off x="6111875" y="24542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65" name="Rectangle 62"/>
          <p:cNvSpPr/>
          <p:nvPr/>
        </p:nvSpPr>
        <p:spPr>
          <a:xfrm>
            <a:off x="6318250"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566" name="Rectangle 63"/>
          <p:cNvSpPr/>
          <p:nvPr/>
        </p:nvSpPr>
        <p:spPr>
          <a:xfrm>
            <a:off x="6423025" y="24542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67" name="Rectangle 64"/>
          <p:cNvSpPr/>
          <p:nvPr/>
        </p:nvSpPr>
        <p:spPr>
          <a:xfrm>
            <a:off x="6681788"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568" name="Rectangle 65"/>
          <p:cNvSpPr/>
          <p:nvPr/>
        </p:nvSpPr>
        <p:spPr>
          <a:xfrm>
            <a:off x="6784975" y="24542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69" name="Rectangle 66"/>
          <p:cNvSpPr/>
          <p:nvPr/>
        </p:nvSpPr>
        <p:spPr>
          <a:xfrm>
            <a:off x="6992938"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1570" name="Rectangle 67"/>
          <p:cNvSpPr/>
          <p:nvPr/>
        </p:nvSpPr>
        <p:spPr>
          <a:xfrm>
            <a:off x="7096125" y="2454275"/>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1571" name="Rectangle 68"/>
          <p:cNvSpPr/>
          <p:nvPr/>
        </p:nvSpPr>
        <p:spPr>
          <a:xfrm>
            <a:off x="7667625" y="24542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1572" name="Rectangle 69"/>
          <p:cNvSpPr/>
          <p:nvPr/>
        </p:nvSpPr>
        <p:spPr>
          <a:xfrm>
            <a:off x="7770813" y="24542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73" name="Rectangle 70"/>
          <p:cNvSpPr/>
          <p:nvPr/>
        </p:nvSpPr>
        <p:spPr>
          <a:xfrm>
            <a:off x="5334000" y="27955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74" name="Rectangle 71"/>
          <p:cNvSpPr/>
          <p:nvPr/>
        </p:nvSpPr>
        <p:spPr>
          <a:xfrm>
            <a:off x="5645150" y="27955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75" name="Rectangle 72"/>
          <p:cNvSpPr/>
          <p:nvPr/>
        </p:nvSpPr>
        <p:spPr>
          <a:xfrm>
            <a:off x="6007100" y="2795588"/>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76" name="Rectangle 73"/>
          <p:cNvSpPr/>
          <p:nvPr/>
        </p:nvSpPr>
        <p:spPr>
          <a:xfrm>
            <a:off x="6681788" y="27955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77" name="Rectangle 74"/>
          <p:cNvSpPr/>
          <p:nvPr/>
        </p:nvSpPr>
        <p:spPr>
          <a:xfrm>
            <a:off x="6992938" y="27955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78" name="Rectangle 75"/>
          <p:cNvSpPr/>
          <p:nvPr/>
        </p:nvSpPr>
        <p:spPr>
          <a:xfrm>
            <a:off x="7304088" y="27955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79" name="Rectangle 76"/>
          <p:cNvSpPr/>
          <p:nvPr/>
        </p:nvSpPr>
        <p:spPr>
          <a:xfrm>
            <a:off x="4919663" y="2797175"/>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8    </a:t>
            </a:r>
            <a:endParaRPr lang="en-US" altLang="en-US" sz="2400" dirty="0"/>
          </a:p>
        </p:txBody>
      </p:sp>
      <p:sp>
        <p:nvSpPr>
          <p:cNvPr id="21580" name="Rectangle 77"/>
          <p:cNvSpPr/>
          <p:nvPr/>
        </p:nvSpPr>
        <p:spPr>
          <a:xfrm>
            <a:off x="5334000"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1581" name="Rectangle 78"/>
          <p:cNvSpPr/>
          <p:nvPr/>
        </p:nvSpPr>
        <p:spPr>
          <a:xfrm>
            <a:off x="5437188" y="27971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82" name="Rectangle 79"/>
          <p:cNvSpPr/>
          <p:nvPr/>
        </p:nvSpPr>
        <p:spPr>
          <a:xfrm>
            <a:off x="5645150"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1583" name="Rectangle 80"/>
          <p:cNvSpPr/>
          <p:nvPr/>
        </p:nvSpPr>
        <p:spPr>
          <a:xfrm>
            <a:off x="5748338" y="279717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84" name="Rectangle 81"/>
          <p:cNvSpPr/>
          <p:nvPr/>
        </p:nvSpPr>
        <p:spPr>
          <a:xfrm>
            <a:off x="6007100"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1585" name="Rectangle 82"/>
          <p:cNvSpPr/>
          <p:nvPr/>
        </p:nvSpPr>
        <p:spPr>
          <a:xfrm>
            <a:off x="6111875" y="2797175"/>
            <a:ext cx="508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1586" name="Rectangle 83"/>
          <p:cNvSpPr/>
          <p:nvPr/>
        </p:nvSpPr>
        <p:spPr>
          <a:xfrm>
            <a:off x="6629400" y="27971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87" name="Rectangle 84"/>
          <p:cNvSpPr/>
          <p:nvPr/>
        </p:nvSpPr>
        <p:spPr>
          <a:xfrm>
            <a:off x="6681788"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1588" name="Rectangle 85"/>
          <p:cNvSpPr/>
          <p:nvPr/>
        </p:nvSpPr>
        <p:spPr>
          <a:xfrm>
            <a:off x="6784975" y="27971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89" name="Rectangle 86"/>
          <p:cNvSpPr/>
          <p:nvPr/>
        </p:nvSpPr>
        <p:spPr>
          <a:xfrm>
            <a:off x="6992938"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590" name="Rectangle 87"/>
          <p:cNvSpPr/>
          <p:nvPr/>
        </p:nvSpPr>
        <p:spPr>
          <a:xfrm>
            <a:off x="7096125" y="279717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591" name="Rectangle 88"/>
          <p:cNvSpPr/>
          <p:nvPr/>
        </p:nvSpPr>
        <p:spPr>
          <a:xfrm>
            <a:off x="7304088" y="279717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592" name="Rectangle 89"/>
          <p:cNvSpPr/>
          <p:nvPr/>
        </p:nvSpPr>
        <p:spPr>
          <a:xfrm>
            <a:off x="7407275" y="2797175"/>
            <a:ext cx="355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3</a:t>
            </a:r>
            <a:endParaRPr lang="en-US" altLang="en-US" sz="2400" dirty="0"/>
          </a:p>
        </p:txBody>
      </p:sp>
      <p:sp>
        <p:nvSpPr>
          <p:cNvPr id="21593" name="Rectangle 90"/>
          <p:cNvSpPr/>
          <p:nvPr/>
        </p:nvSpPr>
        <p:spPr>
          <a:xfrm>
            <a:off x="7770813" y="279717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594" name="Rectangle 91"/>
          <p:cNvSpPr/>
          <p:nvPr/>
        </p:nvSpPr>
        <p:spPr>
          <a:xfrm>
            <a:off x="5334000" y="3154363"/>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95" name="Rectangle 92"/>
          <p:cNvSpPr/>
          <p:nvPr/>
        </p:nvSpPr>
        <p:spPr>
          <a:xfrm>
            <a:off x="5645150" y="3154363"/>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96" name="Rectangle 93"/>
          <p:cNvSpPr/>
          <p:nvPr/>
        </p:nvSpPr>
        <p:spPr>
          <a:xfrm>
            <a:off x="6318250" y="3154363"/>
            <a:ext cx="104775"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97" name="Rectangle 94"/>
          <p:cNvSpPr/>
          <p:nvPr/>
        </p:nvSpPr>
        <p:spPr>
          <a:xfrm>
            <a:off x="6992938" y="3154363"/>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98" name="Rectangle 95"/>
          <p:cNvSpPr/>
          <p:nvPr/>
        </p:nvSpPr>
        <p:spPr>
          <a:xfrm>
            <a:off x="7304088" y="3154363"/>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99" name="Rectangle 96"/>
          <p:cNvSpPr/>
          <p:nvPr/>
        </p:nvSpPr>
        <p:spPr>
          <a:xfrm>
            <a:off x="4919663" y="3157538"/>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4    </a:t>
            </a:r>
            <a:endParaRPr lang="en-US" altLang="en-US" sz="2400" dirty="0"/>
          </a:p>
        </p:txBody>
      </p:sp>
      <p:sp>
        <p:nvSpPr>
          <p:cNvPr id="21600" name="Rectangle 97"/>
          <p:cNvSpPr/>
          <p:nvPr/>
        </p:nvSpPr>
        <p:spPr>
          <a:xfrm>
            <a:off x="5334000"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601" name="Rectangle 98"/>
          <p:cNvSpPr/>
          <p:nvPr/>
        </p:nvSpPr>
        <p:spPr>
          <a:xfrm>
            <a:off x="5437188" y="31575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02" name="Rectangle 99"/>
          <p:cNvSpPr/>
          <p:nvPr/>
        </p:nvSpPr>
        <p:spPr>
          <a:xfrm>
            <a:off x="5645150"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1603" name="Rectangle 100"/>
          <p:cNvSpPr/>
          <p:nvPr/>
        </p:nvSpPr>
        <p:spPr>
          <a:xfrm>
            <a:off x="5748338" y="3157538"/>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8    </a:t>
            </a:r>
            <a:endParaRPr lang="en-US" altLang="en-US" sz="2400" dirty="0"/>
          </a:p>
        </p:txBody>
      </p:sp>
      <p:sp>
        <p:nvSpPr>
          <p:cNvPr id="21604" name="Rectangle 101"/>
          <p:cNvSpPr/>
          <p:nvPr/>
        </p:nvSpPr>
        <p:spPr>
          <a:xfrm>
            <a:off x="6318250"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1605" name="Rectangle 102"/>
          <p:cNvSpPr/>
          <p:nvPr/>
        </p:nvSpPr>
        <p:spPr>
          <a:xfrm>
            <a:off x="6423025" y="3157538"/>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3    </a:t>
            </a:r>
            <a:endParaRPr lang="en-US" altLang="en-US" sz="2400" dirty="0"/>
          </a:p>
        </p:txBody>
      </p:sp>
      <p:sp>
        <p:nvSpPr>
          <p:cNvPr id="21606" name="Rectangle 103"/>
          <p:cNvSpPr/>
          <p:nvPr/>
        </p:nvSpPr>
        <p:spPr>
          <a:xfrm>
            <a:off x="6992938"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1607" name="Rectangle 104"/>
          <p:cNvSpPr/>
          <p:nvPr/>
        </p:nvSpPr>
        <p:spPr>
          <a:xfrm>
            <a:off x="7096125" y="31575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08" name="Rectangle 105"/>
          <p:cNvSpPr/>
          <p:nvPr/>
        </p:nvSpPr>
        <p:spPr>
          <a:xfrm>
            <a:off x="7304088" y="31575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1609" name="Rectangle 106"/>
          <p:cNvSpPr/>
          <p:nvPr/>
        </p:nvSpPr>
        <p:spPr>
          <a:xfrm>
            <a:off x="7407275" y="315753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10" name="Rectangle 107"/>
          <p:cNvSpPr/>
          <p:nvPr/>
        </p:nvSpPr>
        <p:spPr>
          <a:xfrm>
            <a:off x="7459663" y="3157538"/>
            <a:ext cx="304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1</a:t>
            </a:r>
            <a:endParaRPr lang="en-US" altLang="en-US" sz="2400" dirty="0"/>
          </a:p>
        </p:txBody>
      </p:sp>
      <p:sp>
        <p:nvSpPr>
          <p:cNvPr id="21611" name="Rectangle 108"/>
          <p:cNvSpPr/>
          <p:nvPr/>
        </p:nvSpPr>
        <p:spPr>
          <a:xfrm>
            <a:off x="7770813" y="315753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12" name="Rectangle 109"/>
          <p:cNvSpPr/>
          <p:nvPr/>
        </p:nvSpPr>
        <p:spPr>
          <a:xfrm>
            <a:off x="5334000" y="3513138"/>
            <a:ext cx="103188"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13" name="Rectangle 110"/>
          <p:cNvSpPr/>
          <p:nvPr/>
        </p:nvSpPr>
        <p:spPr>
          <a:xfrm>
            <a:off x="5645150" y="3513138"/>
            <a:ext cx="103188"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14" name="Rectangle 111"/>
          <p:cNvSpPr/>
          <p:nvPr/>
        </p:nvSpPr>
        <p:spPr>
          <a:xfrm>
            <a:off x="6007100" y="3513138"/>
            <a:ext cx="104775"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15" name="Rectangle 112"/>
          <p:cNvSpPr/>
          <p:nvPr/>
        </p:nvSpPr>
        <p:spPr>
          <a:xfrm>
            <a:off x="6681788" y="3513138"/>
            <a:ext cx="103187"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16" name="Rectangle 113"/>
          <p:cNvSpPr/>
          <p:nvPr/>
        </p:nvSpPr>
        <p:spPr>
          <a:xfrm>
            <a:off x="6992938" y="3513138"/>
            <a:ext cx="103187"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17" name="Rectangle 114"/>
          <p:cNvSpPr/>
          <p:nvPr/>
        </p:nvSpPr>
        <p:spPr>
          <a:xfrm>
            <a:off x="7304088" y="3513138"/>
            <a:ext cx="103187" cy="239712"/>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18" name="Rectangle 115"/>
          <p:cNvSpPr/>
          <p:nvPr/>
        </p:nvSpPr>
        <p:spPr>
          <a:xfrm>
            <a:off x="4919663" y="3514725"/>
            <a:ext cx="406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7    </a:t>
            </a:r>
            <a:endParaRPr lang="en-US" altLang="en-US" sz="2400" dirty="0"/>
          </a:p>
        </p:txBody>
      </p:sp>
      <p:sp>
        <p:nvSpPr>
          <p:cNvPr id="21619" name="Rectangle 116"/>
          <p:cNvSpPr/>
          <p:nvPr/>
        </p:nvSpPr>
        <p:spPr>
          <a:xfrm>
            <a:off x="5334000"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1620" name="Rectangle 117"/>
          <p:cNvSpPr/>
          <p:nvPr/>
        </p:nvSpPr>
        <p:spPr>
          <a:xfrm>
            <a:off x="5437188" y="351472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21" name="Rectangle 118"/>
          <p:cNvSpPr/>
          <p:nvPr/>
        </p:nvSpPr>
        <p:spPr>
          <a:xfrm>
            <a:off x="5645150"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1622" name="Rectangle 119"/>
          <p:cNvSpPr/>
          <p:nvPr/>
        </p:nvSpPr>
        <p:spPr>
          <a:xfrm>
            <a:off x="5748338" y="3514725"/>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23" name="Rectangle 120"/>
          <p:cNvSpPr/>
          <p:nvPr/>
        </p:nvSpPr>
        <p:spPr>
          <a:xfrm>
            <a:off x="6007100"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1624" name="Rectangle 121"/>
          <p:cNvSpPr/>
          <p:nvPr/>
        </p:nvSpPr>
        <p:spPr>
          <a:xfrm>
            <a:off x="6111875" y="3514725"/>
            <a:ext cx="558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2     </a:t>
            </a:r>
            <a:endParaRPr lang="en-US" altLang="en-US" sz="2400" dirty="0"/>
          </a:p>
        </p:txBody>
      </p:sp>
      <p:sp>
        <p:nvSpPr>
          <p:cNvPr id="21625" name="Rectangle 122"/>
          <p:cNvSpPr/>
          <p:nvPr/>
        </p:nvSpPr>
        <p:spPr>
          <a:xfrm>
            <a:off x="6681788"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626" name="Rectangle 123"/>
          <p:cNvSpPr/>
          <p:nvPr/>
        </p:nvSpPr>
        <p:spPr>
          <a:xfrm>
            <a:off x="6784975" y="351472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27" name="Rectangle 124"/>
          <p:cNvSpPr/>
          <p:nvPr/>
        </p:nvSpPr>
        <p:spPr>
          <a:xfrm>
            <a:off x="6992938"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1628" name="Rectangle 125"/>
          <p:cNvSpPr/>
          <p:nvPr/>
        </p:nvSpPr>
        <p:spPr>
          <a:xfrm>
            <a:off x="7096125" y="3514725"/>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29" name="Rectangle 126"/>
          <p:cNvSpPr/>
          <p:nvPr/>
        </p:nvSpPr>
        <p:spPr>
          <a:xfrm>
            <a:off x="7304088" y="3514725"/>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1630" name="Rectangle 127"/>
          <p:cNvSpPr/>
          <p:nvPr/>
        </p:nvSpPr>
        <p:spPr>
          <a:xfrm>
            <a:off x="7407275" y="3514725"/>
            <a:ext cx="355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a:t>
            </a:r>
            <a:endParaRPr lang="en-US" altLang="en-US" sz="2400" dirty="0"/>
          </a:p>
        </p:txBody>
      </p:sp>
      <p:sp>
        <p:nvSpPr>
          <p:cNvPr id="21631" name="Rectangle 128"/>
          <p:cNvSpPr/>
          <p:nvPr/>
        </p:nvSpPr>
        <p:spPr>
          <a:xfrm>
            <a:off x="7770813" y="3514725"/>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32" name="Rectangle 129"/>
          <p:cNvSpPr/>
          <p:nvPr/>
        </p:nvSpPr>
        <p:spPr>
          <a:xfrm>
            <a:off x="5022850"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3" name="Rectangle 130"/>
          <p:cNvSpPr/>
          <p:nvPr/>
        </p:nvSpPr>
        <p:spPr>
          <a:xfrm>
            <a:off x="5645150"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4" name="Rectangle 131"/>
          <p:cNvSpPr/>
          <p:nvPr/>
        </p:nvSpPr>
        <p:spPr>
          <a:xfrm>
            <a:off x="6007100" y="3840163"/>
            <a:ext cx="104775"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5" name="Rectangle 132"/>
          <p:cNvSpPr/>
          <p:nvPr/>
        </p:nvSpPr>
        <p:spPr>
          <a:xfrm>
            <a:off x="6318250" y="3840163"/>
            <a:ext cx="104775"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6" name="Rectangle 133"/>
          <p:cNvSpPr/>
          <p:nvPr/>
        </p:nvSpPr>
        <p:spPr>
          <a:xfrm>
            <a:off x="6681788" y="3840163"/>
            <a:ext cx="103187"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7" name="Rectangle 134"/>
          <p:cNvSpPr/>
          <p:nvPr/>
        </p:nvSpPr>
        <p:spPr>
          <a:xfrm>
            <a:off x="6992938" y="3840163"/>
            <a:ext cx="103187"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8" name="Rectangle 135"/>
          <p:cNvSpPr/>
          <p:nvPr/>
        </p:nvSpPr>
        <p:spPr>
          <a:xfrm>
            <a:off x="7356475"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39" name="Rectangle 136"/>
          <p:cNvSpPr/>
          <p:nvPr/>
        </p:nvSpPr>
        <p:spPr>
          <a:xfrm>
            <a:off x="7667625" y="3840163"/>
            <a:ext cx="103188" cy="236537"/>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40" name="Rectangle 137"/>
          <p:cNvSpPr/>
          <p:nvPr/>
        </p:nvSpPr>
        <p:spPr>
          <a:xfrm>
            <a:off x="4919663"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41" name="Rectangle 138"/>
          <p:cNvSpPr/>
          <p:nvPr/>
        </p:nvSpPr>
        <p:spPr>
          <a:xfrm>
            <a:off x="502285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9</a:t>
            </a:r>
            <a:endParaRPr lang="en-US" altLang="en-US" sz="2400" dirty="0"/>
          </a:p>
        </p:txBody>
      </p:sp>
      <p:sp>
        <p:nvSpPr>
          <p:cNvPr id="21642" name="Rectangle 139"/>
          <p:cNvSpPr/>
          <p:nvPr/>
        </p:nvSpPr>
        <p:spPr>
          <a:xfrm>
            <a:off x="5126038" y="3840163"/>
            <a:ext cx="508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6    </a:t>
            </a:r>
            <a:endParaRPr lang="en-US" altLang="en-US" sz="2400" dirty="0"/>
          </a:p>
        </p:txBody>
      </p:sp>
      <p:sp>
        <p:nvSpPr>
          <p:cNvPr id="21643" name="Rectangle 140"/>
          <p:cNvSpPr/>
          <p:nvPr/>
        </p:nvSpPr>
        <p:spPr>
          <a:xfrm>
            <a:off x="564515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1644" name="Rectangle 141"/>
          <p:cNvSpPr/>
          <p:nvPr/>
        </p:nvSpPr>
        <p:spPr>
          <a:xfrm>
            <a:off x="5748338" y="384016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45" name="Rectangle 142"/>
          <p:cNvSpPr/>
          <p:nvPr/>
        </p:nvSpPr>
        <p:spPr>
          <a:xfrm>
            <a:off x="600710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1646" name="Rectangle 143"/>
          <p:cNvSpPr/>
          <p:nvPr/>
        </p:nvSpPr>
        <p:spPr>
          <a:xfrm>
            <a:off x="6111875" y="384016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47" name="Rectangle 144"/>
          <p:cNvSpPr/>
          <p:nvPr/>
        </p:nvSpPr>
        <p:spPr>
          <a:xfrm>
            <a:off x="6318250"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1648" name="Rectangle 145"/>
          <p:cNvSpPr/>
          <p:nvPr/>
        </p:nvSpPr>
        <p:spPr>
          <a:xfrm>
            <a:off x="6423025" y="384016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49" name="Rectangle 146"/>
          <p:cNvSpPr/>
          <p:nvPr/>
        </p:nvSpPr>
        <p:spPr>
          <a:xfrm>
            <a:off x="6681788"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1650" name="Rectangle 147"/>
          <p:cNvSpPr/>
          <p:nvPr/>
        </p:nvSpPr>
        <p:spPr>
          <a:xfrm>
            <a:off x="6784975" y="384016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51" name="Rectangle 148"/>
          <p:cNvSpPr/>
          <p:nvPr/>
        </p:nvSpPr>
        <p:spPr>
          <a:xfrm>
            <a:off x="6992938"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652" name="Rectangle 149"/>
          <p:cNvSpPr/>
          <p:nvPr/>
        </p:nvSpPr>
        <p:spPr>
          <a:xfrm>
            <a:off x="7096125" y="3840163"/>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53" name="Rectangle 150"/>
          <p:cNvSpPr/>
          <p:nvPr/>
        </p:nvSpPr>
        <p:spPr>
          <a:xfrm>
            <a:off x="7356475"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1654" name="Rectangle 151"/>
          <p:cNvSpPr/>
          <p:nvPr/>
        </p:nvSpPr>
        <p:spPr>
          <a:xfrm>
            <a:off x="7459663" y="3840163"/>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55" name="Rectangle 152"/>
          <p:cNvSpPr/>
          <p:nvPr/>
        </p:nvSpPr>
        <p:spPr>
          <a:xfrm>
            <a:off x="7667625" y="3840163"/>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656" name="Rectangle 153"/>
          <p:cNvSpPr/>
          <p:nvPr/>
        </p:nvSpPr>
        <p:spPr>
          <a:xfrm>
            <a:off x="7770813" y="3840163"/>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57" name="Rectangle 154"/>
          <p:cNvSpPr/>
          <p:nvPr/>
        </p:nvSpPr>
        <p:spPr>
          <a:xfrm>
            <a:off x="5022850"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58" name="Rectangle 155"/>
          <p:cNvSpPr/>
          <p:nvPr/>
        </p:nvSpPr>
        <p:spPr>
          <a:xfrm>
            <a:off x="5334000"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59" name="Rectangle 156"/>
          <p:cNvSpPr/>
          <p:nvPr/>
        </p:nvSpPr>
        <p:spPr>
          <a:xfrm>
            <a:off x="5645150"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60" name="Rectangle 157"/>
          <p:cNvSpPr/>
          <p:nvPr/>
        </p:nvSpPr>
        <p:spPr>
          <a:xfrm>
            <a:off x="6992938" y="4179888"/>
            <a:ext cx="103187"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61" name="Rectangle 158"/>
          <p:cNvSpPr/>
          <p:nvPr/>
        </p:nvSpPr>
        <p:spPr>
          <a:xfrm>
            <a:off x="7356475" y="4179888"/>
            <a:ext cx="103188" cy="23812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62" name="Rectangle 159"/>
          <p:cNvSpPr/>
          <p:nvPr/>
        </p:nvSpPr>
        <p:spPr>
          <a:xfrm>
            <a:off x="4919663"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63" name="Rectangle 160"/>
          <p:cNvSpPr/>
          <p:nvPr/>
        </p:nvSpPr>
        <p:spPr>
          <a:xfrm>
            <a:off x="5022850"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664" name="Rectangle 161"/>
          <p:cNvSpPr/>
          <p:nvPr/>
        </p:nvSpPr>
        <p:spPr>
          <a:xfrm>
            <a:off x="5126038" y="417988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65" name="Rectangle 162"/>
          <p:cNvSpPr/>
          <p:nvPr/>
        </p:nvSpPr>
        <p:spPr>
          <a:xfrm>
            <a:off x="5334000"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8</a:t>
            </a:r>
            <a:endParaRPr lang="en-US" altLang="en-US" sz="2400" dirty="0"/>
          </a:p>
        </p:txBody>
      </p:sp>
      <p:sp>
        <p:nvSpPr>
          <p:cNvPr id="21666" name="Rectangle 163"/>
          <p:cNvSpPr/>
          <p:nvPr/>
        </p:nvSpPr>
        <p:spPr>
          <a:xfrm>
            <a:off x="5437188" y="417988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67" name="Rectangle 164"/>
          <p:cNvSpPr/>
          <p:nvPr/>
        </p:nvSpPr>
        <p:spPr>
          <a:xfrm>
            <a:off x="5645150"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7</a:t>
            </a:r>
            <a:endParaRPr lang="en-US" altLang="en-US" sz="2400" dirty="0"/>
          </a:p>
        </p:txBody>
      </p:sp>
      <p:sp>
        <p:nvSpPr>
          <p:cNvPr id="21668" name="Rectangle 165"/>
          <p:cNvSpPr/>
          <p:nvPr/>
        </p:nvSpPr>
        <p:spPr>
          <a:xfrm>
            <a:off x="5748338" y="4179888"/>
            <a:ext cx="1168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4    1     9   </a:t>
            </a:r>
            <a:endParaRPr lang="en-US" altLang="en-US" sz="2400" dirty="0"/>
          </a:p>
        </p:txBody>
      </p:sp>
      <p:sp>
        <p:nvSpPr>
          <p:cNvPr id="21669" name="Rectangle 166"/>
          <p:cNvSpPr/>
          <p:nvPr/>
        </p:nvSpPr>
        <p:spPr>
          <a:xfrm>
            <a:off x="6940550" y="417988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70" name="Rectangle 167"/>
          <p:cNvSpPr/>
          <p:nvPr/>
        </p:nvSpPr>
        <p:spPr>
          <a:xfrm>
            <a:off x="6992938"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1671" name="Rectangle 168"/>
          <p:cNvSpPr/>
          <p:nvPr/>
        </p:nvSpPr>
        <p:spPr>
          <a:xfrm>
            <a:off x="7096125" y="4179888"/>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72" name="Rectangle 169"/>
          <p:cNvSpPr/>
          <p:nvPr/>
        </p:nvSpPr>
        <p:spPr>
          <a:xfrm>
            <a:off x="7356475" y="417988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1673" name="Rectangle 170"/>
          <p:cNvSpPr/>
          <p:nvPr/>
        </p:nvSpPr>
        <p:spPr>
          <a:xfrm>
            <a:off x="7459663" y="4179888"/>
            <a:ext cx="304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5</a:t>
            </a:r>
            <a:endParaRPr lang="en-US" altLang="en-US" sz="2400" dirty="0"/>
          </a:p>
        </p:txBody>
      </p:sp>
      <p:sp>
        <p:nvSpPr>
          <p:cNvPr id="21674" name="Rectangle 171"/>
          <p:cNvSpPr/>
          <p:nvPr/>
        </p:nvSpPr>
        <p:spPr>
          <a:xfrm>
            <a:off x="7770813" y="417988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75" name="Rectangle 172"/>
          <p:cNvSpPr/>
          <p:nvPr/>
        </p:nvSpPr>
        <p:spPr>
          <a:xfrm>
            <a:off x="5022850" y="4521200"/>
            <a:ext cx="103188"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76" name="Rectangle 173"/>
          <p:cNvSpPr/>
          <p:nvPr/>
        </p:nvSpPr>
        <p:spPr>
          <a:xfrm>
            <a:off x="5334000" y="4521200"/>
            <a:ext cx="103188"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77" name="Rectangle 174"/>
          <p:cNvSpPr/>
          <p:nvPr/>
        </p:nvSpPr>
        <p:spPr>
          <a:xfrm>
            <a:off x="5645150" y="4521200"/>
            <a:ext cx="103188"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78" name="Rectangle 175"/>
          <p:cNvSpPr/>
          <p:nvPr/>
        </p:nvSpPr>
        <p:spPr>
          <a:xfrm>
            <a:off x="6007100" y="4521200"/>
            <a:ext cx="104775"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79" name="Rectangle 176"/>
          <p:cNvSpPr/>
          <p:nvPr/>
        </p:nvSpPr>
        <p:spPr>
          <a:xfrm>
            <a:off x="6681788" y="4521200"/>
            <a:ext cx="103187"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80" name="Rectangle 177"/>
          <p:cNvSpPr/>
          <p:nvPr/>
        </p:nvSpPr>
        <p:spPr>
          <a:xfrm>
            <a:off x="6992938" y="4521200"/>
            <a:ext cx="103187" cy="244475"/>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681" name="Rectangle 178"/>
          <p:cNvSpPr/>
          <p:nvPr/>
        </p:nvSpPr>
        <p:spPr>
          <a:xfrm>
            <a:off x="4919663"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82" name="Rectangle 179"/>
          <p:cNvSpPr/>
          <p:nvPr/>
        </p:nvSpPr>
        <p:spPr>
          <a:xfrm>
            <a:off x="502285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3</a:t>
            </a:r>
            <a:endParaRPr lang="en-US" altLang="en-US" sz="2400" dirty="0"/>
          </a:p>
        </p:txBody>
      </p:sp>
      <p:sp>
        <p:nvSpPr>
          <p:cNvPr id="21683" name="Rectangle 180"/>
          <p:cNvSpPr/>
          <p:nvPr/>
        </p:nvSpPr>
        <p:spPr>
          <a:xfrm>
            <a:off x="5126038"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84" name="Rectangle 181"/>
          <p:cNvSpPr/>
          <p:nvPr/>
        </p:nvSpPr>
        <p:spPr>
          <a:xfrm>
            <a:off x="533400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4</a:t>
            </a:r>
            <a:endParaRPr lang="en-US" altLang="en-US" sz="2400" dirty="0"/>
          </a:p>
        </p:txBody>
      </p:sp>
      <p:sp>
        <p:nvSpPr>
          <p:cNvPr id="21685" name="Rectangle 182"/>
          <p:cNvSpPr/>
          <p:nvPr/>
        </p:nvSpPr>
        <p:spPr>
          <a:xfrm>
            <a:off x="5437188"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86" name="Rectangle 183"/>
          <p:cNvSpPr/>
          <p:nvPr/>
        </p:nvSpPr>
        <p:spPr>
          <a:xfrm>
            <a:off x="564515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5</a:t>
            </a:r>
            <a:endParaRPr lang="en-US" altLang="en-US" sz="2400" dirty="0"/>
          </a:p>
        </p:txBody>
      </p:sp>
      <p:sp>
        <p:nvSpPr>
          <p:cNvPr id="21687" name="Rectangle 184"/>
          <p:cNvSpPr/>
          <p:nvPr/>
        </p:nvSpPr>
        <p:spPr>
          <a:xfrm>
            <a:off x="5748338" y="4529138"/>
            <a:ext cx="2540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88" name="Rectangle 185"/>
          <p:cNvSpPr/>
          <p:nvPr/>
        </p:nvSpPr>
        <p:spPr>
          <a:xfrm>
            <a:off x="6007100"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2</a:t>
            </a:r>
            <a:endParaRPr lang="en-US" altLang="en-US" sz="2400" dirty="0"/>
          </a:p>
        </p:txBody>
      </p:sp>
      <p:sp>
        <p:nvSpPr>
          <p:cNvPr id="21689" name="Rectangle 186"/>
          <p:cNvSpPr/>
          <p:nvPr/>
        </p:nvSpPr>
        <p:spPr>
          <a:xfrm>
            <a:off x="6111875"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90" name="Rectangle 187"/>
          <p:cNvSpPr/>
          <p:nvPr/>
        </p:nvSpPr>
        <p:spPr>
          <a:xfrm>
            <a:off x="6318250" y="4529138"/>
            <a:ext cx="355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8     </a:t>
            </a:r>
            <a:endParaRPr lang="en-US" altLang="en-US" sz="2400" dirty="0"/>
          </a:p>
        </p:txBody>
      </p:sp>
      <p:sp>
        <p:nvSpPr>
          <p:cNvPr id="21691" name="Rectangle 188"/>
          <p:cNvSpPr/>
          <p:nvPr/>
        </p:nvSpPr>
        <p:spPr>
          <a:xfrm>
            <a:off x="6681788"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6</a:t>
            </a:r>
            <a:endParaRPr lang="en-US" altLang="en-US" sz="2400" dirty="0"/>
          </a:p>
        </p:txBody>
      </p:sp>
      <p:sp>
        <p:nvSpPr>
          <p:cNvPr id="21692" name="Rectangle 189"/>
          <p:cNvSpPr/>
          <p:nvPr/>
        </p:nvSpPr>
        <p:spPr>
          <a:xfrm>
            <a:off x="6784975" y="4529138"/>
            <a:ext cx="2032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    </a:t>
            </a:r>
            <a:endParaRPr lang="en-US" altLang="en-US" sz="2400" dirty="0"/>
          </a:p>
        </p:txBody>
      </p:sp>
      <p:sp>
        <p:nvSpPr>
          <p:cNvPr id="21693" name="Rectangle 190"/>
          <p:cNvSpPr/>
          <p:nvPr/>
        </p:nvSpPr>
        <p:spPr>
          <a:xfrm>
            <a:off x="6992938" y="4529138"/>
            <a:ext cx="1016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i="1" dirty="0">
                <a:solidFill>
                  <a:srgbClr val="000000"/>
                </a:solidFill>
              </a:rPr>
              <a:t>1</a:t>
            </a:r>
            <a:endParaRPr lang="en-US" altLang="en-US" sz="2400" dirty="0"/>
          </a:p>
        </p:txBody>
      </p:sp>
      <p:sp>
        <p:nvSpPr>
          <p:cNvPr id="21694" name="Rectangle 191"/>
          <p:cNvSpPr/>
          <p:nvPr/>
        </p:nvSpPr>
        <p:spPr>
          <a:xfrm>
            <a:off x="7096125" y="4529138"/>
            <a:ext cx="6604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7    9</a:t>
            </a:r>
            <a:endParaRPr lang="en-US" altLang="en-US" sz="2400" dirty="0"/>
          </a:p>
        </p:txBody>
      </p:sp>
      <p:sp>
        <p:nvSpPr>
          <p:cNvPr id="21695" name="Rectangle 192"/>
          <p:cNvSpPr/>
          <p:nvPr/>
        </p:nvSpPr>
        <p:spPr>
          <a:xfrm>
            <a:off x="7770813" y="4529138"/>
            <a:ext cx="508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solidFill>
                  <a:srgbClr val="000000"/>
                </a:solidFill>
              </a:rPr>
              <a:t> </a:t>
            </a:r>
            <a:endParaRPr lang="en-US" altLang="en-US" sz="2400" dirty="0"/>
          </a:p>
        </p:txBody>
      </p:sp>
      <p:sp>
        <p:nvSpPr>
          <p:cNvPr id="21696" name="Line 193"/>
          <p:cNvSpPr/>
          <p:nvPr/>
        </p:nvSpPr>
        <p:spPr>
          <a:xfrm>
            <a:off x="5208588" y="1757363"/>
            <a:ext cx="1587" cy="3038475"/>
          </a:xfrm>
          <a:prstGeom prst="line">
            <a:avLst/>
          </a:prstGeom>
          <a:ln w="12700" cap="rnd" cmpd="sng">
            <a:solidFill>
              <a:srgbClr val="000000"/>
            </a:solidFill>
            <a:prstDash val="solid"/>
            <a:headEnd type="none" w="med" len="med"/>
            <a:tailEnd type="none" w="med" len="med"/>
          </a:ln>
        </p:spPr>
      </p:sp>
      <p:sp>
        <p:nvSpPr>
          <p:cNvPr id="21697" name="Line 194"/>
          <p:cNvSpPr/>
          <p:nvPr/>
        </p:nvSpPr>
        <p:spPr>
          <a:xfrm>
            <a:off x="5537200" y="1757363"/>
            <a:ext cx="1588" cy="3038475"/>
          </a:xfrm>
          <a:prstGeom prst="line">
            <a:avLst/>
          </a:prstGeom>
          <a:ln w="12700" cap="rnd" cmpd="sng">
            <a:solidFill>
              <a:srgbClr val="000000"/>
            </a:solidFill>
            <a:prstDash val="solid"/>
            <a:headEnd type="none" w="med" len="med"/>
            <a:tailEnd type="none" w="med" len="med"/>
          </a:ln>
        </p:spPr>
      </p:sp>
      <p:sp>
        <p:nvSpPr>
          <p:cNvPr id="21698" name="Line 195"/>
          <p:cNvSpPr/>
          <p:nvPr/>
        </p:nvSpPr>
        <p:spPr>
          <a:xfrm>
            <a:off x="5883275" y="1757363"/>
            <a:ext cx="1588" cy="3038475"/>
          </a:xfrm>
          <a:prstGeom prst="line">
            <a:avLst/>
          </a:prstGeom>
          <a:ln w="30163" cap="flat" cmpd="sng">
            <a:solidFill>
              <a:srgbClr val="000000"/>
            </a:solidFill>
            <a:prstDash val="solid"/>
            <a:headEnd type="none" w="med" len="med"/>
            <a:tailEnd type="none" w="med" len="med"/>
          </a:ln>
        </p:spPr>
      </p:sp>
      <p:sp>
        <p:nvSpPr>
          <p:cNvPr id="21699" name="Line 196"/>
          <p:cNvSpPr/>
          <p:nvPr/>
        </p:nvSpPr>
        <p:spPr>
          <a:xfrm flipH="1">
            <a:off x="6176963" y="1757363"/>
            <a:ext cx="17462" cy="3038475"/>
          </a:xfrm>
          <a:prstGeom prst="line">
            <a:avLst/>
          </a:prstGeom>
          <a:ln w="12700" cap="rnd" cmpd="sng">
            <a:solidFill>
              <a:srgbClr val="000000"/>
            </a:solidFill>
            <a:prstDash val="solid"/>
            <a:headEnd type="none" w="med" len="med"/>
            <a:tailEnd type="none" w="med" len="med"/>
          </a:ln>
        </p:spPr>
      </p:sp>
      <p:sp>
        <p:nvSpPr>
          <p:cNvPr id="21700" name="Line 197"/>
          <p:cNvSpPr/>
          <p:nvPr/>
        </p:nvSpPr>
        <p:spPr>
          <a:xfrm>
            <a:off x="6540500" y="1757363"/>
            <a:ext cx="1588" cy="2590800"/>
          </a:xfrm>
          <a:prstGeom prst="line">
            <a:avLst/>
          </a:prstGeom>
          <a:ln w="12700" cap="rnd" cmpd="sng">
            <a:solidFill>
              <a:srgbClr val="000000"/>
            </a:solidFill>
            <a:prstDash val="solid"/>
            <a:headEnd type="none" w="med" len="med"/>
            <a:tailEnd type="none" w="med" len="med"/>
          </a:ln>
        </p:spPr>
      </p:sp>
      <p:sp>
        <p:nvSpPr>
          <p:cNvPr id="21701" name="Line 198"/>
          <p:cNvSpPr/>
          <p:nvPr/>
        </p:nvSpPr>
        <p:spPr>
          <a:xfrm>
            <a:off x="6540500" y="1757363"/>
            <a:ext cx="1588" cy="3038475"/>
          </a:xfrm>
          <a:prstGeom prst="line">
            <a:avLst/>
          </a:prstGeom>
          <a:ln w="12700" cap="rnd" cmpd="sng">
            <a:solidFill>
              <a:srgbClr val="000000"/>
            </a:solidFill>
            <a:prstDash val="solid"/>
            <a:headEnd type="none" w="med" len="med"/>
            <a:tailEnd type="none" w="med" len="med"/>
          </a:ln>
        </p:spPr>
      </p:sp>
      <p:sp>
        <p:nvSpPr>
          <p:cNvPr id="21702" name="Line 199"/>
          <p:cNvSpPr/>
          <p:nvPr/>
        </p:nvSpPr>
        <p:spPr>
          <a:xfrm>
            <a:off x="6867525" y="1757363"/>
            <a:ext cx="1588" cy="2590800"/>
          </a:xfrm>
          <a:prstGeom prst="line">
            <a:avLst/>
          </a:prstGeom>
          <a:ln w="12700" cap="rnd" cmpd="sng">
            <a:solidFill>
              <a:srgbClr val="000000"/>
            </a:solidFill>
            <a:prstDash val="solid"/>
            <a:headEnd type="none" w="med" len="med"/>
            <a:tailEnd type="none" w="med" len="med"/>
          </a:ln>
        </p:spPr>
      </p:sp>
      <p:sp>
        <p:nvSpPr>
          <p:cNvPr id="21703" name="Line 200"/>
          <p:cNvSpPr/>
          <p:nvPr/>
        </p:nvSpPr>
        <p:spPr>
          <a:xfrm>
            <a:off x="7213600" y="1757363"/>
            <a:ext cx="1588" cy="2590800"/>
          </a:xfrm>
          <a:prstGeom prst="line">
            <a:avLst/>
          </a:prstGeom>
          <a:ln w="12700" cap="rnd" cmpd="sng">
            <a:solidFill>
              <a:srgbClr val="000000"/>
            </a:solidFill>
            <a:prstDash val="solid"/>
            <a:headEnd type="none" w="med" len="med"/>
            <a:tailEnd type="none" w="med" len="med"/>
          </a:ln>
        </p:spPr>
      </p:sp>
      <p:sp>
        <p:nvSpPr>
          <p:cNvPr id="21704" name="Line 201"/>
          <p:cNvSpPr/>
          <p:nvPr/>
        </p:nvSpPr>
        <p:spPr>
          <a:xfrm>
            <a:off x="7213600" y="1757363"/>
            <a:ext cx="1588" cy="3055937"/>
          </a:xfrm>
          <a:prstGeom prst="line">
            <a:avLst/>
          </a:prstGeom>
          <a:ln w="12700" cap="rnd" cmpd="sng">
            <a:solidFill>
              <a:srgbClr val="000000"/>
            </a:solidFill>
            <a:prstDash val="solid"/>
            <a:headEnd type="none" w="med" len="med"/>
            <a:tailEnd type="none" w="med" len="med"/>
          </a:ln>
        </p:spPr>
      </p:sp>
      <p:sp>
        <p:nvSpPr>
          <p:cNvPr id="21705" name="Line 202"/>
          <p:cNvSpPr/>
          <p:nvPr/>
        </p:nvSpPr>
        <p:spPr>
          <a:xfrm>
            <a:off x="7542213" y="1757363"/>
            <a:ext cx="1587" cy="3038475"/>
          </a:xfrm>
          <a:prstGeom prst="line">
            <a:avLst/>
          </a:prstGeom>
          <a:ln w="12700" cap="rnd" cmpd="sng">
            <a:solidFill>
              <a:srgbClr val="000000"/>
            </a:solidFill>
            <a:prstDash val="solid"/>
            <a:headEnd type="none" w="med" len="med"/>
            <a:tailEnd type="none" w="med" len="med"/>
          </a:ln>
        </p:spPr>
      </p:sp>
      <p:sp>
        <p:nvSpPr>
          <p:cNvPr id="21706" name="Line 203"/>
          <p:cNvSpPr/>
          <p:nvPr/>
        </p:nvSpPr>
        <p:spPr>
          <a:xfrm>
            <a:off x="7888288" y="1757363"/>
            <a:ext cx="1587" cy="2590800"/>
          </a:xfrm>
          <a:prstGeom prst="line">
            <a:avLst/>
          </a:prstGeom>
          <a:ln w="12700" cap="rnd" cmpd="sng">
            <a:solidFill>
              <a:srgbClr val="000000"/>
            </a:solidFill>
            <a:prstDash val="solid"/>
            <a:headEnd type="none" w="med" len="med"/>
            <a:tailEnd type="none" w="med" len="med"/>
          </a:ln>
        </p:spPr>
      </p:sp>
      <p:sp>
        <p:nvSpPr>
          <p:cNvPr id="21707" name="Line 204"/>
          <p:cNvSpPr/>
          <p:nvPr/>
        </p:nvSpPr>
        <p:spPr>
          <a:xfrm>
            <a:off x="6867525" y="1757363"/>
            <a:ext cx="1588" cy="3055937"/>
          </a:xfrm>
          <a:prstGeom prst="line">
            <a:avLst/>
          </a:prstGeom>
          <a:ln w="22225" cap="flat" cmpd="sng">
            <a:solidFill>
              <a:srgbClr val="000000"/>
            </a:solidFill>
            <a:prstDash val="solid"/>
            <a:headEnd type="none" w="med" len="med"/>
            <a:tailEnd type="none" w="med" len="med"/>
          </a:ln>
        </p:spPr>
      </p:sp>
      <p:sp>
        <p:nvSpPr>
          <p:cNvPr id="21708" name="Line 205"/>
          <p:cNvSpPr/>
          <p:nvPr/>
        </p:nvSpPr>
        <p:spPr>
          <a:xfrm flipH="1">
            <a:off x="4879975" y="2051050"/>
            <a:ext cx="3008313" cy="1588"/>
          </a:xfrm>
          <a:prstGeom prst="line">
            <a:avLst/>
          </a:prstGeom>
          <a:ln w="12700" cap="rnd" cmpd="sng">
            <a:solidFill>
              <a:srgbClr val="000000"/>
            </a:solidFill>
            <a:prstDash val="solid"/>
            <a:headEnd type="none" w="med" len="med"/>
            <a:tailEnd type="none" w="med" len="med"/>
          </a:ln>
        </p:spPr>
      </p:sp>
      <p:sp>
        <p:nvSpPr>
          <p:cNvPr id="21709" name="Line 206"/>
          <p:cNvSpPr/>
          <p:nvPr/>
        </p:nvSpPr>
        <p:spPr>
          <a:xfrm flipH="1">
            <a:off x="4879975" y="2397125"/>
            <a:ext cx="3008313" cy="1588"/>
          </a:xfrm>
          <a:prstGeom prst="line">
            <a:avLst/>
          </a:prstGeom>
          <a:ln w="12700" cap="rnd" cmpd="sng">
            <a:solidFill>
              <a:srgbClr val="000000"/>
            </a:solidFill>
            <a:prstDash val="solid"/>
            <a:headEnd type="none" w="med" len="med"/>
            <a:tailEnd type="none" w="med" len="med"/>
          </a:ln>
        </p:spPr>
      </p:sp>
      <p:sp>
        <p:nvSpPr>
          <p:cNvPr id="21710" name="Line 207"/>
          <p:cNvSpPr/>
          <p:nvPr/>
        </p:nvSpPr>
        <p:spPr>
          <a:xfrm flipH="1">
            <a:off x="4879975" y="2397125"/>
            <a:ext cx="3008313" cy="1588"/>
          </a:xfrm>
          <a:prstGeom prst="line">
            <a:avLst/>
          </a:prstGeom>
          <a:ln w="12700" cap="rnd" cmpd="sng">
            <a:solidFill>
              <a:srgbClr val="000000"/>
            </a:solidFill>
            <a:prstDash val="solid"/>
            <a:headEnd type="none" w="med" len="med"/>
            <a:tailEnd type="none" w="med" len="med"/>
          </a:ln>
        </p:spPr>
      </p:sp>
      <p:sp>
        <p:nvSpPr>
          <p:cNvPr id="21711" name="Line 208"/>
          <p:cNvSpPr/>
          <p:nvPr/>
        </p:nvSpPr>
        <p:spPr>
          <a:xfrm flipH="1">
            <a:off x="4879975" y="2741613"/>
            <a:ext cx="3008313" cy="1587"/>
          </a:xfrm>
          <a:prstGeom prst="line">
            <a:avLst/>
          </a:prstGeom>
          <a:ln w="12700" cap="rnd" cmpd="sng">
            <a:solidFill>
              <a:srgbClr val="000000"/>
            </a:solidFill>
            <a:prstDash val="solid"/>
            <a:headEnd type="none" w="med" len="med"/>
            <a:tailEnd type="none" w="med" len="med"/>
          </a:ln>
        </p:spPr>
      </p:sp>
      <p:sp>
        <p:nvSpPr>
          <p:cNvPr id="21712" name="Line 209"/>
          <p:cNvSpPr/>
          <p:nvPr/>
        </p:nvSpPr>
        <p:spPr>
          <a:xfrm flipH="1">
            <a:off x="4879975" y="2741613"/>
            <a:ext cx="3008313" cy="1587"/>
          </a:xfrm>
          <a:prstGeom prst="line">
            <a:avLst/>
          </a:prstGeom>
          <a:ln w="30163" cap="flat" cmpd="sng">
            <a:solidFill>
              <a:srgbClr val="000000"/>
            </a:solidFill>
            <a:prstDash val="solid"/>
            <a:headEnd type="none" w="med" len="med"/>
            <a:tailEnd type="none" w="med" len="med"/>
          </a:ln>
        </p:spPr>
      </p:sp>
      <p:sp>
        <p:nvSpPr>
          <p:cNvPr id="21713" name="Line 210"/>
          <p:cNvSpPr/>
          <p:nvPr/>
        </p:nvSpPr>
        <p:spPr>
          <a:xfrm flipH="1">
            <a:off x="4879975" y="3087688"/>
            <a:ext cx="3008313" cy="1587"/>
          </a:xfrm>
          <a:prstGeom prst="line">
            <a:avLst/>
          </a:prstGeom>
          <a:ln w="12700" cap="rnd" cmpd="sng">
            <a:solidFill>
              <a:srgbClr val="000000"/>
            </a:solidFill>
            <a:prstDash val="solid"/>
            <a:headEnd type="none" w="med" len="med"/>
            <a:tailEnd type="none" w="med" len="med"/>
          </a:ln>
        </p:spPr>
      </p:sp>
      <p:sp>
        <p:nvSpPr>
          <p:cNvPr id="21714" name="Line 211"/>
          <p:cNvSpPr/>
          <p:nvPr/>
        </p:nvSpPr>
        <p:spPr>
          <a:xfrm flipH="1">
            <a:off x="4879975" y="3432175"/>
            <a:ext cx="3008313" cy="1588"/>
          </a:xfrm>
          <a:prstGeom prst="line">
            <a:avLst/>
          </a:prstGeom>
          <a:ln w="12700" cap="rnd" cmpd="sng">
            <a:solidFill>
              <a:srgbClr val="000000"/>
            </a:solidFill>
            <a:prstDash val="solid"/>
            <a:headEnd type="none" w="med" len="med"/>
            <a:tailEnd type="none" w="med" len="med"/>
          </a:ln>
        </p:spPr>
      </p:sp>
      <p:sp>
        <p:nvSpPr>
          <p:cNvPr id="21715" name="Line 212"/>
          <p:cNvSpPr/>
          <p:nvPr/>
        </p:nvSpPr>
        <p:spPr>
          <a:xfrm flipH="1">
            <a:off x="4879975" y="3432175"/>
            <a:ext cx="3008313" cy="1588"/>
          </a:xfrm>
          <a:prstGeom prst="line">
            <a:avLst/>
          </a:prstGeom>
          <a:ln w="12700" cap="rnd" cmpd="sng">
            <a:solidFill>
              <a:srgbClr val="000000"/>
            </a:solidFill>
            <a:prstDash val="solid"/>
            <a:headEnd type="none" w="med" len="med"/>
            <a:tailEnd type="none" w="med" len="med"/>
          </a:ln>
        </p:spPr>
      </p:sp>
      <p:sp>
        <p:nvSpPr>
          <p:cNvPr id="21716" name="Line 213"/>
          <p:cNvSpPr/>
          <p:nvPr/>
        </p:nvSpPr>
        <p:spPr>
          <a:xfrm flipH="1">
            <a:off x="4879975" y="3778250"/>
            <a:ext cx="3008313" cy="1588"/>
          </a:xfrm>
          <a:prstGeom prst="line">
            <a:avLst/>
          </a:prstGeom>
          <a:ln w="30163" cap="flat" cmpd="sng">
            <a:solidFill>
              <a:srgbClr val="000000"/>
            </a:solidFill>
            <a:prstDash val="solid"/>
            <a:headEnd type="none" w="med" len="med"/>
            <a:tailEnd type="none" w="med" len="med"/>
          </a:ln>
        </p:spPr>
      </p:sp>
      <p:sp>
        <p:nvSpPr>
          <p:cNvPr id="21717" name="Line 214"/>
          <p:cNvSpPr/>
          <p:nvPr/>
        </p:nvSpPr>
        <p:spPr>
          <a:xfrm flipH="1">
            <a:off x="4879975" y="4122738"/>
            <a:ext cx="3008313" cy="1587"/>
          </a:xfrm>
          <a:prstGeom prst="line">
            <a:avLst/>
          </a:prstGeom>
          <a:ln w="12700" cap="rnd" cmpd="sng">
            <a:solidFill>
              <a:srgbClr val="000000"/>
            </a:solidFill>
            <a:prstDash val="solid"/>
            <a:headEnd type="none" w="med" len="med"/>
            <a:tailEnd type="none" w="med" len="med"/>
          </a:ln>
        </p:spPr>
      </p:sp>
      <p:sp>
        <p:nvSpPr>
          <p:cNvPr id="21718" name="Line 215"/>
          <p:cNvSpPr/>
          <p:nvPr/>
        </p:nvSpPr>
        <p:spPr>
          <a:xfrm flipH="1">
            <a:off x="4862513" y="4468813"/>
            <a:ext cx="3008312" cy="1587"/>
          </a:xfrm>
          <a:prstGeom prst="line">
            <a:avLst/>
          </a:prstGeom>
          <a:ln w="12700" cap="rnd" cmpd="sng">
            <a:solidFill>
              <a:srgbClr val="000000"/>
            </a:solidFill>
            <a:prstDash val="solid"/>
            <a:headEnd type="none" w="med" len="med"/>
            <a:tailEnd type="none" w="med" len="med"/>
          </a:ln>
        </p:spPr>
      </p:sp>
      <p:sp>
        <p:nvSpPr>
          <p:cNvPr id="21719" name="Line 216"/>
          <p:cNvSpPr/>
          <p:nvPr/>
        </p:nvSpPr>
        <p:spPr>
          <a:xfrm flipH="1">
            <a:off x="4897438" y="4468813"/>
            <a:ext cx="2990850" cy="1587"/>
          </a:xfrm>
          <a:prstGeom prst="line">
            <a:avLst/>
          </a:prstGeom>
          <a:ln w="12700" cap="rnd" cmpd="sng">
            <a:solidFill>
              <a:srgbClr val="000000"/>
            </a:solidFill>
            <a:prstDash val="solid"/>
            <a:headEnd type="none" w="med" len="med"/>
            <a:tailEnd type="none" w="med" len="med"/>
          </a:ln>
        </p:spPr>
      </p:sp>
      <p:sp>
        <p:nvSpPr>
          <p:cNvPr id="21720" name="Line 217"/>
          <p:cNvSpPr/>
          <p:nvPr/>
        </p:nvSpPr>
        <p:spPr>
          <a:xfrm flipH="1">
            <a:off x="4862513" y="4813300"/>
            <a:ext cx="3008312" cy="1588"/>
          </a:xfrm>
          <a:prstGeom prst="line">
            <a:avLst/>
          </a:prstGeom>
          <a:ln w="12700" cap="rnd" cmpd="sng">
            <a:solidFill>
              <a:srgbClr val="000000"/>
            </a:solidFill>
            <a:prstDash val="solid"/>
            <a:headEnd type="none" w="med" len="med"/>
            <a:tailEnd type="none" w="med" len="med"/>
          </a:ln>
        </p:spPr>
      </p:sp>
      <p:sp>
        <p:nvSpPr>
          <p:cNvPr id="426202" name="Rectangle 218"/>
          <p:cNvSpPr/>
          <p:nvPr/>
        </p:nvSpPr>
        <p:spPr>
          <a:xfrm>
            <a:off x="4918075" y="1778000"/>
            <a:ext cx="960438" cy="960438"/>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3" name="Rectangle 219"/>
          <p:cNvSpPr/>
          <p:nvPr/>
        </p:nvSpPr>
        <p:spPr>
          <a:xfrm>
            <a:off x="5916613" y="1778000"/>
            <a:ext cx="960437" cy="960438"/>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4" name="Rectangle 220"/>
          <p:cNvSpPr/>
          <p:nvPr/>
        </p:nvSpPr>
        <p:spPr>
          <a:xfrm>
            <a:off x="6877050" y="1778000"/>
            <a:ext cx="960438" cy="960438"/>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5" name="Rectangle 221"/>
          <p:cNvSpPr/>
          <p:nvPr/>
        </p:nvSpPr>
        <p:spPr>
          <a:xfrm>
            <a:off x="4918075" y="2776538"/>
            <a:ext cx="960438" cy="960437"/>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6" name="Rectangle 222"/>
          <p:cNvSpPr/>
          <p:nvPr/>
        </p:nvSpPr>
        <p:spPr>
          <a:xfrm>
            <a:off x="5916613" y="2776538"/>
            <a:ext cx="960437" cy="960437"/>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7" name="Rectangle 223"/>
          <p:cNvSpPr/>
          <p:nvPr/>
        </p:nvSpPr>
        <p:spPr>
          <a:xfrm>
            <a:off x="6877050" y="2776538"/>
            <a:ext cx="960438" cy="960437"/>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8" name="Rectangle 224"/>
          <p:cNvSpPr/>
          <p:nvPr/>
        </p:nvSpPr>
        <p:spPr>
          <a:xfrm>
            <a:off x="4918075" y="3813175"/>
            <a:ext cx="960438" cy="960438"/>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09" name="Rectangle 225"/>
          <p:cNvSpPr/>
          <p:nvPr/>
        </p:nvSpPr>
        <p:spPr>
          <a:xfrm>
            <a:off x="5916613" y="3813175"/>
            <a:ext cx="960437" cy="960438"/>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6210" name="Rectangle 226"/>
          <p:cNvSpPr/>
          <p:nvPr/>
        </p:nvSpPr>
        <p:spPr>
          <a:xfrm>
            <a:off x="6877050" y="3813175"/>
            <a:ext cx="960438" cy="960438"/>
          </a:xfrm>
          <a:prstGeom prst="rect">
            <a:avLst/>
          </a:prstGeom>
          <a:solidFill>
            <a:schemeClr val="accent1">
              <a:alpha val="12157"/>
            </a:schemeClr>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6202"/>
                                        </p:tgtEl>
                                        <p:attrNameLst>
                                          <p:attrName>style.visibility</p:attrName>
                                        </p:attrNameLst>
                                      </p:cBhvr>
                                      <p:to>
                                        <p:strVal val="visible"/>
                                      </p:to>
                                    </p:set>
                                    <p:anim calcmode="lin" valueType="num">
                                      <p:cBhvr additive="base">
                                        <p:cTn id="7" dur="500" fill="hold"/>
                                        <p:tgtEl>
                                          <p:spTgt spid="426202"/>
                                        </p:tgtEl>
                                        <p:attrNameLst>
                                          <p:attrName>ppt_x</p:attrName>
                                        </p:attrNameLst>
                                      </p:cBhvr>
                                      <p:tavLst>
                                        <p:tav tm="0">
                                          <p:val>
                                            <p:strVal val="#ppt_x"/>
                                          </p:val>
                                        </p:tav>
                                        <p:tav tm="100000">
                                          <p:val>
                                            <p:strVal val="#ppt_x"/>
                                          </p:val>
                                        </p:tav>
                                      </p:tavLst>
                                    </p:anim>
                                    <p:anim calcmode="lin" valueType="num">
                                      <p:cBhvr additive="base">
                                        <p:cTn id="8" dur="500" fill="hold"/>
                                        <p:tgtEl>
                                          <p:spTgt spid="42620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6203"/>
                                        </p:tgtEl>
                                        <p:attrNameLst>
                                          <p:attrName>style.visibility</p:attrName>
                                        </p:attrNameLst>
                                      </p:cBhvr>
                                      <p:to>
                                        <p:strVal val="visible"/>
                                      </p:to>
                                    </p:set>
                                    <p:anim calcmode="lin" valueType="num">
                                      <p:cBhvr additive="base">
                                        <p:cTn id="12" dur="500" fill="hold"/>
                                        <p:tgtEl>
                                          <p:spTgt spid="426203"/>
                                        </p:tgtEl>
                                        <p:attrNameLst>
                                          <p:attrName>ppt_x</p:attrName>
                                        </p:attrNameLst>
                                      </p:cBhvr>
                                      <p:tavLst>
                                        <p:tav tm="0">
                                          <p:val>
                                            <p:strVal val="#ppt_x"/>
                                          </p:val>
                                        </p:tav>
                                        <p:tav tm="100000">
                                          <p:val>
                                            <p:strVal val="#ppt_x"/>
                                          </p:val>
                                        </p:tav>
                                      </p:tavLst>
                                    </p:anim>
                                    <p:anim calcmode="lin" valueType="num">
                                      <p:cBhvr additive="base">
                                        <p:cTn id="13" dur="500" fill="hold"/>
                                        <p:tgtEl>
                                          <p:spTgt spid="42620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6204"/>
                                        </p:tgtEl>
                                        <p:attrNameLst>
                                          <p:attrName>style.visibility</p:attrName>
                                        </p:attrNameLst>
                                      </p:cBhvr>
                                      <p:to>
                                        <p:strVal val="visible"/>
                                      </p:to>
                                    </p:set>
                                    <p:anim calcmode="lin" valueType="num">
                                      <p:cBhvr additive="base">
                                        <p:cTn id="17" dur="500" fill="hold"/>
                                        <p:tgtEl>
                                          <p:spTgt spid="426204"/>
                                        </p:tgtEl>
                                        <p:attrNameLst>
                                          <p:attrName>ppt_x</p:attrName>
                                        </p:attrNameLst>
                                      </p:cBhvr>
                                      <p:tavLst>
                                        <p:tav tm="0">
                                          <p:val>
                                            <p:strVal val="#ppt_x"/>
                                          </p:val>
                                        </p:tav>
                                        <p:tav tm="100000">
                                          <p:val>
                                            <p:strVal val="#ppt_x"/>
                                          </p:val>
                                        </p:tav>
                                      </p:tavLst>
                                    </p:anim>
                                    <p:anim calcmode="lin" valueType="num">
                                      <p:cBhvr additive="base">
                                        <p:cTn id="18" dur="500" fill="hold"/>
                                        <p:tgtEl>
                                          <p:spTgt spid="42620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26207"/>
                                        </p:tgtEl>
                                        <p:attrNameLst>
                                          <p:attrName>style.visibility</p:attrName>
                                        </p:attrNameLst>
                                      </p:cBhvr>
                                      <p:to>
                                        <p:strVal val="visible"/>
                                      </p:to>
                                    </p:set>
                                    <p:anim calcmode="lin" valueType="num">
                                      <p:cBhvr additive="base">
                                        <p:cTn id="22" dur="500" fill="hold"/>
                                        <p:tgtEl>
                                          <p:spTgt spid="426207"/>
                                        </p:tgtEl>
                                        <p:attrNameLst>
                                          <p:attrName>ppt_x</p:attrName>
                                        </p:attrNameLst>
                                      </p:cBhvr>
                                      <p:tavLst>
                                        <p:tav tm="0">
                                          <p:val>
                                            <p:strVal val="#ppt_x"/>
                                          </p:val>
                                        </p:tav>
                                        <p:tav tm="100000">
                                          <p:val>
                                            <p:strVal val="#ppt_x"/>
                                          </p:val>
                                        </p:tav>
                                      </p:tavLst>
                                    </p:anim>
                                    <p:anim calcmode="lin" valueType="num">
                                      <p:cBhvr additive="base">
                                        <p:cTn id="23" dur="500" fill="hold"/>
                                        <p:tgtEl>
                                          <p:spTgt spid="42620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6206"/>
                                        </p:tgtEl>
                                        <p:attrNameLst>
                                          <p:attrName>style.visibility</p:attrName>
                                        </p:attrNameLst>
                                      </p:cBhvr>
                                      <p:to>
                                        <p:strVal val="visible"/>
                                      </p:to>
                                    </p:set>
                                    <p:anim calcmode="lin" valueType="num">
                                      <p:cBhvr additive="base">
                                        <p:cTn id="27" dur="500" fill="hold"/>
                                        <p:tgtEl>
                                          <p:spTgt spid="426206"/>
                                        </p:tgtEl>
                                        <p:attrNameLst>
                                          <p:attrName>ppt_x</p:attrName>
                                        </p:attrNameLst>
                                      </p:cBhvr>
                                      <p:tavLst>
                                        <p:tav tm="0">
                                          <p:val>
                                            <p:strVal val="#ppt_x"/>
                                          </p:val>
                                        </p:tav>
                                        <p:tav tm="100000">
                                          <p:val>
                                            <p:strVal val="#ppt_x"/>
                                          </p:val>
                                        </p:tav>
                                      </p:tavLst>
                                    </p:anim>
                                    <p:anim calcmode="lin" valueType="num">
                                      <p:cBhvr additive="base">
                                        <p:cTn id="28" dur="500" fill="hold"/>
                                        <p:tgtEl>
                                          <p:spTgt spid="42620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26205"/>
                                        </p:tgtEl>
                                        <p:attrNameLst>
                                          <p:attrName>style.visibility</p:attrName>
                                        </p:attrNameLst>
                                      </p:cBhvr>
                                      <p:to>
                                        <p:strVal val="visible"/>
                                      </p:to>
                                    </p:set>
                                    <p:anim calcmode="lin" valueType="num">
                                      <p:cBhvr additive="base">
                                        <p:cTn id="32" dur="500" fill="hold"/>
                                        <p:tgtEl>
                                          <p:spTgt spid="426205"/>
                                        </p:tgtEl>
                                        <p:attrNameLst>
                                          <p:attrName>ppt_x</p:attrName>
                                        </p:attrNameLst>
                                      </p:cBhvr>
                                      <p:tavLst>
                                        <p:tav tm="0">
                                          <p:val>
                                            <p:strVal val="#ppt_x"/>
                                          </p:val>
                                        </p:tav>
                                        <p:tav tm="100000">
                                          <p:val>
                                            <p:strVal val="#ppt_x"/>
                                          </p:val>
                                        </p:tav>
                                      </p:tavLst>
                                    </p:anim>
                                    <p:anim calcmode="lin" valueType="num">
                                      <p:cBhvr additive="base">
                                        <p:cTn id="33" dur="500" fill="hold"/>
                                        <p:tgtEl>
                                          <p:spTgt spid="42620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26208"/>
                                        </p:tgtEl>
                                        <p:attrNameLst>
                                          <p:attrName>style.visibility</p:attrName>
                                        </p:attrNameLst>
                                      </p:cBhvr>
                                      <p:to>
                                        <p:strVal val="visible"/>
                                      </p:to>
                                    </p:set>
                                    <p:anim calcmode="lin" valueType="num">
                                      <p:cBhvr additive="base">
                                        <p:cTn id="37" dur="500" fill="hold"/>
                                        <p:tgtEl>
                                          <p:spTgt spid="426208"/>
                                        </p:tgtEl>
                                        <p:attrNameLst>
                                          <p:attrName>ppt_x</p:attrName>
                                        </p:attrNameLst>
                                      </p:cBhvr>
                                      <p:tavLst>
                                        <p:tav tm="0">
                                          <p:val>
                                            <p:strVal val="#ppt_x"/>
                                          </p:val>
                                        </p:tav>
                                        <p:tav tm="100000">
                                          <p:val>
                                            <p:strVal val="#ppt_x"/>
                                          </p:val>
                                        </p:tav>
                                      </p:tavLst>
                                    </p:anim>
                                    <p:anim calcmode="lin" valueType="num">
                                      <p:cBhvr additive="base">
                                        <p:cTn id="38" dur="500" fill="hold"/>
                                        <p:tgtEl>
                                          <p:spTgt spid="42620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26209"/>
                                        </p:tgtEl>
                                        <p:attrNameLst>
                                          <p:attrName>style.visibility</p:attrName>
                                        </p:attrNameLst>
                                      </p:cBhvr>
                                      <p:to>
                                        <p:strVal val="visible"/>
                                      </p:to>
                                    </p:set>
                                    <p:anim calcmode="lin" valueType="num">
                                      <p:cBhvr additive="base">
                                        <p:cTn id="42" dur="500" fill="hold"/>
                                        <p:tgtEl>
                                          <p:spTgt spid="426209"/>
                                        </p:tgtEl>
                                        <p:attrNameLst>
                                          <p:attrName>ppt_x</p:attrName>
                                        </p:attrNameLst>
                                      </p:cBhvr>
                                      <p:tavLst>
                                        <p:tav tm="0">
                                          <p:val>
                                            <p:strVal val="#ppt_x"/>
                                          </p:val>
                                        </p:tav>
                                        <p:tav tm="100000">
                                          <p:val>
                                            <p:strVal val="#ppt_x"/>
                                          </p:val>
                                        </p:tav>
                                      </p:tavLst>
                                    </p:anim>
                                    <p:anim calcmode="lin" valueType="num">
                                      <p:cBhvr additive="base">
                                        <p:cTn id="43" dur="500" fill="hold"/>
                                        <p:tgtEl>
                                          <p:spTgt spid="426209"/>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26210"/>
                                        </p:tgtEl>
                                        <p:attrNameLst>
                                          <p:attrName>style.visibility</p:attrName>
                                        </p:attrNameLst>
                                      </p:cBhvr>
                                      <p:to>
                                        <p:strVal val="visible"/>
                                      </p:to>
                                    </p:set>
                                    <p:anim calcmode="lin" valueType="num">
                                      <p:cBhvr additive="base">
                                        <p:cTn id="47" dur="3000" fill="hold"/>
                                        <p:tgtEl>
                                          <p:spTgt spid="426210"/>
                                        </p:tgtEl>
                                        <p:attrNameLst>
                                          <p:attrName>ppt_x</p:attrName>
                                        </p:attrNameLst>
                                      </p:cBhvr>
                                      <p:tavLst>
                                        <p:tav tm="0">
                                          <p:val>
                                            <p:strVal val="#ppt_x"/>
                                          </p:val>
                                        </p:tav>
                                        <p:tav tm="100000">
                                          <p:val>
                                            <p:strVal val="#ppt_x"/>
                                          </p:val>
                                        </p:tav>
                                      </p:tavLst>
                                    </p:anim>
                                    <p:anim calcmode="lin" valueType="num">
                                      <p:cBhvr additive="base">
                                        <p:cTn id="48" dur="3000" fill="hold"/>
                                        <p:tgtEl>
                                          <p:spTgt spid="426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202" grpId="0" bldLvl="0" animBg="1"/>
      <p:bldP spid="426203" grpId="0" bldLvl="0" animBg="1"/>
      <p:bldP spid="426204" grpId="0" bldLvl="0" animBg="1"/>
      <p:bldP spid="426205" grpId="0" bldLvl="0" animBg="1"/>
      <p:bldP spid="426206" grpId="0" bldLvl="0" animBg="1"/>
      <p:bldP spid="426207" grpId="0" bldLvl="0" animBg="1"/>
      <p:bldP spid="426208" grpId="0" bldLvl="0" animBg="1"/>
      <p:bldP spid="426209" grpId="0" bldLvl="0" animBg="1"/>
      <p:bldP spid="42621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193675" y="228600"/>
            <a:ext cx="8794750" cy="857250"/>
          </a:xfrm>
        </p:spPr>
        <p:txBody>
          <a:bodyPr vert="horz" wrap="square" lIns="92075" tIns="46038" rIns="92075" bIns="46038" anchor="ctr"/>
          <a:p>
            <a:r>
              <a:rPr lang="en-US" altLang="en-US" sz="4000" dirty="0"/>
              <a:t>Checking Whether a Solution Is Correct</a:t>
            </a:r>
            <a:endParaRPr lang="en-US" altLang="en-US" sz="4000" dirty="0"/>
          </a:p>
        </p:txBody>
      </p:sp>
      <p:sp>
        <p:nvSpPr>
          <p:cNvPr id="22532"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3"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4"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2535" name="Object 6"/>
          <p:cNvGraphicFramePr>
            <a:graphicFrameLocks noChangeAspect="1"/>
          </p:cNvGraphicFramePr>
          <p:nvPr/>
        </p:nvGraphicFramePr>
        <p:xfrm>
          <a:off x="1000125" y="1277938"/>
          <a:ext cx="3252788" cy="3303587"/>
        </p:xfrm>
        <a:graphic>
          <a:graphicData uri="http://schemas.openxmlformats.org/presentationml/2006/ole">
            <mc:AlternateContent xmlns:mc="http://schemas.openxmlformats.org/markup-compatibility/2006">
              <mc:Choice xmlns:v="urn:schemas-microsoft-com:vml" Requires="v">
                <p:oleObj spid="_x0000_s3076" name="" r:id="rId1" imgW="2452370" imgH="2489835" progId="Word.Picture.8">
                  <p:embed/>
                </p:oleObj>
              </mc:Choice>
              <mc:Fallback>
                <p:oleObj name="" r:id="rId1" imgW="2452370" imgH="2489835" progId="Word.Picture.8">
                  <p:embed/>
                  <p:pic>
                    <p:nvPicPr>
                      <p:cNvPr id="0" name="Picture 3075"/>
                      <p:cNvPicPr/>
                      <p:nvPr/>
                    </p:nvPicPr>
                    <p:blipFill>
                      <a:blip r:embed="rId2"/>
                      <a:stretch>
                        <a:fillRect/>
                      </a:stretch>
                    </p:blipFill>
                    <p:spPr>
                      <a:xfrm>
                        <a:off x="1000125" y="1277938"/>
                        <a:ext cx="3252788" cy="3303587"/>
                      </a:xfrm>
                      <a:prstGeom prst="rect">
                        <a:avLst/>
                      </a:prstGeom>
                      <a:noFill/>
                      <a:ln w="38100">
                        <a:noFill/>
                        <a:miter/>
                      </a:ln>
                    </p:spPr>
                  </p:pic>
                </p:oleObj>
              </mc:Fallback>
            </mc:AlternateContent>
          </a:graphicData>
        </a:graphic>
      </p:graphicFrame>
      <p:sp>
        <p:nvSpPr>
          <p:cNvPr id="22536" name="Rectangle 7"/>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2537" name="Object 8"/>
          <p:cNvGraphicFramePr>
            <a:graphicFrameLocks noChangeAspect="1"/>
          </p:cNvGraphicFramePr>
          <p:nvPr/>
        </p:nvGraphicFramePr>
        <p:xfrm>
          <a:off x="4456113" y="1277938"/>
          <a:ext cx="3289300" cy="3341687"/>
        </p:xfrm>
        <a:graphic>
          <a:graphicData uri="http://schemas.openxmlformats.org/presentationml/2006/ole">
            <mc:AlternateContent xmlns:mc="http://schemas.openxmlformats.org/markup-compatibility/2006">
              <mc:Choice xmlns:v="urn:schemas-microsoft-com:vml" Requires="v">
                <p:oleObj spid="_x0000_s3077" name="" r:id="rId3" imgW="2452370" imgH="2489835" progId="Word.Picture.8">
                  <p:embed/>
                </p:oleObj>
              </mc:Choice>
              <mc:Fallback>
                <p:oleObj name="" r:id="rId3" imgW="2452370" imgH="2489835" progId="Word.Picture.8">
                  <p:embed/>
                  <p:pic>
                    <p:nvPicPr>
                      <p:cNvPr id="0" name="Picture 3076"/>
                      <p:cNvPicPr/>
                      <p:nvPr/>
                    </p:nvPicPr>
                    <p:blipFill>
                      <a:blip r:embed="rId4"/>
                      <a:stretch>
                        <a:fillRect/>
                      </a:stretch>
                    </p:blipFill>
                    <p:spPr>
                      <a:xfrm>
                        <a:off x="4456113" y="1277938"/>
                        <a:ext cx="3289300" cy="3341687"/>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1940" y="140970"/>
            <a:ext cx="2921000" cy="368300"/>
          </a:xfrm>
          <a:prstGeom prst="rect">
            <a:avLst/>
          </a:prstGeom>
          <a:noFill/>
        </p:spPr>
        <p:txBody>
          <a:bodyPr wrap="none" rtlCol="0" anchor="t">
            <a:spAutoFit/>
          </a:bodyPr>
          <a:p>
            <a:r>
              <a:rPr lang="en-US" altLang="en-US" dirty="0">
                <a:sym typeface="+mn-ea"/>
              </a:rPr>
              <a:t>CheckSudokuSolution.cpp</a:t>
            </a:r>
            <a:endParaRPr lang="en-US"/>
          </a:p>
        </p:txBody>
      </p:sp>
      <p:sp>
        <p:nvSpPr>
          <p:cNvPr id="5" name="Text Box 4"/>
          <p:cNvSpPr txBox="1"/>
          <p:nvPr/>
        </p:nvSpPr>
        <p:spPr>
          <a:xfrm>
            <a:off x="226695" y="509270"/>
            <a:ext cx="3859530" cy="6123940"/>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void readASolution(int grid[][9]);</a:t>
            </a:r>
            <a:endParaRPr lang="en-US" sz="1400"/>
          </a:p>
          <a:p>
            <a:r>
              <a:rPr lang="en-US" sz="1400"/>
              <a:t>bool isValid(const int grid[][9]);</a:t>
            </a:r>
            <a:endParaRPr lang="en-US" sz="1400"/>
          </a:p>
          <a:p>
            <a:r>
              <a:rPr lang="en-US" sz="1400"/>
              <a:t>bool isValid(int i, int j, const int grid[][9]);</a:t>
            </a:r>
            <a:endParaRPr lang="en-US" sz="1400"/>
          </a:p>
          <a:p>
            <a:endParaRPr lang="en-US" sz="1400"/>
          </a:p>
          <a:p>
            <a:r>
              <a:rPr lang="en-US" sz="1400"/>
              <a:t>int main()</a:t>
            </a:r>
            <a:endParaRPr lang="en-US" sz="1400"/>
          </a:p>
          <a:p>
            <a:r>
              <a:rPr lang="en-US" sz="1400"/>
              <a:t>{</a:t>
            </a:r>
            <a:endParaRPr lang="en-US" sz="1400"/>
          </a:p>
          <a:p>
            <a:r>
              <a:rPr lang="en-US" sz="1400"/>
              <a:t>  // Read a Sudoku puzzle</a:t>
            </a:r>
            <a:endParaRPr lang="en-US" sz="1400"/>
          </a:p>
          <a:p>
            <a:r>
              <a:rPr lang="en-US" sz="1400"/>
              <a:t>  int grid[9][9];</a:t>
            </a:r>
            <a:endParaRPr lang="en-US" sz="1400"/>
          </a:p>
          <a:p>
            <a:r>
              <a:rPr lang="en-US" sz="1400"/>
              <a:t>  readASolution(grid);</a:t>
            </a:r>
            <a:endParaRPr lang="en-US" sz="1400"/>
          </a:p>
          <a:p>
            <a:endParaRPr lang="en-US" sz="1400"/>
          </a:p>
          <a:p>
            <a:r>
              <a:rPr lang="en-US" sz="1400"/>
              <a:t>  cout &lt;&lt; (isValid(grid) ? "Valid solution" : "Invalid solution");</a:t>
            </a:r>
            <a:endParaRPr lang="en-US" sz="1400"/>
          </a:p>
          <a:p>
            <a:endParaRPr lang="en-US" sz="1400"/>
          </a:p>
          <a:p>
            <a:r>
              <a:rPr lang="en-US" sz="1400"/>
              <a:t>  return 0;</a:t>
            </a:r>
            <a:endParaRPr lang="en-US" sz="1400"/>
          </a:p>
          <a:p>
            <a:r>
              <a:rPr lang="en-US" sz="1400"/>
              <a:t>}</a:t>
            </a:r>
            <a:endParaRPr lang="en-US" sz="1400"/>
          </a:p>
          <a:p>
            <a:endParaRPr lang="en-US" sz="1400"/>
          </a:p>
          <a:p>
            <a:r>
              <a:rPr lang="en-US" sz="1400"/>
              <a:t>/** Read a Sudoku puzzle from the keyboard */</a:t>
            </a:r>
            <a:endParaRPr lang="en-US" sz="1400"/>
          </a:p>
          <a:p>
            <a:r>
              <a:rPr lang="en-US" sz="1400"/>
              <a:t>void readASolution(int grid[][9])</a:t>
            </a:r>
            <a:endParaRPr lang="en-US" sz="1400"/>
          </a:p>
          <a:p>
            <a:r>
              <a:rPr lang="en-US" sz="1400"/>
              <a:t>{</a:t>
            </a:r>
            <a:endParaRPr lang="en-US" sz="1400"/>
          </a:p>
          <a:p>
            <a:r>
              <a:rPr lang="en-US" sz="1400"/>
              <a:t>  cout &lt;&lt; "Enter a Sudoku puzzle:" &lt;&lt; endl;</a:t>
            </a:r>
            <a:endParaRPr lang="en-US" sz="1400"/>
          </a:p>
          <a:p>
            <a:r>
              <a:rPr lang="en-US" sz="1400"/>
              <a:t>  for (int i = 0; i &lt; 9; i++)</a:t>
            </a:r>
            <a:endParaRPr lang="en-US" sz="1400"/>
          </a:p>
          <a:p>
            <a:r>
              <a:rPr lang="en-US" sz="1400"/>
              <a:t>    for (int j = 0; j &lt; 9; j++)</a:t>
            </a:r>
            <a:endParaRPr lang="en-US" sz="1400"/>
          </a:p>
          <a:p>
            <a:r>
              <a:rPr lang="en-US" sz="1400"/>
              <a:t>      cin &gt;&gt; grid[i][j];</a:t>
            </a:r>
            <a:endParaRPr lang="en-US" sz="1400"/>
          </a:p>
          <a:p>
            <a:r>
              <a:rPr lang="en-US" sz="1400"/>
              <a:t>}</a:t>
            </a:r>
            <a:endParaRPr lang="en-US" sz="1400"/>
          </a:p>
        </p:txBody>
      </p:sp>
      <p:sp>
        <p:nvSpPr>
          <p:cNvPr id="6" name="Text Box 5"/>
          <p:cNvSpPr txBox="1"/>
          <p:nvPr/>
        </p:nvSpPr>
        <p:spPr>
          <a:xfrm>
            <a:off x="4296410" y="140970"/>
            <a:ext cx="4584700" cy="6123940"/>
          </a:xfrm>
          <a:prstGeom prst="rect">
            <a:avLst/>
          </a:prstGeom>
          <a:noFill/>
        </p:spPr>
        <p:txBody>
          <a:bodyPr wrap="square" rtlCol="0" anchor="t">
            <a:spAutoFit/>
          </a:bodyPr>
          <a:p>
            <a:r>
              <a:rPr lang="en-US" sz="1400"/>
              <a:t>// Check whether the fixed cells are valid in the grid </a:t>
            </a:r>
            <a:endParaRPr lang="en-US" sz="1400"/>
          </a:p>
          <a:p>
            <a:r>
              <a:rPr lang="en-US" sz="1400"/>
              <a:t>bool isValid(const int grid[][9]) </a:t>
            </a:r>
            <a:endParaRPr lang="en-US" sz="1400"/>
          </a:p>
          <a:p>
            <a:r>
              <a:rPr lang="en-US" sz="1400"/>
              <a:t>{</a:t>
            </a:r>
            <a:endParaRPr lang="en-US" sz="1400"/>
          </a:p>
          <a:p>
            <a:r>
              <a:rPr lang="en-US" sz="1400"/>
              <a:t>  for (int i = 0; i &lt; 9; i++)</a:t>
            </a:r>
            <a:endParaRPr lang="en-US" sz="1400"/>
          </a:p>
          <a:p>
            <a:r>
              <a:rPr lang="en-US" sz="1400"/>
              <a:t>    for (int j = 0; j &lt; 9; j++)</a:t>
            </a:r>
            <a:endParaRPr lang="en-US" sz="1400"/>
          </a:p>
          <a:p>
            <a:r>
              <a:rPr lang="en-US" sz="1400"/>
              <a:t>      if (grid[i][j] &lt; 1 || grid[i][j] &gt; 9 ||</a:t>
            </a:r>
            <a:endParaRPr lang="en-US" sz="1400"/>
          </a:p>
          <a:p>
            <a:r>
              <a:rPr lang="en-US" sz="1400"/>
              <a:t>          !isValid(i, j, grid)) </a:t>
            </a:r>
            <a:endParaRPr lang="en-US" sz="1400"/>
          </a:p>
          <a:p>
            <a:r>
              <a:rPr lang="en-US" sz="1400"/>
              <a:t>        return false;</a:t>
            </a:r>
            <a:endParaRPr lang="en-US" sz="1400"/>
          </a:p>
          <a:p>
            <a:r>
              <a:rPr lang="en-US" sz="1400"/>
              <a:t>  return true; // The fixed cells are valid</a:t>
            </a:r>
            <a:endParaRPr lang="en-US" sz="1400"/>
          </a:p>
          <a:p>
            <a:r>
              <a:rPr lang="en-US" sz="1400"/>
              <a:t>}</a:t>
            </a:r>
            <a:endParaRPr lang="en-US" sz="1400"/>
          </a:p>
          <a:p>
            <a:r>
              <a:rPr lang="en-US" sz="1400"/>
              <a:t>// Check whether grid[i][j] is valid in the grid </a:t>
            </a:r>
            <a:endParaRPr lang="en-US" sz="1400"/>
          </a:p>
          <a:p>
            <a:r>
              <a:rPr lang="en-US" sz="1400"/>
              <a:t>bool isValid(int i, int j, const int grid[][9])</a:t>
            </a:r>
            <a:endParaRPr lang="en-US" sz="1400"/>
          </a:p>
          <a:p>
            <a:r>
              <a:rPr lang="en-US" sz="1400"/>
              <a:t>{</a:t>
            </a:r>
            <a:endParaRPr lang="en-US" sz="1400"/>
          </a:p>
          <a:p>
            <a:r>
              <a:rPr lang="en-US" sz="1400"/>
              <a:t>  // Check whether grid[i][j] is valid at the i's row</a:t>
            </a:r>
            <a:endParaRPr lang="en-US" sz="1400"/>
          </a:p>
          <a:p>
            <a:r>
              <a:rPr lang="en-US" sz="1400"/>
              <a:t>  for (int column = 0; column &lt; 9; column++)</a:t>
            </a:r>
            <a:endParaRPr lang="en-US" sz="1400"/>
          </a:p>
          <a:p>
            <a:r>
              <a:rPr lang="en-US" sz="1400"/>
              <a:t>    if (column != j &amp;&amp; grid[i][column] == grid[i][j])</a:t>
            </a:r>
            <a:endParaRPr lang="en-US" sz="1400"/>
          </a:p>
          <a:p>
            <a:r>
              <a:rPr lang="en-US" sz="1400"/>
              <a:t>      return false;</a:t>
            </a:r>
            <a:endParaRPr lang="en-US" sz="1400"/>
          </a:p>
          <a:p>
            <a:r>
              <a:rPr lang="en-US" sz="1400"/>
              <a:t>  // Check whether grid[i][j] is valid at the j's column</a:t>
            </a:r>
            <a:endParaRPr lang="en-US" sz="1400"/>
          </a:p>
          <a:p>
            <a:r>
              <a:rPr lang="en-US" sz="1400"/>
              <a:t>  for (int row = 0; row &lt; 9; row++)</a:t>
            </a:r>
            <a:endParaRPr lang="en-US" sz="1400"/>
          </a:p>
          <a:p>
            <a:r>
              <a:rPr lang="en-US" sz="1400"/>
              <a:t>    if (row != i &amp;&amp; grid[row][j] == grid[i][j])</a:t>
            </a:r>
            <a:endParaRPr lang="en-US" sz="1400"/>
          </a:p>
          <a:p>
            <a:r>
              <a:rPr lang="en-US" sz="1400"/>
              <a:t>      return false;</a:t>
            </a:r>
            <a:endParaRPr lang="en-US" sz="1400"/>
          </a:p>
          <a:p>
            <a:r>
              <a:rPr lang="en-US" sz="1400"/>
              <a:t>  // Check whether grid[i][j] is valid in the 3-by-3 box</a:t>
            </a:r>
            <a:endParaRPr lang="en-US" sz="1400"/>
          </a:p>
          <a:p>
            <a:r>
              <a:rPr lang="en-US" sz="1400"/>
              <a:t>  for (int row = (i / 3) * 3; row &lt; (i / 3) * 3 + 3; row++)</a:t>
            </a:r>
            <a:endParaRPr lang="en-US" sz="1400"/>
          </a:p>
          <a:p>
            <a:r>
              <a:rPr lang="en-US" sz="1400"/>
              <a:t>    for (int col = (j / 3) * 3; col &lt; (j / 3) * 3 + 3; col++)</a:t>
            </a:r>
            <a:endParaRPr lang="en-US" sz="1400"/>
          </a:p>
          <a:p>
            <a:r>
              <a:rPr lang="en-US" sz="1400"/>
              <a:t>      if (row != i &amp;&amp; col != j &amp;&amp; grid[row][col] == grid[i][j])</a:t>
            </a:r>
            <a:endParaRPr lang="en-US" sz="1400"/>
          </a:p>
          <a:p>
            <a:r>
              <a:rPr lang="en-US" sz="1400"/>
              <a:t>        return false;</a:t>
            </a:r>
            <a:endParaRPr lang="en-US" sz="1400"/>
          </a:p>
          <a:p>
            <a:r>
              <a:rPr lang="en-US" sz="1400"/>
              <a:t>  return true; // The current value at grid[i][j] is valid</a:t>
            </a:r>
            <a:endParaRPr lang="en-US" sz="1400"/>
          </a:p>
          <a:p>
            <a:r>
              <a:rPr lang="en-US" sz="1400"/>
              <a:t>}</a:t>
            </a:r>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85800" y="0"/>
            <a:ext cx="7772400" cy="1066800"/>
          </a:xfrm>
        </p:spPr>
        <p:txBody>
          <a:bodyPr vert="horz" wrap="square" lIns="92075" tIns="46038" rIns="92075" bIns="46038" anchor="ctr"/>
          <a:p>
            <a:r>
              <a:rPr lang="en-US" altLang="en-US" dirty="0"/>
              <a:t>Multidimensional Arrays</a:t>
            </a:r>
            <a:endParaRPr lang="en-US" altLang="en-US" b="1" dirty="0"/>
          </a:p>
        </p:txBody>
      </p:sp>
      <p:sp>
        <p:nvSpPr>
          <p:cNvPr id="23556" name="Rectangle 3"/>
          <p:cNvSpPr>
            <a:spLocks noGrp="1"/>
          </p:cNvSpPr>
          <p:nvPr>
            <p:ph idx="1"/>
          </p:nvPr>
        </p:nvSpPr>
        <p:spPr>
          <a:xfrm>
            <a:off x="304800" y="1066800"/>
            <a:ext cx="8610600" cy="5105400"/>
          </a:xfrm>
        </p:spPr>
        <p:txBody>
          <a:bodyPr vert="horz" wrap="square" lIns="92075" tIns="46038" rIns="92075" bIns="46038" anchor="t"/>
          <a:p>
            <a:pPr marL="0" indent="0">
              <a:lnSpc>
                <a:spcPct val="90000"/>
              </a:lnSpc>
              <a:buNone/>
            </a:pPr>
            <a:r>
              <a:rPr lang="en-US" altLang="en-US" sz="2800" dirty="0"/>
              <a:t>In the preceding section, you used a two-dimensional array to represent a matrix or a table. Occasionally, you will need to represent </a:t>
            </a:r>
            <a:r>
              <a:rPr lang="en-US" altLang="en-US" sz="2800" i="1" dirty="0"/>
              <a:t>n</a:t>
            </a:r>
            <a:r>
              <a:rPr lang="en-US" altLang="en-US" sz="2800" dirty="0"/>
              <a:t>-dimensional data structures. In C++, you can create </a:t>
            </a:r>
            <a:r>
              <a:rPr lang="en-US" altLang="en-US" sz="2800" i="1" dirty="0"/>
              <a:t>n</a:t>
            </a:r>
            <a:r>
              <a:rPr lang="en-US" altLang="en-US" sz="2800" dirty="0"/>
              <a:t>-dimensional arrays for any integer </a:t>
            </a:r>
            <a:r>
              <a:rPr lang="en-US" altLang="en-US" sz="2800" i="1" dirty="0"/>
              <a:t>n</a:t>
            </a:r>
            <a:r>
              <a:rPr lang="en-US" altLang="en-US" sz="2800" dirty="0"/>
              <a:t>. </a:t>
            </a:r>
            <a:endParaRPr lang="en-US" altLang="en-US" sz="2800" dirty="0"/>
          </a:p>
          <a:p>
            <a:pPr marL="0" indent="0">
              <a:lnSpc>
                <a:spcPct val="90000"/>
              </a:lnSpc>
              <a:buNone/>
            </a:pPr>
            <a:endParaRPr lang="en-US" altLang="en-US" sz="2800" dirty="0"/>
          </a:p>
          <a:p>
            <a:pPr marL="0" indent="0">
              <a:lnSpc>
                <a:spcPct val="90000"/>
              </a:lnSpc>
              <a:buNone/>
            </a:pPr>
            <a:r>
              <a:rPr lang="en-US" altLang="en-US" sz="2800" dirty="0"/>
              <a:t>The way to declare two-dimensional array can be generalized to declare </a:t>
            </a:r>
            <a:r>
              <a:rPr lang="en-US" altLang="en-US" sz="2800" i="1" dirty="0"/>
              <a:t>n</a:t>
            </a:r>
            <a:r>
              <a:rPr lang="en-US" altLang="en-US" sz="2800" dirty="0"/>
              <a:t>-dimensional array for </a:t>
            </a:r>
            <a:r>
              <a:rPr lang="en-US" altLang="en-US" sz="2800" i="1" dirty="0"/>
              <a:t>n</a:t>
            </a:r>
            <a:r>
              <a:rPr lang="en-US" altLang="en-US" sz="2800" dirty="0"/>
              <a:t> &gt;= 3. For example, the following syntax declares a three-dimensional array </a:t>
            </a:r>
            <a:r>
              <a:rPr lang="en-US" altLang="en-US" sz="2800" u="sng" dirty="0"/>
              <a:t>scores</a:t>
            </a:r>
            <a:r>
              <a:rPr lang="en-US" altLang="en-US" sz="2800" dirty="0"/>
              <a:t>.</a:t>
            </a:r>
            <a:endParaRPr lang="en-US" altLang="en-US" sz="2800" dirty="0"/>
          </a:p>
          <a:p>
            <a:pPr marL="0" indent="0">
              <a:lnSpc>
                <a:spcPct val="90000"/>
              </a:lnSpc>
              <a:buNone/>
            </a:pPr>
            <a:endParaRPr lang="en-US" altLang="en-US" sz="2800" b="1" u="sng" dirty="0"/>
          </a:p>
          <a:p>
            <a:pPr marL="0" indent="0">
              <a:lnSpc>
                <a:spcPct val="90000"/>
              </a:lnSpc>
              <a:buNone/>
            </a:pPr>
            <a:r>
              <a:rPr lang="en-US" altLang="en-US" sz="2800" b="1" u="sng" dirty="0"/>
              <a:t>double</a:t>
            </a:r>
            <a:r>
              <a:rPr lang="en-US" altLang="en-US" sz="2800" u="sng" dirty="0"/>
              <a:t> scores[10][5][2];</a:t>
            </a:r>
            <a:endParaRPr lang="en-US" altLang="en-US" sz="2800" u="sng"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193675" y="228600"/>
            <a:ext cx="8680450" cy="781050"/>
          </a:xfrm>
        </p:spPr>
        <p:txBody>
          <a:bodyPr vert="horz" wrap="square" lIns="92075" tIns="46038" rIns="92075" bIns="46038" anchor="ctr"/>
          <a:p>
            <a:r>
              <a:rPr lang="en-US" altLang="en-US" sz="2800" dirty="0"/>
              <a:t>Problem</a:t>
            </a:r>
            <a:r>
              <a:rPr lang="en-US" altLang="en-US" sz="3200" dirty="0"/>
              <a:t>: Daily Temperature and Humidity</a:t>
            </a:r>
            <a:endParaRPr lang="en-US" altLang="en-US" sz="3200" dirty="0">
              <a:hlinkClick r:id="rId1" action="ppaction://program"/>
            </a:endParaRPr>
          </a:p>
        </p:txBody>
      </p:sp>
      <p:sp>
        <p:nvSpPr>
          <p:cNvPr id="24580" name="Rectangle 3"/>
          <p:cNvSpPr>
            <a:spLocks noGrp="1"/>
          </p:cNvSpPr>
          <p:nvPr>
            <p:ph idx="1"/>
          </p:nvPr>
        </p:nvSpPr>
        <p:spPr>
          <a:xfrm>
            <a:off x="231775" y="1085850"/>
            <a:ext cx="8721725" cy="2651125"/>
          </a:xfrm>
        </p:spPr>
        <p:txBody>
          <a:bodyPr vert="horz" wrap="square" lIns="92075" tIns="46038" rIns="92075" bIns="46038" anchor="t"/>
          <a:p>
            <a:pPr marL="0" indent="0">
              <a:lnSpc>
                <a:spcPct val="90000"/>
              </a:lnSpc>
              <a:buNone/>
            </a:pPr>
            <a:r>
              <a:rPr lang="en-US" altLang="en-US" sz="2800" dirty="0"/>
              <a:t>Suppose a meteorology station records the temperature and humidity at each hour of every day and stores the data for the past ten days in a text file named weather.txt. Each line of the file consists of four numbers that indicates the day, hour, temperature, and humidity. The contents of the file may look like the one in (a):</a:t>
            </a:r>
            <a:endParaRPr lang="en-US" altLang="en-US" sz="2800" dirty="0"/>
          </a:p>
        </p:txBody>
      </p:sp>
      <p:sp>
        <p:nvSpPr>
          <p:cNvPr id="24581" name="Rectangle 6"/>
          <p:cNvSpPr/>
          <p:nvPr/>
        </p:nvSpPr>
        <p:spPr>
          <a:xfrm>
            <a:off x="2971800" y="25146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2" name="Rectangle 8"/>
          <p:cNvSpPr/>
          <p:nvPr/>
        </p:nvSpPr>
        <p:spPr>
          <a:xfrm>
            <a:off x="3352800" y="29718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3" name="Rectangle 13"/>
          <p:cNvSpPr/>
          <p:nvPr/>
        </p:nvSpPr>
        <p:spPr>
          <a:xfrm>
            <a:off x="0" y="26781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4" name="Object 12"/>
          <p:cNvGraphicFramePr>
            <a:graphicFrameLocks noChangeAspect="1"/>
          </p:cNvGraphicFramePr>
          <p:nvPr/>
        </p:nvGraphicFramePr>
        <p:xfrm>
          <a:off x="2690813" y="3582988"/>
          <a:ext cx="2995612" cy="1641475"/>
        </p:xfrm>
        <a:graphic>
          <a:graphicData uri="http://schemas.openxmlformats.org/presentationml/2006/ole">
            <mc:AlternateContent xmlns:mc="http://schemas.openxmlformats.org/markup-compatibility/2006">
              <mc:Choice xmlns:v="urn:schemas-microsoft-com:vml" Requires="v">
                <p:oleObj spid="_x0000_s3078" name="" r:id="rId2" imgW="2741930" imgH="1499235" progId="Word.Picture.8">
                  <p:embed/>
                </p:oleObj>
              </mc:Choice>
              <mc:Fallback>
                <p:oleObj name="" r:id="rId2" imgW="2741930" imgH="1499235" progId="Word.Picture.8">
                  <p:embed/>
                  <p:pic>
                    <p:nvPicPr>
                      <p:cNvPr id="0" name="Picture 3077"/>
                      <p:cNvPicPr/>
                      <p:nvPr/>
                    </p:nvPicPr>
                    <p:blipFill>
                      <a:blip r:embed="rId3"/>
                      <a:stretch>
                        <a:fillRect/>
                      </a:stretch>
                    </p:blipFill>
                    <p:spPr>
                      <a:xfrm>
                        <a:off x="2690813" y="3582988"/>
                        <a:ext cx="2995612" cy="1641475"/>
                      </a:xfrm>
                      <a:prstGeom prst="rect">
                        <a:avLst/>
                      </a:prstGeom>
                      <a:noFill/>
                      <a:ln w="38100">
                        <a:noFill/>
                        <a:miter/>
                      </a:ln>
                    </p:spPr>
                  </p:pic>
                </p:oleObj>
              </mc:Fallback>
            </mc:AlternateContent>
          </a:graphicData>
        </a:graphic>
      </p:graphicFrame>
      <p:sp>
        <p:nvSpPr>
          <p:cNvPr id="24585" name="Rectangle 15"/>
          <p:cNvSpPr/>
          <p:nvPr/>
        </p:nvSpPr>
        <p:spPr>
          <a:xfrm>
            <a:off x="0" y="26781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6" name="Object 14"/>
          <p:cNvGraphicFramePr>
            <a:graphicFrameLocks noChangeAspect="1"/>
          </p:cNvGraphicFramePr>
          <p:nvPr/>
        </p:nvGraphicFramePr>
        <p:xfrm>
          <a:off x="5991225" y="3584575"/>
          <a:ext cx="2919413" cy="1597025"/>
        </p:xfrm>
        <a:graphic>
          <a:graphicData uri="http://schemas.openxmlformats.org/presentationml/2006/ole">
            <mc:AlternateContent xmlns:mc="http://schemas.openxmlformats.org/markup-compatibility/2006">
              <mc:Choice xmlns:v="urn:schemas-microsoft-com:vml" Requires="v">
                <p:oleObj spid="_x0000_s3079" name="" r:id="rId4" imgW="2741930" imgH="1499235" progId="Word.Picture.8">
                  <p:embed/>
                </p:oleObj>
              </mc:Choice>
              <mc:Fallback>
                <p:oleObj name="" r:id="rId4" imgW="2741930" imgH="1499235" progId="Word.Picture.8">
                  <p:embed/>
                  <p:pic>
                    <p:nvPicPr>
                      <p:cNvPr id="0" name="Picture 3078"/>
                      <p:cNvPicPr/>
                      <p:nvPr/>
                    </p:nvPicPr>
                    <p:blipFill>
                      <a:blip r:embed="rId5"/>
                      <a:stretch>
                        <a:fillRect/>
                      </a:stretch>
                    </p:blipFill>
                    <p:spPr>
                      <a:xfrm>
                        <a:off x="5991225" y="3584575"/>
                        <a:ext cx="2919413" cy="1597025"/>
                      </a:xfrm>
                      <a:prstGeom prst="rect">
                        <a:avLst/>
                      </a:prstGeom>
                      <a:noFill/>
                      <a:ln w="38100">
                        <a:noFill/>
                        <a:miter/>
                      </a:ln>
                    </p:spPr>
                  </p:pic>
                </p:oleObj>
              </mc:Fallback>
            </mc:AlternateContent>
          </a:graphicData>
        </a:graphic>
      </p:graphicFrame>
      <p:sp>
        <p:nvSpPr>
          <p:cNvPr id="24587" name="Rectangle 16"/>
          <p:cNvSpPr/>
          <p:nvPr/>
        </p:nvSpPr>
        <p:spPr>
          <a:xfrm>
            <a:off x="117475" y="5387975"/>
            <a:ext cx="5491163" cy="10747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2000" dirty="0"/>
              <a:t>Your task is to write a program that calculates the average daily temperature and humidity for the </a:t>
            </a:r>
            <a:r>
              <a:rPr lang="en-US" altLang="en-US" sz="2000" u="sng" dirty="0"/>
              <a:t>10</a:t>
            </a:r>
            <a:r>
              <a:rPr lang="en-US" altLang="en-US" sz="2000" dirty="0"/>
              <a:t> days. </a:t>
            </a:r>
            <a:endParaRPr lang="en-US"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5440" y="206375"/>
            <a:ext cx="1493520" cy="368300"/>
          </a:xfrm>
          <a:prstGeom prst="rect">
            <a:avLst/>
          </a:prstGeom>
          <a:noFill/>
        </p:spPr>
        <p:txBody>
          <a:bodyPr wrap="none" rtlCol="0" anchor="t">
            <a:spAutoFit/>
          </a:bodyPr>
          <a:p>
            <a:r>
              <a:rPr lang="en-US" altLang="en-US" dirty="0">
                <a:sym typeface="+mn-ea"/>
              </a:rPr>
              <a:t>Weather.cpp</a:t>
            </a:r>
            <a:endParaRPr lang="en-US"/>
          </a:p>
        </p:txBody>
      </p:sp>
      <p:sp>
        <p:nvSpPr>
          <p:cNvPr id="5" name="Text Box 4"/>
          <p:cNvSpPr txBox="1"/>
          <p:nvPr/>
        </p:nvSpPr>
        <p:spPr>
          <a:xfrm>
            <a:off x="413385" y="574675"/>
            <a:ext cx="4128770" cy="4831080"/>
          </a:xfrm>
          <a:prstGeom prst="rect">
            <a:avLst/>
          </a:prstGeom>
          <a:noFill/>
        </p:spPr>
        <p:txBody>
          <a:bodyPr wrap="square" rtlCol="0" anchor="t">
            <a:spAutoFit/>
          </a:bodyPr>
          <a:p>
            <a:r>
              <a:rPr lang="en-US" sz="1400"/>
              <a:t>#include &lt;iostream&gt;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const int NUMBER_OF_DAYS = 10;</a:t>
            </a:r>
            <a:endParaRPr lang="en-US" sz="1400"/>
          </a:p>
          <a:p>
            <a:r>
              <a:rPr lang="en-US" sz="1400"/>
              <a:t>  const int NUMBER_OF_HOURS = 24;</a:t>
            </a:r>
            <a:endParaRPr lang="en-US" sz="1400"/>
          </a:p>
          <a:p>
            <a:r>
              <a:rPr lang="en-US" sz="1400"/>
              <a:t>  double data[NUMBER_OF_DAYS][NUMBER_OF_HOURS][2];</a:t>
            </a:r>
            <a:endParaRPr lang="en-US" sz="1400"/>
          </a:p>
          <a:p>
            <a:endParaRPr lang="en-US" sz="1400"/>
          </a:p>
          <a:p>
            <a:r>
              <a:rPr lang="en-US" sz="1400"/>
              <a:t>  // Read input using input redirection from a file</a:t>
            </a:r>
            <a:endParaRPr lang="en-US" sz="1400"/>
          </a:p>
          <a:p>
            <a:r>
              <a:rPr lang="en-US" sz="1400"/>
              <a:t>  int day, hour;</a:t>
            </a:r>
            <a:endParaRPr lang="en-US" sz="1400"/>
          </a:p>
          <a:p>
            <a:r>
              <a:rPr lang="en-US" sz="1400"/>
              <a:t>  double temperature, humidity;</a:t>
            </a:r>
            <a:endParaRPr lang="en-US" sz="1400"/>
          </a:p>
          <a:p>
            <a:r>
              <a:rPr lang="en-US" sz="1400"/>
              <a:t>  for (int k = 0; k &lt; NUMBER_OF_DAYS * NUMBER_OF_HOURS; k++)</a:t>
            </a:r>
            <a:endParaRPr lang="en-US" sz="1400"/>
          </a:p>
          <a:p>
            <a:r>
              <a:rPr lang="en-US" sz="1400"/>
              <a:t>  {</a:t>
            </a:r>
            <a:endParaRPr lang="en-US" sz="1400"/>
          </a:p>
          <a:p>
            <a:r>
              <a:rPr lang="en-US" sz="1400"/>
              <a:t>    </a:t>
            </a:r>
            <a:r>
              <a:rPr lang="en-US" sz="1400">
                <a:solidFill>
                  <a:srgbClr val="FF0000"/>
                </a:solidFill>
              </a:rPr>
              <a:t>cin &gt;&gt; day &gt;&gt; hour &gt;&gt; temperature &gt;&gt; humidity;</a:t>
            </a:r>
            <a:endParaRPr lang="en-US" sz="1400"/>
          </a:p>
          <a:p>
            <a:r>
              <a:rPr lang="en-US" sz="1400"/>
              <a:t>    data[day - 1][hour - 1][0] = temperature;</a:t>
            </a:r>
            <a:endParaRPr lang="en-US" sz="1400"/>
          </a:p>
          <a:p>
            <a:r>
              <a:rPr lang="en-US" sz="1400"/>
              <a:t>    data[day - 1][hour - 1][1] = humidity;</a:t>
            </a:r>
            <a:endParaRPr lang="en-US" sz="1400"/>
          </a:p>
          <a:p>
            <a:r>
              <a:rPr lang="en-US" sz="1400"/>
              <a:t>  }</a:t>
            </a:r>
            <a:endParaRPr lang="en-US" sz="1400"/>
          </a:p>
        </p:txBody>
      </p:sp>
      <p:sp>
        <p:nvSpPr>
          <p:cNvPr id="6" name="Text Box 5"/>
          <p:cNvSpPr txBox="1"/>
          <p:nvPr/>
        </p:nvSpPr>
        <p:spPr>
          <a:xfrm>
            <a:off x="4542155" y="410210"/>
            <a:ext cx="4538980" cy="4831080"/>
          </a:xfrm>
          <a:prstGeom prst="rect">
            <a:avLst/>
          </a:prstGeom>
          <a:noFill/>
        </p:spPr>
        <p:txBody>
          <a:bodyPr wrap="square" rtlCol="0" anchor="t">
            <a:spAutoFit/>
          </a:bodyPr>
          <a:p>
            <a:r>
              <a:rPr lang="en-US" sz="1400"/>
              <a:t>  // Find the average daily temperature and humidity</a:t>
            </a:r>
            <a:endParaRPr lang="en-US" sz="1400"/>
          </a:p>
          <a:p>
            <a:r>
              <a:rPr lang="en-US" sz="1400"/>
              <a:t>  for (int i = 0; i &lt; NUMBER_OF_DAYS; i++)</a:t>
            </a:r>
            <a:endParaRPr lang="en-US" sz="1400"/>
          </a:p>
          <a:p>
            <a:r>
              <a:rPr lang="en-US" sz="1400"/>
              <a:t>  {</a:t>
            </a:r>
            <a:endParaRPr lang="en-US" sz="1400"/>
          </a:p>
          <a:p>
            <a:r>
              <a:rPr lang="en-US" sz="1400"/>
              <a:t>    double dailyTemperatureTotal = 0, dailyHumidityTotal = 0;</a:t>
            </a:r>
            <a:endParaRPr lang="en-US" sz="1400"/>
          </a:p>
          <a:p>
            <a:r>
              <a:rPr lang="en-US" sz="1400"/>
              <a:t>    for (int j = 0; j &lt; NUMBER_OF_HOURS; j++)</a:t>
            </a:r>
            <a:endParaRPr lang="en-US" sz="1400"/>
          </a:p>
          <a:p>
            <a:r>
              <a:rPr lang="en-US" sz="1400"/>
              <a:t>    {</a:t>
            </a:r>
            <a:endParaRPr lang="en-US" sz="1400"/>
          </a:p>
          <a:p>
            <a:r>
              <a:rPr lang="en-US" sz="1400"/>
              <a:t>      dailyTemperatureTotal += data[i][j][0];</a:t>
            </a:r>
            <a:endParaRPr lang="en-US" sz="1400"/>
          </a:p>
          <a:p>
            <a:r>
              <a:rPr lang="en-US" sz="1400"/>
              <a:t>      dailyHumidityTotal += data[i][j][1];</a:t>
            </a:r>
            <a:endParaRPr lang="en-US" sz="1400"/>
          </a:p>
          <a:p>
            <a:r>
              <a:rPr lang="en-US" sz="1400"/>
              <a:t>    }</a:t>
            </a:r>
            <a:endParaRPr lang="en-US" sz="1400"/>
          </a:p>
          <a:p>
            <a:r>
              <a:rPr lang="en-US" sz="1400"/>
              <a:t> </a:t>
            </a:r>
            <a:endParaRPr lang="en-US" sz="1400"/>
          </a:p>
          <a:p>
            <a:r>
              <a:rPr lang="en-US" sz="1400"/>
              <a:t>    // Display result</a:t>
            </a:r>
            <a:endParaRPr lang="en-US" sz="1400"/>
          </a:p>
          <a:p>
            <a:r>
              <a:rPr lang="en-US" sz="1400"/>
              <a:t>    cout &lt;&lt; "Day " &lt;&lt; i &lt;&lt; "'s average temperature is " </a:t>
            </a:r>
            <a:endParaRPr lang="en-US" sz="1400"/>
          </a:p>
          <a:p>
            <a:r>
              <a:rPr lang="en-US" sz="1400"/>
              <a:t>      &lt;&lt; dailyTemperatureTotal / NUMBER_OF_HOURS &lt;&lt; endl;</a:t>
            </a:r>
            <a:endParaRPr lang="en-US" sz="1400"/>
          </a:p>
          <a:p>
            <a:r>
              <a:rPr lang="en-US" sz="1400"/>
              <a:t>    cout &lt;&lt; "Day " &lt;&lt; i &lt;&lt; "'s average humidity is " </a:t>
            </a:r>
            <a:endParaRPr lang="en-US" sz="1400"/>
          </a:p>
          <a:p>
            <a:r>
              <a:rPr lang="en-US" sz="1400"/>
              <a:t>      &lt;&lt; dailyHumidityTotal / NUMBER_OF_HOURS &lt;&lt; endl;</a:t>
            </a:r>
            <a:endParaRPr lang="en-US" sz="1400"/>
          </a:p>
          <a:p>
            <a:r>
              <a:rPr lang="en-US" sz="1400"/>
              <a:t>  }       </a:t>
            </a:r>
            <a:endParaRPr lang="en-US" sz="1400"/>
          </a:p>
          <a:p>
            <a:endParaRPr lang="en-US" sz="1400"/>
          </a:p>
          <a:p>
            <a:r>
              <a:rPr lang="en-US" sz="1400"/>
              <a:t>  return 0;</a:t>
            </a:r>
            <a:endParaRPr lang="en-US" sz="1400"/>
          </a:p>
          <a:p>
            <a:r>
              <a:rPr lang="en-US" sz="1400"/>
              <a:t>}</a:t>
            </a:r>
            <a:endParaRPr 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269875" y="228600"/>
            <a:ext cx="8564563" cy="1066800"/>
          </a:xfrm>
        </p:spPr>
        <p:txBody>
          <a:bodyPr vert="horz" wrap="square" lIns="92075" tIns="46038" rIns="92075" bIns="46038" anchor="ctr"/>
          <a:p>
            <a:r>
              <a:rPr lang="en-US" altLang="en-US" sz="3700" dirty="0"/>
              <a:t>Problem: Guessing Birthday</a:t>
            </a:r>
            <a:endParaRPr lang="en-US" altLang="en-US" dirty="0">
              <a:hlinkClick r:id="rId1" action="ppaction://program"/>
            </a:endParaRPr>
          </a:p>
        </p:txBody>
      </p:sp>
      <p:sp>
        <p:nvSpPr>
          <p:cNvPr id="25604" name="Rectangle 3"/>
          <p:cNvSpPr>
            <a:spLocks noGrp="1"/>
          </p:cNvSpPr>
          <p:nvPr>
            <p:ph idx="1"/>
          </p:nvPr>
        </p:nvSpPr>
        <p:spPr>
          <a:xfrm>
            <a:off x="117475" y="1316038"/>
            <a:ext cx="8870950" cy="3227387"/>
          </a:xfrm>
        </p:spPr>
        <p:txBody>
          <a:bodyPr vert="horz" wrap="square" lIns="92075" tIns="46038" rIns="92075" bIns="46038" anchor="t"/>
          <a:p>
            <a:pPr marL="0" indent="0">
              <a:lnSpc>
                <a:spcPct val="80000"/>
              </a:lnSpc>
              <a:buNone/>
            </a:pPr>
            <a:r>
              <a:rPr lang="en-US" altLang="en-US" sz="3500" dirty="0"/>
              <a:t>Listing 4.4, GuessBirthday.cpp, gives a program that guesses a birthday. The program can be simplified by storing the numbers in five sets in a three-dimensional array, and it prompts the user for the answers using a loop. </a:t>
            </a:r>
            <a:endParaRPr lang="en-US" altLang="en-US" sz="3500" dirty="0"/>
          </a:p>
        </p:txBody>
      </p:sp>
      <p:sp>
        <p:nvSpPr>
          <p:cNvPr id="25605" name="Rectangle 4"/>
          <p:cNvSpPr/>
          <p:nvPr/>
        </p:nvSpPr>
        <p:spPr>
          <a:xfrm>
            <a:off x="2971800" y="25146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6" name="Rectangle 5"/>
          <p:cNvSpPr/>
          <p:nvPr/>
        </p:nvSpPr>
        <p:spPr>
          <a:xfrm>
            <a:off x="3352800" y="29718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7" name="Rectangle 8"/>
          <p:cNvSpPr/>
          <p:nvPr/>
        </p:nvSpPr>
        <p:spPr>
          <a:xfrm>
            <a:off x="0" y="26812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8" name="Rectangle 10"/>
          <p:cNvSpPr/>
          <p:nvPr/>
        </p:nvSpPr>
        <p:spPr>
          <a:xfrm>
            <a:off x="0" y="26812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685800" y="228600"/>
            <a:ext cx="7772400" cy="609600"/>
          </a:xfrm>
        </p:spPr>
        <p:txBody>
          <a:bodyPr vert="horz" wrap="square" lIns="92075" tIns="46038" rIns="92075" bIns="46038" anchor="ctr"/>
          <a:p>
            <a:r>
              <a:rPr lang="en-US" altLang="en-US" dirty="0"/>
              <a:t>Objectives</a:t>
            </a:r>
            <a:endParaRPr lang="en-US" altLang="en-US" dirty="0"/>
          </a:p>
        </p:txBody>
      </p:sp>
      <p:sp>
        <p:nvSpPr>
          <p:cNvPr id="4100" name="Rectangle 3"/>
          <p:cNvSpPr>
            <a:spLocks noGrp="1"/>
          </p:cNvSpPr>
          <p:nvPr>
            <p:ph idx="1"/>
          </p:nvPr>
        </p:nvSpPr>
        <p:spPr>
          <a:xfrm>
            <a:off x="228600" y="990600"/>
            <a:ext cx="8763000" cy="5410200"/>
          </a:xfrm>
        </p:spPr>
        <p:txBody>
          <a:bodyPr vert="horz" wrap="square" lIns="92075" tIns="46038" rIns="92075" bIns="46038" anchor="t"/>
          <a:p>
            <a:pPr>
              <a:lnSpc>
                <a:spcPct val="80000"/>
              </a:lnSpc>
            </a:pPr>
            <a:r>
              <a:rPr lang="en-US" altLang="en-US" sz="2800" dirty="0"/>
              <a:t>To give examples of representing data using two-dimensional arrays (§8.1).</a:t>
            </a:r>
            <a:endParaRPr lang="en-US" altLang="en-US" sz="2800" dirty="0"/>
          </a:p>
          <a:p>
            <a:pPr>
              <a:lnSpc>
                <a:spcPct val="80000"/>
              </a:lnSpc>
            </a:pPr>
            <a:r>
              <a:rPr lang="en-US" altLang="en-US" sz="2800" dirty="0"/>
              <a:t>To declare two-dimensional arrays and access array elements in a two-dimensional array using row and column indexes (§8.2).</a:t>
            </a:r>
            <a:endParaRPr lang="en-US" altLang="en-US" sz="2800" dirty="0"/>
          </a:p>
          <a:p>
            <a:pPr>
              <a:lnSpc>
                <a:spcPct val="80000"/>
              </a:lnSpc>
            </a:pPr>
            <a:r>
              <a:rPr lang="en-US" altLang="en-US" sz="2800" dirty="0"/>
              <a:t>To process two-dimensional arrays (§8.3).</a:t>
            </a:r>
            <a:endParaRPr lang="en-US" altLang="en-US" sz="2800" dirty="0"/>
          </a:p>
          <a:p>
            <a:pPr>
              <a:lnSpc>
                <a:spcPct val="80000"/>
              </a:lnSpc>
            </a:pPr>
            <a:r>
              <a:rPr lang="en-US" altLang="en-US" sz="2800" dirty="0"/>
              <a:t>To pass two-dimensional arrays to functions (§8.4).</a:t>
            </a:r>
            <a:endParaRPr lang="en-US" altLang="en-US" sz="2800" dirty="0"/>
          </a:p>
          <a:p>
            <a:pPr>
              <a:lnSpc>
                <a:spcPct val="80000"/>
              </a:lnSpc>
            </a:pPr>
            <a:r>
              <a:rPr lang="en-US" altLang="en-US" sz="2800" dirty="0"/>
              <a:t>To write a program for grading multiple-choice questions using two-dimensional arrays (§8.5).</a:t>
            </a:r>
            <a:endParaRPr lang="en-US" altLang="en-US" sz="2800" dirty="0"/>
          </a:p>
          <a:p>
            <a:pPr>
              <a:lnSpc>
                <a:spcPct val="80000"/>
              </a:lnSpc>
            </a:pPr>
            <a:r>
              <a:rPr lang="en-US" altLang="en-US" sz="2800" dirty="0"/>
              <a:t>To solve the closest-pair problem using two-dimensional arrays (§8.6).</a:t>
            </a:r>
            <a:endParaRPr lang="en-US" altLang="en-US" sz="2800" dirty="0"/>
          </a:p>
          <a:p>
            <a:pPr>
              <a:lnSpc>
                <a:spcPct val="80000"/>
              </a:lnSpc>
            </a:pPr>
            <a:r>
              <a:rPr lang="en-US" altLang="en-US" sz="2800" dirty="0"/>
              <a:t>To solve the Sudoku problem using two-dimensional arrays (§8.7).</a:t>
            </a:r>
            <a:endParaRPr lang="en-US" altLang="en-US" sz="2800" dirty="0"/>
          </a:p>
          <a:p>
            <a:pPr>
              <a:lnSpc>
                <a:spcPct val="80000"/>
              </a:lnSpc>
            </a:pPr>
            <a:r>
              <a:rPr lang="en-US" altLang="en-US" sz="2800" dirty="0"/>
              <a:t>To declare multidimensional arrays (§8.8).</a:t>
            </a:r>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9090" y="113030"/>
            <a:ext cx="3271520" cy="368300"/>
          </a:xfrm>
          <a:prstGeom prst="rect">
            <a:avLst/>
          </a:prstGeom>
          <a:noFill/>
        </p:spPr>
        <p:txBody>
          <a:bodyPr wrap="none" rtlCol="0" anchor="t">
            <a:spAutoFit/>
          </a:bodyPr>
          <a:p>
            <a:r>
              <a:rPr lang="en-US" altLang="en-US" dirty="0">
                <a:sym typeface="+mn-ea"/>
              </a:rPr>
              <a:t>GuessBirthdayUsingArray.cpp</a:t>
            </a:r>
            <a:endParaRPr lang="en-US"/>
          </a:p>
        </p:txBody>
      </p:sp>
      <p:sp>
        <p:nvSpPr>
          <p:cNvPr id="5" name="Text Box 4"/>
          <p:cNvSpPr txBox="1"/>
          <p:nvPr/>
        </p:nvSpPr>
        <p:spPr>
          <a:xfrm>
            <a:off x="394970" y="481330"/>
            <a:ext cx="3644900" cy="6123940"/>
          </a:xfrm>
          <a:prstGeom prst="rect">
            <a:avLst/>
          </a:prstGeom>
          <a:noFill/>
        </p:spPr>
        <p:txBody>
          <a:bodyPr wrap="square" rtlCol="0" anchor="t">
            <a:spAutoFit/>
          </a:bodyPr>
          <a:p>
            <a:r>
              <a:rPr lang="en-US" sz="1400"/>
              <a:t>#include &lt;iostream&gt;</a:t>
            </a:r>
            <a:endParaRPr lang="en-US" sz="1400"/>
          </a:p>
          <a:p>
            <a:r>
              <a:rPr lang="en-US" sz="1400"/>
              <a:t>#include &lt;iomanip&gt;</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int day = 0; // Day to be determined</a:t>
            </a:r>
            <a:endParaRPr lang="en-US" sz="1400"/>
          </a:p>
          <a:p>
            <a:r>
              <a:rPr lang="en-US" sz="1400"/>
              <a:t>  char answer;</a:t>
            </a:r>
            <a:endParaRPr lang="en-US" sz="1400"/>
          </a:p>
          <a:p>
            <a:r>
              <a:rPr lang="en-US" sz="1400"/>
              <a:t>  int dates[5][4][4] = {</a:t>
            </a:r>
            <a:endParaRPr lang="en-US" sz="1400"/>
          </a:p>
          <a:p>
            <a:r>
              <a:rPr lang="en-US" sz="1400"/>
              <a:t>    {{ 1,  3,  5,  7},</a:t>
            </a:r>
            <a:endParaRPr lang="en-US" sz="1400"/>
          </a:p>
          <a:p>
            <a:r>
              <a:rPr lang="en-US" sz="1400"/>
              <a:t>     { 9, 11, 13, 15},</a:t>
            </a:r>
            <a:endParaRPr lang="en-US" sz="1400"/>
          </a:p>
          <a:p>
            <a:r>
              <a:rPr lang="en-US" sz="1400"/>
              <a:t>     {17, 19, 21, 23},</a:t>
            </a:r>
            <a:endParaRPr lang="en-US" sz="1400"/>
          </a:p>
          <a:p>
            <a:r>
              <a:rPr lang="en-US" sz="1400"/>
              <a:t>     {25, 27, 29, 31}},</a:t>
            </a:r>
            <a:endParaRPr lang="en-US" sz="1400"/>
          </a:p>
          <a:p>
            <a:r>
              <a:rPr lang="en-US" sz="1400"/>
              <a:t>    {{ 2,  3,  6,  7},</a:t>
            </a:r>
            <a:endParaRPr lang="en-US" sz="1400"/>
          </a:p>
          <a:p>
            <a:r>
              <a:rPr lang="en-US" sz="1400"/>
              <a:t>     {10, 11, 14, 15},</a:t>
            </a:r>
            <a:endParaRPr lang="en-US" sz="1400"/>
          </a:p>
          <a:p>
            <a:r>
              <a:rPr lang="en-US" sz="1400"/>
              <a:t>     {18, 19, 22, 23},</a:t>
            </a:r>
            <a:endParaRPr lang="en-US" sz="1400"/>
          </a:p>
          <a:p>
            <a:r>
              <a:rPr lang="en-US" sz="1400"/>
              <a:t>     {26, 27, 30, 31}},</a:t>
            </a:r>
            <a:endParaRPr lang="en-US" sz="1400"/>
          </a:p>
          <a:p>
            <a:r>
              <a:rPr lang="en-US" sz="1400"/>
              <a:t>    {{ 4,  5,  6,  7},</a:t>
            </a:r>
            <a:endParaRPr lang="en-US" sz="1400"/>
          </a:p>
          <a:p>
            <a:r>
              <a:rPr lang="en-US" sz="1400"/>
              <a:t>     {12, 13, 14, 15},</a:t>
            </a:r>
            <a:endParaRPr lang="en-US" sz="1400"/>
          </a:p>
          <a:p>
            <a:r>
              <a:rPr lang="en-US" sz="1400"/>
              <a:t>     {20, 21, 22, 23},</a:t>
            </a:r>
            <a:endParaRPr lang="en-US" sz="1400"/>
          </a:p>
          <a:p>
            <a:r>
              <a:rPr lang="en-US" sz="1400"/>
              <a:t>     {28, 29, 30, 31}},</a:t>
            </a:r>
            <a:endParaRPr lang="en-US" sz="1400"/>
          </a:p>
          <a:p>
            <a:r>
              <a:rPr lang="en-US" sz="1400"/>
              <a:t>    {{ 8,  9, 10, 11},</a:t>
            </a:r>
            <a:endParaRPr lang="en-US" sz="1400"/>
          </a:p>
          <a:p>
            <a:r>
              <a:rPr lang="en-US" sz="1400"/>
              <a:t>     {12, 13, 14, 15},</a:t>
            </a:r>
            <a:endParaRPr lang="en-US" sz="1400"/>
          </a:p>
          <a:p>
            <a:r>
              <a:rPr lang="en-US" sz="1400"/>
              <a:t>     {24, 25, 26, 27},</a:t>
            </a:r>
            <a:endParaRPr lang="en-US" sz="1400"/>
          </a:p>
          <a:p>
            <a:r>
              <a:rPr lang="en-US" sz="1400"/>
              <a:t>     {28, 29, 30, 31}},</a:t>
            </a:r>
            <a:endParaRPr lang="en-US" sz="1400"/>
          </a:p>
          <a:p>
            <a:r>
              <a:rPr lang="en-US" sz="1400"/>
              <a:t>    {{16, 17, 18, 19},</a:t>
            </a:r>
            <a:endParaRPr lang="en-US" sz="1400"/>
          </a:p>
          <a:p>
            <a:r>
              <a:rPr lang="en-US" sz="1400"/>
              <a:t>     {20, 21, 22, 23},</a:t>
            </a:r>
            <a:endParaRPr lang="en-US" sz="1400"/>
          </a:p>
          <a:p>
            <a:r>
              <a:rPr lang="en-US" sz="1400"/>
              <a:t>     {24, 25, 26, 27},</a:t>
            </a:r>
            <a:endParaRPr lang="en-US" sz="1400"/>
          </a:p>
          <a:p>
            <a:r>
              <a:rPr lang="en-US" sz="1400"/>
              <a:t>     {28, 29, 30, 31}}};</a:t>
            </a:r>
            <a:endParaRPr lang="en-US" sz="1400"/>
          </a:p>
        </p:txBody>
      </p:sp>
      <p:sp>
        <p:nvSpPr>
          <p:cNvPr id="6" name="Text Box 5"/>
          <p:cNvSpPr txBox="1"/>
          <p:nvPr/>
        </p:nvSpPr>
        <p:spPr>
          <a:xfrm>
            <a:off x="4472940" y="204470"/>
            <a:ext cx="4250055" cy="4399915"/>
          </a:xfrm>
          <a:prstGeom prst="rect">
            <a:avLst/>
          </a:prstGeom>
          <a:noFill/>
        </p:spPr>
        <p:txBody>
          <a:bodyPr wrap="square" rtlCol="0" anchor="t">
            <a:spAutoFit/>
          </a:bodyPr>
          <a:p>
            <a:r>
              <a:rPr lang="en-US" sz="1400"/>
              <a:t>  for (int i = 0; i &lt; 5; i++) </a:t>
            </a:r>
            <a:endParaRPr lang="en-US" sz="1400"/>
          </a:p>
          <a:p>
            <a:r>
              <a:rPr lang="en-US" sz="1400"/>
              <a:t>  {</a:t>
            </a:r>
            <a:endParaRPr lang="en-US" sz="1400"/>
          </a:p>
          <a:p>
            <a:r>
              <a:rPr lang="en-US" sz="1400"/>
              <a:t>    cout &lt;&lt; "Is your birthday in Set" &lt;&lt; (i + 1) &lt;&lt; "?" &lt;&lt; endl;</a:t>
            </a:r>
            <a:endParaRPr lang="en-US" sz="1400"/>
          </a:p>
          <a:p>
            <a:r>
              <a:rPr lang="en-US" sz="1400"/>
              <a:t>    for (int j = 0; j &lt; 4; j++) </a:t>
            </a:r>
            <a:endParaRPr lang="en-US" sz="1400"/>
          </a:p>
          <a:p>
            <a:r>
              <a:rPr lang="en-US" sz="1400"/>
              <a:t>    {</a:t>
            </a:r>
            <a:endParaRPr lang="en-US" sz="1400"/>
          </a:p>
          <a:p>
            <a:r>
              <a:rPr lang="en-US" sz="1400"/>
              <a:t>      for (int k = 0; k &lt; 4; k++)</a:t>
            </a:r>
            <a:endParaRPr lang="en-US" sz="1400"/>
          </a:p>
          <a:p>
            <a:r>
              <a:rPr lang="en-US" sz="1400"/>
              <a:t>        cout &lt;&lt; setw(3) &lt;&lt; dates[i][j][k] &lt;&lt; " ";</a:t>
            </a:r>
            <a:endParaRPr lang="en-US" sz="1400"/>
          </a:p>
          <a:p>
            <a:r>
              <a:rPr lang="en-US" sz="1400"/>
              <a:t>      cout &lt;&lt; endl;</a:t>
            </a:r>
            <a:endParaRPr lang="en-US" sz="1400"/>
          </a:p>
          <a:p>
            <a:r>
              <a:rPr lang="en-US" sz="1400"/>
              <a:t>    }</a:t>
            </a:r>
            <a:endParaRPr lang="en-US" sz="1400"/>
          </a:p>
          <a:p>
            <a:r>
              <a:rPr lang="en-US" sz="1400"/>
              <a:t>    cout &lt;&lt; "\nEnter N/n for No and Y/y for Yes: ";</a:t>
            </a:r>
            <a:endParaRPr lang="en-US" sz="1400"/>
          </a:p>
          <a:p>
            <a:r>
              <a:rPr lang="en-US" sz="1400"/>
              <a:t>    cin &gt;&gt; answer;</a:t>
            </a:r>
            <a:endParaRPr lang="en-US" sz="1400"/>
          </a:p>
          <a:p>
            <a:r>
              <a:rPr lang="en-US" sz="1400"/>
              <a:t>    if (answer == 'Y' || answer == 'y')</a:t>
            </a:r>
            <a:endParaRPr lang="en-US" sz="1400"/>
          </a:p>
          <a:p>
            <a:r>
              <a:rPr lang="en-US" sz="1400"/>
              <a:t>      day += dates[i][0][0];</a:t>
            </a:r>
            <a:endParaRPr lang="en-US" sz="1400"/>
          </a:p>
          <a:p>
            <a:r>
              <a:rPr lang="en-US" sz="1400"/>
              <a:t>  }</a:t>
            </a:r>
            <a:endParaRPr lang="en-US" sz="1400"/>
          </a:p>
          <a:p>
            <a:endParaRPr lang="en-US" sz="1400"/>
          </a:p>
          <a:p>
            <a:r>
              <a:rPr lang="en-US" sz="1400"/>
              <a:t>  cout &lt;&lt; "Your birthday is " &lt;&lt; day &lt;&lt; endl;</a:t>
            </a:r>
            <a:endParaRPr lang="en-US" sz="1400"/>
          </a:p>
          <a:p>
            <a:endParaRPr lang="en-US" sz="1400"/>
          </a:p>
          <a:p>
            <a:r>
              <a:rPr lang="en-US" sz="1400"/>
              <a:t>  return 0;</a:t>
            </a:r>
            <a:endParaRPr lang="en-US" sz="1400"/>
          </a:p>
          <a:p>
            <a:r>
              <a:rPr lang="en-US" sz="1400"/>
              <a:t>}</a:t>
            </a:r>
            <a:endParaRPr lang="en-US" sz="1400"/>
          </a:p>
        </p:txBody>
      </p:sp>
      <p:pic>
        <p:nvPicPr>
          <p:cNvPr id="7" name="Picture 6"/>
          <p:cNvPicPr>
            <a:picLocks noChangeAspect="1"/>
          </p:cNvPicPr>
          <p:nvPr/>
        </p:nvPicPr>
        <p:blipFill>
          <a:blip r:embed="rId1"/>
          <a:stretch>
            <a:fillRect/>
          </a:stretch>
        </p:blipFill>
        <p:spPr>
          <a:xfrm>
            <a:off x="4874260" y="5082540"/>
            <a:ext cx="3262630" cy="1522730"/>
          </a:xfrm>
          <a:prstGeom prst="rect">
            <a:avLst/>
          </a:prstGeom>
        </p:spPr>
      </p:pic>
      <p:sp>
        <p:nvSpPr>
          <p:cNvPr id="8" name="Text Box 7"/>
          <p:cNvSpPr txBox="1"/>
          <p:nvPr/>
        </p:nvSpPr>
        <p:spPr>
          <a:xfrm>
            <a:off x="4943475" y="4745355"/>
            <a:ext cx="1363980" cy="337185"/>
          </a:xfrm>
          <a:prstGeom prst="rect">
            <a:avLst/>
          </a:prstGeom>
          <a:noFill/>
        </p:spPr>
        <p:txBody>
          <a:bodyPr wrap="none" rtlCol="0">
            <a:spAutoFit/>
          </a:bodyPr>
          <a:p>
            <a:r>
              <a:rPr lang="en-US" sz="1600"/>
              <a:t>All Select isY</a:t>
            </a:r>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lnSpcReduction="10000"/>
          </a:bodyPr>
          <a:p>
            <a:pPr>
              <a:lnSpc>
                <a:spcPct val="160000"/>
              </a:lnSpc>
              <a:spcBef>
                <a:spcPct val="0"/>
              </a:spcBef>
            </a:pPr>
            <a:r>
              <a:rPr lang="en-US" altLang="en-US" sz="2800" dirty="0">
                <a:solidFill>
                  <a:schemeClr val="tx1"/>
                </a:solidFill>
              </a:rPr>
              <a:t>Two-Dimensional Arrays</a:t>
            </a:r>
            <a:endParaRPr lang="en-US" altLang="en-US" sz="2800" dirty="0">
              <a:solidFill>
                <a:schemeClr val="tx1"/>
              </a:solidFill>
            </a:endParaRPr>
          </a:p>
          <a:p>
            <a:pPr>
              <a:lnSpc>
                <a:spcPct val="160000"/>
              </a:lnSpc>
              <a:spcBef>
                <a:spcPct val="0"/>
              </a:spcBef>
            </a:pPr>
            <a:r>
              <a:rPr lang="en-US" altLang="en-US" sz="2800" dirty="0">
                <a:solidFill>
                  <a:schemeClr val="tx1"/>
                </a:solidFill>
              </a:rPr>
              <a:t>Arrays IO</a:t>
            </a:r>
            <a:endParaRPr lang="en-US" altLang="en-US" sz="2800" dirty="0">
              <a:solidFill>
                <a:schemeClr val="tx1"/>
              </a:solidFill>
            </a:endParaRPr>
          </a:p>
          <a:p>
            <a:pPr>
              <a:lnSpc>
                <a:spcPct val="160000"/>
              </a:lnSpc>
              <a:spcBef>
                <a:spcPct val="0"/>
              </a:spcBef>
            </a:pPr>
            <a:r>
              <a:rPr lang="en-US" altLang="en-US" sz="2800" dirty="0">
                <a:solidFill>
                  <a:schemeClr val="tx1"/>
                </a:solidFill>
              </a:rPr>
              <a:t>CaseStudy</a:t>
            </a:r>
            <a:endParaRPr lang="en-US" altLang="en-US" sz="2800" dirty="0">
              <a:solidFill>
                <a:schemeClr val="tx1"/>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685800" y="0"/>
            <a:ext cx="7772400" cy="1066800"/>
          </a:xfrm>
        </p:spPr>
        <p:txBody>
          <a:bodyPr vert="horz" wrap="square" lIns="92075" tIns="46038" rIns="92075" bIns="46038" anchor="ctr"/>
          <a:p>
            <a:r>
              <a:rPr lang="en-US" altLang="en-US" dirty="0"/>
              <a:t>Two-dimensional Arrays</a:t>
            </a:r>
            <a:endParaRPr lang="en-US" altLang="en-US" b="1" dirty="0"/>
          </a:p>
        </p:txBody>
      </p:sp>
      <p:sp>
        <p:nvSpPr>
          <p:cNvPr id="5124" name="Rectangle 3"/>
          <p:cNvSpPr>
            <a:spLocks noGrp="1"/>
          </p:cNvSpPr>
          <p:nvPr>
            <p:ph idx="1"/>
          </p:nvPr>
        </p:nvSpPr>
        <p:spPr>
          <a:xfrm>
            <a:off x="304800" y="1066800"/>
            <a:ext cx="8382000" cy="5105400"/>
          </a:xfrm>
        </p:spPr>
        <p:txBody>
          <a:bodyPr vert="horz" wrap="square" lIns="92075" tIns="46038" rIns="92075" bIns="46038" anchor="t"/>
          <a:p>
            <a:pPr marL="0" indent="0">
              <a:buNone/>
            </a:pPr>
            <a:r>
              <a:rPr lang="en-US" altLang="en-US" sz="2000" dirty="0">
                <a:latin typeface="Courier New" panose="02070609020205090404" pitchFamily="49" charset="0"/>
              </a:rPr>
              <a:t>// Declare array ref var</a:t>
            </a:r>
            <a:endParaRPr lang="en-US" altLang="en-US" sz="2000" dirty="0">
              <a:latin typeface="Courier New" panose="02070609020205090404" pitchFamily="49" charset="0"/>
            </a:endParaRPr>
          </a:p>
          <a:p>
            <a:pPr marL="0" indent="0">
              <a:buNone/>
            </a:pPr>
            <a:r>
              <a:rPr lang="en-US" altLang="en-US" dirty="0"/>
              <a:t>elementType arrayName[rowSize][columnSize];</a:t>
            </a:r>
            <a:endParaRPr lang="en-US" altLang="en-US" sz="2000" dirty="0">
              <a:latin typeface="Courier New" panose="02070609020205090404" pitchFamily="49" charset="0"/>
            </a:endParaRPr>
          </a:p>
          <a:p>
            <a:pPr marL="0" indent="0">
              <a:buNone/>
            </a:pPr>
            <a:r>
              <a:rPr lang="en-US" altLang="en-US" b="1" dirty="0"/>
              <a:t>int</a:t>
            </a:r>
            <a:r>
              <a:rPr lang="en-US" altLang="en-US" dirty="0"/>
              <a:t> matrix[5][5];</a:t>
            </a:r>
            <a:endParaRPr lang="en-US" altLang="en-US" dirty="0"/>
          </a:p>
          <a:p>
            <a:pPr marL="0" indent="0">
              <a:buNone/>
            </a:pPr>
            <a:endParaRPr lang="en-US" altLang="en-US" sz="2000" dirty="0">
              <a:latin typeface="Courier New" panose="02070609020205090404" pitchFamily="49" charset="0"/>
            </a:endParaRPr>
          </a:p>
          <a:p>
            <a:pPr marL="0" indent="0">
              <a:buNone/>
            </a:pPr>
            <a:endParaRPr lang="en-US" altLang="en-US" sz="2000" dirty="0">
              <a:latin typeface="Courier New" panose="02070609020205090404" pitchFamily="49"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234950" y="0"/>
            <a:ext cx="8756650" cy="1066800"/>
          </a:xfrm>
        </p:spPr>
        <p:txBody>
          <a:bodyPr vert="horz" wrap="square" lIns="92075" tIns="46038" rIns="92075" bIns="46038" anchor="ctr"/>
          <a:p>
            <a:r>
              <a:rPr lang="en-US" altLang="en-US" sz="3200" dirty="0"/>
              <a:t>Two-dimensional Array Illustration</a:t>
            </a:r>
            <a:endParaRPr lang="en-US" altLang="en-US" sz="3200" b="1" dirty="0"/>
          </a:p>
        </p:txBody>
      </p:sp>
      <p:sp>
        <p:nvSpPr>
          <p:cNvPr id="6148" name="Rectangle 7"/>
          <p:cNvSpPr/>
          <p:nvPr/>
        </p:nvSpPr>
        <p:spPr>
          <a:xfrm>
            <a:off x="2324100" y="24765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Rectangle 11"/>
          <p:cNvSpPr/>
          <p:nvPr/>
        </p:nvSpPr>
        <p:spPr>
          <a:xfrm>
            <a:off x="0" y="24844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50" name="Object 10"/>
          <p:cNvGraphicFramePr>
            <a:graphicFrameLocks noChangeAspect="1"/>
          </p:cNvGraphicFramePr>
          <p:nvPr/>
        </p:nvGraphicFramePr>
        <p:xfrm>
          <a:off x="234950" y="1312863"/>
          <a:ext cx="8674100" cy="3654425"/>
        </p:xfrm>
        <a:graphic>
          <a:graphicData uri="http://schemas.openxmlformats.org/presentationml/2006/ole">
            <mc:AlternateContent xmlns:mc="http://schemas.openxmlformats.org/markup-compatibility/2006">
              <mc:Choice xmlns:v="urn:schemas-microsoft-com:vml" Requires="v">
                <p:oleObj spid="_x0000_s3081" name="" r:id="rId1" imgW="4494530" imgH="1896110" progId="Word.Picture.8">
                  <p:embed/>
                </p:oleObj>
              </mc:Choice>
              <mc:Fallback>
                <p:oleObj name="" r:id="rId1" imgW="4494530" imgH="1896110" progId="Word.Picture.8">
                  <p:embed/>
                  <p:pic>
                    <p:nvPicPr>
                      <p:cNvPr id="0" name="Picture 3080"/>
                      <p:cNvPicPr/>
                      <p:nvPr/>
                    </p:nvPicPr>
                    <p:blipFill>
                      <a:blip r:embed="rId2"/>
                      <a:stretch>
                        <a:fillRect/>
                      </a:stretch>
                    </p:blipFill>
                    <p:spPr>
                      <a:xfrm>
                        <a:off x="234950" y="1312863"/>
                        <a:ext cx="8674100" cy="3654425"/>
                      </a:xfrm>
                      <a:prstGeom prst="rect">
                        <a:avLst/>
                      </a:prstGeom>
                      <a:noFill/>
                      <a:ln w="38100">
                        <a:noFill/>
                        <a:miter/>
                      </a:ln>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97155" y="228600"/>
            <a:ext cx="8894445" cy="762000"/>
          </a:xfrm>
        </p:spPr>
        <p:txBody>
          <a:bodyPr vert="horz" wrap="square" lIns="92075" tIns="46038" rIns="92075" bIns="46038" anchor="ctr"/>
          <a:p>
            <a:r>
              <a:rPr lang="en-US" altLang="en-US" sz="2800" dirty="0"/>
              <a:t>Declaring, Creating, and Initializing Using Shorthand Notations</a:t>
            </a:r>
            <a:endParaRPr lang="en-US" altLang="en-US" sz="2800" b="1" dirty="0"/>
          </a:p>
        </p:txBody>
      </p:sp>
      <p:sp>
        <p:nvSpPr>
          <p:cNvPr id="7172" name="Rectangle 3"/>
          <p:cNvSpPr>
            <a:spLocks noGrp="1"/>
          </p:cNvSpPr>
          <p:nvPr>
            <p:ph idx="1"/>
          </p:nvPr>
        </p:nvSpPr>
        <p:spPr>
          <a:xfrm>
            <a:off x="228600" y="1524000"/>
            <a:ext cx="8763000" cy="1143000"/>
          </a:xfrm>
        </p:spPr>
        <p:txBody>
          <a:bodyPr vert="horz" wrap="square" lIns="92075" tIns="46038" rIns="92075" bIns="46038" anchor="t"/>
          <a:p>
            <a:pPr>
              <a:buNone/>
            </a:pPr>
            <a:r>
              <a:rPr lang="en-US" altLang="en-US" sz="2800" dirty="0"/>
              <a:t>You can also use an array initializer to declare, create and initialize a two-dimensional array. For example,</a:t>
            </a:r>
            <a:endParaRPr lang="en-US" altLang="en-US" sz="2800" dirty="0"/>
          </a:p>
        </p:txBody>
      </p:sp>
      <p:sp>
        <p:nvSpPr>
          <p:cNvPr id="7173" name="Rectangle 11"/>
          <p:cNvSpPr/>
          <p:nvPr/>
        </p:nvSpPr>
        <p:spPr>
          <a:xfrm>
            <a:off x="0" y="29606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174" name="Object 10"/>
          <p:cNvGraphicFramePr>
            <a:graphicFrameLocks noChangeAspect="1"/>
          </p:cNvGraphicFramePr>
          <p:nvPr/>
        </p:nvGraphicFramePr>
        <p:xfrm>
          <a:off x="271463" y="3656013"/>
          <a:ext cx="8674100" cy="1773237"/>
        </p:xfrm>
        <a:graphic>
          <a:graphicData uri="http://schemas.openxmlformats.org/presentationml/2006/ole">
            <mc:AlternateContent xmlns:mc="http://schemas.openxmlformats.org/markup-compatibility/2006">
              <mc:Choice xmlns:v="urn:schemas-microsoft-com:vml" Requires="v">
                <p:oleObj spid="_x0000_s3082" name="" r:id="rId1" imgW="5212715" imgH="1062990" progId="Word.Picture.8">
                  <p:embed/>
                </p:oleObj>
              </mc:Choice>
              <mc:Fallback>
                <p:oleObj name="" r:id="rId1" imgW="5212715" imgH="1062990" progId="Word.Picture.8">
                  <p:embed/>
                  <p:pic>
                    <p:nvPicPr>
                      <p:cNvPr id="0" name="Picture 3081"/>
                      <p:cNvPicPr/>
                      <p:nvPr/>
                    </p:nvPicPr>
                    <p:blipFill>
                      <a:blip r:embed="rId2"/>
                      <a:stretch>
                        <a:fillRect/>
                      </a:stretch>
                    </p:blipFill>
                    <p:spPr>
                      <a:xfrm>
                        <a:off x="271463" y="3656013"/>
                        <a:ext cx="8674100" cy="1773237"/>
                      </a:xfrm>
                      <a:prstGeom prst="rect">
                        <a:avLst/>
                      </a:prstGeom>
                      <a:noFill/>
                      <a:ln w="38100">
                        <a:noFill/>
                        <a:miter/>
                      </a:ln>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231775" y="395288"/>
            <a:ext cx="8756650" cy="762000"/>
          </a:xfrm>
        </p:spPr>
        <p:txBody>
          <a:bodyPr vert="horz" wrap="square" lIns="92075" tIns="46038" rIns="92075" bIns="46038" anchor="ctr"/>
          <a:p>
            <a:r>
              <a:rPr lang="en-US" altLang="en-US" sz="3200" dirty="0"/>
              <a:t>Initializing Arrays with Random Values</a:t>
            </a:r>
            <a:endParaRPr lang="en-US" altLang="en-US" sz="3200" dirty="0">
              <a:solidFill>
                <a:schemeClr val="tx1"/>
              </a:solidFill>
              <a:latin typeface="Book Antiqua" pitchFamily="18" charset="0"/>
              <a:hlinkClick r:id="rId1" action="ppaction://program"/>
            </a:endParaRPr>
          </a:p>
        </p:txBody>
      </p:sp>
      <p:sp>
        <p:nvSpPr>
          <p:cNvPr id="8196" name="Rectangle 12"/>
          <p:cNvSpPr/>
          <p:nvPr/>
        </p:nvSpPr>
        <p:spPr>
          <a:xfrm>
            <a:off x="2466975" y="27908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7" name="Rectangle 17"/>
          <p:cNvSpPr>
            <a:spLocks noGrp="1"/>
          </p:cNvSpPr>
          <p:nvPr>
            <p:ph idx="1"/>
          </p:nvPr>
        </p:nvSpPr>
        <p:spPr>
          <a:xfrm>
            <a:off x="385763" y="1393825"/>
            <a:ext cx="8296275" cy="4646613"/>
          </a:xfrm>
        </p:spPr>
        <p:txBody>
          <a:bodyPr vert="horz" wrap="square" lIns="92075" tIns="46038" rIns="92075" bIns="46038" anchor="t"/>
          <a:p>
            <a:pPr>
              <a:lnSpc>
                <a:spcPct val="90000"/>
              </a:lnSpc>
              <a:buNone/>
            </a:pPr>
            <a:r>
              <a:rPr lang="en-US" altLang="en-US" sz="2800" dirty="0"/>
              <a:t>The following loop initializes the array with random values between </a:t>
            </a:r>
            <a:r>
              <a:rPr lang="en-US" altLang="en-US" sz="2800" u="sng" dirty="0"/>
              <a:t>0</a:t>
            </a:r>
            <a:r>
              <a:rPr lang="en-US" altLang="en-US" sz="2800" dirty="0"/>
              <a:t> and </a:t>
            </a:r>
            <a:r>
              <a:rPr lang="en-US" altLang="en-US" sz="2800" u="sng" dirty="0"/>
              <a:t>99</a:t>
            </a:r>
            <a:r>
              <a:rPr lang="en-US" altLang="en-US" sz="2800" dirty="0"/>
              <a:t>:</a:t>
            </a:r>
            <a:endParaRPr lang="en-US" altLang="en-US" sz="2800" dirty="0"/>
          </a:p>
          <a:p>
            <a:pPr>
              <a:lnSpc>
                <a:spcPct val="90000"/>
              </a:lnSpc>
              <a:buNone/>
            </a:pPr>
            <a:endParaRPr lang="en-US" altLang="en-US" sz="2800" b="1" u="sng" dirty="0"/>
          </a:p>
          <a:p>
            <a:pPr>
              <a:lnSpc>
                <a:spcPct val="90000"/>
              </a:lnSpc>
              <a:buNone/>
            </a:pPr>
            <a:r>
              <a:rPr lang="en-US" altLang="en-US" sz="2800" b="1" dirty="0"/>
              <a:t>for</a:t>
            </a:r>
            <a:r>
              <a:rPr lang="en-US" altLang="en-US" sz="2800" dirty="0"/>
              <a:t> (</a:t>
            </a:r>
            <a:r>
              <a:rPr lang="en-US" altLang="en-US" sz="2800" b="1" dirty="0"/>
              <a:t>int</a:t>
            </a:r>
            <a:r>
              <a:rPr lang="en-US" altLang="en-US" sz="2800" dirty="0"/>
              <a:t> row = 0; row &lt; rowSize; row++) </a:t>
            </a:r>
            <a:endParaRPr lang="en-US" altLang="en-US" sz="2800" dirty="0"/>
          </a:p>
          <a:p>
            <a:pPr>
              <a:lnSpc>
                <a:spcPct val="90000"/>
              </a:lnSpc>
              <a:buNone/>
            </a:pPr>
            <a:r>
              <a:rPr lang="en-US" altLang="en-US" sz="2800" dirty="0"/>
              <a:t>{</a:t>
            </a:r>
            <a:endParaRPr lang="en-US" altLang="en-US" sz="2800" dirty="0"/>
          </a:p>
          <a:p>
            <a:pPr>
              <a:lnSpc>
                <a:spcPct val="90000"/>
              </a:lnSpc>
              <a:buNone/>
            </a:pPr>
            <a:r>
              <a:rPr lang="en-US" altLang="en-US" sz="2800" dirty="0"/>
              <a:t>  </a:t>
            </a:r>
            <a:r>
              <a:rPr lang="en-US" altLang="en-US" sz="2800" b="1" dirty="0"/>
              <a:t>for</a:t>
            </a:r>
            <a:r>
              <a:rPr lang="en-US" altLang="en-US" sz="2800" dirty="0"/>
              <a:t> (</a:t>
            </a:r>
            <a:r>
              <a:rPr lang="en-US" altLang="en-US" sz="2800" b="1" dirty="0"/>
              <a:t>int</a:t>
            </a:r>
            <a:r>
              <a:rPr lang="en-US" altLang="en-US" sz="2800" dirty="0"/>
              <a:t> column = 0; column &lt; columnSize; column++) </a:t>
            </a:r>
            <a:endParaRPr lang="en-US" altLang="en-US" sz="2800" b="1" dirty="0"/>
          </a:p>
          <a:p>
            <a:pPr>
              <a:lnSpc>
                <a:spcPct val="90000"/>
              </a:lnSpc>
              <a:buNone/>
            </a:pPr>
            <a:r>
              <a:rPr lang="en-US" altLang="en-US" sz="2800" b="1" dirty="0"/>
              <a:t>  </a:t>
            </a:r>
            <a:r>
              <a:rPr lang="en-US" altLang="en-US" sz="2800" dirty="0"/>
              <a:t>{</a:t>
            </a:r>
            <a:endParaRPr lang="en-US" altLang="en-US" sz="2800" dirty="0"/>
          </a:p>
          <a:p>
            <a:pPr>
              <a:lnSpc>
                <a:spcPct val="90000"/>
              </a:lnSpc>
              <a:buNone/>
            </a:pPr>
            <a:r>
              <a:rPr lang="en-US" altLang="en-US" sz="2800" dirty="0"/>
              <a:t>    matrix[row][column] = rand() % 100;</a:t>
            </a:r>
            <a:endParaRPr lang="en-US" altLang="en-US" sz="2800" dirty="0"/>
          </a:p>
          <a:p>
            <a:pPr>
              <a:lnSpc>
                <a:spcPct val="90000"/>
              </a:lnSpc>
              <a:buNone/>
            </a:pPr>
            <a:r>
              <a:rPr lang="en-US" altLang="en-US" sz="2800" dirty="0"/>
              <a:t>  }</a:t>
            </a:r>
            <a:endParaRPr lang="en-US" altLang="en-US" sz="2800" dirty="0"/>
          </a:p>
          <a:p>
            <a:pPr>
              <a:lnSpc>
                <a:spcPct val="90000"/>
              </a:lnSpc>
              <a:buNone/>
            </a:pPr>
            <a:r>
              <a:rPr lang="en-US" altLang="en-US" sz="2800" dirty="0"/>
              <a:t>}</a:t>
            </a:r>
            <a:endParaRPr lang="en-US"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231775" y="395288"/>
            <a:ext cx="8756650" cy="762000"/>
          </a:xfrm>
        </p:spPr>
        <p:txBody>
          <a:bodyPr vert="horz" wrap="square" lIns="92075" tIns="46038" rIns="92075" bIns="46038" anchor="ctr"/>
          <a:p>
            <a:r>
              <a:rPr lang="en-US" altLang="en-US" sz="4000" dirty="0"/>
              <a:t>Printing Arrays</a:t>
            </a:r>
            <a:endParaRPr lang="en-US" altLang="en-US" sz="4000" dirty="0">
              <a:solidFill>
                <a:schemeClr val="tx1"/>
              </a:solidFill>
              <a:latin typeface="Book Antiqua" pitchFamily="18" charset="0"/>
              <a:hlinkClick r:id="rId1" action="ppaction://program"/>
            </a:endParaRPr>
          </a:p>
        </p:txBody>
      </p:sp>
      <p:sp>
        <p:nvSpPr>
          <p:cNvPr id="9220" name="Rectangle 3"/>
          <p:cNvSpPr/>
          <p:nvPr/>
        </p:nvSpPr>
        <p:spPr>
          <a:xfrm>
            <a:off x="2466975" y="27908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1" name="Rectangle 4"/>
          <p:cNvSpPr>
            <a:spLocks noGrp="1"/>
          </p:cNvSpPr>
          <p:nvPr>
            <p:ph idx="1"/>
          </p:nvPr>
        </p:nvSpPr>
        <p:spPr>
          <a:xfrm>
            <a:off x="385763" y="1393825"/>
            <a:ext cx="8296275" cy="4646613"/>
          </a:xfrm>
        </p:spPr>
        <p:txBody>
          <a:bodyPr vert="horz" wrap="square" lIns="92075" tIns="46038" rIns="92075" bIns="46038" anchor="t"/>
          <a:p>
            <a:pPr>
              <a:lnSpc>
                <a:spcPct val="80000"/>
              </a:lnSpc>
              <a:buNone/>
            </a:pPr>
            <a:r>
              <a:rPr lang="en-US" altLang="en-US" sz="2800" dirty="0"/>
              <a:t>To print a two-dimensional array, you have to print each element in the array using a loop like the following:</a:t>
            </a:r>
            <a:endParaRPr lang="en-US" altLang="en-US" sz="2800" dirty="0"/>
          </a:p>
          <a:p>
            <a:pPr>
              <a:lnSpc>
                <a:spcPct val="80000"/>
              </a:lnSpc>
              <a:buNone/>
            </a:pPr>
            <a:endParaRPr lang="en-US" altLang="en-US" sz="2800" b="1" u="sng" dirty="0"/>
          </a:p>
          <a:p>
            <a:pPr>
              <a:lnSpc>
                <a:spcPct val="80000"/>
              </a:lnSpc>
              <a:buNone/>
            </a:pPr>
            <a:r>
              <a:rPr lang="en-US" altLang="en-US" sz="2800" b="1" dirty="0"/>
              <a:t>for</a:t>
            </a:r>
            <a:r>
              <a:rPr lang="en-US" altLang="en-US" sz="2800" dirty="0"/>
              <a:t> (</a:t>
            </a:r>
            <a:r>
              <a:rPr lang="en-US" altLang="en-US" sz="2800" b="1" dirty="0"/>
              <a:t>int</a:t>
            </a:r>
            <a:r>
              <a:rPr lang="en-US" altLang="en-US" sz="2800" dirty="0"/>
              <a:t> row = 0; row &lt; rowSize; row++) </a:t>
            </a:r>
            <a:endParaRPr lang="en-US" altLang="en-US" sz="2800" dirty="0"/>
          </a:p>
          <a:p>
            <a:pPr>
              <a:lnSpc>
                <a:spcPct val="80000"/>
              </a:lnSpc>
              <a:buNone/>
            </a:pPr>
            <a:r>
              <a:rPr lang="en-US" altLang="en-US" sz="2800" dirty="0"/>
              <a:t>{</a:t>
            </a:r>
            <a:endParaRPr lang="en-US" altLang="en-US" sz="2800" dirty="0"/>
          </a:p>
          <a:p>
            <a:pPr>
              <a:lnSpc>
                <a:spcPct val="80000"/>
              </a:lnSpc>
              <a:buNone/>
            </a:pPr>
            <a:r>
              <a:rPr lang="en-US" altLang="en-US" sz="2800" dirty="0"/>
              <a:t>  </a:t>
            </a:r>
            <a:r>
              <a:rPr lang="en-US" altLang="en-US" sz="2800" b="1" dirty="0"/>
              <a:t>for</a:t>
            </a:r>
            <a:r>
              <a:rPr lang="en-US" altLang="en-US" sz="2800" dirty="0"/>
              <a:t> (int column = 0; column &lt; columnSize; column++) </a:t>
            </a:r>
            <a:endParaRPr lang="en-US" altLang="en-US" sz="2800" b="1" dirty="0"/>
          </a:p>
          <a:p>
            <a:pPr>
              <a:lnSpc>
                <a:spcPct val="80000"/>
              </a:lnSpc>
              <a:buNone/>
            </a:pPr>
            <a:r>
              <a:rPr lang="en-US" altLang="en-US" sz="2800" b="1" dirty="0"/>
              <a:t>  </a:t>
            </a:r>
            <a:r>
              <a:rPr lang="en-US" altLang="en-US" sz="2800" dirty="0"/>
              <a:t>{</a:t>
            </a:r>
            <a:endParaRPr lang="en-US" altLang="en-US" sz="2800" dirty="0"/>
          </a:p>
          <a:p>
            <a:pPr>
              <a:lnSpc>
                <a:spcPct val="80000"/>
              </a:lnSpc>
              <a:buNone/>
            </a:pPr>
            <a:r>
              <a:rPr lang="en-US" altLang="en-US" sz="2800" dirty="0"/>
              <a:t>    cout &lt;&lt; matrix[row][column] &lt;&lt; " ";</a:t>
            </a:r>
            <a:endParaRPr lang="en-US" altLang="en-US" sz="2800" dirty="0"/>
          </a:p>
          <a:p>
            <a:pPr>
              <a:lnSpc>
                <a:spcPct val="80000"/>
              </a:lnSpc>
              <a:buNone/>
            </a:pPr>
            <a:r>
              <a:rPr lang="en-US" altLang="en-US" sz="2800" dirty="0"/>
              <a:t>  }</a:t>
            </a:r>
            <a:endParaRPr lang="en-US" altLang="en-US" sz="2800" dirty="0"/>
          </a:p>
          <a:p>
            <a:pPr>
              <a:lnSpc>
                <a:spcPct val="80000"/>
              </a:lnSpc>
              <a:buNone/>
            </a:pPr>
            <a:r>
              <a:rPr lang="en-US" altLang="en-US" sz="2800" dirty="0"/>
              <a:t>  cout &lt;&lt; endl;</a:t>
            </a:r>
            <a:endParaRPr lang="en-US" altLang="en-US" sz="2800" dirty="0"/>
          </a:p>
          <a:p>
            <a:pPr>
              <a:lnSpc>
                <a:spcPct val="80000"/>
              </a:lnSpc>
              <a:buNone/>
            </a:pPr>
            <a:r>
              <a:rPr lang="en-US" altLang="en-US" sz="2800" dirty="0"/>
              <a:t>} </a:t>
            </a: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231775" y="395288"/>
            <a:ext cx="8756650" cy="762000"/>
          </a:xfrm>
        </p:spPr>
        <p:txBody>
          <a:bodyPr vert="horz" wrap="square" lIns="92075" tIns="46038" rIns="92075" bIns="46038" anchor="ctr"/>
          <a:p>
            <a:r>
              <a:rPr lang="en-US" altLang="en-US" sz="4000" dirty="0"/>
              <a:t>Summing All Elements</a:t>
            </a:r>
            <a:endParaRPr lang="en-US" altLang="en-US" sz="4000" dirty="0">
              <a:solidFill>
                <a:schemeClr val="tx1"/>
              </a:solidFill>
              <a:latin typeface="Book Antiqua" pitchFamily="18" charset="0"/>
              <a:hlinkClick r:id="rId1" action="ppaction://program"/>
            </a:endParaRPr>
          </a:p>
        </p:txBody>
      </p:sp>
      <p:sp>
        <p:nvSpPr>
          <p:cNvPr id="10244" name="Rectangle 3"/>
          <p:cNvSpPr/>
          <p:nvPr/>
        </p:nvSpPr>
        <p:spPr>
          <a:xfrm>
            <a:off x="2466975" y="27908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0245" name="Rectangle 4"/>
          <p:cNvSpPr>
            <a:spLocks noGrp="1"/>
          </p:cNvSpPr>
          <p:nvPr>
            <p:ph idx="1"/>
          </p:nvPr>
        </p:nvSpPr>
        <p:spPr>
          <a:xfrm>
            <a:off x="385763" y="1393825"/>
            <a:ext cx="8296275" cy="4646613"/>
          </a:xfrm>
        </p:spPr>
        <p:txBody>
          <a:bodyPr vert="horz" wrap="square" lIns="92075" tIns="46038" rIns="92075" bIns="46038" anchor="t"/>
          <a:p>
            <a:pPr>
              <a:lnSpc>
                <a:spcPct val="80000"/>
              </a:lnSpc>
              <a:buNone/>
            </a:pPr>
            <a:r>
              <a:rPr lang="en-US" altLang="en-US" sz="2800" dirty="0"/>
              <a:t>To print a two-dimensional array, you have to print each element in the array using a loop like the following:</a:t>
            </a:r>
            <a:endParaRPr lang="en-US" altLang="en-US" sz="2800" dirty="0"/>
          </a:p>
          <a:p>
            <a:pPr>
              <a:lnSpc>
                <a:spcPct val="80000"/>
              </a:lnSpc>
              <a:buNone/>
            </a:pPr>
            <a:endParaRPr lang="en-US" altLang="en-US" sz="2800" b="1" u="sng" dirty="0"/>
          </a:p>
          <a:p>
            <a:pPr>
              <a:lnSpc>
                <a:spcPct val="80000"/>
              </a:lnSpc>
              <a:buNone/>
            </a:pPr>
            <a:r>
              <a:rPr lang="en-US" altLang="en-US" sz="2800" b="1" dirty="0"/>
              <a:t>for</a:t>
            </a:r>
            <a:r>
              <a:rPr lang="en-US" altLang="en-US" sz="2800" dirty="0"/>
              <a:t> (</a:t>
            </a:r>
            <a:r>
              <a:rPr lang="en-US" altLang="en-US" sz="2800" b="1" dirty="0"/>
              <a:t>int</a:t>
            </a:r>
            <a:r>
              <a:rPr lang="en-US" altLang="en-US" sz="2800" dirty="0"/>
              <a:t> row = 0; row &lt; rowSize; row++) </a:t>
            </a:r>
            <a:endParaRPr lang="en-US" altLang="en-US" sz="2800" dirty="0"/>
          </a:p>
          <a:p>
            <a:pPr>
              <a:lnSpc>
                <a:spcPct val="80000"/>
              </a:lnSpc>
              <a:buNone/>
            </a:pPr>
            <a:r>
              <a:rPr lang="en-US" altLang="en-US" sz="2800" dirty="0"/>
              <a:t>{</a:t>
            </a:r>
            <a:endParaRPr lang="en-US" altLang="en-US" sz="2800" dirty="0"/>
          </a:p>
          <a:p>
            <a:pPr>
              <a:lnSpc>
                <a:spcPct val="80000"/>
              </a:lnSpc>
              <a:buNone/>
            </a:pPr>
            <a:r>
              <a:rPr lang="en-US" altLang="en-US" sz="2800" dirty="0"/>
              <a:t>  </a:t>
            </a:r>
            <a:r>
              <a:rPr lang="en-US" altLang="en-US" sz="2800" b="1" dirty="0"/>
              <a:t>for</a:t>
            </a:r>
            <a:r>
              <a:rPr lang="en-US" altLang="en-US" sz="2800" dirty="0"/>
              <a:t> (int column = 0; column &lt; columnSize; column++) </a:t>
            </a:r>
            <a:endParaRPr lang="en-US" altLang="en-US" sz="2800" b="1" dirty="0"/>
          </a:p>
          <a:p>
            <a:pPr>
              <a:lnSpc>
                <a:spcPct val="80000"/>
              </a:lnSpc>
              <a:buNone/>
            </a:pPr>
            <a:r>
              <a:rPr lang="en-US" altLang="en-US" sz="2800" b="1" dirty="0"/>
              <a:t>  </a:t>
            </a:r>
            <a:r>
              <a:rPr lang="en-US" altLang="en-US" sz="2800" dirty="0"/>
              <a:t>{</a:t>
            </a:r>
            <a:endParaRPr lang="en-US" altLang="en-US" sz="2800" dirty="0"/>
          </a:p>
          <a:p>
            <a:pPr>
              <a:lnSpc>
                <a:spcPct val="80000"/>
              </a:lnSpc>
              <a:buNone/>
            </a:pPr>
            <a:r>
              <a:rPr lang="en-US" altLang="en-US" sz="2800" dirty="0"/>
              <a:t>    cout &lt;&lt; matrix[row][column] &lt;&lt; " ";</a:t>
            </a:r>
            <a:endParaRPr lang="en-US" altLang="en-US" sz="2800" dirty="0"/>
          </a:p>
          <a:p>
            <a:pPr>
              <a:lnSpc>
                <a:spcPct val="80000"/>
              </a:lnSpc>
              <a:buNone/>
            </a:pPr>
            <a:r>
              <a:rPr lang="en-US" altLang="en-US" sz="2800" dirty="0"/>
              <a:t>  }</a:t>
            </a:r>
            <a:endParaRPr lang="en-US" altLang="en-US" sz="2800" dirty="0"/>
          </a:p>
          <a:p>
            <a:pPr>
              <a:lnSpc>
                <a:spcPct val="80000"/>
              </a:lnSpc>
              <a:buNone/>
            </a:pPr>
            <a:r>
              <a:rPr lang="en-US" altLang="en-US" sz="2800" dirty="0"/>
              <a:t>  cout &lt;&lt; endl;</a:t>
            </a:r>
            <a:endParaRPr lang="en-US" altLang="en-US" sz="2800" dirty="0"/>
          </a:p>
          <a:p>
            <a:pPr>
              <a:lnSpc>
                <a:spcPct val="80000"/>
              </a:lnSpc>
              <a:buNone/>
            </a:pPr>
            <a:r>
              <a:rPr lang="en-US" altLang="en-US" sz="2800" dirty="0"/>
              <a:t>} </a:t>
            </a:r>
            <a:endParaRPr lang="en-US" altLang="en-US" sz="2800"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12322</Words>
  <Application>WPS Presentation</Application>
  <PresentationFormat>全屏显示(4:3)</PresentationFormat>
  <Paragraphs>987</Paragraphs>
  <Slides>32</Slides>
  <Notes>13</Notes>
  <HiddenSlides>0</HiddenSlides>
  <MMClips>13</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20</vt:i4>
      </vt:variant>
      <vt:variant>
        <vt:lpstr>幻灯片标题</vt:lpstr>
      </vt:variant>
      <vt:variant>
        <vt:i4>32</vt:i4>
      </vt:variant>
    </vt:vector>
  </HeadingPairs>
  <TitlesOfParts>
    <vt:vector size="75" baseType="lpstr">
      <vt:lpstr>Arial</vt:lpstr>
      <vt:lpstr>SimSun</vt:lpstr>
      <vt:lpstr>Wingdings</vt:lpstr>
      <vt:lpstr>Times New Roman</vt:lpstr>
      <vt:lpstr>Arial</vt:lpstr>
      <vt:lpstr>Times New Roman Regular</vt:lpstr>
      <vt:lpstr>DIN-Bold</vt:lpstr>
      <vt:lpstr>Thonburi</vt:lpstr>
      <vt:lpstr>DIN-Regular</vt:lpstr>
      <vt:lpstr>Monotype Sorts</vt:lpstr>
      <vt:lpstr>Courier New</vt:lpstr>
      <vt:lpstr>SimSun</vt:lpstr>
      <vt:lpstr>汉仪书宋二KW</vt:lpstr>
      <vt:lpstr>Calibri</vt:lpstr>
      <vt:lpstr>Helvetica Neue</vt:lpstr>
      <vt:lpstr>微软雅黑</vt:lpstr>
      <vt:lpstr>汉仪旗黑</vt:lpstr>
      <vt:lpstr>Arial Unicode MS</vt:lpstr>
      <vt:lpstr>Calibri</vt:lpstr>
      <vt:lpstr>SimSun</vt:lpstr>
      <vt:lpstr>Book Antiqua</vt:lpstr>
      <vt:lpstr>苹方-简</vt:lpstr>
      <vt:lpstr>Default Theme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6</vt:lpstr>
      <vt:lpstr>Objectives</vt:lpstr>
      <vt:lpstr>Two-dimensional Arrays</vt:lpstr>
      <vt:lpstr>Two-dimensional Array Illustration</vt:lpstr>
      <vt:lpstr>Declaring, Creating, and Initializing Using Shorthand Notations</vt:lpstr>
      <vt:lpstr>Initializing Arrays with Random Values</vt:lpstr>
      <vt:lpstr>Printing Arrays</vt:lpstr>
      <vt:lpstr>Summing All Elements</vt:lpstr>
      <vt:lpstr>Summing Elements by Column</vt:lpstr>
      <vt:lpstr>Which row has the largest sum?</vt:lpstr>
      <vt:lpstr>Passing Two-Dimensional Arrays to Functions</vt:lpstr>
      <vt:lpstr>PowerPoint 演示文稿</vt:lpstr>
      <vt:lpstr>Example: Grading Multiple-Choice Test</vt:lpstr>
      <vt:lpstr>PowerPoint 演示文稿</vt:lpstr>
      <vt:lpstr>Problem: Finding Two Points Nearest to Each Other</vt:lpstr>
      <vt:lpstr>PowerPoint 演示文稿</vt:lpstr>
      <vt:lpstr>Case Study: Sudoku </vt:lpstr>
      <vt:lpstr>Case Study: Sudoku </vt:lpstr>
      <vt:lpstr>What is Sudoku?</vt:lpstr>
      <vt:lpstr>Every row contains the numbers 1 to 9</vt:lpstr>
      <vt:lpstr>Every column contains the numbers 1 to 9</vt:lpstr>
      <vt:lpstr>Every 3×3 box contains the numbers 1 to 9</vt:lpstr>
      <vt:lpstr>Checking Whether a Solution Is Correct</vt:lpstr>
      <vt:lpstr>PowerPoint 演示文稿</vt:lpstr>
      <vt:lpstr>Multidimensional Arrays</vt:lpstr>
      <vt:lpstr>Problem: Daily Temperature and Humidity</vt:lpstr>
      <vt:lpstr>PowerPoint 演示文稿</vt:lpstr>
      <vt:lpstr>Problem: Guessing Birthday</vt:lpstr>
      <vt:lpstr>PowerPoint 演示文稿</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532</cp:revision>
  <cp:lastPrinted>2021-03-08T07:37:34Z</cp:lastPrinted>
  <dcterms:created xsi:type="dcterms:W3CDTF">2021-03-08T07:37:34Z</dcterms:created>
  <dcterms:modified xsi:type="dcterms:W3CDTF">2021-03-08T07:37:34Z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1033-3.3.1.5149</vt:lpwstr>
  </property>
</Properties>
</file>