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905" r:id="rId6"/>
    <p:sldId id="906" r:id="rId7"/>
    <p:sldId id="907" r:id="rId8"/>
    <p:sldId id="908" r:id="rId9"/>
    <p:sldId id="909" r:id="rId10"/>
    <p:sldId id="910" r:id="rId11"/>
    <p:sldId id="911" r:id="rId12"/>
    <p:sldId id="912" r:id="rId13"/>
    <p:sldId id="943" r:id="rId14"/>
    <p:sldId id="913" r:id="rId15"/>
    <p:sldId id="944" r:id="rId16"/>
    <p:sldId id="914" r:id="rId17"/>
    <p:sldId id="915" r:id="rId18"/>
    <p:sldId id="916" r:id="rId19"/>
    <p:sldId id="917" r:id="rId20"/>
    <p:sldId id="918" r:id="rId21"/>
    <p:sldId id="919" r:id="rId22"/>
    <p:sldId id="920" r:id="rId23"/>
    <p:sldId id="921" r:id="rId24"/>
    <p:sldId id="922" r:id="rId25"/>
    <p:sldId id="923" r:id="rId26"/>
    <p:sldId id="924" r:id="rId27"/>
    <p:sldId id="925" r:id="rId28"/>
    <p:sldId id="945" r:id="rId29"/>
    <p:sldId id="946" r:id="rId30"/>
    <p:sldId id="926" r:id="rId31"/>
    <p:sldId id="927" r:id="rId32"/>
    <p:sldId id="928" r:id="rId33"/>
    <p:sldId id="929" r:id="rId34"/>
    <p:sldId id="930" r:id="rId35"/>
    <p:sldId id="931" r:id="rId36"/>
    <p:sldId id="932" r:id="rId37"/>
    <p:sldId id="933" r:id="rId38"/>
    <p:sldId id="934" r:id="rId39"/>
    <p:sldId id="935" r:id="rId40"/>
    <p:sldId id="947" r:id="rId41"/>
    <p:sldId id="948" r:id="rId42"/>
    <p:sldId id="936" r:id="rId43"/>
    <p:sldId id="937" r:id="rId44"/>
    <p:sldId id="938" r:id="rId45"/>
    <p:sldId id="949" r:id="rId46"/>
    <p:sldId id="939" r:id="rId47"/>
    <p:sldId id="940" r:id="rId48"/>
    <p:sldId id="951" r:id="rId49"/>
    <p:sldId id="950" r:id="rId50"/>
    <p:sldId id="952" r:id="rId51"/>
    <p:sldId id="444" r:id="rId52"/>
    <p:sldId id="31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5"/>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clipboard/slides/winword%20TestCircle.java"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hyperlink" Target="ppt/slides/clipboard/slides/winword%20TestCircle.java"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19.wmf"/><Relationship Id="rId2" Type="http://schemas.openxmlformats.org/officeDocument/2006/relationships/oleObject" Target="../embeddings/oleObject9.bin"/><Relationship Id="rId1" Type="http://schemas.openxmlformats.org/officeDocument/2006/relationships/hyperlink" Target="ppt/slides/clipboard/slides/winword%20TestMortgageClass.java" TargetMode="External"/></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20.wmf"/><Relationship Id="rId2" Type="http://schemas.openxmlformats.org/officeDocument/2006/relationships/oleObject" Target="../embeddings/oleObject10.bin"/><Relationship Id="rId1" Type="http://schemas.openxmlformats.org/officeDocument/2006/relationships/hyperlink" Target="ppt/slides/clipboard/slides/winword%20TestMortgageClass.jav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5.jpeg"/><Relationship Id="rId3" Type="http://schemas.openxmlformats.org/officeDocument/2006/relationships/image" Target="../media/image24.png"/><Relationship Id="rId2" Type="http://schemas.openxmlformats.org/officeDocument/2006/relationships/image" Target="../media/image3.emf"/><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457200"/>
            <a:ext cx="7772400" cy="1219200"/>
          </a:xfrm>
        </p:spPr>
        <p:txBody>
          <a:bodyPr vert="horz" wrap="square" lIns="92075" tIns="46038" rIns="92075" bIns="46038" anchor="ctr"/>
          <a:p>
            <a:r>
              <a:rPr lang="en-US" altLang="en-US" dirty="0">
                <a:latin typeface="Book Antiqua" pitchFamily="18" charset="0"/>
              </a:rPr>
              <a:t>A Simple Circle Class</a:t>
            </a:r>
            <a:endParaRPr lang="en-US" altLang="en-US" u="sng" dirty="0">
              <a:latin typeface="Book Antiqua" pitchFamily="18" charset="0"/>
              <a:hlinkClick r:id="rId1" action="ppaction://program"/>
            </a:endParaRPr>
          </a:p>
        </p:txBody>
      </p:sp>
      <p:sp>
        <p:nvSpPr>
          <p:cNvPr id="11268" name="Rectangle 3"/>
          <p:cNvSpPr>
            <a:spLocks noGrp="1"/>
          </p:cNvSpPr>
          <p:nvPr>
            <p:ph idx="1"/>
          </p:nvPr>
        </p:nvSpPr>
        <p:spPr>
          <a:xfrm>
            <a:off x="685800" y="2133600"/>
            <a:ext cx="8001000" cy="2209800"/>
          </a:xfrm>
        </p:spPr>
        <p:txBody>
          <a:bodyPr vert="horz" wrap="square" lIns="92075" tIns="46038" rIns="92075" bIns="46038" anchor="t"/>
          <a:p>
            <a:r>
              <a:rPr lang="en-US" altLang="en-US" sz="3600" dirty="0"/>
              <a:t>Objective: Demonstrate creating objects, accessing data, and using functions.</a:t>
            </a:r>
            <a:r>
              <a:rPr lang="en-US" altLang="en-US" sz="3600" dirty="0">
                <a:latin typeface="Book Antiqua" pitchFamily="18" charset="0"/>
              </a:rPr>
              <a:t> </a:t>
            </a:r>
            <a:endParaRPr lang="en-US" altLang="en-US" sz="3600"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8155" y="128905"/>
            <a:ext cx="1834515" cy="398780"/>
          </a:xfrm>
          <a:prstGeom prst="rect">
            <a:avLst/>
          </a:prstGeom>
          <a:noFill/>
        </p:spPr>
        <p:txBody>
          <a:bodyPr wrap="none" rtlCol="0" anchor="t">
            <a:spAutoFit/>
          </a:bodyPr>
          <a:p>
            <a:r>
              <a:rPr lang="en-US" altLang="en-US" sz="2000" dirty="0">
                <a:sym typeface="+mn-ea"/>
              </a:rPr>
              <a:t>TestCircle.cpp</a:t>
            </a:r>
            <a:endParaRPr lang="en-US" altLang="en-US" sz="2000" dirty="0">
              <a:sym typeface="+mn-ea"/>
            </a:endParaRPr>
          </a:p>
        </p:txBody>
      </p:sp>
      <p:sp>
        <p:nvSpPr>
          <p:cNvPr id="5" name="Text Box 4"/>
          <p:cNvSpPr txBox="1"/>
          <p:nvPr/>
        </p:nvSpPr>
        <p:spPr>
          <a:xfrm>
            <a:off x="478155" y="527685"/>
            <a:ext cx="3776345" cy="5908040"/>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class Circle</a:t>
            </a:r>
            <a:endParaRPr lang="en-US" sz="1400"/>
          </a:p>
          <a:p>
            <a:r>
              <a:rPr lang="en-US" sz="1400"/>
              <a:t>{</a:t>
            </a:r>
            <a:endParaRPr lang="en-US" sz="1400"/>
          </a:p>
          <a:p>
            <a:r>
              <a:rPr lang="en-US" sz="1400"/>
              <a:t>public:</a:t>
            </a:r>
            <a:endParaRPr lang="en-US" sz="1400"/>
          </a:p>
          <a:p>
            <a:r>
              <a:rPr lang="en-US" sz="1400"/>
              <a:t>  // The radius of this circle</a:t>
            </a:r>
            <a:endParaRPr lang="en-US" sz="1400"/>
          </a:p>
          <a:p>
            <a:r>
              <a:rPr lang="en-US" sz="1400"/>
              <a:t>  double radius;</a:t>
            </a:r>
            <a:endParaRPr lang="en-US" sz="1400"/>
          </a:p>
          <a:p>
            <a:endParaRPr lang="en-US" sz="1400"/>
          </a:p>
          <a:p>
            <a:r>
              <a:rPr lang="en-US" sz="1400"/>
              <a:t>  // Construct a default circle object</a:t>
            </a:r>
            <a:endParaRPr lang="en-US" sz="1400"/>
          </a:p>
          <a:p>
            <a:r>
              <a:rPr lang="en-US" sz="1400"/>
              <a:t>  Circle()</a:t>
            </a:r>
            <a:endParaRPr lang="en-US" sz="1400"/>
          </a:p>
          <a:p>
            <a:r>
              <a:rPr lang="en-US" sz="1400"/>
              <a:t>  {</a:t>
            </a:r>
            <a:endParaRPr lang="en-US" sz="1400"/>
          </a:p>
          <a:p>
            <a:r>
              <a:rPr lang="en-US" sz="1400"/>
              <a:t>    radius = 1;</a:t>
            </a:r>
            <a:endParaRPr lang="en-US" sz="1400"/>
          </a:p>
          <a:p>
            <a:r>
              <a:rPr lang="en-US" sz="1400"/>
              <a:t>  }</a:t>
            </a:r>
            <a:endParaRPr lang="en-US" sz="1400"/>
          </a:p>
          <a:p>
            <a:endParaRPr lang="en-US" sz="1400"/>
          </a:p>
          <a:p>
            <a:r>
              <a:rPr lang="en-US" sz="1400"/>
              <a:t>  // Construct a circle object</a:t>
            </a:r>
            <a:endParaRPr lang="en-US" sz="1400"/>
          </a:p>
          <a:p>
            <a:r>
              <a:rPr lang="en-US" sz="1400"/>
              <a:t>  Circle(double newRadius)</a:t>
            </a:r>
            <a:endParaRPr lang="en-US" sz="1400"/>
          </a:p>
          <a:p>
            <a:r>
              <a:rPr lang="en-US" sz="1400"/>
              <a:t>  {</a:t>
            </a:r>
            <a:endParaRPr lang="en-US" sz="1400"/>
          </a:p>
          <a:p>
            <a:r>
              <a:rPr lang="en-US" sz="1400"/>
              <a:t>    radius = newRadius;</a:t>
            </a:r>
            <a:endParaRPr lang="en-US" sz="1400"/>
          </a:p>
          <a:p>
            <a:r>
              <a:rPr lang="en-US" sz="1400"/>
              <a:t>  }</a:t>
            </a:r>
            <a:endParaRPr lang="en-US" sz="1400"/>
          </a:p>
          <a:p>
            <a:endParaRPr lang="en-US" sz="1400"/>
          </a:p>
          <a:p>
            <a:r>
              <a:rPr lang="en-US" sz="1400"/>
              <a:t>  // Return the area of this circle</a:t>
            </a:r>
            <a:endParaRPr lang="en-US" sz="1400"/>
          </a:p>
          <a:p>
            <a:r>
              <a:rPr lang="en-US" sz="1400"/>
              <a:t>  double getArea()</a:t>
            </a:r>
            <a:endParaRPr lang="en-US" sz="1400"/>
          </a:p>
          <a:p>
            <a:r>
              <a:rPr lang="en-US" sz="1400"/>
              <a:t>  {</a:t>
            </a:r>
            <a:endParaRPr lang="en-US" sz="1400"/>
          </a:p>
          <a:p>
            <a:r>
              <a:rPr lang="en-US" sz="1400"/>
              <a:t>    return radius * radius * 3.14159;</a:t>
            </a:r>
            <a:endParaRPr lang="en-US" sz="1400"/>
          </a:p>
          <a:p>
            <a:r>
              <a:rPr lang="en-US" sz="1400"/>
              <a:t>  }</a:t>
            </a:r>
            <a:endParaRPr lang="en-US" sz="1400"/>
          </a:p>
          <a:p>
            <a:r>
              <a:rPr lang="en-US" sz="1400"/>
              <a:t>};  // Must place a semicolon here</a:t>
            </a:r>
            <a:endParaRPr lang="en-US" sz="1400"/>
          </a:p>
        </p:txBody>
      </p:sp>
      <p:sp>
        <p:nvSpPr>
          <p:cNvPr id="6" name="Text Box 5"/>
          <p:cNvSpPr txBox="1"/>
          <p:nvPr/>
        </p:nvSpPr>
        <p:spPr>
          <a:xfrm>
            <a:off x="4182745" y="248285"/>
            <a:ext cx="4554855" cy="5262245"/>
          </a:xfrm>
          <a:prstGeom prst="rect">
            <a:avLst/>
          </a:prstGeom>
          <a:noFill/>
        </p:spPr>
        <p:txBody>
          <a:bodyPr wrap="square" rtlCol="0" anchor="t">
            <a:spAutoFit/>
          </a:bodyPr>
          <a:p>
            <a:r>
              <a:rPr lang="en-US" sz="1400"/>
              <a:t>int main()</a:t>
            </a:r>
            <a:endParaRPr lang="en-US" sz="1400"/>
          </a:p>
          <a:p>
            <a:r>
              <a:rPr lang="en-US" sz="1400"/>
              <a:t>{</a:t>
            </a:r>
            <a:endParaRPr lang="en-US" sz="1400"/>
          </a:p>
          <a:p>
            <a:r>
              <a:rPr lang="en-US" sz="1400"/>
              <a:t>  Circle circle1(1.0);</a:t>
            </a:r>
            <a:endParaRPr lang="en-US" sz="1400"/>
          </a:p>
          <a:p>
            <a:r>
              <a:rPr lang="en-US" sz="1400"/>
              <a:t>  Circle circle2(25);</a:t>
            </a:r>
            <a:endParaRPr lang="en-US" sz="1400"/>
          </a:p>
          <a:p>
            <a:r>
              <a:rPr lang="en-US" sz="1400"/>
              <a:t>  Circle circle3(125);</a:t>
            </a:r>
            <a:endParaRPr lang="en-US" sz="1400"/>
          </a:p>
          <a:p>
            <a:endParaRPr lang="en-US" sz="1400"/>
          </a:p>
          <a:p>
            <a:r>
              <a:rPr lang="en-US" sz="1400"/>
              <a:t>  cout &lt;&lt; "The area of the circle of radius "</a:t>
            </a:r>
            <a:endParaRPr lang="en-US" sz="1400"/>
          </a:p>
          <a:p>
            <a:r>
              <a:rPr lang="en-US" sz="1400"/>
              <a:t>    &lt;&lt; circle1.radius &lt;&lt; " is " &lt;&lt; circle1.getArea() &lt;&lt; endl;</a:t>
            </a:r>
            <a:endParaRPr lang="en-US" sz="1400"/>
          </a:p>
          <a:p>
            <a:r>
              <a:rPr lang="en-US" sz="1400"/>
              <a:t>  cout &lt;&lt; "The area of the circle of radius "</a:t>
            </a:r>
            <a:endParaRPr lang="en-US" sz="1400"/>
          </a:p>
          <a:p>
            <a:r>
              <a:rPr lang="en-US" sz="1400"/>
              <a:t>    &lt;&lt; circle2.radius &lt;&lt; " is " &lt;&lt; circle2.getArea() &lt;&lt; endl;</a:t>
            </a:r>
            <a:endParaRPr lang="en-US" sz="1400"/>
          </a:p>
          <a:p>
            <a:r>
              <a:rPr lang="en-US" sz="1400"/>
              <a:t>  cout &lt;&lt; "The area of the circle of radius "</a:t>
            </a:r>
            <a:endParaRPr lang="en-US" sz="1400"/>
          </a:p>
          <a:p>
            <a:r>
              <a:rPr lang="en-US" sz="1400"/>
              <a:t>    &lt;&lt; circle3.radius &lt;&lt; " is " &lt;&lt; circle3.getArea() &lt;&lt; endl;</a:t>
            </a:r>
            <a:endParaRPr lang="en-US" sz="1400"/>
          </a:p>
          <a:p>
            <a:endParaRPr lang="en-US" sz="1400"/>
          </a:p>
          <a:p>
            <a:r>
              <a:rPr lang="en-US" sz="1400"/>
              <a:t>  // Modify circle radius</a:t>
            </a:r>
            <a:endParaRPr lang="en-US" sz="1400"/>
          </a:p>
          <a:p>
            <a:r>
              <a:rPr lang="en-US" sz="1400"/>
              <a:t>  circle2.radius = 100;</a:t>
            </a:r>
            <a:endParaRPr lang="en-US" sz="1400"/>
          </a:p>
          <a:p>
            <a:r>
              <a:rPr lang="en-US" sz="1400"/>
              <a:t>  cout &lt;&lt; "The area of the circle of radius "</a:t>
            </a:r>
            <a:endParaRPr lang="en-US" sz="1400"/>
          </a:p>
          <a:p>
            <a:r>
              <a:rPr lang="en-US" sz="1400"/>
              <a:t>    &lt;&lt; circle2.radius &lt;&lt; " is " &lt;&lt; circle2.getArea() &lt;&lt; endl;</a:t>
            </a:r>
            <a:endParaRPr lang="en-US" sz="1400"/>
          </a:p>
          <a:p>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3951605" y="5632450"/>
            <a:ext cx="4786630" cy="8267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117475" y="125413"/>
            <a:ext cx="8909050" cy="744537"/>
          </a:xfrm>
        </p:spPr>
        <p:txBody>
          <a:bodyPr vert="horz" wrap="square" lIns="92075" tIns="46038" rIns="92075" bIns="46038" anchor="ctr"/>
          <a:p>
            <a:r>
              <a:rPr lang="en-US" altLang="en-US" sz="2800" dirty="0">
                <a:latin typeface="Book Antiqua" pitchFamily="18" charset="0"/>
              </a:rPr>
              <a:t>Example: Defining Classes and Creating Objects</a:t>
            </a:r>
            <a:endParaRPr lang="en-US" altLang="en-US" sz="2800" u="sng" dirty="0">
              <a:latin typeface="Book Antiqua" pitchFamily="18" charset="0"/>
              <a:hlinkClick r:id="rId1" action="ppaction://program"/>
            </a:endParaRPr>
          </a:p>
        </p:txBody>
      </p:sp>
      <p:sp>
        <p:nvSpPr>
          <p:cNvPr id="12292" name="Rectangle 8"/>
          <p:cNvSpPr/>
          <p:nvPr/>
        </p:nvSpPr>
        <p:spPr>
          <a:xfrm>
            <a:off x="0" y="225742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3" name="Rectangle 11"/>
          <p:cNvSpPr/>
          <p:nvPr/>
        </p:nvSpPr>
        <p:spPr>
          <a:xfrm>
            <a:off x="0" y="22717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2294" name="Object 10"/>
          <p:cNvGraphicFramePr>
            <a:graphicFrameLocks noChangeAspect="1"/>
          </p:cNvGraphicFramePr>
          <p:nvPr/>
        </p:nvGraphicFramePr>
        <p:xfrm>
          <a:off x="465138" y="762000"/>
          <a:ext cx="5984875" cy="4457700"/>
        </p:xfrm>
        <a:graphic>
          <a:graphicData uri="http://schemas.openxmlformats.org/presentationml/2006/ole">
            <mc:AlternateContent xmlns:mc="http://schemas.openxmlformats.org/markup-compatibility/2006">
              <mc:Choice xmlns:v="urn:schemas-microsoft-com:vml" Requires="v">
                <p:oleObj spid="_x0000_s3080" name="" r:id="rId2" imgW="3733800" imgH="2311400" progId="Word.Picture.8">
                  <p:embed/>
                </p:oleObj>
              </mc:Choice>
              <mc:Fallback>
                <p:oleObj name="" r:id="rId2" imgW="3733800" imgH="2311400" progId="Word.Picture.8">
                  <p:embed/>
                  <p:pic>
                    <p:nvPicPr>
                      <p:cNvPr id="0" name="Picture 3079"/>
                      <p:cNvPicPr/>
                      <p:nvPr/>
                    </p:nvPicPr>
                    <p:blipFill>
                      <a:blip r:embed="rId3"/>
                      <a:stretch>
                        <a:fillRect/>
                      </a:stretch>
                    </p:blipFill>
                    <p:spPr>
                      <a:xfrm>
                        <a:off x="465138" y="762000"/>
                        <a:ext cx="5984875" cy="44577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1615" y="0"/>
            <a:ext cx="1154430" cy="460375"/>
          </a:xfrm>
          <a:prstGeom prst="rect">
            <a:avLst/>
          </a:prstGeom>
          <a:noFill/>
        </p:spPr>
        <p:txBody>
          <a:bodyPr wrap="none" rtlCol="0" anchor="t">
            <a:spAutoFit/>
          </a:bodyPr>
          <a:p>
            <a:r>
              <a:rPr lang="en-US" altLang="en-US" sz="2400" dirty="0">
                <a:sym typeface="+mn-ea"/>
              </a:rPr>
              <a:t>TV.cpp</a:t>
            </a:r>
            <a:endParaRPr lang="en-US" altLang="en-US" sz="2400" dirty="0">
              <a:sym typeface="+mn-ea"/>
            </a:endParaRPr>
          </a:p>
        </p:txBody>
      </p:sp>
      <p:sp>
        <p:nvSpPr>
          <p:cNvPr id="5" name="Text Box 4"/>
          <p:cNvSpPr txBox="1"/>
          <p:nvPr/>
        </p:nvSpPr>
        <p:spPr>
          <a:xfrm>
            <a:off x="221615" y="368935"/>
            <a:ext cx="4394200" cy="6369685"/>
          </a:xfrm>
          <a:prstGeom prst="rect">
            <a:avLst/>
          </a:prstGeom>
          <a:noFill/>
        </p:spPr>
        <p:txBody>
          <a:bodyPr wrap="square" rtlCol="0" anchor="t">
            <a:spAutoFit/>
          </a:bodyPr>
          <a:p>
            <a:r>
              <a:rPr lang="en-US" sz="1200"/>
              <a:t>#include &lt;iostream&gt;</a:t>
            </a:r>
            <a:endParaRPr lang="en-US" sz="1200"/>
          </a:p>
          <a:p>
            <a:r>
              <a:rPr lang="en-US" sz="1200"/>
              <a:t>using namespace std;</a:t>
            </a:r>
            <a:endParaRPr lang="en-US" sz="1200"/>
          </a:p>
          <a:p>
            <a:r>
              <a:rPr lang="en-US" sz="1200"/>
              <a:t>class TV{</a:t>
            </a:r>
            <a:endParaRPr lang="en-US" sz="1200"/>
          </a:p>
          <a:p>
            <a:r>
              <a:rPr lang="en-US" sz="1200"/>
              <a:t>public:</a:t>
            </a:r>
            <a:endParaRPr lang="en-US" sz="1200"/>
          </a:p>
          <a:p>
            <a:r>
              <a:rPr lang="en-US" sz="1200"/>
              <a:t>  int channel;</a:t>
            </a:r>
            <a:endParaRPr lang="en-US" sz="1200"/>
          </a:p>
          <a:p>
            <a:r>
              <a:rPr lang="en-US" sz="1200"/>
              <a:t>  int volumeLevel; // Default volume level is 1</a:t>
            </a:r>
            <a:endParaRPr lang="en-US" sz="1200"/>
          </a:p>
          <a:p>
            <a:r>
              <a:rPr lang="en-US" sz="1200"/>
              <a:t>  bool on; // By default TV is off</a:t>
            </a:r>
            <a:endParaRPr lang="en-US" sz="1200"/>
          </a:p>
          <a:p>
            <a:r>
              <a:rPr lang="en-US" sz="1200"/>
              <a:t>  </a:t>
            </a:r>
            <a:r>
              <a:rPr lang="en-US" sz="1200">
                <a:solidFill>
                  <a:srgbClr val="FF0000"/>
                </a:solidFill>
              </a:rPr>
              <a:t>TV()</a:t>
            </a:r>
            <a:r>
              <a:rPr lang="en-US" sz="1200"/>
              <a:t>  {</a:t>
            </a:r>
            <a:endParaRPr lang="en-US" sz="1200"/>
          </a:p>
          <a:p>
            <a:r>
              <a:rPr lang="en-US" sz="1200"/>
              <a:t>    channel = 1; // Default channel is 1</a:t>
            </a:r>
            <a:endParaRPr lang="en-US" sz="1200"/>
          </a:p>
          <a:p>
            <a:r>
              <a:rPr lang="en-US" sz="1200"/>
              <a:t>    volumeLevel = 1; // Default volume level is 1</a:t>
            </a:r>
            <a:endParaRPr lang="en-US" sz="1200"/>
          </a:p>
          <a:p>
            <a:r>
              <a:rPr lang="en-US" sz="1200"/>
              <a:t>    on = false; // By default TV is off  }</a:t>
            </a:r>
            <a:endParaRPr lang="en-US" sz="1200"/>
          </a:p>
          <a:p>
            <a:r>
              <a:rPr lang="en-US" sz="1200"/>
              <a:t>  </a:t>
            </a:r>
            <a:r>
              <a:rPr lang="en-US" sz="1200">
                <a:solidFill>
                  <a:srgbClr val="FF0000"/>
                </a:solidFill>
              </a:rPr>
              <a:t>void turnOn()</a:t>
            </a:r>
            <a:r>
              <a:rPr lang="en-US" sz="1200"/>
              <a:t>  {</a:t>
            </a:r>
            <a:endParaRPr lang="en-US" sz="1200"/>
          </a:p>
          <a:p>
            <a:r>
              <a:rPr lang="en-US" sz="1200"/>
              <a:t>    on = true;  }</a:t>
            </a:r>
            <a:endParaRPr lang="en-US" sz="1200"/>
          </a:p>
          <a:p>
            <a:r>
              <a:rPr lang="en-US" sz="1200"/>
              <a:t>  </a:t>
            </a:r>
            <a:r>
              <a:rPr lang="en-US" sz="1200">
                <a:solidFill>
                  <a:srgbClr val="FF0000"/>
                </a:solidFill>
              </a:rPr>
              <a:t>void turnOff() </a:t>
            </a:r>
            <a:r>
              <a:rPr lang="en-US" sz="1200"/>
              <a:t> {</a:t>
            </a:r>
            <a:endParaRPr lang="en-US" sz="1200"/>
          </a:p>
          <a:p>
            <a:r>
              <a:rPr lang="en-US" sz="1200"/>
              <a:t>    on = false;  }</a:t>
            </a:r>
            <a:endParaRPr lang="en-US" sz="1200"/>
          </a:p>
          <a:p>
            <a:r>
              <a:rPr lang="en-US" sz="1200"/>
              <a:t>  </a:t>
            </a:r>
            <a:r>
              <a:rPr lang="en-US" sz="1200">
                <a:solidFill>
                  <a:srgbClr val="FF0000"/>
                </a:solidFill>
              </a:rPr>
              <a:t>void setChannel(int newChannel)</a:t>
            </a:r>
            <a:r>
              <a:rPr lang="en-US" sz="1200"/>
              <a:t>  {</a:t>
            </a:r>
            <a:endParaRPr lang="en-US" sz="1200"/>
          </a:p>
          <a:p>
            <a:r>
              <a:rPr lang="en-US" sz="1200"/>
              <a:t>    if (on &amp;&amp; newChannel &gt;= 1 &amp;&amp; newChannel &lt;= 120)</a:t>
            </a:r>
            <a:endParaRPr lang="en-US" sz="1200"/>
          </a:p>
          <a:p>
            <a:r>
              <a:rPr lang="en-US" sz="1200"/>
              <a:t>      channel = newChannel;  }</a:t>
            </a:r>
            <a:endParaRPr lang="en-US" sz="1200"/>
          </a:p>
          <a:p>
            <a:r>
              <a:rPr lang="en-US" sz="1200"/>
              <a:t> </a:t>
            </a:r>
            <a:r>
              <a:rPr lang="en-US" sz="1200">
                <a:solidFill>
                  <a:srgbClr val="FF0000"/>
                </a:solidFill>
              </a:rPr>
              <a:t> void setVolume(int newVolumeLevel) </a:t>
            </a:r>
            <a:r>
              <a:rPr lang="en-US" sz="1200"/>
              <a:t> {</a:t>
            </a:r>
            <a:endParaRPr lang="en-US" sz="1200"/>
          </a:p>
          <a:p>
            <a:r>
              <a:rPr lang="en-US" sz="1200"/>
              <a:t>    if (on &amp;&amp; newVolumeLevel &gt;= 1 &amp;&amp; newVolumeLevel &lt;= 7)</a:t>
            </a:r>
            <a:endParaRPr lang="en-US" sz="1200"/>
          </a:p>
          <a:p>
            <a:r>
              <a:rPr lang="en-US" sz="1200"/>
              <a:t>      volumeLevel = newVolumeLevel;  }</a:t>
            </a:r>
            <a:endParaRPr lang="en-US" sz="1200"/>
          </a:p>
          <a:p>
            <a:r>
              <a:rPr lang="en-US" sz="1200"/>
              <a:t> </a:t>
            </a:r>
            <a:r>
              <a:rPr lang="en-US" sz="1200">
                <a:solidFill>
                  <a:srgbClr val="FF0000"/>
                </a:solidFill>
              </a:rPr>
              <a:t> void channelUp()</a:t>
            </a:r>
            <a:r>
              <a:rPr lang="en-US" sz="1200"/>
              <a:t>  {</a:t>
            </a:r>
            <a:endParaRPr lang="en-US" sz="1200"/>
          </a:p>
          <a:p>
            <a:r>
              <a:rPr lang="en-US" sz="1200"/>
              <a:t>    if (on &amp;&amp; channel &lt; 120)</a:t>
            </a:r>
            <a:endParaRPr lang="en-US" sz="1200"/>
          </a:p>
          <a:p>
            <a:r>
              <a:rPr lang="en-US" sz="1200"/>
              <a:t>      channel++;  }</a:t>
            </a:r>
            <a:endParaRPr lang="en-US" sz="1200"/>
          </a:p>
          <a:p>
            <a:r>
              <a:rPr lang="en-US" sz="1200"/>
              <a:t>  </a:t>
            </a:r>
            <a:r>
              <a:rPr lang="en-US" sz="1200">
                <a:solidFill>
                  <a:srgbClr val="FF0000"/>
                </a:solidFill>
              </a:rPr>
              <a:t>void channelDown()</a:t>
            </a:r>
            <a:r>
              <a:rPr lang="en-US" sz="1200"/>
              <a:t>  {</a:t>
            </a:r>
            <a:endParaRPr lang="en-US" sz="1200"/>
          </a:p>
          <a:p>
            <a:r>
              <a:rPr lang="en-US" sz="1200"/>
              <a:t>    if (on &amp;&amp; channel &gt; 1)</a:t>
            </a:r>
            <a:endParaRPr lang="en-US" sz="1200"/>
          </a:p>
          <a:p>
            <a:r>
              <a:rPr lang="en-US" sz="1200"/>
              <a:t>      channel--;  }</a:t>
            </a:r>
            <a:endParaRPr lang="en-US" sz="1200"/>
          </a:p>
          <a:p>
            <a:r>
              <a:rPr lang="en-US" sz="1200"/>
              <a:t>  </a:t>
            </a:r>
            <a:r>
              <a:rPr lang="en-US" sz="1200">
                <a:solidFill>
                  <a:srgbClr val="FF0000"/>
                </a:solidFill>
              </a:rPr>
              <a:t>void volumeUp()</a:t>
            </a:r>
            <a:r>
              <a:rPr lang="en-US" sz="1200"/>
              <a:t>  {</a:t>
            </a:r>
            <a:endParaRPr lang="en-US" sz="1200"/>
          </a:p>
          <a:p>
            <a:r>
              <a:rPr lang="en-US" sz="1200"/>
              <a:t>    if (on &amp;&amp; volumeLevel &lt; 7)</a:t>
            </a:r>
            <a:endParaRPr lang="en-US" sz="1200"/>
          </a:p>
          <a:p>
            <a:r>
              <a:rPr lang="en-US" sz="1200"/>
              <a:t>      volumeLevel++;  }</a:t>
            </a:r>
            <a:endParaRPr lang="en-US" sz="1200"/>
          </a:p>
          <a:p>
            <a:r>
              <a:rPr lang="en-US" sz="1200"/>
              <a:t>  </a:t>
            </a:r>
            <a:r>
              <a:rPr lang="en-US" sz="1200">
                <a:solidFill>
                  <a:srgbClr val="FF0000"/>
                </a:solidFill>
              </a:rPr>
              <a:t>void volumeDown()</a:t>
            </a:r>
            <a:r>
              <a:rPr lang="en-US" sz="1200"/>
              <a:t>  {</a:t>
            </a:r>
            <a:endParaRPr lang="en-US" sz="1200"/>
          </a:p>
          <a:p>
            <a:r>
              <a:rPr lang="en-US" sz="1200"/>
              <a:t>    if (on &amp;&amp; volumeLevel &gt; 1)</a:t>
            </a:r>
            <a:endParaRPr lang="en-US" sz="1200"/>
          </a:p>
          <a:p>
            <a:r>
              <a:rPr lang="en-US" sz="1200"/>
              <a:t>      volumeLevel--;  } </a:t>
            </a:r>
            <a:endParaRPr lang="en-US" sz="1200"/>
          </a:p>
          <a:p>
            <a:r>
              <a:rPr lang="en-US" sz="1200"/>
              <a:t>};</a:t>
            </a:r>
            <a:endParaRPr lang="en-US" sz="1200"/>
          </a:p>
        </p:txBody>
      </p:sp>
      <p:sp>
        <p:nvSpPr>
          <p:cNvPr id="6" name="Text Box 5"/>
          <p:cNvSpPr txBox="1"/>
          <p:nvPr/>
        </p:nvSpPr>
        <p:spPr>
          <a:xfrm>
            <a:off x="4615815" y="202565"/>
            <a:ext cx="3758565" cy="4831080"/>
          </a:xfrm>
          <a:prstGeom prst="rect">
            <a:avLst/>
          </a:prstGeom>
          <a:noFill/>
        </p:spPr>
        <p:txBody>
          <a:bodyPr wrap="square" rtlCol="0" anchor="t">
            <a:spAutoFit/>
          </a:bodyPr>
          <a:p>
            <a:r>
              <a:rPr lang="en-US" sz="1400"/>
              <a:t>int main()</a:t>
            </a:r>
            <a:endParaRPr lang="en-US" sz="1400"/>
          </a:p>
          <a:p>
            <a:r>
              <a:rPr lang="en-US" sz="1400"/>
              <a:t>{</a:t>
            </a:r>
            <a:endParaRPr lang="en-US" sz="1400"/>
          </a:p>
          <a:p>
            <a:r>
              <a:rPr lang="en-US" sz="1400"/>
              <a:t>  TV tv1;</a:t>
            </a:r>
            <a:endParaRPr lang="en-US" sz="1400"/>
          </a:p>
          <a:p>
            <a:r>
              <a:rPr lang="en-US" sz="1400"/>
              <a:t>  tv1.turnOn();</a:t>
            </a:r>
            <a:endParaRPr lang="en-US" sz="1400"/>
          </a:p>
          <a:p>
            <a:r>
              <a:rPr lang="en-US" sz="1400"/>
              <a:t>  tv1.setChannel(30);</a:t>
            </a:r>
            <a:endParaRPr lang="en-US" sz="1400"/>
          </a:p>
          <a:p>
            <a:r>
              <a:rPr lang="en-US" sz="1400"/>
              <a:t>  tv1.setVolume(3);</a:t>
            </a:r>
            <a:endParaRPr lang="en-US" sz="1400"/>
          </a:p>
          <a:p>
            <a:endParaRPr lang="en-US" sz="1400"/>
          </a:p>
          <a:p>
            <a:r>
              <a:rPr lang="en-US" sz="1400"/>
              <a:t>  TV tv2;</a:t>
            </a:r>
            <a:endParaRPr lang="en-US" sz="1400"/>
          </a:p>
          <a:p>
            <a:r>
              <a:rPr lang="en-US" sz="1400"/>
              <a:t>  tv2.turnOn();</a:t>
            </a:r>
            <a:endParaRPr lang="en-US" sz="1400"/>
          </a:p>
          <a:p>
            <a:r>
              <a:rPr lang="en-US" sz="1400"/>
              <a:t>  tv2.channelUp();</a:t>
            </a:r>
            <a:endParaRPr lang="en-US" sz="1400"/>
          </a:p>
          <a:p>
            <a:r>
              <a:rPr lang="en-US" sz="1400"/>
              <a:t>  tv2.channelUp();</a:t>
            </a:r>
            <a:endParaRPr lang="en-US" sz="1400"/>
          </a:p>
          <a:p>
            <a:r>
              <a:rPr lang="en-US" sz="1400"/>
              <a:t>  tv2.volumeUp();</a:t>
            </a:r>
            <a:endParaRPr lang="en-US" sz="1400"/>
          </a:p>
          <a:p>
            <a:endParaRPr lang="en-US" sz="1400"/>
          </a:p>
          <a:p>
            <a:r>
              <a:rPr lang="en-US" sz="1400"/>
              <a:t>  cout &lt;&lt; "tv1's channel is " &lt;&lt; tv1.channel</a:t>
            </a:r>
            <a:endParaRPr lang="en-US" sz="1400"/>
          </a:p>
          <a:p>
            <a:r>
              <a:rPr lang="en-US" sz="1400"/>
              <a:t>    &lt;&lt; " and volume level is " &lt;&lt; tv1.volumeLevel &lt;&lt; endl;</a:t>
            </a:r>
            <a:endParaRPr lang="en-US" sz="1400"/>
          </a:p>
          <a:p>
            <a:r>
              <a:rPr lang="en-US" sz="1400"/>
              <a:t>  cout &lt;&lt; "tv2's channel is " &lt;&lt; tv2.channel</a:t>
            </a:r>
            <a:endParaRPr lang="en-US" sz="1400"/>
          </a:p>
          <a:p>
            <a:r>
              <a:rPr lang="en-US" sz="1400"/>
              <a:t>    &lt;&lt; " and volume level is " &lt;&lt; tv2.volumeLevel &lt;&lt; endl;</a:t>
            </a:r>
            <a:endParaRPr lang="en-US" sz="1400"/>
          </a:p>
          <a:p>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3818255" y="5200650"/>
            <a:ext cx="4460240" cy="460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0"/>
            <a:ext cx="7772400" cy="1428750"/>
          </a:xfrm>
        </p:spPr>
        <p:txBody>
          <a:bodyPr vert="horz" wrap="square" lIns="92075" tIns="46038" rIns="92075" bIns="46038" anchor="ctr"/>
          <a:p>
            <a:r>
              <a:rPr lang="en-US" altLang="en-US" dirty="0"/>
              <a:t>Constructors</a:t>
            </a:r>
            <a:endParaRPr lang="en-US" altLang="en-US" b="1" dirty="0">
              <a:latin typeface="Book Antiqua" pitchFamily="18" charset="0"/>
            </a:endParaRPr>
          </a:p>
        </p:txBody>
      </p:sp>
      <p:sp>
        <p:nvSpPr>
          <p:cNvPr id="13316" name="Text Box 4"/>
          <p:cNvSpPr txBox="1"/>
          <p:nvPr/>
        </p:nvSpPr>
        <p:spPr>
          <a:xfrm>
            <a:off x="231775" y="1143000"/>
            <a:ext cx="8756650" cy="4838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 constructor has exactly the same name as the defining class. Like regular functions, constructors can be overloaded (i.e., multiple constructors with the same name but different signatures), making it easy to construct objects with different initial data values. </a:t>
            </a:r>
            <a:endParaRPr lang="en-US" altLang="en-US" sz="2400" dirty="0"/>
          </a:p>
          <a:p>
            <a:pPr marL="0" lvl="0" indent="0">
              <a:spcBef>
                <a:spcPct val="50000"/>
              </a:spcBef>
              <a:buClrTx/>
              <a:buSzPct val="100000"/>
              <a:buNone/>
            </a:pPr>
            <a:r>
              <a:rPr lang="en-US" altLang="en-US" sz="2400" dirty="0"/>
              <a:t>A class normally provides a constructor without arguments (e.g., </a:t>
            </a:r>
            <a:r>
              <a:rPr lang="en-US" altLang="en-US" sz="2400" u="sng" dirty="0"/>
              <a:t>Circle()</a:t>
            </a:r>
            <a:r>
              <a:rPr lang="en-US" altLang="en-US" sz="2400" dirty="0"/>
              <a:t>). Such constructor is called a </a:t>
            </a:r>
            <a:r>
              <a:rPr lang="en-US" altLang="en-US" sz="2400" i="1" dirty="0"/>
              <a:t>no-arg</a:t>
            </a:r>
            <a:r>
              <a:rPr lang="en-US" altLang="en-US" sz="2400" dirty="0"/>
              <a:t> or </a:t>
            </a:r>
            <a:r>
              <a:rPr lang="en-US" altLang="en-US" sz="2400" i="1" dirty="0"/>
              <a:t>no-argument</a:t>
            </a:r>
            <a:r>
              <a:rPr lang="en-US" altLang="en-US" sz="2400" dirty="0"/>
              <a:t> </a:t>
            </a:r>
            <a:r>
              <a:rPr lang="en-US" altLang="en-US" sz="2400" i="1" dirty="0"/>
              <a:t>constructor</a:t>
            </a:r>
            <a:r>
              <a:rPr lang="en-US" altLang="en-US" sz="2400" dirty="0"/>
              <a:t>. </a:t>
            </a:r>
            <a:endParaRPr lang="en-US" altLang="en-US" sz="2400" dirty="0"/>
          </a:p>
          <a:p>
            <a:pPr marL="0" lvl="0" indent="0">
              <a:spcBef>
                <a:spcPct val="50000"/>
              </a:spcBef>
              <a:buClrTx/>
              <a:buSzPct val="100000"/>
              <a:buNone/>
            </a:pPr>
            <a:r>
              <a:rPr lang="en-US" altLang="en-US" sz="2400" dirty="0"/>
              <a:t>A class may be declared without constructors. In this case, a no-arg constructor with an empty body is implicitly declared in the class. This constructor, called </a:t>
            </a:r>
            <a:r>
              <a:rPr lang="en-US" altLang="en-US" sz="2400" i="1" dirty="0"/>
              <a:t>a default constructor</a:t>
            </a:r>
            <a:r>
              <a:rPr lang="en-US" altLang="en-US" sz="2400" dirty="0"/>
              <a:t>, is provided automatically </a:t>
            </a:r>
            <a:r>
              <a:rPr lang="en-US" altLang="en-US" sz="2400" i="1" dirty="0"/>
              <a:t>only if no constructors are explicitly declared in the class</a:t>
            </a:r>
            <a:r>
              <a:rPr lang="en-US" altLang="en-US" sz="2400" dirty="0"/>
              <a:t>.</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Constructors, cont.</a:t>
            </a:r>
            <a:endParaRPr lang="en-US" altLang="en-US" b="1" dirty="0">
              <a:latin typeface="Book Antiqua" pitchFamily="18" charset="0"/>
            </a:endParaRPr>
          </a:p>
        </p:txBody>
      </p:sp>
      <p:sp>
        <p:nvSpPr>
          <p:cNvPr id="14340" name="Text Box 4"/>
          <p:cNvSpPr txBox="1"/>
          <p:nvPr/>
        </p:nvSpPr>
        <p:spPr>
          <a:xfrm>
            <a:off x="381000" y="1143000"/>
            <a:ext cx="8534400" cy="375348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cs typeface="Times New Roman" panose="02020603050405020304" pitchFamily="18" charset="0"/>
              </a:rPr>
              <a:t>A constructor with no parameters is referred to as a </a:t>
            </a:r>
            <a:r>
              <a:rPr lang="en-US" altLang="en-US" sz="2800" i="1" dirty="0">
                <a:cs typeface="Times New Roman" panose="02020603050405020304" pitchFamily="18" charset="0"/>
              </a:rPr>
              <a:t>no-arg constructor</a:t>
            </a:r>
            <a:r>
              <a:rPr lang="en-US" altLang="en-US" sz="2800" dirty="0">
                <a:cs typeface="Times New Roman" panose="02020603050405020304" pitchFamily="18" charset="0"/>
              </a:rPr>
              <a:t>.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       Constructors must have the same name as the class itself.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       Constructors do not have a return type—not even void.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       Constructors play the role of initializing objects.</a:t>
            </a:r>
            <a:endParaRPr lang="en-US" altLang="en-US" sz="2800" dirty="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54050" y="279400"/>
            <a:ext cx="7772400" cy="690563"/>
          </a:xfrm>
        </p:spPr>
        <p:txBody>
          <a:bodyPr vert="horz" wrap="square" lIns="92075" tIns="46038" rIns="92075" bIns="46038" anchor="ctr"/>
          <a:p>
            <a:r>
              <a:rPr lang="en-US" altLang="en-US" dirty="0"/>
              <a:t>Object Names</a:t>
            </a:r>
            <a:endParaRPr lang="en-US" altLang="en-US" dirty="0"/>
          </a:p>
        </p:txBody>
      </p:sp>
      <p:sp>
        <p:nvSpPr>
          <p:cNvPr id="15364" name="Rectangle 3"/>
          <p:cNvSpPr>
            <a:spLocks noGrp="1"/>
          </p:cNvSpPr>
          <p:nvPr>
            <p:ph idx="1"/>
          </p:nvPr>
        </p:nvSpPr>
        <p:spPr>
          <a:xfrm>
            <a:off x="309563" y="1277938"/>
            <a:ext cx="8486775" cy="4589462"/>
          </a:xfrm>
        </p:spPr>
        <p:txBody>
          <a:bodyPr vert="horz" wrap="square" lIns="92075" tIns="46038" rIns="92075" bIns="46038" anchor="t"/>
          <a:p>
            <a:pPr marL="0" indent="0">
              <a:buNone/>
            </a:pPr>
            <a:r>
              <a:rPr lang="en-US" altLang="en-US" sz="2800" dirty="0"/>
              <a:t>In C++, you can assign a name when creating an object. A constructor is invoked when an object is created. The syntax to create an object using the no-arg constructor is</a:t>
            </a:r>
            <a:endParaRPr lang="en-US" altLang="en-US" sz="2800" b="1" i="1" dirty="0"/>
          </a:p>
          <a:p>
            <a:pPr marL="0" indent="0">
              <a:buNone/>
            </a:pPr>
            <a:r>
              <a:rPr lang="en-US" altLang="en-US" sz="2800" dirty="0"/>
              <a:t>	ClassName objectName;</a:t>
            </a:r>
            <a:endParaRPr lang="en-US" altLang="en-US" sz="2800" dirty="0"/>
          </a:p>
          <a:p>
            <a:pPr marL="0" indent="0">
              <a:buNone/>
            </a:pPr>
            <a:endParaRPr lang="en-US" altLang="en-US" sz="2800" u="sng" dirty="0"/>
          </a:p>
          <a:p>
            <a:pPr marL="0" indent="0">
              <a:buNone/>
            </a:pPr>
            <a:r>
              <a:rPr lang="en-US" altLang="en-US" sz="2800" dirty="0"/>
              <a:t>For example,</a:t>
            </a:r>
            <a:endParaRPr lang="en-US" altLang="en-US" sz="2800" dirty="0"/>
          </a:p>
          <a:p>
            <a:pPr marL="0" indent="0">
              <a:buNone/>
            </a:pPr>
            <a:r>
              <a:rPr lang="en-US" altLang="en-US" sz="2800" dirty="0"/>
              <a:t>	Circle circle1;</a:t>
            </a:r>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381000" y="228600"/>
            <a:ext cx="8077200" cy="838200"/>
          </a:xfrm>
        </p:spPr>
        <p:txBody>
          <a:bodyPr vert="horz" wrap="square" lIns="92075" tIns="46038" rIns="92075" bIns="46038" anchor="ctr"/>
          <a:p>
            <a:r>
              <a:rPr lang="en-US" altLang="en-US" dirty="0"/>
              <a:t>Constructing with Arguments</a:t>
            </a:r>
            <a:endParaRPr lang="en-US" altLang="en-US" b="1" dirty="0">
              <a:latin typeface="Book Antiqua" pitchFamily="18" charset="0"/>
            </a:endParaRPr>
          </a:p>
        </p:txBody>
      </p:sp>
      <p:sp>
        <p:nvSpPr>
          <p:cNvPr id="16388" name="Text Box 3"/>
          <p:cNvSpPr txBox="1"/>
          <p:nvPr/>
        </p:nvSpPr>
        <p:spPr>
          <a:xfrm>
            <a:off x="381000" y="1295400"/>
            <a:ext cx="8534400" cy="4362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t>The syntax to declare an object using a constructor with arguments is</a:t>
            </a:r>
            <a:endParaRPr lang="en-US" altLang="en-US" sz="2800" b="1" i="1" dirty="0"/>
          </a:p>
          <a:p>
            <a:pPr marL="0" lvl="0" indent="0">
              <a:spcBef>
                <a:spcPct val="0"/>
              </a:spcBef>
              <a:buClrTx/>
              <a:buSzPct val="100000"/>
              <a:buNone/>
            </a:pPr>
            <a:endParaRPr lang="en-US" altLang="en-US" sz="2800" b="1" i="1" dirty="0"/>
          </a:p>
          <a:p>
            <a:pPr marL="0" lvl="0" indent="0">
              <a:spcBef>
                <a:spcPct val="0"/>
              </a:spcBef>
              <a:buClrTx/>
              <a:buSzPct val="100000"/>
              <a:buNone/>
            </a:pPr>
            <a:r>
              <a:rPr lang="en-US" altLang="en-US" sz="2800" dirty="0"/>
              <a:t>	ClassName objectName(arguments);</a:t>
            </a:r>
            <a:endParaRPr lang="en-US" altLang="en-US" sz="2800" dirty="0"/>
          </a:p>
          <a:p>
            <a:pPr marL="0" lvl="0" indent="0">
              <a:spcBef>
                <a:spcPct val="0"/>
              </a:spcBef>
              <a:buClrTx/>
              <a:buSzPct val="100000"/>
              <a:buNone/>
            </a:pPr>
            <a:endParaRPr lang="en-US" altLang="en-US" sz="2800" dirty="0"/>
          </a:p>
          <a:p>
            <a:pPr marL="0" lvl="0" indent="0">
              <a:spcBef>
                <a:spcPct val="0"/>
              </a:spcBef>
              <a:buClrTx/>
              <a:buSzPct val="100000"/>
              <a:buNone/>
            </a:pPr>
            <a:r>
              <a:rPr lang="en-US" altLang="en-US" sz="2800" dirty="0"/>
              <a:t>For example, the following declaration creates an object named </a:t>
            </a:r>
            <a:r>
              <a:rPr lang="en-US" altLang="en-US" sz="2800" u="sng" dirty="0"/>
              <a:t>circle2</a:t>
            </a:r>
            <a:r>
              <a:rPr lang="en-US" altLang="en-US" sz="2800" dirty="0"/>
              <a:t> by invoking the </a:t>
            </a:r>
            <a:r>
              <a:rPr lang="en-US" altLang="en-US" sz="2800" u="sng" dirty="0"/>
              <a:t>Circle</a:t>
            </a:r>
            <a:r>
              <a:rPr lang="en-US" altLang="en-US" sz="2800" dirty="0"/>
              <a:t> class’s constructor with a specified radius </a:t>
            </a:r>
            <a:r>
              <a:rPr lang="en-US" altLang="en-US" sz="2800" u="sng" dirty="0"/>
              <a:t>5.5</a:t>
            </a:r>
            <a:r>
              <a:rPr lang="en-US" altLang="en-US" sz="2800" dirty="0"/>
              <a:t>.</a:t>
            </a:r>
            <a:endParaRPr lang="en-US" altLang="en-US" sz="2800" dirty="0"/>
          </a:p>
          <a:p>
            <a:pPr marL="0" lvl="0" indent="0">
              <a:spcBef>
                <a:spcPct val="0"/>
              </a:spcBef>
              <a:buClrTx/>
              <a:buSzPct val="100000"/>
              <a:buNone/>
            </a:pPr>
            <a:endParaRPr lang="en-US" altLang="en-US" sz="2800" u="sng" dirty="0"/>
          </a:p>
          <a:p>
            <a:pPr marL="0" lvl="0" indent="0">
              <a:spcBef>
                <a:spcPct val="0"/>
              </a:spcBef>
              <a:buClrTx/>
              <a:buSzPct val="100000"/>
              <a:buNone/>
            </a:pPr>
            <a:r>
              <a:rPr lang="en-US" altLang="en-US" sz="2800" dirty="0"/>
              <a:t>	Circle circle2(5.5);</a:t>
            </a:r>
            <a:endParaRPr lang="en-US"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457200" y="228600"/>
            <a:ext cx="8153400" cy="838200"/>
          </a:xfrm>
        </p:spPr>
        <p:txBody>
          <a:bodyPr vert="horz" wrap="square" lIns="92075" tIns="46038" rIns="92075" bIns="46038" anchor="ctr"/>
          <a:p>
            <a:r>
              <a:rPr lang="en-US" altLang="en-US" sz="4800" dirty="0"/>
              <a:t>Access Operator </a:t>
            </a:r>
            <a:endParaRPr lang="en-US" altLang="en-US" sz="4800" dirty="0"/>
          </a:p>
        </p:txBody>
      </p:sp>
      <p:sp>
        <p:nvSpPr>
          <p:cNvPr id="17412" name="Rectangle 3"/>
          <p:cNvSpPr>
            <a:spLocks noGrp="1"/>
          </p:cNvSpPr>
          <p:nvPr>
            <p:ph idx="1"/>
          </p:nvPr>
        </p:nvSpPr>
        <p:spPr>
          <a:xfrm>
            <a:off x="304800" y="1371600"/>
            <a:ext cx="8534400" cy="4724400"/>
          </a:xfrm>
        </p:spPr>
        <p:txBody>
          <a:bodyPr vert="horz" wrap="square" lIns="92075" tIns="46038" rIns="92075" bIns="46038" anchor="t"/>
          <a:p>
            <a:pPr marL="0" indent="0">
              <a:lnSpc>
                <a:spcPct val="90000"/>
              </a:lnSpc>
              <a:buNone/>
            </a:pPr>
            <a:r>
              <a:rPr lang="en-US" altLang="en-US" dirty="0"/>
              <a:t>After an object is created, its data can be accessed and its functions invoked using the dot operator (</a:t>
            </a:r>
            <a:r>
              <a:rPr lang="en-US" altLang="en-US" u="sng" dirty="0"/>
              <a:t>.</a:t>
            </a:r>
            <a:r>
              <a:rPr lang="en-US" altLang="en-US" dirty="0"/>
              <a:t>), also known as the </a:t>
            </a:r>
            <a:r>
              <a:rPr lang="en-US" altLang="en-US" i="1" dirty="0"/>
              <a:t>object member access operator</a:t>
            </a:r>
            <a:r>
              <a:rPr lang="en-US" altLang="en-US" dirty="0"/>
              <a:t>:</a:t>
            </a:r>
            <a:endParaRPr lang="en-US" altLang="en-US" dirty="0"/>
          </a:p>
          <a:p>
            <a:pPr marL="0" indent="0">
              <a:lnSpc>
                <a:spcPct val="90000"/>
              </a:lnSpc>
              <a:buNone/>
            </a:pPr>
            <a:endParaRPr lang="en-US" altLang="en-US" u="sng" dirty="0"/>
          </a:p>
          <a:p>
            <a:pPr marL="0" indent="0">
              <a:lnSpc>
                <a:spcPct val="90000"/>
              </a:lnSpc>
              <a:buNone/>
            </a:pPr>
            <a:r>
              <a:rPr lang="en-US" altLang="en-US" u="sng" dirty="0"/>
              <a:t>objectName.dataField</a:t>
            </a:r>
            <a:r>
              <a:rPr lang="en-US" altLang="en-US" dirty="0"/>
              <a:t> references a data field in the object.</a:t>
            </a:r>
            <a:endParaRPr lang="en-US" altLang="en-US" dirty="0"/>
          </a:p>
          <a:p>
            <a:pPr marL="0" indent="0">
              <a:lnSpc>
                <a:spcPct val="90000"/>
              </a:lnSpc>
              <a:buNone/>
            </a:pPr>
            <a:endParaRPr lang="en-US" altLang="en-US" u="sng" dirty="0"/>
          </a:p>
          <a:p>
            <a:pPr marL="0" indent="0">
              <a:lnSpc>
                <a:spcPct val="90000"/>
              </a:lnSpc>
              <a:buNone/>
            </a:pPr>
            <a:r>
              <a:rPr lang="en-US" altLang="en-US" u="sng" dirty="0"/>
              <a:t>objectName.function(arguments)</a:t>
            </a:r>
            <a:r>
              <a:rPr lang="en-US" altLang="en-US" dirty="0"/>
              <a:t> invokes a function on the object.</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228600"/>
            <a:ext cx="7772400" cy="857250"/>
          </a:xfrm>
        </p:spPr>
        <p:txBody>
          <a:bodyPr vert="horz" wrap="square" lIns="92075" tIns="46038" rIns="92075" bIns="46038" anchor="ctr"/>
          <a:p>
            <a:r>
              <a:rPr lang="en-US" altLang="en-US" dirty="0"/>
              <a:t>Naming Objects and Classes</a:t>
            </a:r>
            <a:endParaRPr lang="en-US" altLang="en-US" dirty="0"/>
          </a:p>
        </p:txBody>
      </p:sp>
      <p:sp>
        <p:nvSpPr>
          <p:cNvPr id="18436" name="Rectangle 3"/>
          <p:cNvSpPr>
            <a:spLocks noGrp="1"/>
          </p:cNvSpPr>
          <p:nvPr>
            <p:ph idx="1"/>
          </p:nvPr>
        </p:nvSpPr>
        <p:spPr>
          <a:xfrm>
            <a:off x="423863" y="1355725"/>
            <a:ext cx="8372475" cy="3916363"/>
          </a:xfrm>
        </p:spPr>
        <p:txBody>
          <a:bodyPr vert="horz" wrap="square" lIns="92075" tIns="46038" rIns="92075" bIns="46038" anchor="t"/>
          <a:p>
            <a:pPr marL="0" indent="0">
              <a:buNone/>
            </a:pPr>
            <a:r>
              <a:rPr lang="en-US" altLang="en-US" sz="3600" dirty="0"/>
              <a:t>When you declare a custom class, capitalize the first letter of each word in a class name; for example, the class names </a:t>
            </a:r>
            <a:r>
              <a:rPr lang="en-US" altLang="en-US" sz="3600" u="sng" dirty="0"/>
              <a:t>Circle</a:t>
            </a:r>
            <a:r>
              <a:rPr lang="en-US" altLang="en-US" sz="3600" dirty="0"/>
              <a:t>, </a:t>
            </a:r>
            <a:r>
              <a:rPr lang="en-US" altLang="en-US" sz="3600" u="sng" dirty="0"/>
              <a:t>Rectangle</a:t>
            </a:r>
            <a:r>
              <a:rPr lang="en-US" altLang="en-US" sz="3600" dirty="0"/>
              <a:t>, and </a:t>
            </a:r>
            <a:r>
              <a:rPr lang="en-US" altLang="en-US" sz="3600" u="sng" dirty="0"/>
              <a:t>Desk</a:t>
            </a:r>
            <a:r>
              <a:rPr lang="en-US" altLang="en-US" sz="3600" dirty="0"/>
              <a:t>. The class names in the C++ library are named in lowercase. The objects are named like variables.</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9</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objects and</a:t>
            </a:r>
            <a:r>
              <a:rPr lang="en-US" altLang="en-US" sz="3600" dirty="0"/>
              <a:t> </a:t>
            </a:r>
            <a:r>
              <a:rPr lang="en-US" sz="3600" cap="all" dirty="0">
                <a:solidFill>
                  <a:srgbClr val="000044"/>
                </a:solidFill>
                <a:cs typeface="DIN-Regular"/>
                <a:sym typeface="+mn-ea"/>
              </a:rPr>
              <a:t>Class</a:t>
            </a:r>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85800" y="0"/>
            <a:ext cx="7772400" cy="1428750"/>
          </a:xfrm>
        </p:spPr>
        <p:txBody>
          <a:bodyPr vert="horz" wrap="square" lIns="92075" tIns="46038" rIns="92075" bIns="46038" anchor="ctr"/>
          <a:p>
            <a:r>
              <a:rPr lang="en-US" altLang="en-US" dirty="0"/>
              <a:t>Class is a Type</a:t>
            </a:r>
            <a:endParaRPr lang="en-US" altLang="en-US" dirty="0"/>
          </a:p>
        </p:txBody>
      </p:sp>
      <p:sp>
        <p:nvSpPr>
          <p:cNvPr id="19460" name="Rectangle 3"/>
          <p:cNvSpPr>
            <a:spLocks noGrp="1"/>
          </p:cNvSpPr>
          <p:nvPr>
            <p:ph idx="1"/>
          </p:nvPr>
        </p:nvSpPr>
        <p:spPr>
          <a:xfrm>
            <a:off x="685800" y="1371600"/>
            <a:ext cx="7772400" cy="4114800"/>
          </a:xfrm>
        </p:spPr>
        <p:txBody>
          <a:bodyPr vert="horz" wrap="square" lIns="92075" tIns="46038" rIns="92075" bIns="46038" anchor="t"/>
          <a:p>
            <a:pPr marL="0" indent="0">
              <a:buNone/>
            </a:pPr>
            <a:r>
              <a:rPr lang="en-US" altLang="en-US" sz="3600" dirty="0"/>
              <a:t>You can use primitive data types to declare variables. You can also use class names to declare object names. In this sense, a class is also a data type.</a:t>
            </a:r>
            <a:endParaRPr lang="en-US" alt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0"/>
            <a:ext cx="7772400" cy="1428750"/>
          </a:xfrm>
        </p:spPr>
        <p:txBody>
          <a:bodyPr vert="horz" wrap="square" lIns="92075" tIns="46038" rIns="92075" bIns="46038" anchor="ctr"/>
          <a:p>
            <a:r>
              <a:rPr lang="en-US" altLang="en-US" dirty="0"/>
              <a:t>Memberwise Copy </a:t>
            </a:r>
            <a:endParaRPr lang="en-US" altLang="en-US" dirty="0"/>
          </a:p>
        </p:txBody>
      </p:sp>
      <p:sp>
        <p:nvSpPr>
          <p:cNvPr id="20484" name="Rectangle 3"/>
          <p:cNvSpPr>
            <a:spLocks noGrp="1"/>
          </p:cNvSpPr>
          <p:nvPr>
            <p:ph idx="1"/>
          </p:nvPr>
        </p:nvSpPr>
        <p:spPr>
          <a:xfrm>
            <a:off x="347663" y="1371600"/>
            <a:ext cx="8564562" cy="4706938"/>
          </a:xfrm>
        </p:spPr>
        <p:txBody>
          <a:bodyPr vert="horz" wrap="square" lIns="92075" tIns="46038" rIns="92075" bIns="46038" anchor="t"/>
          <a:p>
            <a:pPr marL="0" indent="0">
              <a:buNone/>
            </a:pPr>
            <a:r>
              <a:rPr lang="en-US" altLang="en-US" sz="2800" dirty="0"/>
              <a:t>In C++, you can also use the assignment operator </a:t>
            </a:r>
            <a:r>
              <a:rPr lang="en-US" altLang="en-US" sz="2800" u="sng" dirty="0"/>
              <a:t>=</a:t>
            </a:r>
            <a:r>
              <a:rPr lang="en-US" altLang="en-US" sz="2800" dirty="0"/>
              <a:t> to copy the contents from one object to the other. By default, each data field of one object is copied to its counterpart in the other object. For example,</a:t>
            </a:r>
            <a:endParaRPr lang="en-US" altLang="en-US" sz="2800" dirty="0"/>
          </a:p>
          <a:p>
            <a:pPr marL="0" indent="0">
              <a:buNone/>
            </a:pPr>
            <a:endParaRPr lang="en-US" altLang="en-US" sz="2800" u="sng" dirty="0"/>
          </a:p>
          <a:p>
            <a:pPr marL="0" indent="0">
              <a:buNone/>
            </a:pPr>
            <a:r>
              <a:rPr lang="en-US" altLang="en-US" sz="2800" dirty="0"/>
              <a:t>	circle2 = circle1;</a:t>
            </a:r>
            <a:endParaRPr lang="en-US" altLang="en-US" sz="2800" dirty="0"/>
          </a:p>
          <a:p>
            <a:pPr marL="0" indent="0">
              <a:buNone/>
            </a:pPr>
            <a:endParaRPr lang="en-US" altLang="en-US" sz="2800" dirty="0"/>
          </a:p>
          <a:p>
            <a:pPr marL="0" indent="0">
              <a:buNone/>
            </a:pPr>
            <a:r>
              <a:rPr lang="en-US" altLang="en-US" sz="2800" dirty="0"/>
              <a:t>copies the </a:t>
            </a:r>
            <a:r>
              <a:rPr lang="en-US" altLang="en-US" sz="2800" u="sng" dirty="0"/>
              <a:t>radius</a:t>
            </a:r>
            <a:r>
              <a:rPr lang="en-US" altLang="en-US" sz="2800" dirty="0"/>
              <a:t> in </a:t>
            </a:r>
            <a:r>
              <a:rPr lang="en-US" altLang="en-US" sz="2800" u="sng" dirty="0"/>
              <a:t>circle1</a:t>
            </a:r>
            <a:r>
              <a:rPr lang="en-US" altLang="en-US" sz="2800" dirty="0"/>
              <a:t> to </a:t>
            </a:r>
            <a:r>
              <a:rPr lang="en-US" altLang="en-US" sz="2800" u="sng" dirty="0"/>
              <a:t>circle2</a:t>
            </a:r>
            <a:r>
              <a:rPr lang="en-US" altLang="en-US" sz="2800" dirty="0"/>
              <a:t>. After the copy, </a:t>
            </a:r>
            <a:r>
              <a:rPr lang="en-US" altLang="en-US" sz="2800" u="sng" dirty="0"/>
              <a:t>circle1</a:t>
            </a:r>
            <a:r>
              <a:rPr lang="en-US" altLang="en-US" sz="2800" dirty="0"/>
              <a:t> and </a:t>
            </a:r>
            <a:r>
              <a:rPr lang="en-US" altLang="en-US" sz="2800" u="sng" dirty="0"/>
              <a:t>circle2</a:t>
            </a:r>
            <a:r>
              <a:rPr lang="en-US" altLang="en-US" sz="2800" dirty="0"/>
              <a:t> are still two different objects, but with the same radius.</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85800" y="0"/>
            <a:ext cx="7772400" cy="1428750"/>
          </a:xfrm>
        </p:spPr>
        <p:txBody>
          <a:bodyPr vert="horz" wrap="square" lIns="92075" tIns="46038" rIns="92075" bIns="46038" anchor="ctr"/>
          <a:p>
            <a:r>
              <a:rPr lang="en-US" altLang="en-US" dirty="0"/>
              <a:t>Constant Object Name </a:t>
            </a:r>
            <a:endParaRPr lang="en-US" altLang="en-US" dirty="0"/>
          </a:p>
        </p:txBody>
      </p:sp>
      <p:sp>
        <p:nvSpPr>
          <p:cNvPr id="21508" name="Rectangle 3"/>
          <p:cNvSpPr>
            <a:spLocks noGrp="1"/>
          </p:cNvSpPr>
          <p:nvPr>
            <p:ph idx="1"/>
          </p:nvPr>
        </p:nvSpPr>
        <p:spPr>
          <a:xfrm>
            <a:off x="347663" y="1371600"/>
            <a:ext cx="8564562" cy="4706938"/>
          </a:xfrm>
        </p:spPr>
        <p:txBody>
          <a:bodyPr vert="horz" wrap="square" lIns="92075" tIns="46038" rIns="92075" bIns="46038" anchor="t"/>
          <a:p>
            <a:pPr marL="0" indent="0">
              <a:buNone/>
            </a:pPr>
            <a:r>
              <a:rPr lang="en-US" altLang="en-US" dirty="0"/>
              <a:t>Object names are like array names. Once an object name is declared, it represents an object. It cannot be reassigned to represent another object. In this sense, an object name is a constant, though the contents of the object may change. </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685800" y="203200"/>
            <a:ext cx="7772400" cy="728663"/>
          </a:xfrm>
        </p:spPr>
        <p:txBody>
          <a:bodyPr vert="horz" wrap="square" lIns="92075" tIns="46038" rIns="92075" bIns="46038" anchor="ctr"/>
          <a:p>
            <a:r>
              <a:rPr lang="en-US" altLang="en-US" sz="4000" dirty="0"/>
              <a:t>Anonymous Object </a:t>
            </a:r>
            <a:endParaRPr lang="en-US" altLang="en-US" sz="4000" dirty="0"/>
          </a:p>
        </p:txBody>
      </p:sp>
      <p:sp>
        <p:nvSpPr>
          <p:cNvPr id="22532" name="Rectangle 3"/>
          <p:cNvSpPr>
            <a:spLocks noGrp="1"/>
          </p:cNvSpPr>
          <p:nvPr>
            <p:ph idx="1"/>
          </p:nvPr>
        </p:nvSpPr>
        <p:spPr>
          <a:xfrm>
            <a:off x="309563" y="971550"/>
            <a:ext cx="8564562" cy="5299075"/>
          </a:xfrm>
        </p:spPr>
        <p:txBody>
          <a:bodyPr vert="horz" wrap="square" lIns="92075" tIns="46038" rIns="92075" bIns="46038" anchor="t"/>
          <a:p>
            <a:pPr marL="0" indent="0">
              <a:buNone/>
            </a:pPr>
            <a:r>
              <a:rPr lang="en-US" altLang="en-US" sz="2800" dirty="0"/>
              <a:t>Most of the time, you create a named object and later access the members of the object through its name. Occasionally, you may create an object and use it only once. In this case, you don’t have to name the object. Such objects are called </a:t>
            </a:r>
            <a:r>
              <a:rPr lang="en-US" altLang="en-US" sz="2800" i="1" dirty="0"/>
              <a:t>anonymous objects</a:t>
            </a:r>
            <a:r>
              <a:rPr lang="en-US" altLang="en-US" sz="2800" dirty="0"/>
              <a:t>. </a:t>
            </a:r>
            <a:endParaRPr lang="en-US" altLang="en-US" sz="2800" dirty="0"/>
          </a:p>
          <a:p>
            <a:pPr marL="0" indent="0">
              <a:buNone/>
            </a:pPr>
            <a:r>
              <a:rPr lang="en-US" altLang="en-US" sz="2800" dirty="0"/>
              <a:t>The syntax to create an anonymous object using the no-arg constructor is</a:t>
            </a:r>
            <a:endParaRPr lang="en-US" altLang="en-US" sz="2800" u="sng" dirty="0"/>
          </a:p>
          <a:p>
            <a:pPr lvl="1">
              <a:buNone/>
            </a:pPr>
            <a:r>
              <a:rPr lang="en-US" altLang="en-US" sz="2400" dirty="0"/>
              <a:t>ClassName()</a:t>
            </a:r>
            <a:endParaRPr lang="en-US" altLang="en-US" sz="2400" dirty="0"/>
          </a:p>
          <a:p>
            <a:pPr marL="0" indent="0">
              <a:buNone/>
            </a:pPr>
            <a:r>
              <a:rPr lang="en-US" altLang="en-US" sz="2800" dirty="0"/>
              <a:t>The syntax to create an anonymous object using the constructor with arguments is</a:t>
            </a:r>
            <a:endParaRPr lang="en-US" altLang="en-US" sz="2800" u="sng" dirty="0"/>
          </a:p>
          <a:p>
            <a:pPr lvl="1">
              <a:buNone/>
            </a:pPr>
            <a:r>
              <a:rPr lang="en-US" altLang="en-US" sz="2400" dirty="0"/>
              <a:t>ClassName(arguements)</a:t>
            </a: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203200"/>
            <a:ext cx="7772400" cy="728663"/>
          </a:xfrm>
        </p:spPr>
        <p:txBody>
          <a:bodyPr vert="horz" wrap="square" lIns="92075" tIns="46038" rIns="92075" bIns="46038" anchor="ctr"/>
          <a:p>
            <a:r>
              <a:rPr lang="en-US" altLang="en-US" sz="4000" dirty="0"/>
              <a:t>Class Replaces struct </a:t>
            </a:r>
            <a:endParaRPr lang="en-US" altLang="en-US" sz="4000" dirty="0"/>
          </a:p>
        </p:txBody>
      </p:sp>
      <p:sp>
        <p:nvSpPr>
          <p:cNvPr id="23556" name="Rectangle 3"/>
          <p:cNvSpPr>
            <a:spLocks noGrp="1"/>
          </p:cNvSpPr>
          <p:nvPr>
            <p:ph idx="1"/>
          </p:nvPr>
        </p:nvSpPr>
        <p:spPr>
          <a:xfrm>
            <a:off x="309563" y="1163638"/>
            <a:ext cx="8564562" cy="1343025"/>
          </a:xfrm>
        </p:spPr>
        <p:txBody>
          <a:bodyPr vert="horz" wrap="square" lIns="92075" tIns="46038" rIns="92075" bIns="46038" anchor="t"/>
          <a:p>
            <a:pPr marL="0" indent="0">
              <a:lnSpc>
                <a:spcPct val="80000"/>
              </a:lnSpc>
              <a:buNone/>
            </a:pPr>
            <a:r>
              <a:rPr lang="en-US" altLang="en-US" sz="2800" dirty="0"/>
              <a:t>The C language has the </a:t>
            </a:r>
            <a:r>
              <a:rPr lang="en-US" altLang="en-US" sz="2800" u="sng" dirty="0"/>
              <a:t>struct</a:t>
            </a:r>
            <a:r>
              <a:rPr lang="en-US" altLang="en-US" sz="2800" dirty="0"/>
              <a:t> type for representing records. For example, you may define a </a:t>
            </a:r>
            <a:r>
              <a:rPr lang="en-US" altLang="en-US" sz="2800" u="sng" dirty="0"/>
              <a:t>struct</a:t>
            </a:r>
            <a:r>
              <a:rPr lang="en-US" altLang="en-US" sz="2800" dirty="0"/>
              <a:t> type for representing students as shown in (a).</a:t>
            </a:r>
            <a:endParaRPr lang="en-US" altLang="en-US" sz="2800" dirty="0"/>
          </a:p>
        </p:txBody>
      </p:sp>
      <p:sp>
        <p:nvSpPr>
          <p:cNvPr id="23557" name="Rectangle 5"/>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3558" name="Object 4"/>
          <p:cNvGraphicFramePr>
            <a:graphicFrameLocks noChangeAspect="1"/>
          </p:cNvGraphicFramePr>
          <p:nvPr/>
        </p:nvGraphicFramePr>
        <p:xfrm>
          <a:off x="423863" y="2660650"/>
          <a:ext cx="8258175" cy="3387725"/>
        </p:xfrm>
        <a:graphic>
          <a:graphicData uri="http://schemas.openxmlformats.org/presentationml/2006/ole">
            <mc:AlternateContent xmlns:mc="http://schemas.openxmlformats.org/markup-compatibility/2006">
              <mc:Choice xmlns:v="urn:schemas-microsoft-com:vml" Requires="v">
                <p:oleObj spid="_x0000_s3083" name="" r:id="rId1" imgW="3818890" imgH="1562100" progId="Word.Picture.8">
                  <p:embed/>
                </p:oleObj>
              </mc:Choice>
              <mc:Fallback>
                <p:oleObj name="" r:id="rId1" imgW="3818890" imgH="1562100" progId="Word.Picture.8">
                  <p:embed/>
                  <p:pic>
                    <p:nvPicPr>
                      <p:cNvPr id="0" name="Picture 3082"/>
                      <p:cNvPicPr/>
                      <p:nvPr/>
                    </p:nvPicPr>
                    <p:blipFill>
                      <a:blip r:embed="rId2"/>
                      <a:stretch>
                        <a:fillRect/>
                      </a:stretch>
                    </p:blipFill>
                    <p:spPr>
                      <a:xfrm>
                        <a:off x="423863" y="2660650"/>
                        <a:ext cx="8258175" cy="338772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186055" y="203200"/>
            <a:ext cx="8788400" cy="1036955"/>
          </a:xfrm>
        </p:spPr>
        <p:txBody>
          <a:bodyPr vert="horz" wrap="square" lIns="92075" tIns="46038" rIns="92075" bIns="46038" anchor="ctr"/>
          <a:p>
            <a:r>
              <a:rPr lang="en-US" altLang="en-US" sz="3200" dirty="0"/>
              <a:t>Separating Definition from Implementation </a:t>
            </a:r>
            <a:endParaRPr lang="en-US" altLang="en-US" sz="3200" dirty="0"/>
          </a:p>
        </p:txBody>
      </p:sp>
      <p:sp>
        <p:nvSpPr>
          <p:cNvPr id="24580" name="Rectangle 3"/>
          <p:cNvSpPr>
            <a:spLocks noGrp="1"/>
          </p:cNvSpPr>
          <p:nvPr>
            <p:ph idx="1"/>
          </p:nvPr>
        </p:nvSpPr>
        <p:spPr>
          <a:xfrm>
            <a:off x="185738" y="1470025"/>
            <a:ext cx="8642350" cy="3879850"/>
          </a:xfrm>
        </p:spPr>
        <p:txBody>
          <a:bodyPr vert="horz" wrap="square" lIns="92075" tIns="46038" rIns="92075" bIns="46038" anchor="t">
            <a:normAutofit fontScale="90000" lnSpcReduction="10000"/>
          </a:bodyPr>
          <a:p>
            <a:pPr marL="0" indent="0">
              <a:lnSpc>
                <a:spcPct val="80000"/>
              </a:lnSpc>
              <a:buNone/>
            </a:pPr>
            <a:r>
              <a:rPr lang="en-US" altLang="en-US" sz="2800" dirty="0"/>
              <a:t>C++ allows you to separate class definition from implementation. </a:t>
            </a:r>
            <a:endParaRPr lang="en-US" altLang="en-US" sz="2800" dirty="0"/>
          </a:p>
          <a:p>
            <a:pPr marL="0" indent="0">
              <a:lnSpc>
                <a:spcPct val="80000"/>
              </a:lnSpc>
              <a:buNone/>
            </a:pPr>
            <a:r>
              <a:rPr lang="en-US" altLang="en-US" sz="2800" dirty="0"/>
              <a:t>The class definition describes the contract of the class and the class implementation implements the contract. </a:t>
            </a:r>
            <a:endParaRPr lang="en-US" altLang="en-US" sz="2800" dirty="0"/>
          </a:p>
          <a:p>
            <a:pPr marL="0" indent="0">
              <a:lnSpc>
                <a:spcPct val="80000"/>
              </a:lnSpc>
              <a:buNone/>
            </a:pPr>
            <a:r>
              <a:rPr lang="en-US" altLang="en-US" sz="2800" dirty="0"/>
              <a:t>The class declaration simply lists all the data fields, constructor prototypes, and the function prototypes. </a:t>
            </a:r>
            <a:endParaRPr lang="en-US" altLang="en-US" sz="2800" dirty="0"/>
          </a:p>
          <a:p>
            <a:pPr marL="0" indent="0">
              <a:lnSpc>
                <a:spcPct val="80000"/>
              </a:lnSpc>
              <a:buNone/>
            </a:pPr>
            <a:r>
              <a:rPr lang="en-US" altLang="en-US" sz="2800" dirty="0"/>
              <a:t>The class implementation implements the constructors and functions. </a:t>
            </a:r>
            <a:endParaRPr lang="en-US" altLang="en-US" sz="2800" dirty="0"/>
          </a:p>
          <a:p>
            <a:pPr marL="0" indent="0">
              <a:lnSpc>
                <a:spcPct val="80000"/>
              </a:lnSpc>
              <a:buNone/>
            </a:pPr>
            <a:r>
              <a:rPr lang="en-US" altLang="en-US" sz="2800" dirty="0"/>
              <a:t>The class declaration and implementation are in two separate files. Both files should have the same name, but with different extension names. </a:t>
            </a:r>
            <a:endParaRPr lang="en-US" altLang="en-US" sz="2800" dirty="0"/>
          </a:p>
          <a:p>
            <a:pPr marL="0" indent="0">
              <a:lnSpc>
                <a:spcPct val="80000"/>
              </a:lnSpc>
              <a:buNone/>
            </a:pPr>
            <a:r>
              <a:rPr lang="en-US" altLang="en-US" sz="2800" dirty="0"/>
              <a:t>The class declaration file has an extension name .h and the class implementation file has an extension name .cpp.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2265" y="137795"/>
            <a:ext cx="1048385" cy="398780"/>
          </a:xfrm>
          <a:prstGeom prst="rect">
            <a:avLst/>
          </a:prstGeom>
          <a:noFill/>
        </p:spPr>
        <p:txBody>
          <a:bodyPr wrap="none" rtlCol="0" anchor="t">
            <a:spAutoFit/>
          </a:bodyPr>
          <a:p>
            <a:r>
              <a:rPr lang="en-US" altLang="en-US" sz="2000" dirty="0">
                <a:sym typeface="+mn-ea"/>
              </a:rPr>
              <a:t>Circle.h</a:t>
            </a:r>
            <a:endParaRPr lang="en-US" altLang="en-US" sz="2000" dirty="0">
              <a:sym typeface="+mn-ea"/>
            </a:endParaRPr>
          </a:p>
        </p:txBody>
      </p:sp>
      <p:sp>
        <p:nvSpPr>
          <p:cNvPr id="5" name="Text Box 4"/>
          <p:cNvSpPr txBox="1"/>
          <p:nvPr/>
        </p:nvSpPr>
        <p:spPr>
          <a:xfrm>
            <a:off x="342265" y="741045"/>
            <a:ext cx="4952365" cy="3538220"/>
          </a:xfrm>
          <a:prstGeom prst="rect">
            <a:avLst/>
          </a:prstGeom>
          <a:noFill/>
        </p:spPr>
        <p:txBody>
          <a:bodyPr wrap="square" rtlCol="0" anchor="t">
            <a:spAutoFit/>
          </a:bodyPr>
          <a:p>
            <a:r>
              <a:rPr lang="en-US" sz="1600"/>
              <a:t>class Circle</a:t>
            </a:r>
            <a:endParaRPr lang="en-US" sz="1600"/>
          </a:p>
          <a:p>
            <a:r>
              <a:rPr lang="en-US" sz="1600"/>
              <a:t>{</a:t>
            </a:r>
            <a:endParaRPr lang="en-US" sz="1600"/>
          </a:p>
          <a:p>
            <a:r>
              <a:rPr lang="en-US" sz="1600"/>
              <a:t>public:</a:t>
            </a:r>
            <a:endParaRPr lang="en-US" sz="1600"/>
          </a:p>
          <a:p>
            <a:r>
              <a:rPr lang="en-US" sz="1600"/>
              <a:t>  // The radius of this circle</a:t>
            </a:r>
            <a:endParaRPr lang="en-US" sz="1600"/>
          </a:p>
          <a:p>
            <a:r>
              <a:rPr lang="en-US" sz="1600"/>
              <a:t>  double radius;</a:t>
            </a:r>
            <a:endParaRPr lang="en-US" sz="1600"/>
          </a:p>
          <a:p>
            <a:endParaRPr lang="en-US" sz="1600"/>
          </a:p>
          <a:p>
            <a:r>
              <a:rPr lang="en-US" sz="1600"/>
              <a:t>  // Construct a circle object</a:t>
            </a:r>
            <a:endParaRPr lang="en-US" sz="1600"/>
          </a:p>
          <a:p>
            <a:r>
              <a:rPr lang="en-US" sz="1600"/>
              <a:t>  Circle();</a:t>
            </a:r>
            <a:endParaRPr lang="en-US" sz="1600"/>
          </a:p>
          <a:p>
            <a:endParaRPr lang="en-US" sz="1600"/>
          </a:p>
          <a:p>
            <a:r>
              <a:rPr lang="en-US" sz="1600"/>
              <a:t>  Circle(double);</a:t>
            </a:r>
            <a:endParaRPr lang="en-US" sz="1600"/>
          </a:p>
          <a:p>
            <a:endParaRPr lang="en-US" sz="1600"/>
          </a:p>
          <a:p>
            <a:r>
              <a:rPr lang="en-US" sz="1600"/>
              <a:t>  // Return the area of this circle</a:t>
            </a:r>
            <a:endParaRPr lang="en-US" sz="1600"/>
          </a:p>
          <a:p>
            <a:r>
              <a:rPr lang="en-US" sz="1600"/>
              <a:t>  double getArea();</a:t>
            </a:r>
            <a:endParaRPr lang="en-US" sz="1600"/>
          </a:p>
          <a:p>
            <a:r>
              <a:rPr lang="en-US" sz="1600"/>
              <a:t>};</a:t>
            </a:r>
            <a:endParaRPr lang="en-US" sz="1600"/>
          </a:p>
        </p:txBody>
      </p:sp>
      <p:sp>
        <p:nvSpPr>
          <p:cNvPr id="6" name="Text Box 5"/>
          <p:cNvSpPr txBox="1"/>
          <p:nvPr/>
        </p:nvSpPr>
        <p:spPr>
          <a:xfrm>
            <a:off x="4488180" y="741045"/>
            <a:ext cx="3716020" cy="4769485"/>
          </a:xfrm>
          <a:prstGeom prst="rect">
            <a:avLst/>
          </a:prstGeom>
          <a:noFill/>
        </p:spPr>
        <p:txBody>
          <a:bodyPr wrap="square" rtlCol="0" anchor="t">
            <a:spAutoFit/>
          </a:bodyPr>
          <a:p>
            <a:r>
              <a:rPr lang="en-US" sz="1600"/>
              <a:t>#include "Circle.h"</a:t>
            </a:r>
            <a:endParaRPr lang="en-US" sz="1600"/>
          </a:p>
          <a:p>
            <a:endParaRPr lang="en-US" sz="1600"/>
          </a:p>
          <a:p>
            <a:r>
              <a:rPr lang="en-US" sz="1600"/>
              <a:t>// Construct a circle object</a:t>
            </a:r>
            <a:endParaRPr lang="en-US" sz="1600"/>
          </a:p>
          <a:p>
            <a:r>
              <a:rPr lang="en-US" sz="1600"/>
              <a:t>Circle::Circle()</a:t>
            </a:r>
            <a:endParaRPr lang="en-US" sz="1600"/>
          </a:p>
          <a:p>
            <a:r>
              <a:rPr lang="en-US" sz="1600"/>
              <a:t>{</a:t>
            </a:r>
            <a:endParaRPr lang="en-US" sz="1600"/>
          </a:p>
          <a:p>
            <a:r>
              <a:rPr lang="en-US" sz="1600"/>
              <a:t>  radius = 1;</a:t>
            </a:r>
            <a:endParaRPr lang="en-US" sz="1600"/>
          </a:p>
          <a:p>
            <a:r>
              <a:rPr lang="en-US" sz="1600"/>
              <a:t>}</a:t>
            </a:r>
            <a:endParaRPr lang="en-US" sz="1600"/>
          </a:p>
          <a:p>
            <a:endParaRPr lang="en-US" sz="1600"/>
          </a:p>
          <a:p>
            <a:r>
              <a:rPr lang="en-US" sz="1600"/>
              <a:t>// Construct a circle object</a:t>
            </a:r>
            <a:endParaRPr lang="en-US" sz="1600"/>
          </a:p>
          <a:p>
            <a:r>
              <a:rPr lang="en-US" sz="1600"/>
              <a:t>Circle::Circle(double newRadius)</a:t>
            </a:r>
            <a:endParaRPr lang="en-US" sz="1600"/>
          </a:p>
          <a:p>
            <a:r>
              <a:rPr lang="en-US" sz="1600"/>
              <a:t>{</a:t>
            </a:r>
            <a:endParaRPr lang="en-US" sz="1600"/>
          </a:p>
          <a:p>
            <a:r>
              <a:rPr lang="en-US" sz="1600"/>
              <a:t>  radius = newRadius;</a:t>
            </a:r>
            <a:endParaRPr lang="en-US" sz="1600"/>
          </a:p>
          <a:p>
            <a:r>
              <a:rPr lang="en-US" sz="1600"/>
              <a:t>}</a:t>
            </a:r>
            <a:endParaRPr lang="en-US" sz="1600"/>
          </a:p>
          <a:p>
            <a:endParaRPr lang="en-US" sz="1600"/>
          </a:p>
          <a:p>
            <a:r>
              <a:rPr lang="en-US" sz="1600"/>
              <a:t>// Return the area of this circle</a:t>
            </a:r>
            <a:endParaRPr lang="en-US" sz="1600"/>
          </a:p>
          <a:p>
            <a:r>
              <a:rPr lang="en-US" sz="1600"/>
              <a:t>double Circle::getArea()</a:t>
            </a:r>
            <a:endParaRPr lang="en-US" sz="1600"/>
          </a:p>
          <a:p>
            <a:r>
              <a:rPr lang="en-US" sz="1600"/>
              <a:t>{</a:t>
            </a:r>
            <a:endParaRPr lang="en-US" sz="1600"/>
          </a:p>
          <a:p>
            <a:r>
              <a:rPr lang="en-US" sz="1600"/>
              <a:t>  return radius * radius * 3.14159;</a:t>
            </a:r>
            <a:endParaRPr lang="en-US" sz="1600"/>
          </a:p>
          <a:p>
            <a:r>
              <a:rPr lang="en-US" sz="1600"/>
              <a:t>}</a:t>
            </a:r>
            <a:endParaRPr lang="en-US" sz="1600"/>
          </a:p>
        </p:txBody>
      </p:sp>
      <p:sp>
        <p:nvSpPr>
          <p:cNvPr id="7" name="Text Box 6"/>
          <p:cNvSpPr txBox="1"/>
          <p:nvPr/>
        </p:nvSpPr>
        <p:spPr>
          <a:xfrm>
            <a:off x="4652645" y="137795"/>
            <a:ext cx="1227455" cy="368300"/>
          </a:xfrm>
          <a:prstGeom prst="rect">
            <a:avLst/>
          </a:prstGeom>
          <a:noFill/>
        </p:spPr>
        <p:txBody>
          <a:bodyPr wrap="none" rtlCol="0" anchor="t">
            <a:spAutoFit/>
          </a:bodyPr>
          <a:p>
            <a:r>
              <a:rPr lang="en-US" altLang="en-US" dirty="0">
                <a:sym typeface="+mn-ea"/>
              </a:rPr>
              <a:t>Circle.cpp</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0850" y="222250"/>
            <a:ext cx="3175000" cy="398780"/>
          </a:xfrm>
          <a:prstGeom prst="rect">
            <a:avLst/>
          </a:prstGeom>
          <a:noFill/>
        </p:spPr>
        <p:txBody>
          <a:bodyPr wrap="none" rtlCol="0" anchor="t">
            <a:spAutoFit/>
          </a:bodyPr>
          <a:p>
            <a:r>
              <a:rPr lang="en-US" altLang="en-US" sz="2000" dirty="0">
                <a:sym typeface="+mn-ea"/>
              </a:rPr>
              <a:t>TestCircleWithHeader.cpp</a:t>
            </a:r>
            <a:endParaRPr lang="en-US" altLang="en-US" sz="2000" dirty="0">
              <a:sym typeface="+mn-ea"/>
            </a:endParaRPr>
          </a:p>
        </p:txBody>
      </p:sp>
      <p:sp>
        <p:nvSpPr>
          <p:cNvPr id="5" name="Text Box 4"/>
          <p:cNvSpPr txBox="1"/>
          <p:nvPr/>
        </p:nvSpPr>
        <p:spPr>
          <a:xfrm>
            <a:off x="510540" y="693420"/>
            <a:ext cx="7805420" cy="5262245"/>
          </a:xfrm>
          <a:prstGeom prst="rect">
            <a:avLst/>
          </a:prstGeom>
          <a:noFill/>
        </p:spPr>
        <p:txBody>
          <a:bodyPr wrap="square" rtlCol="0" anchor="t">
            <a:spAutoFit/>
          </a:bodyPr>
          <a:p>
            <a:r>
              <a:rPr lang="en-US" sz="1600"/>
              <a:t>#include &lt;iostream&gt;</a:t>
            </a:r>
            <a:endParaRPr lang="en-US" sz="1600"/>
          </a:p>
          <a:p>
            <a:r>
              <a:rPr lang="en-US" sz="1600"/>
              <a:t>#include "Circle.h"</a:t>
            </a:r>
            <a:endParaRPr lang="en-US" sz="1600"/>
          </a:p>
          <a:p>
            <a:r>
              <a:rPr lang="en-US" sz="1600"/>
              <a:t>using namespace std;</a:t>
            </a:r>
            <a:endParaRPr lang="en-US" sz="1600"/>
          </a:p>
          <a:p>
            <a:endParaRPr lang="en-US" sz="1600"/>
          </a:p>
          <a:p>
            <a:r>
              <a:rPr lang="en-US" sz="1600"/>
              <a:t>int main()</a:t>
            </a:r>
            <a:endParaRPr lang="en-US" sz="1600"/>
          </a:p>
          <a:p>
            <a:r>
              <a:rPr lang="en-US" sz="1600"/>
              <a:t>{</a:t>
            </a:r>
            <a:endParaRPr lang="en-US" sz="1600"/>
          </a:p>
          <a:p>
            <a:r>
              <a:rPr lang="en-US" sz="1600"/>
              <a:t>  Circle circle1;</a:t>
            </a:r>
            <a:endParaRPr lang="en-US" sz="1600"/>
          </a:p>
          <a:p>
            <a:r>
              <a:rPr lang="en-US" sz="1600"/>
              <a:t>  Circle circle2(5.0);</a:t>
            </a:r>
            <a:endParaRPr lang="en-US" sz="1600"/>
          </a:p>
          <a:p>
            <a:endParaRPr lang="en-US" sz="1600"/>
          </a:p>
          <a:p>
            <a:r>
              <a:rPr lang="en-US" sz="1600"/>
              <a:t>  cout &lt;&lt; "The area of the circle of radius "</a:t>
            </a:r>
            <a:endParaRPr lang="en-US" sz="1600"/>
          </a:p>
          <a:p>
            <a:r>
              <a:rPr lang="en-US" sz="1600"/>
              <a:t>    &lt;&lt; circle1.radius &lt;&lt; " is " &lt;&lt; circle1.getArea() &lt;&lt; endl;</a:t>
            </a:r>
            <a:endParaRPr lang="en-US" sz="1600"/>
          </a:p>
          <a:p>
            <a:r>
              <a:rPr lang="en-US" sz="1600"/>
              <a:t>  cout &lt;&lt; "The area of the circle of radius "</a:t>
            </a:r>
            <a:endParaRPr lang="en-US" sz="1600"/>
          </a:p>
          <a:p>
            <a:r>
              <a:rPr lang="en-US" sz="1600"/>
              <a:t>    &lt;&lt; circle2.radius &lt;&lt; " is " &lt;&lt; circle2.getArea() &lt;&lt; endl;</a:t>
            </a:r>
            <a:endParaRPr lang="en-US" sz="1600"/>
          </a:p>
          <a:p>
            <a:endParaRPr lang="en-US" sz="1600"/>
          </a:p>
          <a:p>
            <a:r>
              <a:rPr lang="en-US" sz="1600"/>
              <a:t>  // Modify circle radius</a:t>
            </a:r>
            <a:endParaRPr lang="en-US" sz="1600"/>
          </a:p>
          <a:p>
            <a:r>
              <a:rPr lang="en-US" sz="1600"/>
              <a:t>  circle2.radius = 100;</a:t>
            </a:r>
            <a:endParaRPr lang="en-US" sz="1600"/>
          </a:p>
          <a:p>
            <a:r>
              <a:rPr lang="en-US" sz="1600"/>
              <a:t>  cout &lt;&lt; "The area of the circle of radius "</a:t>
            </a:r>
            <a:endParaRPr lang="en-US" sz="1600"/>
          </a:p>
          <a:p>
            <a:r>
              <a:rPr lang="en-US" sz="1600"/>
              <a:t>    &lt;&lt; circle2.radius &lt;&lt; " is " &lt;&lt; circle2.getArea() &lt;&lt; endl;</a:t>
            </a:r>
            <a:endParaRPr lang="en-US" sz="1600"/>
          </a:p>
          <a:p>
            <a:endParaRPr lang="en-US" sz="1600"/>
          </a:p>
          <a:p>
            <a:r>
              <a:rPr lang="en-US" sz="1600"/>
              <a:t>  return 0;</a:t>
            </a:r>
            <a:endParaRPr lang="en-US" sz="1600"/>
          </a:p>
          <a:p>
            <a:r>
              <a:rPr lang="en-US" sz="1600"/>
              <a:t>}</a:t>
            </a:r>
            <a:endParaRPr lang="en-US" sz="1600"/>
          </a:p>
        </p:txBody>
      </p:sp>
      <p:pic>
        <p:nvPicPr>
          <p:cNvPr id="6" name="Picture 5"/>
          <p:cNvPicPr>
            <a:picLocks noChangeAspect="1"/>
          </p:cNvPicPr>
          <p:nvPr/>
        </p:nvPicPr>
        <p:blipFill>
          <a:blip r:embed="rId1"/>
          <a:stretch>
            <a:fillRect/>
          </a:stretch>
        </p:blipFill>
        <p:spPr>
          <a:xfrm>
            <a:off x="3625850" y="1727835"/>
            <a:ext cx="5191125" cy="651510"/>
          </a:xfrm>
          <a:prstGeom prst="rect">
            <a:avLst/>
          </a:prstGeom>
        </p:spPr>
      </p:pic>
      <p:pic>
        <p:nvPicPr>
          <p:cNvPr id="7" name="Picture 6"/>
          <p:cNvPicPr>
            <a:picLocks noChangeAspect="1"/>
          </p:cNvPicPr>
          <p:nvPr/>
        </p:nvPicPr>
        <p:blipFill>
          <a:blip r:embed="rId2"/>
          <a:stretch>
            <a:fillRect/>
          </a:stretch>
        </p:blipFill>
        <p:spPr>
          <a:xfrm>
            <a:off x="3625850" y="693420"/>
            <a:ext cx="5192395" cy="736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203200"/>
            <a:ext cx="7918450" cy="1036638"/>
          </a:xfrm>
        </p:spPr>
        <p:txBody>
          <a:bodyPr vert="horz" wrap="square" lIns="92075" tIns="46038" rIns="92075" bIns="46038" anchor="ctr"/>
          <a:p>
            <a:r>
              <a:rPr lang="en-US" altLang="en-US" dirty="0"/>
              <a:t>Preventing Multiple Inclusions </a:t>
            </a:r>
            <a:endParaRPr lang="en-US" altLang="en-US" dirty="0"/>
          </a:p>
        </p:txBody>
      </p:sp>
      <p:sp>
        <p:nvSpPr>
          <p:cNvPr id="25604" name="Rectangle 3"/>
          <p:cNvSpPr>
            <a:spLocks noGrp="1"/>
          </p:cNvSpPr>
          <p:nvPr>
            <p:ph idx="1"/>
          </p:nvPr>
        </p:nvSpPr>
        <p:spPr>
          <a:xfrm>
            <a:off x="269875" y="1355725"/>
            <a:ext cx="8642350" cy="1882775"/>
          </a:xfrm>
        </p:spPr>
        <p:txBody>
          <a:bodyPr vert="horz" wrap="square" lIns="92075" tIns="46038" rIns="92075" bIns="46038" anchor="t"/>
          <a:p>
            <a:pPr marL="0" indent="0">
              <a:buNone/>
            </a:pPr>
            <a:r>
              <a:rPr lang="en-US" altLang="en-US" sz="2800" dirty="0"/>
              <a:t>It is a common mistake to include the same header file in a program multiple times inadvertently. Suppose Head1.h includes Circle.h and TestHead1.cpp includes both Head1.h and Circle.h, as shown in the next slide. </a:t>
            </a:r>
            <a:endParaRPr lang="en-US" altLang="en-US" sz="2800" dirty="0"/>
          </a:p>
        </p:txBody>
      </p:sp>
      <p:sp>
        <p:nvSpPr>
          <p:cNvPr id="25605"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231775" y="203200"/>
            <a:ext cx="8372475" cy="1036955"/>
          </a:xfrm>
        </p:spPr>
        <p:txBody>
          <a:bodyPr vert="horz" wrap="square" lIns="92075" tIns="46038" rIns="92075" bIns="46038" anchor="ctr"/>
          <a:p>
            <a:r>
              <a:rPr lang="en-US" altLang="en-US" sz="3200" dirty="0"/>
              <a:t>Preventing Multiple Declarations </a:t>
            </a:r>
            <a:endParaRPr lang="en-US" altLang="en-US" sz="3200" dirty="0"/>
          </a:p>
        </p:txBody>
      </p:sp>
      <p:sp>
        <p:nvSpPr>
          <p:cNvPr id="26628"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29" name="Rectangle 8"/>
          <p:cNvSpPr/>
          <p:nvPr/>
        </p:nvSpPr>
        <p:spPr>
          <a:xfrm>
            <a:off x="2997200" y="1277938"/>
            <a:ext cx="5915025" cy="1228725"/>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latin typeface="Courier New" panose="02070609020205090404" pitchFamily="49" charset="0"/>
              </a:rPr>
              <a:t>#include "Circle.h"</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Other code in Head1.h omitted</a:t>
            </a:r>
            <a:endParaRPr lang="en-US" altLang="en-US" sz="2000" b="1" dirty="0">
              <a:solidFill>
                <a:schemeClr val="tx2"/>
              </a:solidFill>
              <a:latin typeface="Courier New" panose="02070609020205090404" pitchFamily="49" charset="0"/>
            </a:endParaRPr>
          </a:p>
        </p:txBody>
      </p:sp>
      <p:sp>
        <p:nvSpPr>
          <p:cNvPr id="26630" name="Rectangle 10"/>
          <p:cNvSpPr/>
          <p:nvPr/>
        </p:nvSpPr>
        <p:spPr>
          <a:xfrm>
            <a:off x="3036888" y="2852738"/>
            <a:ext cx="5837237" cy="3494087"/>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latin typeface="Courier New" panose="02070609020205090404" pitchFamily="49" charset="0"/>
              </a:rPr>
              <a:t>#include "Circle.h"</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#include "Head1.h"</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int main()</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 Other code in TestHead.cpp    </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 omitted</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p:txBody>
      </p:sp>
      <p:sp>
        <p:nvSpPr>
          <p:cNvPr id="26631" name="Rectangle 11"/>
          <p:cNvSpPr/>
          <p:nvPr/>
        </p:nvSpPr>
        <p:spPr>
          <a:xfrm>
            <a:off x="539750" y="1277938"/>
            <a:ext cx="1727200" cy="65246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b="1" u="sng" dirty="0"/>
              <a:t>Head1.h</a:t>
            </a:r>
            <a:r>
              <a:rPr lang="en-US" altLang="en-US" sz="2800" dirty="0"/>
              <a:t> </a:t>
            </a:r>
            <a:endParaRPr lang="en-US" altLang="en-US" sz="2800" dirty="0"/>
          </a:p>
        </p:txBody>
      </p:sp>
      <p:sp>
        <p:nvSpPr>
          <p:cNvPr id="26632" name="Rectangle 12"/>
          <p:cNvSpPr/>
          <p:nvPr/>
        </p:nvSpPr>
        <p:spPr>
          <a:xfrm>
            <a:off x="231775" y="2852738"/>
            <a:ext cx="2497138" cy="57626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b="1" u="sng" dirty="0"/>
              <a:t>TestHead1.cpp</a:t>
            </a: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0" y="152400"/>
            <a:ext cx="9144000" cy="457200"/>
          </a:xfrm>
        </p:spPr>
        <p:txBody>
          <a:bodyPr vert="horz" wrap="square" lIns="92075" tIns="46038" rIns="92075" bIns="46038" anchor="ctr"/>
          <a:p>
            <a:r>
              <a:rPr lang="en-US" altLang="en-US" sz="4000" dirty="0"/>
              <a:t>Objectives</a:t>
            </a:r>
            <a:endParaRPr lang="en-US" altLang="en-US" sz="4000" dirty="0"/>
          </a:p>
        </p:txBody>
      </p:sp>
      <p:sp>
        <p:nvSpPr>
          <p:cNvPr id="4100" name="Rectangle 3"/>
          <p:cNvSpPr>
            <a:spLocks noGrp="1"/>
          </p:cNvSpPr>
          <p:nvPr>
            <p:ph idx="1"/>
          </p:nvPr>
        </p:nvSpPr>
        <p:spPr>
          <a:xfrm>
            <a:off x="0" y="817563"/>
            <a:ext cx="8991600" cy="5581650"/>
          </a:xfrm>
        </p:spPr>
        <p:txBody>
          <a:bodyPr vert="horz" wrap="square" lIns="92075" tIns="46038" rIns="92075" bIns="46038" anchor="t"/>
          <a:p>
            <a:pPr>
              <a:lnSpc>
                <a:spcPct val="80000"/>
              </a:lnSpc>
            </a:pPr>
            <a:r>
              <a:rPr lang="en-US" altLang="en-US" sz="2400" dirty="0"/>
              <a:t>To describe objects and classes, and to use classes to model objects (§9.2).</a:t>
            </a:r>
            <a:endParaRPr lang="en-US" altLang="en-US" sz="2400" dirty="0"/>
          </a:p>
          <a:p>
            <a:pPr>
              <a:lnSpc>
                <a:spcPct val="80000"/>
              </a:lnSpc>
            </a:pPr>
            <a:r>
              <a:rPr lang="en-US" altLang="en-US" sz="2400" dirty="0"/>
              <a:t>To use UML graphical notations to describe classes and objects (§9.2).</a:t>
            </a:r>
            <a:endParaRPr lang="en-US" altLang="en-US" sz="2400" dirty="0"/>
          </a:p>
          <a:p>
            <a:pPr>
              <a:lnSpc>
                <a:spcPct val="80000"/>
              </a:lnSpc>
            </a:pPr>
            <a:r>
              <a:rPr lang="en-US" altLang="en-US" sz="2400" dirty="0"/>
              <a:t>To demonstrate defining classes and creating objects (§9.3).</a:t>
            </a:r>
            <a:endParaRPr lang="en-US" altLang="en-US" sz="2400" dirty="0"/>
          </a:p>
          <a:p>
            <a:pPr>
              <a:lnSpc>
                <a:spcPct val="80000"/>
              </a:lnSpc>
            </a:pPr>
            <a:r>
              <a:rPr lang="en-US" altLang="en-US" sz="2400" dirty="0"/>
              <a:t>To create objects using constructors (§9.4).</a:t>
            </a:r>
            <a:endParaRPr lang="en-US" altLang="en-US" sz="2400" dirty="0"/>
          </a:p>
          <a:p>
            <a:pPr>
              <a:lnSpc>
                <a:spcPct val="80000"/>
              </a:lnSpc>
            </a:pPr>
            <a:r>
              <a:rPr lang="en-US" altLang="en-US" sz="2400" dirty="0"/>
              <a:t>To access data fields and invoke functions using the object member access operator (</a:t>
            </a:r>
            <a:r>
              <a:rPr lang="en-US" altLang="en-US" sz="2400" b="1" dirty="0"/>
              <a:t>.</a:t>
            </a:r>
            <a:r>
              <a:rPr lang="en-US" altLang="en-US" sz="2400" dirty="0"/>
              <a:t>) (§9.5).</a:t>
            </a:r>
            <a:endParaRPr lang="en-US" altLang="en-US" sz="2400" dirty="0"/>
          </a:p>
          <a:p>
            <a:pPr>
              <a:lnSpc>
                <a:spcPct val="80000"/>
              </a:lnSpc>
            </a:pPr>
            <a:r>
              <a:rPr lang="en-US" altLang="en-US" sz="2400" dirty="0"/>
              <a:t>To separate a class definition from a class implementation (§9.6).</a:t>
            </a:r>
            <a:endParaRPr lang="en-US" altLang="en-US" sz="2400" dirty="0"/>
          </a:p>
          <a:p>
            <a:pPr>
              <a:lnSpc>
                <a:spcPct val="80000"/>
              </a:lnSpc>
            </a:pPr>
            <a:r>
              <a:rPr lang="en-US" altLang="en-US" sz="2400" dirty="0"/>
              <a:t>To prevent multiple inclusions of header files using the </a:t>
            </a:r>
            <a:r>
              <a:rPr lang="en-US" altLang="en-US" sz="2400" b="1" dirty="0"/>
              <a:t>#ifndef</a:t>
            </a:r>
            <a:r>
              <a:rPr lang="en-US" altLang="en-US" sz="2400" dirty="0"/>
              <a:t> inclusion guard directive (§9.7).</a:t>
            </a:r>
            <a:endParaRPr lang="en-US" altLang="en-US" sz="2400" dirty="0"/>
          </a:p>
          <a:p>
            <a:pPr>
              <a:lnSpc>
                <a:spcPct val="80000"/>
              </a:lnSpc>
            </a:pPr>
            <a:r>
              <a:rPr lang="en-US" altLang="en-US" sz="2400" dirty="0"/>
              <a:t>To know what inline functions in a class are (§9.8).</a:t>
            </a:r>
            <a:endParaRPr lang="en-US" altLang="en-US" sz="2400" dirty="0"/>
          </a:p>
          <a:p>
            <a:pPr>
              <a:lnSpc>
                <a:spcPct val="80000"/>
              </a:lnSpc>
            </a:pPr>
            <a:r>
              <a:rPr lang="en-US" altLang="en-US" sz="2400" dirty="0"/>
              <a:t>To declare private data fields with appropriate </a:t>
            </a:r>
            <a:r>
              <a:rPr lang="en-US" altLang="en-US" sz="2400" b="1" dirty="0"/>
              <a:t>get</a:t>
            </a:r>
            <a:r>
              <a:rPr lang="en-US" altLang="en-US" sz="2400" dirty="0"/>
              <a:t> and </a:t>
            </a:r>
            <a:r>
              <a:rPr lang="en-US" altLang="en-US" sz="2400" b="1" dirty="0"/>
              <a:t>set</a:t>
            </a:r>
            <a:r>
              <a:rPr lang="en-US" altLang="en-US" sz="2400" dirty="0"/>
              <a:t> functions for data field encapsulation and make classes easy to maintain (§9.9).</a:t>
            </a:r>
            <a:endParaRPr lang="en-US" altLang="en-US" sz="2400" dirty="0"/>
          </a:p>
          <a:p>
            <a:pPr>
              <a:lnSpc>
                <a:spcPct val="80000"/>
              </a:lnSpc>
            </a:pPr>
            <a:r>
              <a:rPr lang="en-US" altLang="en-US" sz="2400" dirty="0"/>
              <a:t>To understand the scope of data fields (§9.10).</a:t>
            </a:r>
            <a:endParaRPr lang="en-US" altLang="en-US" sz="2400" dirty="0"/>
          </a:p>
          <a:p>
            <a:pPr>
              <a:lnSpc>
                <a:spcPct val="80000"/>
              </a:lnSpc>
            </a:pPr>
            <a:r>
              <a:rPr lang="en-US" altLang="en-US" sz="2400" dirty="0"/>
              <a:t>To apply class abstraction to develop software (§9.11).</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685800" y="203200"/>
            <a:ext cx="7918450" cy="538163"/>
          </a:xfrm>
        </p:spPr>
        <p:txBody>
          <a:bodyPr vert="horz" wrap="square" lIns="92075" tIns="46038" rIns="92075" bIns="46038" anchor="ctr"/>
          <a:p>
            <a:r>
              <a:rPr lang="en-US" altLang="en-US" dirty="0"/>
              <a:t>inclusion guard </a:t>
            </a:r>
            <a:endParaRPr lang="en-US" altLang="en-US" dirty="0"/>
          </a:p>
        </p:txBody>
      </p:sp>
      <p:sp>
        <p:nvSpPr>
          <p:cNvPr id="27652" name="Rectangle 3"/>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3" name="Rectangle 5"/>
          <p:cNvSpPr/>
          <p:nvPr/>
        </p:nvSpPr>
        <p:spPr>
          <a:xfrm>
            <a:off x="685800" y="936625"/>
            <a:ext cx="8117205" cy="4618355"/>
          </a:xfrm>
          <a:prstGeom prst="rect">
            <a:avLst/>
          </a:prstGeom>
          <a:noFill/>
          <a:ln w="9525" cap="flat" cmpd="sng">
            <a:solidFill>
              <a:srgbClr val="FF6600"/>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1800" b="1" dirty="0">
                <a:solidFill>
                  <a:schemeClr val="tx2"/>
                </a:solidFill>
                <a:latin typeface="Courier New" panose="02070609020205090404" pitchFamily="49" charset="0"/>
              </a:rPr>
              <a:t>#ifndef CIRCLE_H</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#define CIRCLE_H </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class Circle</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public:</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 The radius of this circle</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double radius;</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 Construct a default circle object</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Circle();</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 Construct a circle object</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Circle(double);</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 Return the area of this circle</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double getArea(); </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 // Semicolon required</a:t>
            </a:r>
            <a:endParaRPr lang="en-US" altLang="en-US" sz="1800" b="1" dirty="0">
              <a:solidFill>
                <a:schemeClr val="tx2"/>
              </a:solidFill>
              <a:latin typeface="Courier New" panose="02070609020205090404" pitchFamily="49" charset="0"/>
            </a:endParaRPr>
          </a:p>
          <a:p>
            <a:pPr marL="0" lvl="0" indent="0">
              <a:buNone/>
            </a:pPr>
            <a:r>
              <a:rPr lang="en-US" altLang="en-US" sz="1800" b="1" dirty="0">
                <a:solidFill>
                  <a:schemeClr val="tx2"/>
                </a:solidFill>
                <a:latin typeface="Courier New" panose="02070609020205090404" pitchFamily="49" charset="0"/>
              </a:rPr>
              <a:t>#endif</a:t>
            </a:r>
            <a:endParaRPr lang="en-US" altLang="en-US" sz="1800" b="1" dirty="0">
              <a:solidFill>
                <a:schemeClr val="tx2"/>
              </a:solidFill>
              <a:latin typeface="Courier New" panose="0207060902020509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685800" y="203200"/>
            <a:ext cx="7918450" cy="1036638"/>
          </a:xfrm>
        </p:spPr>
        <p:txBody>
          <a:bodyPr vert="horz" wrap="square" lIns="92075" tIns="46038" rIns="92075" bIns="46038" anchor="ctr"/>
          <a:p>
            <a:r>
              <a:rPr lang="en-US" altLang="en-US" sz="4000" dirty="0"/>
              <a:t>Inline Declaration</a:t>
            </a:r>
            <a:endParaRPr lang="en-US" altLang="en-US" sz="4000" dirty="0"/>
          </a:p>
        </p:txBody>
      </p:sp>
      <p:sp>
        <p:nvSpPr>
          <p:cNvPr id="28676" name="Rectangle 3"/>
          <p:cNvSpPr>
            <a:spLocks noGrp="1"/>
          </p:cNvSpPr>
          <p:nvPr>
            <p:ph idx="1"/>
          </p:nvPr>
        </p:nvSpPr>
        <p:spPr>
          <a:xfrm>
            <a:off x="231775" y="1470025"/>
            <a:ext cx="8642350" cy="3879850"/>
          </a:xfrm>
        </p:spPr>
        <p:txBody>
          <a:bodyPr vert="horz" wrap="square" lIns="92075" tIns="46038" rIns="92075" bIns="46038" anchor="t"/>
          <a:p>
            <a:pPr marL="0" indent="0">
              <a:lnSpc>
                <a:spcPct val="90000"/>
              </a:lnSpc>
              <a:buNone/>
            </a:pPr>
            <a:r>
              <a:rPr lang="en-US" altLang="en-US" dirty="0"/>
              <a:t>Chapter 6 introduced how to improve function efficiency using inline functions. </a:t>
            </a:r>
            <a:endParaRPr lang="en-US" altLang="en-US" dirty="0"/>
          </a:p>
          <a:p>
            <a:pPr marL="0" indent="0">
              <a:lnSpc>
                <a:spcPct val="90000"/>
              </a:lnSpc>
              <a:buNone/>
            </a:pPr>
            <a:r>
              <a:rPr lang="en-US" altLang="en-US" dirty="0"/>
              <a:t>Inline functions play an important role in class declarations. </a:t>
            </a:r>
            <a:endParaRPr lang="en-US" altLang="en-US" dirty="0"/>
          </a:p>
          <a:p>
            <a:pPr marL="0" indent="0">
              <a:lnSpc>
                <a:spcPct val="90000"/>
              </a:lnSpc>
              <a:buNone/>
            </a:pPr>
            <a:r>
              <a:rPr lang="en-US" altLang="en-US" dirty="0"/>
              <a:t>When a function is implemented inside a class declaration, it automatically becomes an inline function. This is also known as </a:t>
            </a:r>
            <a:r>
              <a:rPr lang="en-US" altLang="en-US" i="1" dirty="0"/>
              <a:t>inline declaration</a:t>
            </a:r>
            <a:r>
              <a:rPr lang="en-US" altLang="en-US" dirty="0"/>
              <a:t>. </a:t>
            </a:r>
            <a:endParaRPr lang="en-US" altLang="en-US" dirty="0"/>
          </a:p>
        </p:txBody>
      </p:sp>
      <p:sp>
        <p:nvSpPr>
          <p:cNvPr id="28677"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193675" y="279400"/>
            <a:ext cx="4703445" cy="1276350"/>
          </a:xfrm>
        </p:spPr>
        <p:txBody>
          <a:bodyPr vert="horz" wrap="square" lIns="92075" tIns="46038" rIns="92075" bIns="46038" anchor="ctr"/>
          <a:p>
            <a:r>
              <a:rPr lang="en-US" altLang="en-US" sz="3200" dirty="0"/>
              <a:t>Inline Declaration Example</a:t>
            </a:r>
            <a:endParaRPr lang="en-US" altLang="en-US" sz="3200" dirty="0"/>
          </a:p>
        </p:txBody>
      </p:sp>
      <p:sp>
        <p:nvSpPr>
          <p:cNvPr id="29700" name="Rectangle 3"/>
          <p:cNvSpPr>
            <a:spLocks noGrp="1"/>
          </p:cNvSpPr>
          <p:nvPr>
            <p:ph idx="1"/>
          </p:nvPr>
        </p:nvSpPr>
        <p:spPr>
          <a:xfrm>
            <a:off x="269875" y="1778000"/>
            <a:ext cx="4302125" cy="3763963"/>
          </a:xfrm>
        </p:spPr>
        <p:txBody>
          <a:bodyPr vert="horz" wrap="square" lIns="92075" tIns="46038" rIns="92075" bIns="46038" anchor="t"/>
          <a:p>
            <a:pPr marL="0" indent="0">
              <a:buNone/>
            </a:pPr>
            <a:r>
              <a:rPr lang="en-US" altLang="en-US" sz="2800" dirty="0"/>
              <a:t>For example, in the following declaration for class </a:t>
            </a:r>
            <a:r>
              <a:rPr lang="en-US" altLang="en-US" sz="2800" u="sng" dirty="0"/>
              <a:t>A</a:t>
            </a:r>
            <a:r>
              <a:rPr lang="en-US" altLang="en-US" sz="2800" dirty="0"/>
              <a:t>, the constructor and function </a:t>
            </a:r>
            <a:r>
              <a:rPr lang="en-US" altLang="en-US" sz="2800" u="sng" dirty="0"/>
              <a:t>f1</a:t>
            </a:r>
            <a:r>
              <a:rPr lang="en-US" altLang="en-US" sz="2800" dirty="0"/>
              <a:t> are automatically inline functions, but function </a:t>
            </a:r>
            <a:r>
              <a:rPr lang="en-US" altLang="en-US" sz="2800" u="sng" dirty="0"/>
              <a:t>f2</a:t>
            </a:r>
            <a:r>
              <a:rPr lang="en-US" altLang="en-US" sz="2800" dirty="0"/>
              <a:t> is a regular function. </a:t>
            </a:r>
            <a:endParaRPr lang="en-US" altLang="en-US" sz="2800" dirty="0"/>
          </a:p>
        </p:txBody>
      </p:sp>
      <p:sp>
        <p:nvSpPr>
          <p:cNvPr id="29701"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2" name="Rectangle 5"/>
          <p:cNvSpPr/>
          <p:nvPr/>
        </p:nvSpPr>
        <p:spPr>
          <a:xfrm>
            <a:off x="5302250" y="279400"/>
            <a:ext cx="3571875" cy="6105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rPr>
              <a:t>class</a:t>
            </a:r>
            <a:r>
              <a:rPr lang="en-US" altLang="en-US" sz="2000" dirty="0">
                <a:solidFill>
                  <a:schemeClr val="tx2"/>
                </a:solidFill>
              </a:rPr>
              <a:t> A</a:t>
            </a:r>
            <a:endParaRPr lang="en-US" altLang="en-US" sz="2000" dirty="0">
              <a:solidFill>
                <a:schemeClr val="tx2"/>
              </a:solidFill>
            </a:endParaRPr>
          </a:p>
          <a:p>
            <a:pPr marL="0" lvl="0" indent="0">
              <a:buNone/>
            </a:pPr>
            <a:r>
              <a:rPr lang="en-US" altLang="en-US" sz="2000" dirty="0">
                <a:solidFill>
                  <a:schemeClr val="tx2"/>
                </a:solidFill>
              </a:rPr>
              <a:t>{</a:t>
            </a:r>
            <a:endParaRPr lang="en-US" altLang="en-US" sz="2000" b="1" dirty="0">
              <a:solidFill>
                <a:schemeClr val="tx2"/>
              </a:solidFill>
            </a:endParaRPr>
          </a:p>
          <a:p>
            <a:pPr marL="0" lvl="0" indent="0">
              <a:buNone/>
            </a:pPr>
            <a:r>
              <a:rPr lang="en-US" altLang="en-US" sz="2000" b="1" dirty="0">
                <a:solidFill>
                  <a:schemeClr val="tx2"/>
                </a:solidFill>
              </a:rPr>
              <a:t>public</a:t>
            </a:r>
            <a:r>
              <a:rPr lang="en-US" altLang="en-US" sz="2000" dirty="0">
                <a:solidFill>
                  <a:schemeClr val="tx2"/>
                </a:solidFill>
              </a:rPr>
              <a:t>:</a:t>
            </a:r>
            <a:endParaRPr lang="en-US" altLang="en-US" sz="2000" dirty="0">
              <a:solidFill>
                <a:schemeClr val="tx2"/>
              </a:solidFill>
            </a:endParaRPr>
          </a:p>
          <a:p>
            <a:pPr marL="0" lvl="0" indent="0">
              <a:buNone/>
            </a:pPr>
            <a:r>
              <a:rPr lang="en-US" altLang="en-US" sz="2000" dirty="0">
                <a:solidFill>
                  <a:schemeClr val="tx2"/>
                </a:solidFill>
              </a:rPr>
              <a:t>  A()</a:t>
            </a:r>
            <a:endParaRPr lang="en-US" altLang="en-US" sz="2000" dirty="0">
              <a:solidFill>
                <a:schemeClr val="tx2"/>
              </a:solidFill>
            </a:endParaRPr>
          </a:p>
          <a:p>
            <a:pPr marL="0" lvl="0" indent="0">
              <a:buNone/>
            </a:pPr>
            <a:r>
              <a:rPr lang="en-US" altLang="en-US" sz="2000" dirty="0">
                <a:solidFill>
                  <a:schemeClr val="tx2"/>
                </a:solidFill>
              </a:rPr>
              <a:t>  {</a:t>
            </a:r>
            <a:endParaRPr lang="en-US" altLang="en-US" sz="2000" dirty="0">
              <a:solidFill>
                <a:schemeClr val="tx2"/>
              </a:solidFill>
            </a:endParaRPr>
          </a:p>
          <a:p>
            <a:pPr marL="0" lvl="0" indent="0">
              <a:buNone/>
            </a:pPr>
            <a:r>
              <a:rPr lang="en-US" altLang="en-US" sz="2000" dirty="0">
                <a:solidFill>
                  <a:schemeClr val="tx2"/>
                </a:solidFill>
              </a:rPr>
              <a:t>    // do something;</a:t>
            </a:r>
            <a:endParaRPr lang="en-US" altLang="en-US" sz="2000" dirty="0">
              <a:solidFill>
                <a:schemeClr val="tx2"/>
              </a:solidFill>
            </a:endParaRPr>
          </a:p>
          <a:p>
            <a:pPr marL="0" lvl="0" indent="0">
              <a:buNone/>
            </a:pPr>
            <a:r>
              <a:rPr lang="en-US" altLang="en-US" sz="2000" dirty="0">
                <a:solidFill>
                  <a:schemeClr val="tx2"/>
                </a:solidFill>
              </a:rPr>
              <a:t>  }</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double</a:t>
            </a:r>
            <a:r>
              <a:rPr lang="en-US" altLang="en-US" sz="2000" dirty="0">
                <a:solidFill>
                  <a:schemeClr val="tx2"/>
                </a:solidFill>
              </a:rPr>
              <a:t> f1()</a:t>
            </a:r>
            <a:endParaRPr lang="en-US" altLang="en-US" sz="2000" dirty="0">
              <a:solidFill>
                <a:schemeClr val="tx2"/>
              </a:solidFill>
            </a:endParaRPr>
          </a:p>
          <a:p>
            <a:pPr marL="0" lvl="0" indent="0">
              <a:buNone/>
            </a:pPr>
            <a:r>
              <a:rPr lang="en-US" altLang="en-US" sz="2000" dirty="0">
                <a:solidFill>
                  <a:schemeClr val="tx2"/>
                </a:solidFill>
              </a:rPr>
              <a:t>  {</a:t>
            </a:r>
            <a:endParaRPr lang="en-US" altLang="en-US" sz="2000" dirty="0">
              <a:solidFill>
                <a:schemeClr val="tx2"/>
              </a:solidFill>
            </a:endParaRPr>
          </a:p>
          <a:p>
            <a:pPr marL="0" lvl="0" indent="0">
              <a:buNone/>
            </a:pPr>
            <a:r>
              <a:rPr lang="en-US" altLang="en-US" sz="2000" dirty="0">
                <a:solidFill>
                  <a:schemeClr val="tx2"/>
                </a:solidFill>
              </a:rPr>
              <a:t>    // return a number</a:t>
            </a:r>
            <a:endParaRPr lang="en-US" altLang="en-US" sz="2000" dirty="0">
              <a:solidFill>
                <a:schemeClr val="tx2"/>
              </a:solidFill>
            </a:endParaRPr>
          </a:p>
          <a:p>
            <a:pPr marL="0" lvl="0" indent="0">
              <a:buNone/>
            </a:pPr>
            <a:r>
              <a:rPr lang="en-US" altLang="en-US" sz="2000" dirty="0">
                <a:solidFill>
                  <a:schemeClr val="tx2"/>
                </a:solidFill>
              </a:rPr>
              <a:t>  }</a:t>
            </a:r>
            <a:endParaRPr lang="en-US" altLang="en-US" sz="2000" dirty="0">
              <a:solidFill>
                <a:schemeClr val="tx2"/>
              </a:solidFill>
            </a:endParaRPr>
          </a:p>
          <a:p>
            <a:pPr marL="0" lvl="0" indent="0">
              <a:buNone/>
            </a:pPr>
            <a:r>
              <a:rPr lang="en-US" altLang="en-US" sz="2000" dirty="0">
                <a:solidFill>
                  <a:schemeClr val="tx2"/>
                </a:solidFill>
              </a:rPr>
              <a:t>  </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double</a:t>
            </a:r>
            <a:r>
              <a:rPr lang="en-US" altLang="en-US" sz="2000" dirty="0">
                <a:solidFill>
                  <a:schemeClr val="tx2"/>
                </a:solidFill>
              </a:rPr>
              <a:t> f2();</a:t>
            </a:r>
            <a:endParaRPr lang="en-US" altLang="en-US" sz="2000" dirty="0">
              <a:solidFill>
                <a:schemeClr val="tx2"/>
              </a:solidFill>
            </a:endParaRPr>
          </a:p>
          <a:p>
            <a:pPr marL="0" lvl="0" indent="0">
              <a:buNone/>
            </a:pPr>
            <a:r>
              <a:rPr lang="en-US" altLang="en-US" sz="2000" dirty="0">
                <a:solidFill>
                  <a:schemeClr val="tx2"/>
                </a:solidFill>
              </a:rPr>
              <a:t>};</a:t>
            </a:r>
            <a:endParaRPr lang="en-US" altLang="en-US" sz="20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193675" y="279400"/>
            <a:ext cx="8756650" cy="730250"/>
          </a:xfrm>
        </p:spPr>
        <p:txBody>
          <a:bodyPr vert="horz" wrap="square" lIns="92075" tIns="46038" rIns="92075" bIns="46038" anchor="ctr"/>
          <a:p>
            <a:r>
              <a:rPr lang="en-US" altLang="en-US" dirty="0"/>
              <a:t>Inline Functions in Implementation File</a:t>
            </a:r>
            <a:endParaRPr lang="en-US" altLang="en-US" dirty="0"/>
          </a:p>
        </p:txBody>
      </p:sp>
      <p:sp>
        <p:nvSpPr>
          <p:cNvPr id="30724" name="Rectangle 3"/>
          <p:cNvSpPr>
            <a:spLocks noGrp="1"/>
          </p:cNvSpPr>
          <p:nvPr>
            <p:ph idx="1"/>
          </p:nvPr>
        </p:nvSpPr>
        <p:spPr>
          <a:xfrm>
            <a:off x="423863" y="1277938"/>
            <a:ext cx="8296275" cy="2381250"/>
          </a:xfrm>
        </p:spPr>
        <p:txBody>
          <a:bodyPr vert="horz" wrap="square" lIns="92075" tIns="46038" rIns="92075" bIns="46038" anchor="t"/>
          <a:p>
            <a:pPr marL="0" indent="0">
              <a:buNone/>
            </a:pPr>
            <a:r>
              <a:rPr lang="en-US" altLang="en-US" sz="2800" dirty="0"/>
              <a:t>There is another way to declare inline functions for classes. You may declare inline functions in the class’s implementation file. For example, to declare function </a:t>
            </a:r>
            <a:r>
              <a:rPr lang="en-US" altLang="en-US" sz="2800" u="sng" dirty="0"/>
              <a:t>f2</a:t>
            </a:r>
            <a:r>
              <a:rPr lang="en-US" altLang="en-US" sz="2800" dirty="0"/>
              <a:t> as an inline function, precede the inline keyword in the function header as follows:</a:t>
            </a:r>
            <a:endParaRPr lang="en-US" altLang="en-US" sz="2800" dirty="0"/>
          </a:p>
        </p:txBody>
      </p:sp>
      <p:sp>
        <p:nvSpPr>
          <p:cNvPr id="30725"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6" name="Rectangle 5"/>
          <p:cNvSpPr/>
          <p:nvPr/>
        </p:nvSpPr>
        <p:spPr>
          <a:xfrm>
            <a:off x="347663" y="3659188"/>
            <a:ext cx="8526462" cy="27257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solidFill>
                  <a:schemeClr val="tx2"/>
                </a:solidFill>
              </a:rPr>
              <a:t>// Implement function as inline</a:t>
            </a:r>
            <a:endParaRPr lang="en-US" altLang="en-US" sz="2800" b="1" dirty="0">
              <a:solidFill>
                <a:schemeClr val="tx2"/>
              </a:solidFill>
            </a:endParaRPr>
          </a:p>
          <a:p>
            <a:pPr marL="0" lvl="0" indent="0">
              <a:buNone/>
            </a:pPr>
            <a:r>
              <a:rPr lang="en-US" altLang="en-US" sz="2800" b="1" dirty="0">
                <a:solidFill>
                  <a:schemeClr val="tx2"/>
                </a:solidFill>
              </a:rPr>
              <a:t>inline double</a:t>
            </a:r>
            <a:r>
              <a:rPr lang="en-US" altLang="en-US" sz="2800" dirty="0">
                <a:solidFill>
                  <a:schemeClr val="tx2"/>
                </a:solidFill>
              </a:rPr>
              <a:t> A::f2()</a:t>
            </a:r>
            <a:endParaRPr lang="en-US" altLang="en-US" sz="2800" dirty="0">
              <a:solidFill>
                <a:schemeClr val="tx2"/>
              </a:solidFill>
            </a:endParaRPr>
          </a:p>
          <a:p>
            <a:pPr marL="0" lvl="0" indent="0">
              <a:buNone/>
            </a:pPr>
            <a:r>
              <a:rPr lang="en-US" altLang="en-US" sz="2800" dirty="0">
                <a:solidFill>
                  <a:schemeClr val="tx2"/>
                </a:solidFill>
              </a:rPr>
              <a:t>{</a:t>
            </a:r>
            <a:endParaRPr lang="en-US" altLang="en-US" sz="2800" dirty="0">
              <a:solidFill>
                <a:schemeClr val="tx2"/>
              </a:solidFill>
            </a:endParaRPr>
          </a:p>
          <a:p>
            <a:pPr marL="0" lvl="0" indent="0">
              <a:buNone/>
            </a:pPr>
            <a:r>
              <a:rPr lang="en-US" altLang="en-US" sz="2800" dirty="0">
                <a:solidFill>
                  <a:schemeClr val="tx2"/>
                </a:solidFill>
              </a:rPr>
              <a:t>  // return a number</a:t>
            </a:r>
            <a:endParaRPr lang="en-US" altLang="en-US" sz="2800" dirty="0">
              <a:solidFill>
                <a:schemeClr val="tx2"/>
              </a:solidFill>
            </a:endParaRPr>
          </a:p>
          <a:p>
            <a:pPr marL="0" lvl="0" indent="0">
              <a:buNone/>
            </a:pPr>
            <a:r>
              <a:rPr lang="en-US" altLang="en-US" sz="2800" dirty="0">
                <a:solidFill>
                  <a:schemeClr val="tx2"/>
                </a:solidFill>
              </a:rPr>
              <a:t>}</a:t>
            </a:r>
            <a:endParaRPr lang="en-US" altLang="en-US" sz="28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193675" y="279400"/>
            <a:ext cx="8756650" cy="730250"/>
          </a:xfrm>
        </p:spPr>
        <p:txBody>
          <a:bodyPr vert="horz" wrap="square" lIns="92075" tIns="46038" rIns="92075" bIns="46038" anchor="ctr"/>
          <a:p>
            <a:r>
              <a:rPr lang="en-US" altLang="en-US" sz="4000" dirty="0"/>
              <a:t>Inline Declarations?</a:t>
            </a:r>
            <a:endParaRPr lang="en-US" altLang="en-US" sz="4000" dirty="0"/>
          </a:p>
        </p:txBody>
      </p:sp>
      <p:sp>
        <p:nvSpPr>
          <p:cNvPr id="31748" name="Rectangle 3"/>
          <p:cNvSpPr>
            <a:spLocks noGrp="1"/>
          </p:cNvSpPr>
          <p:nvPr>
            <p:ph idx="1"/>
          </p:nvPr>
        </p:nvSpPr>
        <p:spPr>
          <a:xfrm>
            <a:off x="423863" y="1277938"/>
            <a:ext cx="8296275" cy="2381250"/>
          </a:xfrm>
        </p:spPr>
        <p:txBody>
          <a:bodyPr vert="horz" wrap="square" lIns="92075" tIns="46038" rIns="92075" bIns="46038" anchor="t"/>
          <a:p>
            <a:pPr marL="0" indent="0">
              <a:buNone/>
            </a:pPr>
            <a:r>
              <a:rPr lang="en-US" altLang="en-US" dirty="0"/>
              <a:t>Short functions are good candidates for inline functions, but long functions are not.</a:t>
            </a:r>
            <a:endParaRPr lang="en-US" altLang="en-US" dirty="0"/>
          </a:p>
        </p:txBody>
      </p:sp>
      <p:sp>
        <p:nvSpPr>
          <p:cNvPr id="31749" name="Rectangle 4"/>
          <p:cNvSpPr/>
          <p:nvPr/>
        </p:nvSpPr>
        <p:spPr>
          <a:xfrm>
            <a:off x="0" y="2671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Data Field Encapsulation </a:t>
            </a:r>
            <a:endParaRPr lang="en-US" altLang="en-US" dirty="0"/>
          </a:p>
        </p:txBody>
      </p:sp>
      <p:sp>
        <p:nvSpPr>
          <p:cNvPr id="32772" name="Rectangle 3"/>
          <p:cNvSpPr>
            <a:spLocks noGrp="1"/>
          </p:cNvSpPr>
          <p:nvPr>
            <p:ph idx="1"/>
          </p:nvPr>
        </p:nvSpPr>
        <p:spPr>
          <a:xfrm>
            <a:off x="304800" y="1066800"/>
            <a:ext cx="8610600" cy="5334000"/>
          </a:xfrm>
        </p:spPr>
        <p:txBody>
          <a:bodyPr vert="horz" wrap="square" lIns="92075" tIns="46038" rIns="92075" bIns="46038" anchor="t"/>
          <a:p>
            <a:pPr marL="0" indent="0">
              <a:buNone/>
            </a:pPr>
            <a:r>
              <a:rPr lang="en-US" altLang="en-US" sz="2800" dirty="0"/>
              <a:t>The data fields </a:t>
            </a:r>
            <a:r>
              <a:rPr lang="en-US" altLang="en-US" sz="2800" u="sng" dirty="0"/>
              <a:t>radius</a:t>
            </a:r>
            <a:r>
              <a:rPr lang="en-US" altLang="en-US" sz="2800" dirty="0"/>
              <a:t> in the </a:t>
            </a:r>
            <a:r>
              <a:rPr lang="en-US" altLang="en-US" sz="2800" u="sng" dirty="0"/>
              <a:t>Circle</a:t>
            </a:r>
            <a:r>
              <a:rPr lang="en-US" altLang="en-US" sz="2800" dirty="0"/>
              <a:t> class in Listing 9.1 can be modified directly (e.g., </a:t>
            </a:r>
            <a:r>
              <a:rPr lang="en-US" altLang="en-US" sz="2800" u="sng" dirty="0"/>
              <a:t>circle1.radius = 5</a:t>
            </a:r>
            <a:r>
              <a:rPr lang="en-US" altLang="en-US" sz="2800" dirty="0"/>
              <a:t>). This is not a good practice for two reasons:</a:t>
            </a:r>
            <a:endParaRPr lang="en-US" altLang="en-US" sz="2800" dirty="0"/>
          </a:p>
        </p:txBody>
      </p:sp>
      <p:sp>
        <p:nvSpPr>
          <p:cNvPr id="32773" name="Rectangle 5"/>
          <p:cNvSpPr/>
          <p:nvPr/>
        </p:nvSpPr>
        <p:spPr>
          <a:xfrm>
            <a:off x="289878" y="2691448"/>
            <a:ext cx="8564562" cy="34178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80000"/>
              </a:lnSpc>
              <a:buFont typeface="Wingdings" panose="05000000000000000000" charset="0"/>
              <a:buChar char=""/>
            </a:pPr>
            <a:r>
              <a:rPr lang="en-US" altLang="en-US" sz="2400" dirty="0"/>
              <a:t>First, data may be tampered. </a:t>
            </a:r>
            <a:endParaRPr lang="en-US" altLang="en-US" sz="2400" dirty="0"/>
          </a:p>
          <a:p>
            <a:pPr lvl="0">
              <a:lnSpc>
                <a:spcPct val="80000"/>
              </a:lnSpc>
              <a:buFont typeface="Wingdings" panose="05000000000000000000" charset="0"/>
              <a:buChar char=""/>
            </a:pPr>
            <a:r>
              <a:rPr lang="en-US" altLang="en-US" sz="2400" dirty="0"/>
              <a:t>Second, it makes the class difficult to maintain and vulnerable to bugs. Suppose you want to modify the </a:t>
            </a:r>
            <a:r>
              <a:rPr lang="en-US" altLang="en-US" sz="2400" u="sng" dirty="0"/>
              <a:t>Circle</a:t>
            </a:r>
            <a:r>
              <a:rPr lang="en-US" altLang="en-US" sz="2400" dirty="0"/>
              <a:t> class to ensure that the radius is non-negative after other programs have already used the class. You have to change not only the </a:t>
            </a:r>
            <a:r>
              <a:rPr lang="en-US" altLang="en-US" sz="2400" u="sng" dirty="0"/>
              <a:t>Circle</a:t>
            </a:r>
            <a:r>
              <a:rPr lang="en-US" altLang="en-US" sz="2400" dirty="0"/>
              <a:t> class, but also the programs that use the </a:t>
            </a:r>
            <a:r>
              <a:rPr lang="en-US" altLang="en-US" sz="2400" u="sng" dirty="0"/>
              <a:t>Circle</a:t>
            </a:r>
            <a:r>
              <a:rPr lang="en-US" altLang="en-US" sz="2400" dirty="0"/>
              <a:t> class. Such programs are often referred to as </a:t>
            </a:r>
            <a:r>
              <a:rPr lang="en-US" altLang="en-US" sz="2400" i="1" dirty="0"/>
              <a:t>clients</a:t>
            </a:r>
            <a:r>
              <a:rPr lang="en-US" altLang="en-US" sz="2400" dirty="0"/>
              <a:t>. This is because the clients may have modified the radius directly (e.g., </a:t>
            </a:r>
            <a:r>
              <a:rPr lang="en-US" altLang="en-US" sz="2400" u="sng" dirty="0"/>
              <a:t>myCircle.radius = -5</a:t>
            </a:r>
            <a:r>
              <a:rPr lang="en-US" altLang="en-US" sz="2400" dirty="0"/>
              <a:t>). </a:t>
            </a:r>
            <a:endParaRPr lang="en-US" altLang="en-US" sz="2400" dirty="0">
              <a:ea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Accessor and Mutator </a:t>
            </a:r>
            <a:endParaRPr lang="en-US" altLang="en-US" dirty="0"/>
          </a:p>
        </p:txBody>
      </p:sp>
      <p:sp>
        <p:nvSpPr>
          <p:cNvPr id="33796" name="Rectangle 3"/>
          <p:cNvSpPr>
            <a:spLocks noGrp="1"/>
          </p:cNvSpPr>
          <p:nvPr>
            <p:ph idx="1"/>
          </p:nvPr>
        </p:nvSpPr>
        <p:spPr>
          <a:xfrm>
            <a:off x="304800" y="1066800"/>
            <a:ext cx="8610600" cy="5334000"/>
          </a:xfrm>
        </p:spPr>
        <p:txBody>
          <a:bodyPr vert="horz" wrap="square" lIns="92075" tIns="46038" rIns="92075" bIns="46038" anchor="t"/>
          <a:p>
            <a:pPr marL="0" indent="0">
              <a:lnSpc>
                <a:spcPct val="90000"/>
              </a:lnSpc>
              <a:buNone/>
            </a:pPr>
            <a:r>
              <a:rPr lang="en-US" altLang="en-US" sz="2400" dirty="0"/>
              <a:t>Colloquially, a </a:t>
            </a:r>
            <a:r>
              <a:rPr lang="en-US" altLang="en-US" sz="2400" u="sng" dirty="0"/>
              <a:t>get</a:t>
            </a:r>
            <a:r>
              <a:rPr lang="en-US" altLang="en-US" sz="2400" dirty="0"/>
              <a:t> function is referred to as a </a:t>
            </a:r>
            <a:r>
              <a:rPr lang="en-US" altLang="en-US" sz="2400" i="1" dirty="0"/>
              <a:t>getter </a:t>
            </a:r>
            <a:r>
              <a:rPr lang="en-US" altLang="en-US" sz="2400" dirty="0"/>
              <a:t>(or </a:t>
            </a:r>
            <a:r>
              <a:rPr lang="en-US" altLang="en-US" sz="2400" i="1" dirty="0"/>
              <a:t>accessor</a:t>
            </a:r>
            <a:r>
              <a:rPr lang="en-US" altLang="en-US" sz="2400" dirty="0"/>
              <a:t>), and a </a:t>
            </a:r>
            <a:r>
              <a:rPr lang="en-US" altLang="en-US" sz="2400" u="sng" dirty="0"/>
              <a:t>set</a:t>
            </a:r>
            <a:r>
              <a:rPr lang="en-US" altLang="en-US" sz="2400" dirty="0"/>
              <a:t> function is referred to as a </a:t>
            </a:r>
            <a:r>
              <a:rPr lang="en-US" altLang="en-US" sz="2400" i="1" dirty="0"/>
              <a:t>setter </a:t>
            </a:r>
            <a:r>
              <a:rPr lang="en-US" altLang="en-US" sz="2400" dirty="0"/>
              <a:t>(or </a:t>
            </a:r>
            <a:r>
              <a:rPr lang="en-US" altLang="en-US" sz="2400" i="1" dirty="0"/>
              <a:t>mutator</a:t>
            </a:r>
            <a:r>
              <a:rPr lang="en-US" altLang="en-US" sz="2400" dirty="0"/>
              <a:t>).</a:t>
            </a:r>
            <a:endParaRPr lang="en-US" altLang="en-US" sz="2400" dirty="0"/>
          </a:p>
          <a:p>
            <a:pPr marL="0" indent="0">
              <a:lnSpc>
                <a:spcPct val="90000"/>
              </a:lnSpc>
              <a:buNone/>
            </a:pPr>
            <a:r>
              <a:rPr lang="en-US" altLang="en-US" sz="2400" dirty="0"/>
              <a:t>A </a:t>
            </a:r>
            <a:r>
              <a:rPr lang="en-US" altLang="en-US" sz="2400" u="sng" dirty="0"/>
              <a:t>get</a:t>
            </a:r>
            <a:r>
              <a:rPr lang="en-US" altLang="en-US" sz="2400" dirty="0"/>
              <a:t> function has the following signature:</a:t>
            </a:r>
            <a:endParaRPr lang="en-US" altLang="en-US" sz="2400" dirty="0"/>
          </a:p>
          <a:p>
            <a:pPr marL="0" indent="0">
              <a:lnSpc>
                <a:spcPct val="90000"/>
              </a:lnSpc>
              <a:buNone/>
            </a:pPr>
            <a:endParaRPr lang="en-US" altLang="en-US" sz="2400" u="sng" dirty="0"/>
          </a:p>
          <a:p>
            <a:pPr marL="0" indent="0">
              <a:lnSpc>
                <a:spcPct val="90000"/>
              </a:lnSpc>
              <a:buNone/>
            </a:pPr>
            <a:r>
              <a:rPr lang="en-US" altLang="en-US" sz="2400" dirty="0"/>
              <a:t>	returnType get</a:t>
            </a:r>
            <a:r>
              <a:rPr lang="en-US" altLang="en-US" sz="2400" i="1" dirty="0"/>
              <a:t>PropertyName</a:t>
            </a:r>
            <a:r>
              <a:rPr lang="en-US" altLang="en-US" sz="2400" dirty="0"/>
              <a:t>()</a:t>
            </a:r>
            <a:endParaRPr lang="en-US" altLang="en-US" sz="2400" b="1" i="1" dirty="0"/>
          </a:p>
          <a:p>
            <a:pPr marL="0" indent="0">
              <a:lnSpc>
                <a:spcPct val="90000"/>
              </a:lnSpc>
              <a:buNone/>
            </a:pPr>
            <a:endParaRPr lang="en-US" altLang="en-US" sz="2400" dirty="0"/>
          </a:p>
          <a:p>
            <a:pPr marL="0" indent="0">
              <a:lnSpc>
                <a:spcPct val="90000"/>
              </a:lnSpc>
              <a:buNone/>
            </a:pPr>
            <a:r>
              <a:rPr lang="en-US" altLang="en-US" sz="2400" dirty="0"/>
              <a:t>If the </a:t>
            </a:r>
            <a:r>
              <a:rPr lang="en-US" altLang="en-US" sz="2400" u="sng" dirty="0"/>
              <a:t>returnType</a:t>
            </a:r>
            <a:r>
              <a:rPr lang="en-US" altLang="en-US" sz="2400" dirty="0"/>
              <a:t> is </a:t>
            </a:r>
            <a:r>
              <a:rPr lang="en-US" altLang="en-US" sz="2400" u="sng" dirty="0"/>
              <a:t>bool</a:t>
            </a:r>
            <a:r>
              <a:rPr lang="en-US" altLang="en-US" sz="2400" dirty="0"/>
              <a:t>, the </a:t>
            </a:r>
            <a:r>
              <a:rPr lang="en-US" altLang="en-US" sz="2400" u="sng" dirty="0"/>
              <a:t>get</a:t>
            </a:r>
            <a:r>
              <a:rPr lang="en-US" altLang="en-US" sz="2400" dirty="0"/>
              <a:t> function should be defined as follows by convention:</a:t>
            </a:r>
            <a:endParaRPr lang="en-US" altLang="en-US" sz="2400" dirty="0"/>
          </a:p>
          <a:p>
            <a:pPr marL="0" indent="0">
              <a:lnSpc>
                <a:spcPct val="90000"/>
              </a:lnSpc>
              <a:buNone/>
            </a:pPr>
            <a:endParaRPr lang="en-US" altLang="en-US" sz="2400" b="1" u="sng" dirty="0"/>
          </a:p>
          <a:p>
            <a:pPr marL="0" indent="0">
              <a:lnSpc>
                <a:spcPct val="90000"/>
              </a:lnSpc>
              <a:buNone/>
            </a:pPr>
            <a:r>
              <a:rPr lang="en-US" altLang="en-US" sz="2400" b="1" dirty="0"/>
              <a:t>	bool</a:t>
            </a:r>
            <a:r>
              <a:rPr lang="en-US" altLang="en-US" sz="2400" dirty="0"/>
              <a:t> is</a:t>
            </a:r>
            <a:r>
              <a:rPr lang="en-US" altLang="en-US" sz="2400" i="1" dirty="0"/>
              <a:t>PropertyName</a:t>
            </a:r>
            <a:r>
              <a:rPr lang="en-US" altLang="en-US" sz="2400" dirty="0"/>
              <a:t>()</a:t>
            </a:r>
            <a:endParaRPr lang="en-US" altLang="en-US" sz="2400" dirty="0"/>
          </a:p>
          <a:p>
            <a:pPr marL="0" indent="0">
              <a:lnSpc>
                <a:spcPct val="90000"/>
              </a:lnSpc>
              <a:buNone/>
            </a:pPr>
            <a:endParaRPr lang="en-US" altLang="en-US" sz="2400" dirty="0"/>
          </a:p>
          <a:p>
            <a:pPr marL="0" indent="0">
              <a:lnSpc>
                <a:spcPct val="90000"/>
              </a:lnSpc>
              <a:buNone/>
            </a:pPr>
            <a:r>
              <a:rPr lang="en-US" altLang="en-US" sz="2400" dirty="0"/>
              <a:t>A set function has the following signature:</a:t>
            </a:r>
            <a:endParaRPr lang="en-US" altLang="en-US" sz="2400" b="1" u="sng" dirty="0"/>
          </a:p>
          <a:p>
            <a:pPr marL="0" indent="0">
              <a:lnSpc>
                <a:spcPct val="90000"/>
              </a:lnSpc>
              <a:buNone/>
            </a:pPr>
            <a:r>
              <a:rPr lang="en-US" altLang="en-US" sz="2400" b="1" dirty="0"/>
              <a:t>	public void</a:t>
            </a:r>
            <a:r>
              <a:rPr lang="en-US" altLang="en-US" sz="2400" dirty="0"/>
              <a:t> set</a:t>
            </a:r>
            <a:r>
              <a:rPr lang="en-US" altLang="en-US" sz="2400" i="1" dirty="0"/>
              <a:t>PropertyName</a:t>
            </a:r>
            <a:r>
              <a:rPr lang="en-US" altLang="en-US" sz="2400" dirty="0"/>
              <a:t>(</a:t>
            </a:r>
            <a:r>
              <a:rPr lang="en-US" altLang="en-US" sz="2400" i="1" dirty="0"/>
              <a:t>dataType propertyValue</a:t>
            </a:r>
            <a:r>
              <a:rPr lang="en-US" altLang="en-US" sz="2400" dirty="0"/>
              <a:t>)</a:t>
            </a:r>
            <a:endParaRPr lang="en-US" altLang="en-US" sz="2800" dirty="0">
              <a:ea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Example: New Circle Class</a:t>
            </a:r>
            <a:endParaRPr lang="en-US" altLang="en-US" dirty="0"/>
          </a:p>
        </p:txBody>
      </p:sp>
      <p:sp>
        <p:nvSpPr>
          <p:cNvPr id="34820" name="Rectangle 6"/>
          <p:cNvSpPr/>
          <p:nvPr/>
        </p:nvSpPr>
        <p:spPr>
          <a:xfrm>
            <a:off x="0" y="27352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4821" name="Object 5"/>
          <p:cNvGraphicFramePr>
            <a:graphicFrameLocks noChangeAspect="1"/>
          </p:cNvGraphicFramePr>
          <p:nvPr/>
        </p:nvGraphicFramePr>
        <p:xfrm>
          <a:off x="231775" y="1239838"/>
          <a:ext cx="8756650" cy="2490787"/>
        </p:xfrm>
        <a:graphic>
          <a:graphicData uri="http://schemas.openxmlformats.org/presentationml/2006/ole">
            <mc:AlternateContent xmlns:mc="http://schemas.openxmlformats.org/markup-compatibility/2006">
              <mc:Choice xmlns:v="urn:schemas-microsoft-com:vml" Requires="v">
                <p:oleObj spid="_x0000_s3081" name="" r:id="rId1" imgW="4883150" imgH="1386840" progId="Word.Picture.8">
                  <p:embed/>
                </p:oleObj>
              </mc:Choice>
              <mc:Fallback>
                <p:oleObj name="" r:id="rId1" imgW="4883150" imgH="1386840" progId="Word.Picture.8">
                  <p:embed/>
                  <p:pic>
                    <p:nvPicPr>
                      <p:cNvPr id="0" name="Picture 3080"/>
                      <p:cNvPicPr/>
                      <p:nvPr/>
                    </p:nvPicPr>
                    <p:blipFill>
                      <a:blip r:embed="rId2"/>
                      <a:stretch>
                        <a:fillRect/>
                      </a:stretch>
                    </p:blipFill>
                    <p:spPr>
                      <a:xfrm>
                        <a:off x="231775" y="1239838"/>
                        <a:ext cx="8756650" cy="2490787"/>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2735" y="179705"/>
            <a:ext cx="3848100" cy="398780"/>
          </a:xfrm>
          <a:prstGeom prst="rect">
            <a:avLst/>
          </a:prstGeom>
          <a:noFill/>
        </p:spPr>
        <p:txBody>
          <a:bodyPr wrap="none" rtlCol="0" anchor="t">
            <a:spAutoFit/>
          </a:bodyPr>
          <a:p>
            <a:r>
              <a:rPr lang="en-US" altLang="en-US" sz="2000" dirty="0">
                <a:sym typeface="+mn-ea"/>
              </a:rPr>
              <a:t>CircleWithPrivateDataFields.cpp</a:t>
            </a:r>
            <a:endParaRPr lang="en-US" altLang="en-US" sz="2000" dirty="0">
              <a:sym typeface="+mn-ea"/>
            </a:endParaRPr>
          </a:p>
        </p:txBody>
      </p:sp>
      <p:sp>
        <p:nvSpPr>
          <p:cNvPr id="5" name="Text Box 4"/>
          <p:cNvSpPr txBox="1"/>
          <p:nvPr/>
        </p:nvSpPr>
        <p:spPr>
          <a:xfrm>
            <a:off x="432435" y="721995"/>
            <a:ext cx="4114800" cy="5692775"/>
          </a:xfrm>
          <a:prstGeom prst="rect">
            <a:avLst/>
          </a:prstGeom>
          <a:noFill/>
        </p:spPr>
        <p:txBody>
          <a:bodyPr wrap="square" rtlCol="0" anchor="t">
            <a:spAutoFit/>
          </a:bodyPr>
          <a:p>
            <a:r>
              <a:rPr lang="en-US" sz="1400"/>
              <a:t>#include "CircleWithPrivateDataFields.h"</a:t>
            </a:r>
            <a:endParaRPr lang="en-US" sz="1400"/>
          </a:p>
          <a:p>
            <a:r>
              <a:rPr lang="en-US" sz="1400"/>
              <a:t>// Construct a default circle object</a:t>
            </a:r>
            <a:endParaRPr lang="en-US" sz="1400"/>
          </a:p>
          <a:p>
            <a:r>
              <a:rPr lang="en-US" sz="1400"/>
              <a:t>Circle::Circle()</a:t>
            </a:r>
            <a:endParaRPr lang="en-US" sz="1400"/>
          </a:p>
          <a:p>
            <a:r>
              <a:rPr lang="en-US" sz="1400"/>
              <a:t>{</a:t>
            </a:r>
            <a:endParaRPr lang="en-US" sz="1400"/>
          </a:p>
          <a:p>
            <a:r>
              <a:rPr lang="en-US" sz="1400"/>
              <a:t>  radius = 1;</a:t>
            </a:r>
            <a:endParaRPr lang="en-US" sz="1400"/>
          </a:p>
          <a:p>
            <a:r>
              <a:rPr lang="en-US" sz="1400"/>
              <a:t>}</a:t>
            </a:r>
            <a:endParaRPr lang="en-US" sz="1400"/>
          </a:p>
          <a:p>
            <a:r>
              <a:rPr lang="en-US" sz="1400"/>
              <a:t>// Construct a circle object</a:t>
            </a:r>
            <a:endParaRPr lang="en-US" sz="1400"/>
          </a:p>
          <a:p>
            <a:r>
              <a:rPr lang="en-US" sz="1400"/>
              <a:t>Circle::Circle(double newRadius)</a:t>
            </a:r>
            <a:endParaRPr lang="en-US" sz="1400"/>
          </a:p>
          <a:p>
            <a:r>
              <a:rPr lang="en-US" sz="1400"/>
              <a:t>{</a:t>
            </a:r>
            <a:endParaRPr lang="en-US" sz="1400"/>
          </a:p>
          <a:p>
            <a:r>
              <a:rPr lang="en-US" sz="1400"/>
              <a:t>  radius = newRadius;</a:t>
            </a:r>
            <a:endParaRPr lang="en-US" sz="1400"/>
          </a:p>
          <a:p>
            <a:r>
              <a:rPr lang="en-US" sz="1400"/>
              <a:t>}</a:t>
            </a:r>
            <a:endParaRPr lang="en-US" sz="1400"/>
          </a:p>
          <a:p>
            <a:r>
              <a:rPr lang="en-US" sz="1400"/>
              <a:t>// Return the area of this circle</a:t>
            </a:r>
            <a:endParaRPr lang="en-US" sz="1400"/>
          </a:p>
          <a:p>
            <a:r>
              <a:rPr lang="en-US" sz="1400"/>
              <a:t>double Circle::getArea()</a:t>
            </a:r>
            <a:endParaRPr lang="en-US" sz="1400"/>
          </a:p>
          <a:p>
            <a:r>
              <a:rPr lang="en-US" sz="1400"/>
              <a:t>{</a:t>
            </a:r>
            <a:endParaRPr lang="en-US" sz="1400"/>
          </a:p>
          <a:p>
            <a:r>
              <a:rPr lang="en-US" sz="1400"/>
              <a:t>  return radius * radius * 3.14159;</a:t>
            </a:r>
            <a:endParaRPr lang="en-US" sz="1400"/>
          </a:p>
          <a:p>
            <a:r>
              <a:rPr lang="en-US" sz="1400"/>
              <a:t>}</a:t>
            </a:r>
            <a:endParaRPr lang="en-US" sz="1400"/>
          </a:p>
          <a:p>
            <a:r>
              <a:rPr lang="en-US" sz="1400"/>
              <a:t>// Return the radius of this circle</a:t>
            </a:r>
            <a:endParaRPr lang="en-US" sz="1400"/>
          </a:p>
          <a:p>
            <a:r>
              <a:rPr lang="en-US" sz="1400"/>
              <a:t>double Circle::getRadius()</a:t>
            </a:r>
            <a:endParaRPr lang="en-US" sz="1400"/>
          </a:p>
          <a:p>
            <a:r>
              <a:rPr lang="en-US" sz="1400"/>
              <a:t>{</a:t>
            </a:r>
            <a:endParaRPr lang="en-US" sz="1400"/>
          </a:p>
          <a:p>
            <a:r>
              <a:rPr lang="en-US" sz="1400"/>
              <a:t>  return radius;</a:t>
            </a:r>
            <a:endParaRPr lang="en-US" sz="1400"/>
          </a:p>
          <a:p>
            <a:r>
              <a:rPr lang="en-US" sz="1400"/>
              <a:t>}</a:t>
            </a:r>
            <a:endParaRPr lang="en-US" sz="1400"/>
          </a:p>
          <a:p>
            <a:r>
              <a:rPr lang="en-US" sz="1400"/>
              <a:t>// Set a new radius</a:t>
            </a:r>
            <a:endParaRPr lang="en-US" sz="1400"/>
          </a:p>
          <a:p>
            <a:r>
              <a:rPr lang="en-US" sz="1400"/>
              <a:t>void Circle::setRadius(double newRadius)</a:t>
            </a:r>
            <a:endParaRPr lang="en-US" sz="1400"/>
          </a:p>
          <a:p>
            <a:r>
              <a:rPr lang="en-US" sz="1400"/>
              <a:t>{</a:t>
            </a:r>
            <a:endParaRPr lang="en-US" sz="1400"/>
          </a:p>
          <a:p>
            <a:r>
              <a:rPr lang="en-US" sz="1400"/>
              <a:t>  radius = (newRadius &gt;= 0) ? newRadius : 0;</a:t>
            </a:r>
            <a:endParaRPr lang="en-US" sz="1400"/>
          </a:p>
          <a:p>
            <a:r>
              <a:rPr lang="en-US" sz="1400"/>
              <a:t>}</a:t>
            </a:r>
            <a:endParaRPr lang="en-US" sz="1400"/>
          </a:p>
        </p:txBody>
      </p:sp>
      <p:sp>
        <p:nvSpPr>
          <p:cNvPr id="6" name="Text Box 5"/>
          <p:cNvSpPr txBox="1"/>
          <p:nvPr/>
        </p:nvSpPr>
        <p:spPr>
          <a:xfrm>
            <a:off x="4639945" y="856615"/>
            <a:ext cx="4300855" cy="3753485"/>
          </a:xfrm>
          <a:prstGeom prst="rect">
            <a:avLst/>
          </a:prstGeom>
          <a:noFill/>
        </p:spPr>
        <p:txBody>
          <a:bodyPr wrap="square" rtlCol="0" anchor="t">
            <a:spAutoFit/>
          </a:bodyPr>
          <a:p>
            <a:r>
              <a:rPr lang="en-US" sz="1400"/>
              <a:t>#ifndef CIRCLE_H</a:t>
            </a:r>
            <a:endParaRPr lang="en-US" sz="1400"/>
          </a:p>
          <a:p>
            <a:r>
              <a:rPr lang="en-US" sz="1400"/>
              <a:t>#define CIRCLE_H</a:t>
            </a:r>
            <a:endParaRPr lang="en-US" sz="1400"/>
          </a:p>
          <a:p>
            <a:endParaRPr lang="en-US" sz="1400"/>
          </a:p>
          <a:p>
            <a:r>
              <a:rPr lang="en-US" sz="1400"/>
              <a:t>class Circle</a:t>
            </a:r>
            <a:endParaRPr lang="en-US" sz="1400"/>
          </a:p>
          <a:p>
            <a:r>
              <a:rPr lang="en-US" sz="1400"/>
              <a:t>{</a:t>
            </a:r>
            <a:endParaRPr lang="en-US" sz="1400"/>
          </a:p>
          <a:p>
            <a:r>
              <a:rPr lang="en-US" sz="1400"/>
              <a:t>public:</a:t>
            </a:r>
            <a:endParaRPr lang="en-US" sz="1400"/>
          </a:p>
          <a:p>
            <a:r>
              <a:rPr lang="en-US" sz="1400"/>
              <a:t>  Circle();</a:t>
            </a:r>
            <a:endParaRPr lang="en-US" sz="1400"/>
          </a:p>
          <a:p>
            <a:r>
              <a:rPr lang="en-US" sz="1400"/>
              <a:t>  Circle(double);</a:t>
            </a:r>
            <a:endParaRPr lang="en-US" sz="1400"/>
          </a:p>
          <a:p>
            <a:r>
              <a:rPr lang="en-US" sz="1400"/>
              <a:t>  double getArea();</a:t>
            </a:r>
            <a:endParaRPr lang="en-US" sz="1400"/>
          </a:p>
          <a:p>
            <a:r>
              <a:rPr lang="en-US" sz="1400"/>
              <a:t>  double getRadius();</a:t>
            </a:r>
            <a:endParaRPr lang="en-US" sz="1400"/>
          </a:p>
          <a:p>
            <a:r>
              <a:rPr lang="en-US" sz="1400"/>
              <a:t>  void setRadius(double); </a:t>
            </a:r>
            <a:endParaRPr lang="en-US" sz="1400"/>
          </a:p>
          <a:p>
            <a:endParaRPr lang="en-US" sz="1400"/>
          </a:p>
          <a:p>
            <a:r>
              <a:rPr lang="en-US" sz="1400"/>
              <a:t>private:</a:t>
            </a:r>
            <a:endParaRPr lang="en-US" sz="1400"/>
          </a:p>
          <a:p>
            <a:r>
              <a:rPr lang="en-US" sz="1400"/>
              <a:t>  double radius;</a:t>
            </a:r>
            <a:endParaRPr lang="en-US" sz="1400"/>
          </a:p>
          <a:p>
            <a:r>
              <a:rPr lang="en-US" sz="1400"/>
              <a:t>};</a:t>
            </a:r>
            <a:endParaRPr lang="en-US" sz="1400"/>
          </a:p>
          <a:p>
            <a:endParaRPr lang="en-US" sz="1400"/>
          </a:p>
          <a:p>
            <a:r>
              <a:rPr lang="en-US" sz="1400"/>
              <a:t>#endif</a:t>
            </a:r>
            <a:endParaRPr lang="en-US" sz="1400"/>
          </a:p>
        </p:txBody>
      </p:sp>
      <p:sp>
        <p:nvSpPr>
          <p:cNvPr id="7" name="Text Box 6"/>
          <p:cNvSpPr txBox="1"/>
          <p:nvPr/>
        </p:nvSpPr>
        <p:spPr>
          <a:xfrm>
            <a:off x="4639945" y="264160"/>
            <a:ext cx="3551555" cy="398780"/>
          </a:xfrm>
          <a:prstGeom prst="rect">
            <a:avLst/>
          </a:prstGeom>
          <a:noFill/>
        </p:spPr>
        <p:txBody>
          <a:bodyPr wrap="none" rtlCol="0" anchor="t">
            <a:spAutoFit/>
          </a:bodyPr>
          <a:p>
            <a:r>
              <a:rPr lang="en-US" altLang="en-US" sz="2000" dirty="0">
                <a:sym typeface="+mn-ea"/>
              </a:rPr>
              <a:t>CircleWithPrivateDataFields.h</a:t>
            </a:r>
            <a:endParaRPr lang="en-US" altLang="en-US" sz="2000" dirty="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1000" y="1021715"/>
            <a:ext cx="7466965" cy="5262245"/>
          </a:xfrm>
          <a:prstGeom prst="rect">
            <a:avLst/>
          </a:prstGeom>
          <a:noFill/>
        </p:spPr>
        <p:txBody>
          <a:bodyPr wrap="square" rtlCol="0" anchor="t">
            <a:spAutoFit/>
          </a:bodyPr>
          <a:p>
            <a:r>
              <a:rPr lang="en-US" sz="1600"/>
              <a:t>#include &lt;iostream&gt;</a:t>
            </a:r>
            <a:endParaRPr lang="en-US" sz="1600"/>
          </a:p>
          <a:p>
            <a:r>
              <a:rPr lang="en-US" sz="1600"/>
              <a:t>#include "CircleWithPrivateDataFields.h"</a:t>
            </a:r>
            <a:endParaRPr lang="en-US" sz="1600"/>
          </a:p>
          <a:p>
            <a:r>
              <a:rPr lang="en-US" sz="1600"/>
              <a:t>using namespace std;</a:t>
            </a:r>
            <a:endParaRPr lang="en-US" sz="1600"/>
          </a:p>
          <a:p>
            <a:endParaRPr lang="en-US" sz="1600"/>
          </a:p>
          <a:p>
            <a:r>
              <a:rPr lang="en-US" sz="1600"/>
              <a:t>int main()</a:t>
            </a:r>
            <a:endParaRPr lang="en-US" sz="1600"/>
          </a:p>
          <a:p>
            <a:r>
              <a:rPr lang="en-US" sz="1600"/>
              <a:t>{</a:t>
            </a:r>
            <a:endParaRPr lang="en-US" sz="1600"/>
          </a:p>
          <a:p>
            <a:r>
              <a:rPr lang="en-US" sz="1600"/>
              <a:t>  Circle circle1;</a:t>
            </a:r>
            <a:endParaRPr lang="en-US" sz="1600"/>
          </a:p>
          <a:p>
            <a:r>
              <a:rPr lang="en-US" sz="1600"/>
              <a:t>  Circle circle2(5.0);</a:t>
            </a:r>
            <a:endParaRPr lang="en-US" sz="1600"/>
          </a:p>
          <a:p>
            <a:endParaRPr lang="en-US" sz="1600"/>
          </a:p>
          <a:p>
            <a:r>
              <a:rPr lang="en-US" sz="1600"/>
              <a:t>  cout &lt;&lt; "The area of the circle of radius "</a:t>
            </a:r>
            <a:endParaRPr lang="en-US" sz="1600"/>
          </a:p>
          <a:p>
            <a:r>
              <a:rPr lang="en-US" sz="1600"/>
              <a:t>    &lt;&lt; circle1.getRadius() &lt;&lt; " is " &lt;&lt; circle1.getArea() &lt;&lt; endl;</a:t>
            </a:r>
            <a:endParaRPr lang="en-US" sz="1600"/>
          </a:p>
          <a:p>
            <a:r>
              <a:rPr lang="en-US" sz="1600"/>
              <a:t>  cout &lt;&lt; "The area of the circle of radius "</a:t>
            </a:r>
            <a:endParaRPr lang="en-US" sz="1600"/>
          </a:p>
          <a:p>
            <a:r>
              <a:rPr lang="en-US" sz="1600"/>
              <a:t>    &lt;&lt; circle2.getRadius() &lt;&lt; " is " &lt;&lt; circle2.getArea() &lt;&lt; endl;</a:t>
            </a:r>
            <a:endParaRPr lang="en-US" sz="1600"/>
          </a:p>
          <a:p>
            <a:endParaRPr lang="en-US" sz="1600"/>
          </a:p>
          <a:p>
            <a:r>
              <a:rPr lang="en-US" sz="1600"/>
              <a:t>  // Modify circle radius</a:t>
            </a:r>
            <a:endParaRPr lang="en-US" sz="1600"/>
          </a:p>
          <a:p>
            <a:r>
              <a:rPr lang="en-US" sz="1600"/>
              <a:t>  circle2.setRadius(100);</a:t>
            </a:r>
            <a:endParaRPr lang="en-US" sz="1600"/>
          </a:p>
          <a:p>
            <a:r>
              <a:rPr lang="en-US" sz="1600"/>
              <a:t>  cout &lt;&lt; "The area of the circle of radius "</a:t>
            </a:r>
            <a:endParaRPr lang="en-US" sz="1600"/>
          </a:p>
          <a:p>
            <a:r>
              <a:rPr lang="en-US" sz="1600"/>
              <a:t>    &lt;&lt; circle2.getRadius() &lt;&lt; " is " &lt;&lt; circle2.getArea() &lt;&lt; endl;</a:t>
            </a:r>
            <a:endParaRPr lang="en-US" sz="1600"/>
          </a:p>
          <a:p>
            <a:endParaRPr lang="en-US" sz="1600"/>
          </a:p>
          <a:p>
            <a:r>
              <a:rPr lang="en-US" sz="1600"/>
              <a:t>  return 0;</a:t>
            </a:r>
            <a:endParaRPr lang="en-US" sz="1600"/>
          </a:p>
          <a:p>
            <a:r>
              <a:rPr lang="en-US" sz="1600"/>
              <a:t>}</a:t>
            </a:r>
            <a:endParaRPr lang="en-US" sz="1600"/>
          </a:p>
        </p:txBody>
      </p:sp>
      <p:sp>
        <p:nvSpPr>
          <p:cNvPr id="5" name="Text Box 4"/>
          <p:cNvSpPr txBox="1"/>
          <p:nvPr/>
        </p:nvSpPr>
        <p:spPr>
          <a:xfrm>
            <a:off x="381000" y="314960"/>
            <a:ext cx="5170805" cy="460375"/>
          </a:xfrm>
          <a:prstGeom prst="rect">
            <a:avLst/>
          </a:prstGeom>
          <a:noFill/>
        </p:spPr>
        <p:txBody>
          <a:bodyPr wrap="none" rtlCol="0" anchor="t">
            <a:spAutoFit/>
          </a:bodyPr>
          <a:p>
            <a:r>
              <a:rPr lang="en-US" altLang="en-US" sz="2400" dirty="0">
                <a:sym typeface="+mn-ea"/>
              </a:rPr>
              <a:t>TestCircleWithPrivateDataFields.cpp</a:t>
            </a:r>
            <a:endParaRPr lang="en-US" altLang="en-US" sz="2400" dirty="0">
              <a:sym typeface="+mn-ea"/>
            </a:endParaRPr>
          </a:p>
        </p:txBody>
      </p:sp>
      <p:pic>
        <p:nvPicPr>
          <p:cNvPr id="6" name="Picture 5"/>
          <p:cNvPicPr>
            <a:picLocks noChangeAspect="1"/>
          </p:cNvPicPr>
          <p:nvPr/>
        </p:nvPicPr>
        <p:blipFill>
          <a:blip r:embed="rId1"/>
          <a:stretch>
            <a:fillRect/>
          </a:stretch>
        </p:blipFill>
        <p:spPr>
          <a:xfrm>
            <a:off x="4285615" y="2442210"/>
            <a:ext cx="4627880" cy="568325"/>
          </a:xfrm>
          <a:prstGeom prst="rect">
            <a:avLst/>
          </a:prstGeom>
        </p:spPr>
      </p:pic>
      <p:pic>
        <p:nvPicPr>
          <p:cNvPr id="7" name="Picture 6"/>
          <p:cNvPicPr>
            <a:picLocks noChangeAspect="1"/>
          </p:cNvPicPr>
          <p:nvPr/>
        </p:nvPicPr>
        <p:blipFill>
          <a:blip r:embed="rId2"/>
          <a:stretch>
            <a:fillRect/>
          </a:stretch>
        </p:blipFill>
        <p:spPr>
          <a:xfrm>
            <a:off x="4368165" y="1360170"/>
            <a:ext cx="4631690" cy="812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Programming Concepts</a:t>
            </a:r>
            <a:endParaRPr lang="en-US" altLang="en-US" dirty="0"/>
          </a:p>
        </p:txBody>
      </p:sp>
      <p:sp>
        <p:nvSpPr>
          <p:cNvPr id="5124" name="Rectangle 16"/>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5" name="Text Box 17"/>
          <p:cNvSpPr txBox="1"/>
          <p:nvPr/>
        </p:nvSpPr>
        <p:spPr>
          <a:xfrm>
            <a:off x="304800" y="917575"/>
            <a:ext cx="8610600" cy="547751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cs typeface="Courier New" panose="02070609020205090404" pitchFamily="49" charset="0"/>
              </a:rPr>
              <a:t>Object-oriented programming (OOP) involves programming using objects. </a:t>
            </a:r>
            <a:endParaRPr lang="en-US" altLang="en-US" sz="2800" dirty="0">
              <a:cs typeface="Courier New" panose="02070609020205090404" pitchFamily="49" charset="0"/>
            </a:endParaRPr>
          </a:p>
          <a:p>
            <a:pPr marL="0" lvl="0" indent="0">
              <a:spcBef>
                <a:spcPct val="50000"/>
              </a:spcBef>
              <a:buClrTx/>
              <a:buSzPct val="100000"/>
              <a:buNone/>
            </a:pPr>
            <a:r>
              <a:rPr lang="en-US" altLang="en-US" sz="2800" dirty="0">
                <a:cs typeface="Courier New" panose="02070609020205090404" pitchFamily="49" charset="0"/>
              </a:rPr>
              <a:t>An </a:t>
            </a:r>
            <a:r>
              <a:rPr lang="en-US" altLang="en-US" sz="2800" i="1" dirty="0">
                <a:cs typeface="Courier New" panose="02070609020205090404" pitchFamily="49" charset="0"/>
              </a:rPr>
              <a:t>object</a:t>
            </a:r>
            <a:r>
              <a:rPr lang="en-US" altLang="en-US" sz="2800" dirty="0">
                <a:cs typeface="Courier New" panose="02070609020205090404" pitchFamily="49" charset="0"/>
              </a:rPr>
              <a:t> represents an entity in the real world that can be distinctly identified. </a:t>
            </a:r>
            <a:endParaRPr lang="en-US" altLang="en-US" sz="2800" dirty="0">
              <a:cs typeface="Courier New" panose="02070609020205090404" pitchFamily="49" charset="0"/>
            </a:endParaRPr>
          </a:p>
          <a:p>
            <a:pPr marL="0" lvl="0" indent="0">
              <a:spcBef>
                <a:spcPct val="50000"/>
              </a:spcBef>
              <a:buClrTx/>
              <a:buSzPct val="100000"/>
              <a:buNone/>
            </a:pPr>
            <a:r>
              <a:rPr lang="en-US" altLang="en-US" sz="2800" dirty="0">
                <a:cs typeface="Courier New" panose="02070609020205090404" pitchFamily="49" charset="0"/>
              </a:rPr>
              <a:t>For example, a student, a desk, a circle, a button, and even a loan can all be viewed as objects. </a:t>
            </a:r>
            <a:endParaRPr lang="en-US" altLang="en-US" sz="2800" dirty="0">
              <a:cs typeface="Courier New" panose="02070609020205090404" pitchFamily="49" charset="0"/>
            </a:endParaRPr>
          </a:p>
          <a:p>
            <a:pPr marL="0" lvl="0" indent="0">
              <a:spcBef>
                <a:spcPct val="50000"/>
              </a:spcBef>
              <a:buClrTx/>
              <a:buSzPct val="100000"/>
              <a:buNone/>
            </a:pPr>
            <a:r>
              <a:rPr lang="en-US" altLang="en-US" sz="2800" dirty="0">
                <a:cs typeface="Courier New" panose="02070609020205090404" pitchFamily="49" charset="0"/>
              </a:rPr>
              <a:t>An object has a unique identity, state, and behaviors. The </a:t>
            </a:r>
            <a:r>
              <a:rPr lang="en-US" altLang="en-US" sz="2800" i="1" dirty="0">
                <a:cs typeface="Courier New" panose="02070609020205090404" pitchFamily="49" charset="0"/>
              </a:rPr>
              <a:t>state</a:t>
            </a:r>
            <a:r>
              <a:rPr lang="en-US" altLang="en-US" sz="2800" dirty="0">
                <a:cs typeface="Courier New" panose="02070609020205090404" pitchFamily="49" charset="0"/>
              </a:rPr>
              <a:t> of an object consists of a set of </a:t>
            </a:r>
            <a:r>
              <a:rPr lang="en-US" altLang="en-US" sz="2800" i="1" dirty="0">
                <a:cs typeface="Courier New" panose="02070609020205090404" pitchFamily="49" charset="0"/>
              </a:rPr>
              <a:t>data</a:t>
            </a:r>
            <a:r>
              <a:rPr lang="en-US" altLang="en-US" sz="2800" dirty="0">
                <a:cs typeface="Courier New" panose="02070609020205090404" pitchFamily="49" charset="0"/>
              </a:rPr>
              <a:t> </a:t>
            </a:r>
            <a:r>
              <a:rPr lang="en-US" altLang="en-US" sz="2800" i="1" dirty="0">
                <a:cs typeface="Courier New" panose="02070609020205090404" pitchFamily="49" charset="0"/>
              </a:rPr>
              <a:t>fields</a:t>
            </a:r>
            <a:r>
              <a:rPr lang="en-US" altLang="en-US" sz="2800" dirty="0">
                <a:cs typeface="Courier New" panose="02070609020205090404" pitchFamily="49" charset="0"/>
              </a:rPr>
              <a:t> (also known as </a:t>
            </a:r>
            <a:r>
              <a:rPr lang="en-US" altLang="en-US" sz="2800" i="1" dirty="0">
                <a:cs typeface="Courier New" panose="02070609020205090404" pitchFamily="49" charset="0"/>
              </a:rPr>
              <a:t>properties</a:t>
            </a:r>
            <a:r>
              <a:rPr lang="en-US" altLang="en-US" sz="2800" dirty="0">
                <a:cs typeface="Courier New" panose="02070609020205090404" pitchFamily="49" charset="0"/>
              </a:rPr>
              <a:t>) with their current values. The </a:t>
            </a:r>
            <a:r>
              <a:rPr lang="en-US" altLang="en-US" sz="2800" i="1" dirty="0">
                <a:cs typeface="Courier New" panose="02070609020205090404" pitchFamily="49" charset="0"/>
              </a:rPr>
              <a:t>behavior</a:t>
            </a:r>
            <a:r>
              <a:rPr lang="en-US" altLang="en-US" sz="2800" dirty="0">
                <a:cs typeface="Courier New" panose="02070609020205090404" pitchFamily="49" charset="0"/>
              </a:rPr>
              <a:t> of an object is defined by a set of functions. </a:t>
            </a:r>
            <a:endParaRPr lang="en-US" altLang="en-US" sz="2800" dirty="0">
              <a:ea typeface="Courier New" panose="02070609020205090404" pitchFamily="49" charset="0"/>
              <a:cs typeface="Courier New" panose="020706090202050904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The Scope of Variables</a:t>
            </a:r>
            <a:endParaRPr lang="en-US" altLang="en-US" dirty="0"/>
          </a:p>
        </p:txBody>
      </p:sp>
      <p:sp>
        <p:nvSpPr>
          <p:cNvPr id="35844" name="Rectangle 7"/>
          <p:cNvSpPr/>
          <p:nvPr/>
        </p:nvSpPr>
        <p:spPr>
          <a:xfrm>
            <a:off x="309563" y="961390"/>
            <a:ext cx="8377237" cy="49355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buNone/>
              <a:tabLst>
                <a:tab pos="574675" algn="l"/>
              </a:tabLst>
            </a:pPr>
            <a:r>
              <a:rPr lang="en-US" altLang="en-US" sz="2800" dirty="0"/>
              <a:t>Chapter 6, “Functions,” discussed the scope of global variables and local variables. </a:t>
            </a:r>
            <a:endParaRPr lang="en-US" altLang="en-US" sz="2800" dirty="0"/>
          </a:p>
          <a:p>
            <a:pPr marL="0" lvl="0" indent="0" defTabSz="0">
              <a:buNone/>
              <a:tabLst>
                <a:tab pos="574675" algn="l"/>
              </a:tabLst>
            </a:pPr>
            <a:r>
              <a:rPr lang="en-US" altLang="en-US" sz="2800" dirty="0"/>
              <a:t>Global variables are declared outside all functions and are accessible to all functions in its scope. </a:t>
            </a:r>
            <a:endParaRPr lang="en-US" altLang="en-US" sz="2800" dirty="0"/>
          </a:p>
          <a:p>
            <a:pPr marL="0" lvl="0" indent="0" defTabSz="0">
              <a:buNone/>
              <a:tabLst>
                <a:tab pos="574675" algn="l"/>
              </a:tabLst>
            </a:pPr>
            <a:r>
              <a:rPr lang="en-US" altLang="en-US" sz="2800" dirty="0"/>
              <a:t>The scope of a global variable starts from its declaration and continues to the end of the program. </a:t>
            </a:r>
            <a:endParaRPr lang="en-US" altLang="en-US" sz="2800" dirty="0"/>
          </a:p>
          <a:p>
            <a:pPr marL="0" lvl="0" indent="0" defTabSz="0">
              <a:buNone/>
              <a:tabLst>
                <a:tab pos="574675" algn="l"/>
              </a:tabLst>
            </a:pPr>
            <a:r>
              <a:rPr lang="en-US" altLang="en-US" sz="2800" dirty="0"/>
              <a:t>Local variables are defined inside functions. </a:t>
            </a:r>
            <a:endParaRPr lang="en-US" altLang="en-US" sz="2800" dirty="0"/>
          </a:p>
          <a:p>
            <a:pPr marL="0" lvl="0" indent="0" defTabSz="0">
              <a:buNone/>
              <a:tabLst>
                <a:tab pos="574675" algn="l"/>
              </a:tabLst>
            </a:pPr>
            <a:r>
              <a:rPr lang="en-US" altLang="en-US" sz="2800" dirty="0"/>
              <a:t>The scope of a local variable starts from its declaration and continues to the end of the block that contains the variable.</a:t>
            </a:r>
            <a:endParaRPr lang="en-US"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The Scope of Variables</a:t>
            </a:r>
            <a:endParaRPr lang="en-US" altLang="en-US" dirty="0"/>
          </a:p>
        </p:txBody>
      </p:sp>
      <p:sp>
        <p:nvSpPr>
          <p:cNvPr id="36868" name="Rectangle 3"/>
          <p:cNvSpPr/>
          <p:nvPr/>
        </p:nvSpPr>
        <p:spPr>
          <a:xfrm>
            <a:off x="309563" y="1009650"/>
            <a:ext cx="8377237" cy="23812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buNone/>
              <a:tabLst>
                <a:tab pos="574675" algn="l"/>
              </a:tabLst>
            </a:pPr>
            <a:r>
              <a:rPr lang="en-US" altLang="en-US" sz="2400" dirty="0"/>
              <a:t>The data fields are declared as variables and are accessible to all constructors and functions in the class. In this sense, data fields are like global variables. However, data fields and functions can be declared in any order in a class. For example, all the following declarations are the same:</a:t>
            </a:r>
            <a:endParaRPr lang="en-US" altLang="en-US" sz="2400" dirty="0"/>
          </a:p>
        </p:txBody>
      </p:sp>
      <p:sp>
        <p:nvSpPr>
          <p:cNvPr id="36869" name="Rectangle 5"/>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6870" name="Object 4"/>
          <p:cNvGraphicFramePr>
            <a:graphicFrameLocks noChangeAspect="1"/>
          </p:cNvGraphicFramePr>
          <p:nvPr/>
        </p:nvGraphicFramePr>
        <p:xfrm>
          <a:off x="269875" y="3006725"/>
          <a:ext cx="8488363" cy="3221038"/>
        </p:xfrm>
        <a:graphic>
          <a:graphicData uri="http://schemas.openxmlformats.org/presentationml/2006/ole">
            <mc:AlternateContent xmlns:mc="http://schemas.openxmlformats.org/markup-compatibility/2006">
              <mc:Choice xmlns:v="urn:schemas-microsoft-com:vml" Requires="v">
                <p:oleObj spid="_x0000_s3084" name="" r:id="rId1" imgW="5073650" imgH="1926590" progId="Word.Picture.8">
                  <p:embed/>
                </p:oleObj>
              </mc:Choice>
              <mc:Fallback>
                <p:oleObj name="" r:id="rId1" imgW="5073650" imgH="1926590" progId="Word.Picture.8">
                  <p:embed/>
                  <p:pic>
                    <p:nvPicPr>
                      <p:cNvPr id="0" name="Picture 3083"/>
                      <p:cNvPicPr/>
                      <p:nvPr/>
                    </p:nvPicPr>
                    <p:blipFill>
                      <a:blip r:embed="rId2"/>
                      <a:stretch>
                        <a:fillRect/>
                      </a:stretch>
                    </p:blipFill>
                    <p:spPr>
                      <a:xfrm>
                        <a:off x="269875" y="3006725"/>
                        <a:ext cx="8488363" cy="3221038"/>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The Scope of Variables</a:t>
            </a:r>
            <a:endParaRPr lang="en-US" altLang="en-US" dirty="0"/>
          </a:p>
        </p:txBody>
      </p:sp>
      <p:sp>
        <p:nvSpPr>
          <p:cNvPr id="37892" name="Rectangle 3"/>
          <p:cNvSpPr/>
          <p:nvPr/>
        </p:nvSpPr>
        <p:spPr>
          <a:xfrm>
            <a:off x="309563" y="1277938"/>
            <a:ext cx="8377237" cy="376396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buNone/>
              <a:tabLst>
                <a:tab pos="574675" algn="l"/>
              </a:tabLst>
            </a:pPr>
            <a:r>
              <a:rPr lang="en-US" altLang="en-US" sz="2800" dirty="0"/>
              <a:t>Local variables are declared and used inside a function locally. </a:t>
            </a:r>
            <a:endParaRPr lang="en-US" altLang="en-US" sz="2800" dirty="0"/>
          </a:p>
          <a:p>
            <a:pPr marL="0" lvl="0" indent="0" defTabSz="0">
              <a:buNone/>
              <a:tabLst>
                <a:tab pos="574675" algn="l"/>
              </a:tabLst>
            </a:pPr>
            <a:r>
              <a:rPr lang="en-US" altLang="en-US" sz="2800" dirty="0"/>
              <a:t>If a local variable has the same name as a data field, the local variable takes precedence and the data field with the same name is hidden. </a:t>
            </a:r>
            <a:endParaRPr lang="en-US" altLang="en-US" sz="2800" dirty="0"/>
          </a:p>
          <a:p>
            <a:pPr marL="0" lvl="0" indent="0" defTabSz="0">
              <a:buNone/>
              <a:tabLst>
                <a:tab pos="574675" algn="l"/>
              </a:tabLst>
            </a:pPr>
            <a:r>
              <a:rPr lang="en-US" altLang="en-US" sz="2800" dirty="0"/>
              <a:t>For example, in the following program in Listing 9.8, </a:t>
            </a:r>
            <a:r>
              <a:rPr lang="en-US" altLang="en-US" sz="2800" u="sng" dirty="0"/>
              <a:t>x</a:t>
            </a:r>
            <a:r>
              <a:rPr lang="en-US" altLang="en-US" sz="2800" dirty="0"/>
              <a:t> is defined as a data field and as a local variable in the function. </a:t>
            </a:r>
            <a:endParaRPr lang="en-US" altLang="en-US" sz="2800" dirty="0"/>
          </a:p>
        </p:txBody>
      </p:sp>
      <p:sp>
        <p:nvSpPr>
          <p:cNvPr id="37893" name="Rectangle 4"/>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7200" y="256540"/>
            <a:ext cx="2720340" cy="460375"/>
          </a:xfrm>
          <a:prstGeom prst="rect">
            <a:avLst/>
          </a:prstGeom>
          <a:noFill/>
        </p:spPr>
        <p:txBody>
          <a:bodyPr wrap="none" rtlCol="0" anchor="t">
            <a:spAutoFit/>
          </a:bodyPr>
          <a:p>
            <a:r>
              <a:rPr lang="en-US" altLang="en-US" sz="2400" dirty="0">
                <a:sym typeface="+mn-ea"/>
              </a:rPr>
              <a:t>HideDataField.cpp</a:t>
            </a:r>
            <a:endParaRPr lang="en-US" altLang="en-US" sz="2400" dirty="0">
              <a:sym typeface="+mn-ea"/>
            </a:endParaRPr>
          </a:p>
        </p:txBody>
      </p:sp>
      <p:sp>
        <p:nvSpPr>
          <p:cNvPr id="5" name="Text Box 4"/>
          <p:cNvSpPr txBox="1"/>
          <p:nvPr/>
        </p:nvSpPr>
        <p:spPr>
          <a:xfrm>
            <a:off x="685800" y="988060"/>
            <a:ext cx="4546600" cy="5262245"/>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class Foo</a:t>
            </a:r>
            <a:endParaRPr lang="en-US" sz="1400"/>
          </a:p>
          <a:p>
            <a:r>
              <a:rPr lang="en-US" sz="1400"/>
              <a:t>{</a:t>
            </a:r>
            <a:endParaRPr lang="en-US" sz="1400"/>
          </a:p>
          <a:p>
            <a:r>
              <a:rPr lang="en-US" sz="1400"/>
              <a:t>public:</a:t>
            </a:r>
            <a:endParaRPr lang="en-US" sz="1400"/>
          </a:p>
          <a:p>
            <a:r>
              <a:rPr lang="en-US" sz="1400"/>
              <a:t>  int x; // Data field</a:t>
            </a:r>
            <a:endParaRPr lang="en-US" sz="1400"/>
          </a:p>
          <a:p>
            <a:r>
              <a:rPr lang="en-US" sz="1400"/>
              <a:t>  int y; // Data field</a:t>
            </a:r>
            <a:endParaRPr lang="en-US" sz="1400"/>
          </a:p>
          <a:p>
            <a:endParaRPr lang="en-US" sz="1400"/>
          </a:p>
          <a:p>
            <a:r>
              <a:rPr lang="en-US" sz="1400"/>
              <a:t>  Foo()</a:t>
            </a:r>
            <a:endParaRPr lang="en-US" sz="1400"/>
          </a:p>
          <a:p>
            <a:r>
              <a:rPr lang="en-US" sz="1400"/>
              <a:t>  {</a:t>
            </a:r>
            <a:endParaRPr lang="en-US" sz="1400"/>
          </a:p>
          <a:p>
            <a:r>
              <a:rPr lang="en-US" sz="1400"/>
              <a:t>    x = 10;</a:t>
            </a:r>
            <a:endParaRPr lang="en-US" sz="1400"/>
          </a:p>
          <a:p>
            <a:r>
              <a:rPr lang="en-US" sz="1400"/>
              <a:t>    y = 10;</a:t>
            </a:r>
            <a:endParaRPr lang="en-US" sz="1400"/>
          </a:p>
          <a:p>
            <a:r>
              <a:rPr lang="en-US" sz="1400"/>
              <a:t>  }</a:t>
            </a:r>
            <a:endParaRPr lang="en-US" sz="1400"/>
          </a:p>
          <a:p>
            <a:endParaRPr lang="en-US" sz="1400"/>
          </a:p>
          <a:p>
            <a:r>
              <a:rPr lang="en-US" sz="1400"/>
              <a:t>  void p()</a:t>
            </a:r>
            <a:endParaRPr lang="en-US" sz="1400"/>
          </a:p>
          <a:p>
            <a:r>
              <a:rPr lang="en-US" sz="1400"/>
              <a:t>  {</a:t>
            </a:r>
            <a:endParaRPr lang="en-US" sz="1400"/>
          </a:p>
          <a:p>
            <a:r>
              <a:rPr lang="en-US" sz="1400"/>
              <a:t>    int x = 20; // Local variable</a:t>
            </a:r>
            <a:endParaRPr lang="en-US" sz="1400"/>
          </a:p>
          <a:p>
            <a:r>
              <a:rPr lang="en-US" sz="1400"/>
              <a:t>    cout &lt;&lt; "x is " &lt;&lt; x &lt;&lt; endl;</a:t>
            </a:r>
            <a:endParaRPr lang="en-US" sz="1400"/>
          </a:p>
          <a:p>
            <a:r>
              <a:rPr lang="en-US" sz="1400"/>
              <a:t>    cout &lt;&lt; "y is " &lt;&lt; y &lt;&lt; endl;</a:t>
            </a:r>
            <a:endParaRPr lang="en-US" sz="1400"/>
          </a:p>
          <a:p>
            <a:r>
              <a:rPr lang="en-US" sz="1400"/>
              <a:t>  }</a:t>
            </a:r>
            <a:endParaRPr lang="en-US" sz="1400"/>
          </a:p>
          <a:p>
            <a:r>
              <a:rPr lang="en-US" sz="1400"/>
              <a:t>};</a:t>
            </a:r>
            <a:endParaRPr lang="en-US" sz="1400"/>
          </a:p>
          <a:p>
            <a:endParaRPr lang="en-US" sz="1400"/>
          </a:p>
          <a:p>
            <a:endParaRPr lang="en-US" sz="1400"/>
          </a:p>
        </p:txBody>
      </p:sp>
      <p:sp>
        <p:nvSpPr>
          <p:cNvPr id="6" name="Text Box 5"/>
          <p:cNvSpPr txBox="1"/>
          <p:nvPr/>
        </p:nvSpPr>
        <p:spPr>
          <a:xfrm>
            <a:off x="5232400" y="1042035"/>
            <a:ext cx="2540000" cy="1814830"/>
          </a:xfrm>
          <a:prstGeom prst="rect">
            <a:avLst/>
          </a:prstGeom>
          <a:noFill/>
        </p:spPr>
        <p:txBody>
          <a:bodyPr wrap="square" rtlCol="0" anchor="t">
            <a:spAutoFit/>
          </a:bodyPr>
          <a:p>
            <a:r>
              <a:rPr lang="en-US" sz="1600">
                <a:sym typeface="+mn-ea"/>
              </a:rPr>
              <a:t>int main()</a:t>
            </a:r>
            <a:endParaRPr lang="en-US" sz="1600"/>
          </a:p>
          <a:p>
            <a:r>
              <a:rPr lang="en-US" sz="1600">
                <a:sym typeface="+mn-ea"/>
              </a:rPr>
              <a:t>{</a:t>
            </a:r>
            <a:endParaRPr lang="en-US" sz="1600"/>
          </a:p>
          <a:p>
            <a:r>
              <a:rPr lang="en-US" sz="1600">
                <a:sym typeface="+mn-ea"/>
              </a:rPr>
              <a:t>  Foo foo;</a:t>
            </a:r>
            <a:endParaRPr lang="en-US" sz="1600"/>
          </a:p>
          <a:p>
            <a:r>
              <a:rPr lang="en-US" sz="1600">
                <a:sym typeface="+mn-ea"/>
              </a:rPr>
              <a:t>  foo.p();</a:t>
            </a:r>
            <a:endParaRPr lang="en-US" sz="1600"/>
          </a:p>
          <a:p>
            <a:r>
              <a:rPr lang="en-US" sz="1600">
                <a:sym typeface="+mn-ea"/>
              </a:rPr>
              <a:t>  </a:t>
            </a:r>
            <a:endParaRPr lang="en-US" sz="1600"/>
          </a:p>
          <a:p>
            <a:r>
              <a:rPr lang="en-US" sz="1600">
                <a:sym typeface="+mn-ea"/>
              </a:rPr>
              <a:t>  return 0;</a:t>
            </a:r>
            <a:endParaRPr lang="en-US" sz="1600"/>
          </a:p>
          <a:p>
            <a:r>
              <a:rPr lang="en-US" sz="1600">
                <a:sym typeface="+mn-ea"/>
              </a:rPr>
              <a:t>}</a:t>
            </a:r>
            <a:endParaRPr lang="en-US" sz="1600">
              <a:sym typeface="+mn-ea"/>
            </a:endParaRPr>
          </a:p>
        </p:txBody>
      </p:sp>
      <p:pic>
        <p:nvPicPr>
          <p:cNvPr id="7" name="Picture 6"/>
          <p:cNvPicPr>
            <a:picLocks noChangeAspect="1"/>
          </p:cNvPicPr>
          <p:nvPr/>
        </p:nvPicPr>
        <p:blipFill>
          <a:blip r:embed="rId1"/>
          <a:stretch>
            <a:fillRect/>
          </a:stretch>
        </p:blipFill>
        <p:spPr>
          <a:xfrm>
            <a:off x="5308600" y="3052445"/>
            <a:ext cx="1270000" cy="584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304800" y="228600"/>
            <a:ext cx="8534400" cy="685800"/>
          </a:xfrm>
        </p:spPr>
        <p:txBody>
          <a:bodyPr vert="horz" wrap="square" lIns="92075" tIns="46038" rIns="92075" bIns="46038" anchor="ctr"/>
          <a:p>
            <a:r>
              <a:rPr lang="en-US" altLang="en-US" sz="3200" dirty="0"/>
              <a:t>Class Abstraction and Encapsulation</a:t>
            </a:r>
            <a:endParaRPr lang="en-US" altLang="en-US" sz="3200" dirty="0">
              <a:hlinkClick r:id="rId1" action="ppaction://program"/>
            </a:endParaRPr>
          </a:p>
        </p:txBody>
      </p:sp>
      <p:sp>
        <p:nvSpPr>
          <p:cNvPr id="38916" name="Rectangle 3"/>
          <p:cNvSpPr>
            <a:spLocks noGrp="1"/>
          </p:cNvSpPr>
          <p:nvPr>
            <p:ph idx="1"/>
          </p:nvPr>
        </p:nvSpPr>
        <p:spPr>
          <a:xfrm>
            <a:off x="304800" y="1143000"/>
            <a:ext cx="8534400" cy="2514600"/>
          </a:xfrm>
        </p:spPr>
        <p:txBody>
          <a:bodyPr vert="horz" wrap="square" lIns="92075" tIns="46038" rIns="92075" bIns="46038" anchor="t">
            <a:normAutofit lnSpcReduction="20000"/>
          </a:bodyPr>
          <a:p>
            <a:pPr marL="0" indent="0">
              <a:lnSpc>
                <a:spcPct val="90000"/>
              </a:lnSpc>
              <a:buNone/>
            </a:pPr>
            <a:r>
              <a:rPr lang="en-US" altLang="en-US" sz="2800" dirty="0"/>
              <a:t>Class abstraction means to separate class implementation from the use of the class. </a:t>
            </a:r>
            <a:endParaRPr lang="en-US" altLang="en-US" sz="2800" dirty="0"/>
          </a:p>
          <a:p>
            <a:pPr marL="0" indent="0">
              <a:lnSpc>
                <a:spcPct val="90000"/>
              </a:lnSpc>
              <a:buNone/>
            </a:pPr>
            <a:r>
              <a:rPr lang="en-US" altLang="en-US" sz="2800" dirty="0"/>
              <a:t>The creator of the class provides a description of the class and let the user know how the class can be used. </a:t>
            </a:r>
            <a:endParaRPr lang="en-US" altLang="en-US" sz="2800" dirty="0"/>
          </a:p>
          <a:p>
            <a:pPr marL="0" indent="0">
              <a:lnSpc>
                <a:spcPct val="90000"/>
              </a:lnSpc>
              <a:buNone/>
            </a:pPr>
            <a:r>
              <a:rPr lang="en-US" altLang="en-US" sz="2800" dirty="0"/>
              <a:t>The user of the class does not need to know how the class is implemented. The detail of implementation is encapsulated and hidden from the user. </a:t>
            </a:r>
            <a:endParaRPr lang="en-US" altLang="en-US" sz="2800" dirty="0"/>
          </a:p>
        </p:txBody>
      </p:sp>
      <p:sp>
        <p:nvSpPr>
          <p:cNvPr id="38917" name="Rectangle 5"/>
          <p:cNvSpPr/>
          <p:nvPr/>
        </p:nvSpPr>
        <p:spPr>
          <a:xfrm>
            <a:off x="1914525" y="29718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8918" name="Object 4"/>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3085" name="" r:id="rId2" imgW="5314950" imgH="914400" progId="Word.Picture.8">
                  <p:embed/>
                </p:oleObj>
              </mc:Choice>
              <mc:Fallback>
                <p:oleObj name="" r:id="rId2" imgW="5314950" imgH="914400" progId="Word.Picture.8">
                  <p:embed/>
                  <p:pic>
                    <p:nvPicPr>
                      <p:cNvPr id="0" name="Picture 3084"/>
                      <p:cNvPicPr/>
                      <p:nvPr/>
                    </p:nvPicPr>
                    <p:blipFill>
                      <a:blip r:embed="rId3"/>
                      <a:stretch>
                        <a:fillRect/>
                      </a:stretch>
                    </p:blipFill>
                    <p:spPr>
                      <a:xfrm>
                        <a:off x="228600" y="4191000"/>
                        <a:ext cx="8610600" cy="1481138"/>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693738" y="203200"/>
            <a:ext cx="7772400" cy="609600"/>
          </a:xfrm>
        </p:spPr>
        <p:txBody>
          <a:bodyPr vert="horz" wrap="square" lIns="92075" tIns="46038" rIns="92075" bIns="46038" anchor="ctr"/>
          <a:p>
            <a:r>
              <a:rPr lang="en-US" altLang="en-US" dirty="0"/>
              <a:t>Example: The Loan Class</a:t>
            </a:r>
            <a:endParaRPr lang="en-US" altLang="en-US" dirty="0">
              <a:hlinkClick r:id="rId1" action="ppaction://program"/>
            </a:endParaRPr>
          </a:p>
        </p:txBody>
      </p:sp>
      <p:sp>
        <p:nvSpPr>
          <p:cNvPr id="39940" name="Rectangle 6"/>
          <p:cNvSpPr/>
          <p:nvPr/>
        </p:nvSpPr>
        <p:spPr>
          <a:xfrm>
            <a:off x="3371850" y="23701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1" name="Rectangle 11"/>
          <p:cNvSpPr/>
          <p:nvPr/>
        </p:nvSpPr>
        <p:spPr>
          <a:xfrm>
            <a:off x="3055938" y="23701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2" name="Rectangle 13"/>
          <p:cNvSpPr/>
          <p:nvPr/>
        </p:nvSpPr>
        <p:spPr>
          <a:xfrm>
            <a:off x="0" y="18065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3" name="Rectangle 14"/>
          <p:cNvSpPr/>
          <p:nvPr/>
        </p:nvSpPr>
        <p:spPr>
          <a:xfrm>
            <a:off x="0" y="1806575"/>
            <a:ext cx="9144000" cy="6397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2286000" algn="l"/>
                <a:tab pos="2743200" algn="l"/>
                <a:tab pos="3200400" algn="l"/>
                <a:tab pos="3657600" algn="l"/>
                <a:tab pos="4114800" algn="l"/>
                <a:tab pos="4572000" algn="l"/>
                <a:tab pos="5029200" algn="l"/>
              </a:tabLst>
            </a:pPr>
            <a:r>
              <a:rPr lang="en-US" altLang="en-US" sz="1200" b="1" i="1" dirty="0">
                <a:solidFill>
                  <a:srgbClr val="0000FF"/>
                </a:solidFill>
                <a:latin typeface="Courier" charset="0"/>
                <a:cs typeface="Times New Roman" panose="02020603050405020304" pitchFamily="18" charset="0"/>
              </a:rPr>
              <a:t>	</a:t>
            </a:r>
            <a:endParaRPr lang="en-US" altLang="en-US" sz="1200" b="1" i="1" dirty="0">
              <a:solidFill>
                <a:srgbClr val="0000FF"/>
              </a:solidFill>
              <a:latin typeface="Courier" charset="0"/>
              <a:cs typeface="Times New Roman" panose="02020603050405020304" pitchFamily="18" charset="0"/>
            </a:endParaRPr>
          </a:p>
          <a:p>
            <a:pPr marL="0" lvl="0" indent="0" defTabSz="0">
              <a:spcBef>
                <a:spcPct val="0"/>
              </a:spcBef>
              <a:buClrTx/>
              <a:buSzPct val="100000"/>
              <a:buNone/>
              <a:tabLst>
                <a:tab pos="2286000" algn="l"/>
                <a:tab pos="2743200" algn="l"/>
                <a:tab pos="3200400" algn="l"/>
                <a:tab pos="3657600" algn="l"/>
                <a:tab pos="4114800" algn="l"/>
                <a:tab pos="4572000" algn="l"/>
                <a:tab pos="5029200" algn="l"/>
              </a:tabLst>
            </a:pPr>
            <a:endParaRPr lang="en-US" altLang="en-US" sz="2400" dirty="0"/>
          </a:p>
        </p:txBody>
      </p:sp>
      <p:sp>
        <p:nvSpPr>
          <p:cNvPr id="39944" name="Rectangle 16"/>
          <p:cNvSpPr/>
          <p:nvPr/>
        </p:nvSpPr>
        <p:spPr>
          <a:xfrm>
            <a:off x="2557463" y="17287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5" name="Rectangle 18"/>
          <p:cNvSpPr/>
          <p:nvPr/>
        </p:nvSpPr>
        <p:spPr>
          <a:xfrm>
            <a:off x="0" y="18288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6" name="Rectangle 20"/>
          <p:cNvSpPr/>
          <p:nvPr/>
        </p:nvSpPr>
        <p:spPr>
          <a:xfrm>
            <a:off x="0" y="15859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7" name="Rectangle 21"/>
          <p:cNvSpPr/>
          <p:nvPr/>
        </p:nvSpPr>
        <p:spPr>
          <a:xfrm>
            <a:off x="812800" y="5152708"/>
            <a:ext cx="2470150" cy="27463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0">
              <a:spcBef>
                <a:spcPct val="0"/>
              </a:spcBef>
              <a:buClrTx/>
              <a:buSzPct val="100000"/>
              <a:buNone/>
              <a:tabLst>
                <a:tab pos="2286000" algn="l"/>
                <a:tab pos="2743200" algn="l"/>
                <a:tab pos="3200400" algn="l"/>
                <a:tab pos="3657600" algn="l"/>
                <a:tab pos="4114800" algn="l"/>
                <a:tab pos="4572000" algn="l"/>
                <a:tab pos="5029200" algn="l"/>
                <a:tab pos="5486400" algn="l"/>
                <a:tab pos="5943600" algn="l"/>
              </a:tabLst>
            </a:pPr>
            <a:r>
              <a:rPr lang="en-US" altLang="en-US" sz="1200" b="1" i="1" dirty="0">
                <a:solidFill>
                  <a:srgbClr val="0000FF"/>
                </a:solidFill>
                <a:latin typeface="Courier New" panose="02070609020205090404" pitchFamily="49" charset="0"/>
                <a:cs typeface="Times New Roman" panose="02020603050405020304" pitchFamily="18" charset="0"/>
              </a:rPr>
              <a:t>	</a:t>
            </a:r>
            <a:endParaRPr lang="en-US" altLang="en-US" sz="2400" dirty="0">
              <a:ea typeface="Times New Roman" panose="02020603050405020304" pitchFamily="18" charset="0"/>
            </a:endParaRPr>
          </a:p>
        </p:txBody>
      </p:sp>
      <p:sp>
        <p:nvSpPr>
          <p:cNvPr id="39948" name="Rectangle 23"/>
          <p:cNvSpPr/>
          <p:nvPr/>
        </p:nvSpPr>
        <p:spPr>
          <a:xfrm>
            <a:off x="0" y="1882775"/>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9949" name="Object 22"/>
          <p:cNvGraphicFramePr>
            <a:graphicFrameLocks noChangeAspect="1"/>
          </p:cNvGraphicFramePr>
          <p:nvPr/>
        </p:nvGraphicFramePr>
        <p:xfrm>
          <a:off x="968375" y="1085533"/>
          <a:ext cx="6105525" cy="4686300"/>
        </p:xfrm>
        <a:graphic>
          <a:graphicData uri="http://schemas.openxmlformats.org/presentationml/2006/ole">
            <mc:AlternateContent xmlns:mc="http://schemas.openxmlformats.org/markup-compatibility/2006">
              <mc:Choice xmlns:v="urn:schemas-microsoft-com:vml" Requires="v">
                <p:oleObj spid="_x0000_s3082" name="" r:id="rId2" imgW="4035425" imgH="3090545" progId="Word.Picture.8">
                  <p:embed/>
                </p:oleObj>
              </mc:Choice>
              <mc:Fallback>
                <p:oleObj name="" r:id="rId2" imgW="4035425" imgH="3090545" progId="Word.Picture.8">
                  <p:embed/>
                  <p:pic>
                    <p:nvPicPr>
                      <p:cNvPr id="0" name="Picture 3081"/>
                      <p:cNvPicPr/>
                      <p:nvPr/>
                    </p:nvPicPr>
                    <p:blipFill>
                      <a:blip r:embed="rId3"/>
                      <a:stretch>
                        <a:fillRect/>
                      </a:stretch>
                    </p:blipFill>
                    <p:spPr>
                      <a:xfrm>
                        <a:off x="968375" y="1085533"/>
                        <a:ext cx="6105525" cy="4686300"/>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5110" y="129540"/>
            <a:ext cx="1147445" cy="368300"/>
          </a:xfrm>
          <a:prstGeom prst="rect">
            <a:avLst/>
          </a:prstGeom>
          <a:noFill/>
        </p:spPr>
        <p:txBody>
          <a:bodyPr wrap="none" rtlCol="0" anchor="t">
            <a:spAutoFit/>
          </a:bodyPr>
          <a:p>
            <a:r>
              <a:rPr lang="en-US" altLang="en-US" dirty="0">
                <a:sym typeface="+mn-ea"/>
              </a:rPr>
              <a:t>Loan.cpp</a:t>
            </a:r>
            <a:endParaRPr lang="en-US"/>
          </a:p>
        </p:txBody>
      </p:sp>
      <p:sp>
        <p:nvSpPr>
          <p:cNvPr id="5" name="Text Box 4"/>
          <p:cNvSpPr txBox="1"/>
          <p:nvPr/>
        </p:nvSpPr>
        <p:spPr>
          <a:xfrm>
            <a:off x="245110" y="497840"/>
            <a:ext cx="5351145" cy="6000750"/>
          </a:xfrm>
          <a:prstGeom prst="rect">
            <a:avLst/>
          </a:prstGeom>
          <a:noFill/>
        </p:spPr>
        <p:txBody>
          <a:bodyPr wrap="square" rtlCol="0" anchor="t">
            <a:spAutoFit/>
          </a:bodyPr>
          <a:p>
            <a:r>
              <a:rPr lang="en-US" sz="1200"/>
              <a:t>#include "Loan.h"</a:t>
            </a:r>
            <a:endParaRPr lang="en-US" sz="1200"/>
          </a:p>
          <a:p>
            <a:r>
              <a:rPr lang="en-US" sz="1200"/>
              <a:t>#include &lt;cmath&gt;</a:t>
            </a:r>
            <a:endParaRPr lang="en-US" sz="1200"/>
          </a:p>
          <a:p>
            <a:r>
              <a:rPr lang="en-US" sz="1200"/>
              <a:t>using namespace std;</a:t>
            </a:r>
            <a:endParaRPr lang="en-US" sz="1200"/>
          </a:p>
          <a:p>
            <a:endParaRPr lang="en-US" sz="1200"/>
          </a:p>
          <a:p>
            <a:r>
              <a:rPr lang="en-US" sz="1200"/>
              <a:t>Loan::Loan()</a:t>
            </a:r>
            <a:endParaRPr lang="en-US" sz="1200"/>
          </a:p>
          <a:p>
            <a:r>
              <a:rPr lang="en-US" sz="1200"/>
              <a:t>{</a:t>
            </a:r>
            <a:endParaRPr lang="en-US" sz="1200"/>
          </a:p>
          <a:p>
            <a:r>
              <a:rPr lang="en-US" sz="1200"/>
              <a:t>  annualInterestRate = 9.5;</a:t>
            </a:r>
            <a:endParaRPr lang="en-US" sz="1200"/>
          </a:p>
          <a:p>
            <a:r>
              <a:rPr lang="en-US" sz="1200"/>
              <a:t>  numberOfYears = 30;</a:t>
            </a:r>
            <a:endParaRPr lang="en-US" sz="1200"/>
          </a:p>
          <a:p>
            <a:r>
              <a:rPr lang="en-US" sz="1200"/>
              <a:t>  loanAmount = 100000;</a:t>
            </a:r>
            <a:endParaRPr lang="en-US" sz="1200"/>
          </a:p>
          <a:p>
            <a:r>
              <a:rPr lang="en-US" sz="1200"/>
              <a:t>}</a:t>
            </a:r>
            <a:endParaRPr lang="en-US" sz="1200"/>
          </a:p>
          <a:p>
            <a:endParaRPr lang="en-US" sz="1200"/>
          </a:p>
          <a:p>
            <a:r>
              <a:rPr lang="en-US" sz="1200"/>
              <a:t>Loan::Loan(double rate, int years, double amount)</a:t>
            </a:r>
            <a:endParaRPr lang="en-US" sz="1200"/>
          </a:p>
          <a:p>
            <a:r>
              <a:rPr lang="en-US" sz="1200"/>
              <a:t>{</a:t>
            </a:r>
            <a:endParaRPr lang="en-US" sz="1200"/>
          </a:p>
          <a:p>
            <a:r>
              <a:rPr lang="en-US" sz="1200"/>
              <a:t>  annualInterestRate = rate;</a:t>
            </a:r>
            <a:endParaRPr lang="en-US" sz="1200"/>
          </a:p>
          <a:p>
            <a:r>
              <a:rPr lang="en-US" sz="1200"/>
              <a:t>  numberOfYears = years;</a:t>
            </a:r>
            <a:endParaRPr lang="en-US" sz="1200"/>
          </a:p>
          <a:p>
            <a:r>
              <a:rPr lang="en-US" sz="1200"/>
              <a:t>  loanAmount = amount;</a:t>
            </a:r>
            <a:endParaRPr lang="en-US" sz="1200"/>
          </a:p>
          <a:p>
            <a:r>
              <a:rPr lang="en-US" sz="1200"/>
              <a:t>}</a:t>
            </a:r>
            <a:endParaRPr lang="en-US" sz="1200"/>
          </a:p>
          <a:p>
            <a:endParaRPr lang="en-US" sz="1200"/>
          </a:p>
          <a:p>
            <a:r>
              <a:rPr lang="en-US" sz="1200"/>
              <a:t>double Loan::getAnnualInterestRate()</a:t>
            </a:r>
            <a:endParaRPr lang="en-US" sz="1200"/>
          </a:p>
          <a:p>
            <a:r>
              <a:rPr lang="en-US" sz="1200"/>
              <a:t>{</a:t>
            </a:r>
            <a:endParaRPr lang="en-US" sz="1200"/>
          </a:p>
          <a:p>
            <a:r>
              <a:rPr lang="en-US" sz="1200"/>
              <a:t>  return annualInterestRate;</a:t>
            </a:r>
            <a:endParaRPr lang="en-US" sz="1200"/>
          </a:p>
          <a:p>
            <a:r>
              <a:rPr lang="en-US" sz="1200"/>
              <a:t>}</a:t>
            </a:r>
            <a:endParaRPr lang="en-US" sz="1200"/>
          </a:p>
          <a:p>
            <a:endParaRPr lang="en-US" sz="1200"/>
          </a:p>
          <a:p>
            <a:r>
              <a:rPr lang="en-US" sz="1200"/>
              <a:t>int Loan::getNumberOfYears()</a:t>
            </a:r>
            <a:endParaRPr lang="en-US" sz="1200"/>
          </a:p>
          <a:p>
            <a:r>
              <a:rPr lang="en-US" sz="1200"/>
              <a:t>{</a:t>
            </a:r>
            <a:endParaRPr lang="en-US" sz="1200"/>
          </a:p>
          <a:p>
            <a:r>
              <a:rPr lang="en-US" sz="1200"/>
              <a:t>  return numberOfYears;</a:t>
            </a:r>
            <a:endParaRPr lang="en-US" sz="1200"/>
          </a:p>
          <a:p>
            <a:r>
              <a:rPr lang="en-US" sz="1200"/>
              <a:t>}</a:t>
            </a:r>
            <a:endParaRPr lang="en-US" sz="1200"/>
          </a:p>
          <a:p>
            <a:endParaRPr lang="en-US" sz="1200"/>
          </a:p>
          <a:p>
            <a:r>
              <a:rPr lang="en-US" sz="1200"/>
              <a:t>double Loan::getLoanAmount()</a:t>
            </a:r>
            <a:endParaRPr lang="en-US" sz="1200"/>
          </a:p>
          <a:p>
            <a:r>
              <a:rPr lang="en-US" sz="1200"/>
              <a:t>{</a:t>
            </a:r>
            <a:endParaRPr lang="en-US" sz="1200"/>
          </a:p>
          <a:p>
            <a:r>
              <a:rPr lang="en-US" sz="1200"/>
              <a:t>  return loanAmount;</a:t>
            </a:r>
            <a:endParaRPr lang="en-US" sz="1200"/>
          </a:p>
          <a:p>
            <a:r>
              <a:rPr lang="en-US" sz="1200"/>
              <a:t>}</a:t>
            </a:r>
            <a:endParaRPr lang="en-US" sz="1200"/>
          </a:p>
        </p:txBody>
      </p:sp>
      <p:sp>
        <p:nvSpPr>
          <p:cNvPr id="6" name="Text Box 5"/>
          <p:cNvSpPr txBox="1"/>
          <p:nvPr/>
        </p:nvSpPr>
        <p:spPr>
          <a:xfrm>
            <a:off x="3920490" y="240665"/>
            <a:ext cx="4935855" cy="4892675"/>
          </a:xfrm>
          <a:prstGeom prst="rect">
            <a:avLst/>
          </a:prstGeom>
          <a:noFill/>
        </p:spPr>
        <p:txBody>
          <a:bodyPr wrap="square" rtlCol="0" anchor="t">
            <a:spAutoFit/>
          </a:bodyPr>
          <a:p>
            <a:r>
              <a:rPr lang="en-US" sz="1200"/>
              <a:t>void Loan::setAnnualInterestRate(double rate)</a:t>
            </a:r>
            <a:endParaRPr lang="en-US" sz="1200"/>
          </a:p>
          <a:p>
            <a:r>
              <a:rPr lang="en-US" sz="1200"/>
              <a:t>{</a:t>
            </a:r>
            <a:endParaRPr lang="en-US" sz="1200"/>
          </a:p>
          <a:p>
            <a:r>
              <a:rPr lang="en-US" sz="1200"/>
              <a:t>  annualInterestRate = rate;</a:t>
            </a:r>
            <a:endParaRPr lang="en-US" sz="1200"/>
          </a:p>
          <a:p>
            <a:r>
              <a:rPr lang="en-US" sz="1200"/>
              <a:t>}</a:t>
            </a:r>
            <a:endParaRPr lang="en-US" sz="1200"/>
          </a:p>
          <a:p>
            <a:endParaRPr lang="en-US" sz="1200"/>
          </a:p>
          <a:p>
            <a:r>
              <a:rPr lang="en-US" sz="1200"/>
              <a:t>void Loan::setNumberOfYears(int years)</a:t>
            </a:r>
            <a:endParaRPr lang="en-US" sz="1200"/>
          </a:p>
          <a:p>
            <a:r>
              <a:rPr lang="en-US" sz="1200"/>
              <a:t>{</a:t>
            </a:r>
            <a:endParaRPr lang="en-US" sz="1200"/>
          </a:p>
          <a:p>
            <a:r>
              <a:rPr lang="en-US" sz="1200"/>
              <a:t>  numberOfYears = years;</a:t>
            </a:r>
            <a:endParaRPr lang="en-US" sz="1200"/>
          </a:p>
          <a:p>
            <a:r>
              <a:rPr lang="en-US" sz="1200"/>
              <a:t>}</a:t>
            </a:r>
            <a:endParaRPr lang="en-US" sz="1200"/>
          </a:p>
          <a:p>
            <a:endParaRPr lang="en-US" sz="1200"/>
          </a:p>
          <a:p>
            <a:r>
              <a:rPr lang="en-US" sz="1200"/>
              <a:t>void Loan::setLoanAmount(double amount)</a:t>
            </a:r>
            <a:endParaRPr lang="en-US" sz="1200"/>
          </a:p>
          <a:p>
            <a:r>
              <a:rPr lang="en-US" sz="1200"/>
              <a:t>{</a:t>
            </a:r>
            <a:endParaRPr lang="en-US" sz="1200"/>
          </a:p>
          <a:p>
            <a:r>
              <a:rPr lang="en-US" sz="1200"/>
              <a:t>  loanAmount = amount;</a:t>
            </a:r>
            <a:endParaRPr lang="en-US" sz="1200"/>
          </a:p>
          <a:p>
            <a:r>
              <a:rPr lang="en-US" sz="1200"/>
              <a:t>}</a:t>
            </a:r>
            <a:endParaRPr lang="en-US" sz="1200"/>
          </a:p>
          <a:p>
            <a:endParaRPr lang="en-US" sz="1200"/>
          </a:p>
          <a:p>
            <a:r>
              <a:rPr lang="en-US" sz="1200"/>
              <a:t>double Loan::getMonthlyPayment()</a:t>
            </a:r>
            <a:endParaRPr lang="en-US" sz="1200"/>
          </a:p>
          <a:p>
            <a:r>
              <a:rPr lang="en-US" sz="1200"/>
              <a:t>{</a:t>
            </a:r>
            <a:endParaRPr lang="en-US" sz="1200"/>
          </a:p>
          <a:p>
            <a:r>
              <a:rPr lang="en-US" sz="1200"/>
              <a:t>  double monthlyInterestRate = annualInterestRate / 1200;</a:t>
            </a:r>
            <a:endParaRPr lang="en-US" sz="1200"/>
          </a:p>
          <a:p>
            <a:r>
              <a:rPr lang="en-US" sz="1200"/>
              <a:t>  return loanAmount * monthlyInterestRate / (1 -</a:t>
            </a:r>
            <a:endParaRPr lang="en-US" sz="1200"/>
          </a:p>
          <a:p>
            <a:r>
              <a:rPr lang="en-US" sz="1200"/>
              <a:t>    (pow(1 / (1 + monthlyInterestRate), numberOfYears * 12)));</a:t>
            </a:r>
            <a:endParaRPr lang="en-US" sz="1200"/>
          </a:p>
          <a:p>
            <a:r>
              <a:rPr lang="en-US" sz="1200"/>
              <a:t>}</a:t>
            </a:r>
            <a:endParaRPr lang="en-US" sz="1200"/>
          </a:p>
          <a:p>
            <a:endParaRPr lang="en-US" sz="1200"/>
          </a:p>
          <a:p>
            <a:r>
              <a:rPr lang="en-US" sz="1200"/>
              <a:t>double Loan::getTotalPayment()</a:t>
            </a:r>
            <a:endParaRPr lang="en-US" sz="1200"/>
          </a:p>
          <a:p>
            <a:r>
              <a:rPr lang="en-US" sz="1200"/>
              <a:t>{</a:t>
            </a:r>
            <a:endParaRPr lang="en-US" sz="1200"/>
          </a:p>
          <a:p>
            <a:r>
              <a:rPr lang="en-US" sz="1200"/>
              <a:t>  return getMonthlyPayment() * numberOfYears * 12;</a:t>
            </a:r>
            <a:endParaRPr lang="en-US" sz="1200"/>
          </a:p>
          <a:p>
            <a:r>
              <a:rPr lang="en-US" sz="1200"/>
              <a:t>}</a:t>
            </a:r>
            <a:endParaRPr 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8315" y="255905"/>
            <a:ext cx="2154555" cy="368300"/>
          </a:xfrm>
          <a:prstGeom prst="rect">
            <a:avLst/>
          </a:prstGeom>
          <a:noFill/>
        </p:spPr>
        <p:txBody>
          <a:bodyPr wrap="none" rtlCol="0" anchor="t">
            <a:spAutoFit/>
          </a:bodyPr>
          <a:p>
            <a:r>
              <a:rPr lang="en-US" altLang="en-US" dirty="0">
                <a:sym typeface="+mn-ea"/>
              </a:rPr>
              <a:t>TestLoanClass.cpp</a:t>
            </a:r>
            <a:endParaRPr lang="en-US"/>
          </a:p>
        </p:txBody>
      </p:sp>
      <p:sp>
        <p:nvSpPr>
          <p:cNvPr id="5" name="Text Box 4"/>
          <p:cNvSpPr txBox="1"/>
          <p:nvPr/>
        </p:nvSpPr>
        <p:spPr>
          <a:xfrm>
            <a:off x="589915" y="624205"/>
            <a:ext cx="8147685" cy="5908040"/>
          </a:xfrm>
          <a:prstGeom prst="rect">
            <a:avLst/>
          </a:prstGeom>
          <a:noFill/>
        </p:spPr>
        <p:txBody>
          <a:bodyPr wrap="square" rtlCol="0" anchor="t">
            <a:spAutoFit/>
          </a:bodyPr>
          <a:p>
            <a:r>
              <a:rPr lang="en-US" sz="1400"/>
              <a:t>#include &lt;iostream&gt;</a:t>
            </a:r>
            <a:endParaRPr lang="en-US" sz="1400"/>
          </a:p>
          <a:p>
            <a:r>
              <a:rPr lang="en-US" sz="1400"/>
              <a:t>#include &lt;iomanip&gt;</a:t>
            </a:r>
            <a:endParaRPr lang="en-US" sz="1400"/>
          </a:p>
          <a:p>
            <a:r>
              <a:rPr lang="en-US" sz="1400"/>
              <a:t>#include "Loan.h"</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 Enter annual interest rate</a:t>
            </a:r>
            <a:endParaRPr lang="en-US" sz="1400"/>
          </a:p>
          <a:p>
            <a:r>
              <a:rPr lang="en-US" sz="1400"/>
              <a:t>  cout &lt;&lt; "Enter yearly interest rate, for example 8.25: ";</a:t>
            </a:r>
            <a:endParaRPr lang="en-US" sz="1400"/>
          </a:p>
          <a:p>
            <a:r>
              <a:rPr lang="en-US" sz="1400"/>
              <a:t>  double annualInterestRate;</a:t>
            </a:r>
            <a:endParaRPr lang="en-US" sz="1400"/>
          </a:p>
          <a:p>
            <a:r>
              <a:rPr lang="en-US" sz="1400"/>
              <a:t>  cin &gt;&gt; annualInterestRate;</a:t>
            </a:r>
            <a:endParaRPr lang="en-US" sz="1400"/>
          </a:p>
          <a:p>
            <a:r>
              <a:rPr lang="en-US" sz="1400"/>
              <a:t>  // Enter number of years</a:t>
            </a:r>
            <a:endParaRPr lang="en-US" sz="1400"/>
          </a:p>
          <a:p>
            <a:r>
              <a:rPr lang="en-US" sz="1400"/>
              <a:t>  cout &lt;&lt; "Enter number of years as an integer, for example 5: ";</a:t>
            </a:r>
            <a:endParaRPr lang="en-US" sz="1400"/>
          </a:p>
          <a:p>
            <a:r>
              <a:rPr lang="en-US" sz="1400"/>
              <a:t>  int numberOfYears;</a:t>
            </a:r>
            <a:endParaRPr lang="en-US" sz="1400"/>
          </a:p>
          <a:p>
            <a:r>
              <a:rPr lang="en-US" sz="1400"/>
              <a:t>  cin &gt;&gt; numberOfYears;</a:t>
            </a:r>
            <a:endParaRPr lang="en-US" sz="1400"/>
          </a:p>
          <a:p>
            <a:r>
              <a:rPr lang="en-US" sz="1400"/>
              <a:t>  // Enter loan amount</a:t>
            </a:r>
            <a:endParaRPr lang="en-US" sz="1400"/>
          </a:p>
          <a:p>
            <a:r>
              <a:rPr lang="en-US" sz="1400"/>
              <a:t>  cout &lt;&lt; "Enter loan amount, for example 120000.95: ";</a:t>
            </a:r>
            <a:endParaRPr lang="en-US" sz="1400"/>
          </a:p>
          <a:p>
            <a:r>
              <a:rPr lang="en-US" sz="1400"/>
              <a:t>  double loanAmount;</a:t>
            </a:r>
            <a:endParaRPr lang="en-US" sz="1400"/>
          </a:p>
          <a:p>
            <a:r>
              <a:rPr lang="en-US" sz="1400"/>
              <a:t>  cin &gt;&gt; loanAmount;</a:t>
            </a:r>
            <a:endParaRPr lang="en-US" sz="1400"/>
          </a:p>
          <a:p>
            <a:r>
              <a:rPr lang="en-US" sz="1400"/>
              <a:t>  // Create Loan object</a:t>
            </a:r>
            <a:endParaRPr lang="en-US" sz="1400"/>
          </a:p>
          <a:p>
            <a:r>
              <a:rPr lang="en-US" sz="1400"/>
              <a:t>  Loan loan(annualInterestRate, numberOfYears, loanAmount);</a:t>
            </a:r>
            <a:endParaRPr lang="en-US" sz="1400"/>
          </a:p>
          <a:p>
            <a:r>
              <a:rPr lang="en-US" sz="1400"/>
              <a:t>  // Display results</a:t>
            </a:r>
            <a:endParaRPr lang="en-US" sz="1400"/>
          </a:p>
          <a:p>
            <a:r>
              <a:rPr lang="en-US" sz="1400"/>
              <a:t>  cout &lt;&lt; fixed &lt;&lt; setprecision(2); </a:t>
            </a:r>
            <a:endParaRPr lang="en-US" sz="1400"/>
          </a:p>
          <a:p>
            <a:r>
              <a:rPr lang="en-US" sz="1400"/>
              <a:t>  cout &lt;&lt; "The monthly payment is " </a:t>
            </a:r>
            <a:endParaRPr lang="en-US" sz="1400"/>
          </a:p>
          <a:p>
            <a:r>
              <a:rPr lang="en-US" sz="1400"/>
              <a:t>    &lt;&lt; loan.getMonthlyPayment() &lt;&lt; endl;</a:t>
            </a:r>
            <a:endParaRPr lang="en-US" sz="1400"/>
          </a:p>
          <a:p>
            <a:r>
              <a:rPr lang="en-US" sz="1400"/>
              <a:t>  cout &lt;&lt; "The total payment is " &lt;&lt; loan.getTotalPayment() &lt;&lt; endl;</a:t>
            </a:r>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3326765" y="998855"/>
            <a:ext cx="5668645" cy="1049655"/>
          </a:xfrm>
          <a:prstGeom prst="rect">
            <a:avLst/>
          </a:prstGeom>
        </p:spPr>
      </p:pic>
      <p:pic>
        <p:nvPicPr>
          <p:cNvPr id="7" name="Picture 6"/>
          <p:cNvPicPr>
            <a:picLocks noChangeAspect="1"/>
          </p:cNvPicPr>
          <p:nvPr/>
        </p:nvPicPr>
        <p:blipFill>
          <a:blip r:embed="rId2"/>
          <a:stretch>
            <a:fillRect/>
          </a:stretch>
        </p:blipFill>
        <p:spPr>
          <a:xfrm>
            <a:off x="3326765" y="255905"/>
            <a:ext cx="4564380" cy="6756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 y="798195"/>
            <a:ext cx="5155565" cy="5262245"/>
          </a:xfrm>
          <a:prstGeom prst="rect">
            <a:avLst/>
          </a:prstGeom>
          <a:noFill/>
        </p:spPr>
        <p:txBody>
          <a:bodyPr wrap="square" rtlCol="0" anchor="t">
            <a:spAutoFit/>
          </a:bodyPr>
          <a:p>
            <a:r>
              <a:rPr lang="en-US" sz="1400"/>
              <a:t>#ifndef LOAN_H</a:t>
            </a:r>
            <a:endParaRPr lang="en-US" sz="1400"/>
          </a:p>
          <a:p>
            <a:r>
              <a:rPr lang="en-US" sz="1400"/>
              <a:t>#define LOAN_H</a:t>
            </a:r>
            <a:endParaRPr lang="en-US" sz="1400"/>
          </a:p>
          <a:p>
            <a:endParaRPr lang="en-US" sz="1400"/>
          </a:p>
          <a:p>
            <a:r>
              <a:rPr lang="en-US" sz="1400"/>
              <a:t>class Loan</a:t>
            </a:r>
            <a:endParaRPr lang="en-US" sz="1400"/>
          </a:p>
          <a:p>
            <a:r>
              <a:rPr lang="en-US" sz="1400"/>
              <a:t>{</a:t>
            </a:r>
            <a:endParaRPr lang="en-US" sz="1400"/>
          </a:p>
          <a:p>
            <a:r>
              <a:rPr lang="en-US" sz="1400"/>
              <a:t>public:</a:t>
            </a:r>
            <a:endParaRPr lang="en-US" sz="1400"/>
          </a:p>
          <a:p>
            <a:r>
              <a:rPr lang="en-US" sz="1400"/>
              <a:t>  Loan();</a:t>
            </a:r>
            <a:endParaRPr lang="en-US" sz="1400"/>
          </a:p>
          <a:p>
            <a:r>
              <a:rPr lang="en-US" sz="1400"/>
              <a:t>  Loan(double rate, int years, double amount);</a:t>
            </a:r>
            <a:endParaRPr lang="en-US" sz="1400"/>
          </a:p>
          <a:p>
            <a:r>
              <a:rPr lang="en-US" sz="1400"/>
              <a:t>  double getAnnualInterestRate();</a:t>
            </a:r>
            <a:endParaRPr lang="en-US" sz="1400"/>
          </a:p>
          <a:p>
            <a:r>
              <a:rPr lang="en-US" sz="1400"/>
              <a:t>  int getNumberOfYears();</a:t>
            </a:r>
            <a:endParaRPr lang="en-US" sz="1400"/>
          </a:p>
          <a:p>
            <a:r>
              <a:rPr lang="en-US" sz="1400"/>
              <a:t>  double getLoanAmount();</a:t>
            </a:r>
            <a:endParaRPr lang="en-US" sz="1400"/>
          </a:p>
          <a:p>
            <a:r>
              <a:rPr lang="en-US" sz="1400"/>
              <a:t>  void setAnnualInterestRate(double rate);</a:t>
            </a:r>
            <a:endParaRPr lang="en-US" sz="1400"/>
          </a:p>
          <a:p>
            <a:r>
              <a:rPr lang="en-US" sz="1400"/>
              <a:t>  void setNumberOfYears(int years);</a:t>
            </a:r>
            <a:endParaRPr lang="en-US" sz="1400"/>
          </a:p>
          <a:p>
            <a:r>
              <a:rPr lang="en-US" sz="1400"/>
              <a:t>  void setLoanAmount(double amount);</a:t>
            </a:r>
            <a:endParaRPr lang="en-US" sz="1400"/>
          </a:p>
          <a:p>
            <a:r>
              <a:rPr lang="en-US" sz="1400"/>
              <a:t>  double getMonthlyPayment();</a:t>
            </a:r>
            <a:endParaRPr lang="en-US" sz="1400"/>
          </a:p>
          <a:p>
            <a:r>
              <a:rPr lang="en-US" sz="1400"/>
              <a:t>  double getTotalPayment();</a:t>
            </a:r>
            <a:endParaRPr lang="en-US" sz="1400"/>
          </a:p>
          <a:p>
            <a:endParaRPr lang="en-US" sz="1400"/>
          </a:p>
          <a:p>
            <a:r>
              <a:rPr lang="en-US" sz="1400"/>
              <a:t>private:</a:t>
            </a:r>
            <a:endParaRPr lang="en-US" sz="1400"/>
          </a:p>
          <a:p>
            <a:r>
              <a:rPr lang="en-US" sz="1400"/>
              <a:t>  double annualInterestRate;</a:t>
            </a:r>
            <a:endParaRPr lang="en-US" sz="1400"/>
          </a:p>
          <a:p>
            <a:r>
              <a:rPr lang="en-US" sz="1400"/>
              <a:t>  int numberOfYears;</a:t>
            </a:r>
            <a:endParaRPr lang="en-US" sz="1400"/>
          </a:p>
          <a:p>
            <a:r>
              <a:rPr lang="en-US" sz="1400"/>
              <a:t>  double loanAmount;</a:t>
            </a:r>
            <a:endParaRPr lang="en-US" sz="1400"/>
          </a:p>
          <a:p>
            <a:r>
              <a:rPr lang="en-US" sz="1400"/>
              <a:t>};</a:t>
            </a:r>
            <a:endParaRPr lang="en-US" sz="1400"/>
          </a:p>
          <a:p>
            <a:endParaRPr lang="en-US" sz="1400"/>
          </a:p>
          <a:p>
            <a:r>
              <a:rPr lang="en-US" sz="1400"/>
              <a:t>#endif</a:t>
            </a:r>
            <a:endParaRPr lang="en-US" sz="1400"/>
          </a:p>
        </p:txBody>
      </p:sp>
      <p:sp>
        <p:nvSpPr>
          <p:cNvPr id="5" name="Text Box 4"/>
          <p:cNvSpPr txBox="1"/>
          <p:nvPr/>
        </p:nvSpPr>
        <p:spPr>
          <a:xfrm>
            <a:off x="456565" y="332740"/>
            <a:ext cx="881380" cy="368300"/>
          </a:xfrm>
          <a:prstGeom prst="rect">
            <a:avLst/>
          </a:prstGeom>
          <a:noFill/>
        </p:spPr>
        <p:txBody>
          <a:bodyPr wrap="none" rtlCol="0" anchor="t">
            <a:spAutoFit/>
          </a:bodyPr>
          <a:p>
            <a:r>
              <a:rPr lang="en-US" altLang="en-US" dirty="0">
                <a:sym typeface="+mn-ea"/>
              </a:rPr>
              <a:t>Loan.h</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Objects</a:t>
            </a:r>
            <a:endParaRPr lang="en-US" altLang="en-US" sz="2800" dirty="0">
              <a:solidFill>
                <a:schemeClr val="tx1"/>
              </a:solidFill>
            </a:endParaRPr>
          </a:p>
          <a:p>
            <a:pPr>
              <a:lnSpc>
                <a:spcPct val="160000"/>
              </a:lnSpc>
              <a:spcBef>
                <a:spcPct val="0"/>
              </a:spcBef>
            </a:pPr>
            <a:r>
              <a:rPr lang="en-US" altLang="en-US" sz="2800" dirty="0">
                <a:solidFill>
                  <a:schemeClr val="tx1"/>
                </a:solidFill>
              </a:rPr>
              <a:t>Class</a:t>
            </a:r>
            <a:endParaRPr lang="en-US" altLang="en-US" sz="2800" dirty="0">
              <a:solidFill>
                <a:schemeClr val="tx1"/>
              </a:solidFill>
            </a:endParaRPr>
          </a:p>
          <a:p>
            <a:pPr>
              <a:lnSpc>
                <a:spcPct val="160000"/>
              </a:lnSpc>
              <a:spcBef>
                <a:spcPct val="0"/>
              </a:spcBef>
            </a:pPr>
            <a:r>
              <a:rPr lang="en-US" altLang="en-US" sz="2800" dirty="0">
                <a:solidFill>
                  <a:schemeClr val="tx1"/>
                </a:solidFill>
              </a:rPr>
              <a:t>Circle Class</a:t>
            </a:r>
            <a:endParaRPr lang="en-US" altLang="en-US" sz="2800" dirty="0">
              <a:solidFill>
                <a:schemeClr val="tx1"/>
              </a:solidFill>
            </a:endParaRPr>
          </a:p>
          <a:p>
            <a:pPr>
              <a:lnSpc>
                <a:spcPct val="160000"/>
              </a:lnSpc>
              <a:spcBef>
                <a:spcPct val="0"/>
              </a:spcBef>
            </a:pPr>
            <a:r>
              <a:rPr lang="en-US" altLang="en-US" sz="2800" dirty="0">
                <a:solidFill>
                  <a:schemeClr val="tx1"/>
                </a:solidFill>
              </a:rPr>
              <a:t>Constructors</a:t>
            </a:r>
            <a:endParaRPr lang="en-US" altLang="en-US" sz="2800" dirty="0">
              <a:solidFill>
                <a:schemeClr val="tx1"/>
              </a:solidFill>
            </a:endParaRPr>
          </a:p>
          <a:p>
            <a:pPr>
              <a:lnSpc>
                <a:spcPct val="160000"/>
              </a:lnSpc>
              <a:spcBef>
                <a:spcPct val="0"/>
              </a:spcBef>
            </a:pPr>
            <a:r>
              <a:rPr lang="en-US" altLang="en-US" sz="2800" dirty="0">
                <a:solidFill>
                  <a:schemeClr val="tx1"/>
                </a:solidFill>
              </a:rPr>
              <a:t>Struct</a:t>
            </a:r>
            <a:endParaRPr lang="en-US" altLang="en-US" sz="2800" dirty="0">
              <a:solidFill>
                <a:schemeClr val="tx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Objects</a:t>
            </a:r>
            <a:endParaRPr lang="en-US" altLang="en-US" dirty="0"/>
          </a:p>
        </p:txBody>
      </p:sp>
      <p:sp>
        <p:nvSpPr>
          <p:cNvPr id="6148"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Text Box 5"/>
          <p:cNvSpPr txBox="1"/>
          <p:nvPr/>
        </p:nvSpPr>
        <p:spPr>
          <a:xfrm>
            <a:off x="304800" y="4267200"/>
            <a:ext cx="8686800" cy="15541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dirty="0">
                <a:cs typeface="Times New Roman" panose="02020603050405020304" pitchFamily="18" charset="0"/>
              </a:rPr>
              <a:t>An object has both a state and behavior. The state defines the object, and the behavior defines what the object does.</a:t>
            </a:r>
            <a:endParaRPr lang="en-US" altLang="en-US" dirty="0"/>
          </a:p>
        </p:txBody>
      </p:sp>
      <p:sp>
        <p:nvSpPr>
          <p:cNvPr id="6150" name="Rectangle 7"/>
          <p:cNvSpPr/>
          <p:nvPr/>
        </p:nvSpPr>
        <p:spPr>
          <a:xfrm>
            <a:off x="0" y="25527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1"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3077" name="" r:id="rId1" imgW="4956175" imgH="1751330" progId="Word.Picture.8">
                  <p:embed/>
                </p:oleObj>
              </mc:Choice>
              <mc:Fallback>
                <p:oleObj name="" r:id="rId1" imgW="4956175" imgH="1751330" progId="Word.Picture.8">
                  <p:embed/>
                  <p:pic>
                    <p:nvPicPr>
                      <p:cNvPr id="0" name="Picture 3076"/>
                      <p:cNvPicPr/>
                      <p:nvPr/>
                    </p:nvPicPr>
                    <p:blipFill>
                      <a:blip r:embed="rId2"/>
                      <a:stretch>
                        <a:fillRect/>
                      </a:stretch>
                    </p:blipFill>
                    <p:spPr>
                      <a:xfrm>
                        <a:off x="385763" y="1047750"/>
                        <a:ext cx="8299450" cy="2940050"/>
                      </a:xfrm>
                      <a:prstGeom prst="rect">
                        <a:avLst/>
                      </a:prstGeom>
                      <a:no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Classes</a:t>
            </a:r>
            <a:endParaRPr lang="en-US" altLang="en-US" dirty="0"/>
          </a:p>
        </p:txBody>
      </p:sp>
      <p:sp>
        <p:nvSpPr>
          <p:cNvPr id="7172"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3" name="Text Box 5"/>
          <p:cNvSpPr txBox="1"/>
          <p:nvPr/>
        </p:nvSpPr>
        <p:spPr>
          <a:xfrm>
            <a:off x="304800" y="1295400"/>
            <a:ext cx="8610600" cy="40309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i="1" dirty="0">
                <a:cs typeface="Times New Roman" panose="02020603050405020304" pitchFamily="18" charset="0"/>
              </a:rPr>
              <a:t>Classes</a:t>
            </a:r>
            <a:r>
              <a:rPr lang="en-US" altLang="en-US" dirty="0">
                <a:cs typeface="Times New Roman" panose="02020603050405020304" pitchFamily="18" charset="0"/>
              </a:rPr>
              <a:t> are constructs that define objects of the same type. </a:t>
            </a:r>
            <a:endParaRPr lang="en-US" altLang="en-US" dirty="0">
              <a:cs typeface="Times New Roman" panose="02020603050405020304" pitchFamily="18" charset="0"/>
            </a:endParaRPr>
          </a:p>
          <a:p>
            <a:pPr marL="0" lvl="0" indent="0">
              <a:spcBef>
                <a:spcPct val="50000"/>
              </a:spcBef>
              <a:buClrTx/>
              <a:buSzPct val="100000"/>
              <a:buNone/>
            </a:pPr>
            <a:r>
              <a:rPr lang="en-US" altLang="en-US" dirty="0">
                <a:cs typeface="Times New Roman" panose="02020603050405020304" pitchFamily="18" charset="0"/>
              </a:rPr>
              <a:t>A class uses variables to define data fields and functions to define behaviors. </a:t>
            </a:r>
            <a:endParaRPr lang="en-US" altLang="en-US" dirty="0">
              <a:cs typeface="Times New Roman" panose="02020603050405020304" pitchFamily="18" charset="0"/>
            </a:endParaRPr>
          </a:p>
          <a:p>
            <a:pPr marL="0" lvl="0" indent="0">
              <a:spcBef>
                <a:spcPct val="50000"/>
              </a:spcBef>
              <a:buClrTx/>
              <a:buSzPct val="100000"/>
              <a:buNone/>
            </a:pPr>
            <a:r>
              <a:rPr lang="en-US" altLang="en-US" dirty="0">
                <a:cs typeface="Times New Roman" panose="02020603050405020304" pitchFamily="18" charset="0"/>
              </a:rPr>
              <a:t>Additionally, a class provides a special type of functions, known as constructors, which are invoked to construct objects from the class. </a:t>
            </a:r>
            <a:endParaRPr lang="en-US" altLang="en-US" dirty="0">
              <a:ea typeface="Times New Roman" panose="02020603050405020304" pitchFamily="18" charset="0"/>
            </a:endParaRPr>
          </a:p>
        </p:txBody>
      </p:sp>
      <p:sp>
        <p:nvSpPr>
          <p:cNvPr id="7174" name="Rectangle 7"/>
          <p:cNvSpPr/>
          <p:nvPr/>
        </p:nvSpPr>
        <p:spPr>
          <a:xfrm>
            <a:off x="2800350" y="22860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Classes</a:t>
            </a:r>
            <a:endParaRPr lang="en-US" altLang="en-US" dirty="0"/>
          </a:p>
        </p:txBody>
      </p:sp>
      <p:sp>
        <p:nvSpPr>
          <p:cNvPr id="8196"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Rectangle 5"/>
          <p:cNvSpPr/>
          <p:nvPr/>
        </p:nvSpPr>
        <p:spPr>
          <a:xfrm>
            <a:off x="2800350" y="22860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8" name="Rectangle 8"/>
          <p:cNvSpPr/>
          <p:nvPr/>
        </p:nvSpPr>
        <p:spPr>
          <a:xfrm>
            <a:off x="0" y="1951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199" name="Object 7"/>
          <p:cNvGraphicFramePr>
            <a:graphicFrameLocks noChangeAspect="1"/>
          </p:cNvGraphicFramePr>
          <p:nvPr/>
        </p:nvGraphicFramePr>
        <p:xfrm>
          <a:off x="1268413" y="817563"/>
          <a:ext cx="6683375" cy="5575300"/>
        </p:xfrm>
        <a:graphic>
          <a:graphicData uri="http://schemas.openxmlformats.org/presentationml/2006/ole">
            <mc:AlternateContent xmlns:mc="http://schemas.openxmlformats.org/markup-compatibility/2006">
              <mc:Choice xmlns:v="urn:schemas-microsoft-com:vml" Requires="v">
                <p:oleObj spid="_x0000_s3076" name="" r:id="rId1" imgW="3546475" imgH="2956560" progId="Word.Picture.8">
                  <p:embed/>
                </p:oleObj>
              </mc:Choice>
              <mc:Fallback>
                <p:oleObj name="" r:id="rId1" imgW="3546475" imgH="2956560" progId="Word.Picture.8">
                  <p:embed/>
                  <p:pic>
                    <p:nvPicPr>
                      <p:cNvPr id="0" name="Picture 3075"/>
                      <p:cNvPicPr/>
                      <p:nvPr/>
                    </p:nvPicPr>
                    <p:blipFill>
                      <a:blip r:embed="rId2"/>
                      <a:stretch>
                        <a:fillRect/>
                      </a:stretch>
                    </p:blipFill>
                    <p:spPr>
                      <a:xfrm>
                        <a:off x="1268413" y="817563"/>
                        <a:ext cx="6683375" cy="55753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762000" y="152400"/>
            <a:ext cx="7772400" cy="609600"/>
          </a:xfrm>
        </p:spPr>
        <p:txBody>
          <a:bodyPr vert="horz" wrap="square" lIns="92075" tIns="46038" rIns="92075" bIns="46038" anchor="ctr"/>
          <a:p>
            <a:r>
              <a:rPr lang="en-US" altLang="en-US" dirty="0"/>
              <a:t>Classes</a:t>
            </a:r>
            <a:endParaRPr lang="en-US" altLang="en-US" dirty="0"/>
          </a:p>
        </p:txBody>
      </p:sp>
      <p:sp>
        <p:nvSpPr>
          <p:cNvPr id="9220" name="Rectangle 3"/>
          <p:cNvSpPr/>
          <p:nvPr/>
        </p:nvSpPr>
        <p:spPr>
          <a:xfrm>
            <a:off x="2686050" y="23431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1" name="Rectangle 5"/>
          <p:cNvSpPr/>
          <p:nvPr/>
        </p:nvSpPr>
        <p:spPr>
          <a:xfrm>
            <a:off x="2800350" y="22860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2" name="Rectangle 8"/>
          <p:cNvSpPr/>
          <p:nvPr/>
        </p:nvSpPr>
        <p:spPr>
          <a:xfrm>
            <a:off x="0" y="1951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223" name="Object 7"/>
          <p:cNvGraphicFramePr>
            <a:graphicFrameLocks noChangeAspect="1"/>
          </p:cNvGraphicFramePr>
          <p:nvPr/>
        </p:nvGraphicFramePr>
        <p:xfrm>
          <a:off x="1270000" y="815975"/>
          <a:ext cx="6678613" cy="5580063"/>
        </p:xfrm>
        <a:graphic>
          <a:graphicData uri="http://schemas.openxmlformats.org/presentationml/2006/ole">
            <mc:AlternateContent xmlns:mc="http://schemas.openxmlformats.org/markup-compatibility/2006">
              <mc:Choice xmlns:v="urn:schemas-microsoft-com:vml" Requires="v">
                <p:oleObj spid="_x0000_s3078" name="" r:id="rId1" imgW="3540760" imgH="2949575" progId="Word.Picture.8">
                  <p:embed/>
                </p:oleObj>
              </mc:Choice>
              <mc:Fallback>
                <p:oleObj name="" r:id="rId1" imgW="3540760" imgH="2949575" progId="Word.Picture.8">
                  <p:embed/>
                  <p:pic>
                    <p:nvPicPr>
                      <p:cNvPr id="0" name="Picture 3077"/>
                      <p:cNvPicPr/>
                      <p:nvPr/>
                    </p:nvPicPr>
                    <p:blipFill>
                      <a:blip r:embed="rId2"/>
                      <a:stretch>
                        <a:fillRect/>
                      </a:stretch>
                    </p:blipFill>
                    <p:spPr>
                      <a:xfrm>
                        <a:off x="1270000" y="815975"/>
                        <a:ext cx="6678613" cy="5580063"/>
                      </a:xfrm>
                      <a:prstGeom prst="rect">
                        <a:avLst/>
                      </a:prstGeom>
                      <a:noFill/>
                      <a:ln w="38100">
                        <a:noFill/>
                        <a:miter/>
                      </a:ln>
                    </p:spPr>
                  </p:pic>
                </p:oleObj>
              </mc:Fallback>
            </mc:AlternateContent>
          </a:graphicData>
        </a:graphic>
      </p:graphicFrame>
      <p:sp>
        <p:nvSpPr>
          <p:cNvPr id="9224" name="Rectangle 11"/>
          <p:cNvSpPr/>
          <p:nvPr/>
        </p:nvSpPr>
        <p:spPr>
          <a:xfrm>
            <a:off x="6569075" y="779463"/>
            <a:ext cx="2343150" cy="882650"/>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 data field can be initialized in C++</a:t>
            </a: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0"/>
            <a:ext cx="7772400" cy="1428750"/>
          </a:xfrm>
        </p:spPr>
        <p:txBody>
          <a:bodyPr vert="horz" wrap="square" lIns="92075" tIns="46038" rIns="92075" bIns="46038" anchor="ctr"/>
          <a:p>
            <a:r>
              <a:rPr lang="en-US" altLang="en-US" dirty="0"/>
              <a:t>UML Class Diagram</a:t>
            </a:r>
            <a:endParaRPr lang="en-US" altLang="en-US" dirty="0"/>
          </a:p>
        </p:txBody>
      </p:sp>
      <p:sp>
        <p:nvSpPr>
          <p:cNvPr id="10244" name="Rectangle 8"/>
          <p:cNvSpPr/>
          <p:nvPr/>
        </p:nvSpPr>
        <p:spPr>
          <a:xfrm>
            <a:off x="2400300" y="22860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5" name="Rectangle 10"/>
          <p:cNvSpPr/>
          <p:nvPr/>
        </p:nvSpPr>
        <p:spPr>
          <a:xfrm>
            <a:off x="0" y="26289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6" name="Rectangle 12"/>
          <p:cNvSpPr/>
          <p:nvPr/>
        </p:nvSpPr>
        <p:spPr>
          <a:xfrm>
            <a:off x="0" y="26289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0247" name="Object 11"/>
          <p:cNvGraphicFramePr>
            <a:graphicFrameLocks noChangeAspect="1"/>
          </p:cNvGraphicFramePr>
          <p:nvPr/>
        </p:nvGraphicFramePr>
        <p:xfrm>
          <a:off x="193675" y="1390650"/>
          <a:ext cx="8680450" cy="2855913"/>
        </p:xfrm>
        <a:graphic>
          <a:graphicData uri="http://schemas.openxmlformats.org/presentationml/2006/ole">
            <mc:AlternateContent xmlns:mc="http://schemas.openxmlformats.org/markup-compatibility/2006">
              <mc:Choice xmlns:v="urn:schemas-microsoft-com:vml" Requires="v">
                <p:oleObj spid="_x0000_s3079" name="" r:id="rId1" imgW="4876165" imgH="1595755" progId="Word.Picture.8">
                  <p:embed/>
                </p:oleObj>
              </mc:Choice>
              <mc:Fallback>
                <p:oleObj name="" r:id="rId1" imgW="4876165" imgH="1595755" progId="Word.Picture.8">
                  <p:embed/>
                  <p:pic>
                    <p:nvPicPr>
                      <p:cNvPr id="0" name="Picture 3078"/>
                      <p:cNvPicPr/>
                      <p:nvPr/>
                    </p:nvPicPr>
                    <p:blipFill>
                      <a:blip r:embed="rId2"/>
                      <a:stretch>
                        <a:fillRect/>
                      </a:stretch>
                    </p:blipFill>
                    <p:spPr>
                      <a:xfrm>
                        <a:off x="193675" y="1390650"/>
                        <a:ext cx="8680450" cy="2855913"/>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17736</Words>
  <Application>WPS Presentation</Application>
  <PresentationFormat>全屏显示(4:3)</PresentationFormat>
  <Paragraphs>758</Paragraphs>
  <Slides>50</Slides>
  <Notes>13</Notes>
  <HiddenSlides>0</HiddenSlides>
  <MMClips>13</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10</vt:i4>
      </vt:variant>
      <vt:variant>
        <vt:lpstr>幻灯片标题</vt:lpstr>
      </vt:variant>
      <vt:variant>
        <vt:i4>50</vt:i4>
      </vt:variant>
    </vt:vector>
  </HeadingPairs>
  <TitlesOfParts>
    <vt:vector size="85" baseType="lpstr">
      <vt:lpstr>Arial</vt:lpstr>
      <vt:lpstr>SimSun</vt:lpstr>
      <vt:lpstr>Wingdings</vt:lpstr>
      <vt:lpstr>Times New Roman</vt:lpstr>
      <vt:lpstr>Arial</vt:lpstr>
      <vt:lpstr>Times New Roman Regular</vt:lpstr>
      <vt:lpstr>DIN-Bold</vt:lpstr>
      <vt:lpstr>Thonburi</vt:lpstr>
      <vt:lpstr>DIN-Regular</vt:lpstr>
      <vt:lpstr>Monotype Sorts</vt:lpstr>
      <vt:lpstr>Courier New</vt:lpstr>
      <vt:lpstr>Book Antiqua</vt:lpstr>
      <vt:lpstr>苹方-简</vt:lpstr>
      <vt:lpstr>Courier</vt:lpstr>
      <vt:lpstr>Calibri</vt:lpstr>
      <vt:lpstr>Helvetica Neue</vt:lpstr>
      <vt:lpstr>微软雅黑</vt:lpstr>
      <vt:lpstr>汉仪旗黑</vt:lpstr>
      <vt:lpstr>Arial Unicode MS</vt:lpstr>
      <vt:lpstr>Calibri</vt:lpstr>
      <vt:lpstr>汉仪书宋二KW</vt:lpstr>
      <vt:lpstr>Wingdings</vt:lpstr>
      <vt:lpstr>SimSun</vt:lpstr>
      <vt:lpstr>SimSun</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9</vt:lpstr>
      <vt:lpstr>Objectives</vt:lpstr>
      <vt:lpstr>OO Programming Concepts</vt:lpstr>
      <vt:lpstr>Objects</vt:lpstr>
      <vt:lpstr>Classes</vt:lpstr>
      <vt:lpstr>Classes</vt:lpstr>
      <vt:lpstr>Classes</vt:lpstr>
      <vt:lpstr>UML Class Diagram</vt:lpstr>
      <vt:lpstr>A Simple Circle Class</vt:lpstr>
      <vt:lpstr>PowerPoint 演示文稿</vt:lpstr>
      <vt:lpstr>Example: Defining Classes and Creating Objects</vt:lpstr>
      <vt:lpstr>PowerPoint 演示文稿</vt:lpstr>
      <vt:lpstr>Constructors</vt:lpstr>
      <vt:lpstr>Constructors, cont.</vt:lpstr>
      <vt:lpstr>Object Names</vt:lpstr>
      <vt:lpstr>Constructing with Arguments</vt:lpstr>
      <vt:lpstr>Access Operator </vt:lpstr>
      <vt:lpstr>Naming Objects and Classes</vt:lpstr>
      <vt:lpstr>Class is a Type</vt:lpstr>
      <vt:lpstr>Memberwise Copy </vt:lpstr>
      <vt:lpstr>Constant Object Name </vt:lpstr>
      <vt:lpstr>Anonymous Object </vt:lpstr>
      <vt:lpstr>Class Replaces struct </vt:lpstr>
      <vt:lpstr>Separating Definition from Implementation </vt:lpstr>
      <vt:lpstr>PowerPoint 演示文稿</vt:lpstr>
      <vt:lpstr>PowerPoint 演示文稿</vt:lpstr>
      <vt:lpstr>Preventing Multiple Inclusions </vt:lpstr>
      <vt:lpstr>Preventing Multiple Declarations </vt:lpstr>
      <vt:lpstr>inclusion guard </vt:lpstr>
      <vt:lpstr>Inline Declaration</vt:lpstr>
      <vt:lpstr>Inline Declaration Example</vt:lpstr>
      <vt:lpstr>Inline Functions in Implementation File</vt:lpstr>
      <vt:lpstr>Inline Declarations?</vt:lpstr>
      <vt:lpstr>Data Field Encapsulation </vt:lpstr>
      <vt:lpstr>Accessor and Mutator </vt:lpstr>
      <vt:lpstr>Example: New Circle Class</vt:lpstr>
      <vt:lpstr>PowerPoint 演示文稿</vt:lpstr>
      <vt:lpstr>PowerPoint 演示文稿</vt:lpstr>
      <vt:lpstr>The Scope of Variables</vt:lpstr>
      <vt:lpstr>The Scope of Variables</vt:lpstr>
      <vt:lpstr>The Scope of Variables</vt:lpstr>
      <vt:lpstr>PowerPoint 演示文稿</vt:lpstr>
      <vt:lpstr>Class Abstraction and Encapsulation</vt:lpstr>
      <vt:lpstr>Example: The Loan Class</vt:lpstr>
      <vt:lpstr>PowerPoint 演示文稿</vt:lpstr>
      <vt:lpstr>PowerPoint 演示文稿</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560</cp:revision>
  <cp:lastPrinted>2021-03-09T04:49:53Z</cp:lastPrinted>
  <dcterms:created xsi:type="dcterms:W3CDTF">2021-03-09T04:49:53Z</dcterms:created>
  <dcterms:modified xsi:type="dcterms:W3CDTF">2021-03-09T04:49:53Z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1033-3.3.1.5149</vt:lpwstr>
  </property>
</Properties>
</file>