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3"/>
  </p:notesMasterIdLst>
  <p:sldIdLst>
    <p:sldId id="256" r:id="rId5"/>
    <p:sldId id="287" r:id="rId6"/>
    <p:sldId id="282" r:id="rId7"/>
    <p:sldId id="781" r:id="rId8"/>
    <p:sldId id="782" r:id="rId9"/>
    <p:sldId id="783" r:id="rId10"/>
    <p:sldId id="784" r:id="rId11"/>
    <p:sldId id="843" r:id="rId12"/>
    <p:sldId id="832" r:id="rId13"/>
    <p:sldId id="786" r:id="rId14"/>
    <p:sldId id="787" r:id="rId15"/>
    <p:sldId id="789" r:id="rId16"/>
    <p:sldId id="644" r:id="rId17"/>
    <p:sldId id="645" r:id="rId18"/>
    <p:sldId id="648" r:id="rId19"/>
    <p:sldId id="790" r:id="rId20"/>
    <p:sldId id="791" r:id="rId21"/>
    <p:sldId id="799" r:id="rId22"/>
    <p:sldId id="800" r:id="rId23"/>
    <p:sldId id="801" r:id="rId24"/>
    <p:sldId id="802" r:id="rId25"/>
    <p:sldId id="803" r:id="rId26"/>
    <p:sldId id="804" r:id="rId27"/>
    <p:sldId id="805" r:id="rId28"/>
    <p:sldId id="806" r:id="rId29"/>
    <p:sldId id="837" r:id="rId30"/>
    <p:sldId id="792" r:id="rId31"/>
    <p:sldId id="807" r:id="rId32"/>
    <p:sldId id="824" r:id="rId33"/>
    <p:sldId id="809" r:id="rId34"/>
    <p:sldId id="810" r:id="rId35"/>
    <p:sldId id="811" r:id="rId36"/>
    <p:sldId id="812" r:id="rId37"/>
    <p:sldId id="813" r:id="rId38"/>
    <p:sldId id="838" r:id="rId39"/>
    <p:sldId id="836" r:id="rId40"/>
    <p:sldId id="815" r:id="rId41"/>
    <p:sldId id="816" r:id="rId42"/>
    <p:sldId id="828" r:id="rId43"/>
    <p:sldId id="844" r:id="rId44"/>
    <p:sldId id="846" r:id="rId45"/>
    <p:sldId id="830" r:id="rId46"/>
    <p:sldId id="842" r:id="rId47"/>
    <p:sldId id="831" r:id="rId48"/>
    <p:sldId id="834" r:id="rId49"/>
    <p:sldId id="840" r:id="rId50"/>
    <p:sldId id="798" r:id="rId51"/>
    <p:sldId id="31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44"/>
    <a:srgbClr val="000544"/>
    <a:srgbClr val="CE57C1"/>
    <a:srgbClr val="0000FE"/>
    <a:srgbClr val="1AC3B9"/>
    <a:srgbClr val="18B4AB"/>
    <a:srgbClr val="1FD9CF"/>
    <a:srgbClr val="D200FE"/>
    <a:srgbClr val="FD7C08"/>
    <a:srgbClr val="023C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8742" autoAdjust="0"/>
    <p:restoredTop sz="88352" autoAdjust="0"/>
  </p:normalViewPr>
  <p:slideViewPr>
    <p:cSldViewPr snapToGrid="0" snapToObjects="1">
      <p:cViewPr varScale="1">
        <p:scale>
          <a:sx n="138" d="100"/>
          <a:sy n="138" d="100"/>
        </p:scale>
        <p:origin x="105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BADF8-166D-464F-9CD6-EB1A92ACA0C7}" type="datetimeFigureOut">
              <a:rPr lang="en-US" smtClean="0"/>
              <a:t>11/17/20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7EA8C-4442-2B43-BEFB-AB7F822E7733}" type="slidenum">
              <a:rPr lang="en-US" smtClean="0"/>
              <a:t>‹#›</a:t>
            </a:fld>
            <a:endParaRPr lang="en-US"/>
          </a:p>
        </p:txBody>
      </p:sp>
    </p:spTree>
    <p:extLst>
      <p:ext uri="{BB962C8B-B14F-4D97-AF65-F5344CB8AC3E}">
        <p14:creationId xmlns:p14="http://schemas.microsoft.com/office/powerpoint/2010/main" val="14276744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p>
          <a:p>
            <a:r>
              <a:rPr lang="en-US" baseline="0" dirty="0"/>
              <a:t>English Subtitle: Uppercase, Calibri size 36, XJTLU Navy</a:t>
            </a:r>
          </a:p>
        </p:txBody>
      </p:sp>
      <p:sp>
        <p:nvSpPr>
          <p:cNvPr id="4" name="Slide Number Placeholder 3"/>
          <p:cNvSpPr>
            <a:spLocks noGrp="1"/>
          </p:cNvSpPr>
          <p:nvPr>
            <p:ph type="sldNum" sz="quarter" idx="10"/>
          </p:nvPr>
        </p:nvSpPr>
        <p:spPr/>
        <p:txBody>
          <a:bodyPr/>
          <a:lstStyle/>
          <a:p>
            <a:fld id="{5CF7EA8C-4442-2B43-BEFB-AB7F822E7733}" type="slidenum">
              <a:rPr lang="en-US" smtClean="0"/>
              <a:t>1</a:t>
            </a:fld>
            <a:endParaRPr lang="en-US"/>
          </a:p>
        </p:txBody>
      </p:sp>
    </p:spTree>
    <p:extLst>
      <p:ext uri="{BB962C8B-B14F-4D97-AF65-F5344CB8AC3E}">
        <p14:creationId xmlns:p14="http://schemas.microsoft.com/office/powerpoint/2010/main" val="2664993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2CD555-815A-C840-9933-DE905DA23351}"/>
              </a:ext>
            </a:extLst>
          </p:cNvPr>
          <p:cNvSpPr>
            <a:spLocks noGrp="1" noChangeArrowheads="1"/>
          </p:cNvSpPr>
          <p:nvPr>
            <p:ph type="sldNum" sz="quarter" idx="5"/>
          </p:nvPr>
        </p:nvSpPr>
        <p:spPr>
          <a:ln/>
        </p:spPr>
        <p:txBody>
          <a:bodyPr/>
          <a:lstStyle/>
          <a:p>
            <a:fld id="{11C5D1A2-C8DD-F043-9107-604697F8C0C1}" type="slidenum">
              <a:rPr lang="en-US" altLang="zh-CN"/>
              <a:pPr/>
              <a:t>10</a:t>
            </a:fld>
            <a:endParaRPr lang="en-US" altLang="zh-CN"/>
          </a:p>
        </p:txBody>
      </p:sp>
      <p:sp>
        <p:nvSpPr>
          <p:cNvPr id="1396738" name="Rectangle 2">
            <a:extLst>
              <a:ext uri="{FF2B5EF4-FFF2-40B4-BE49-F238E27FC236}">
                <a16:creationId xmlns:a16="http://schemas.microsoft.com/office/drawing/2014/main" id="{7AD958D4-9BD4-4F44-A48A-B1F460936A65}"/>
              </a:ext>
            </a:extLst>
          </p:cNvPr>
          <p:cNvSpPr>
            <a:spLocks noRot="1" noChangeArrowheads="1" noTextEdit="1"/>
          </p:cNvSpPr>
          <p:nvPr>
            <p:ph type="sldImg"/>
          </p:nvPr>
        </p:nvSpPr>
        <p:spPr>
          <a:xfrm>
            <a:off x="1143000" y="685800"/>
            <a:ext cx="4572000" cy="3429000"/>
          </a:xfrm>
          <a:ln/>
        </p:spPr>
      </p:sp>
      <p:sp>
        <p:nvSpPr>
          <p:cNvPr id="1396739" name="Rectangle 3">
            <a:extLst>
              <a:ext uri="{FF2B5EF4-FFF2-40B4-BE49-F238E27FC236}">
                <a16:creationId xmlns:a16="http://schemas.microsoft.com/office/drawing/2014/main" id="{5FFF379B-2517-7E40-8B98-50FF58AA272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8476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1DE2DD-DE7B-E743-9D3A-22515B017C59}"/>
              </a:ext>
            </a:extLst>
          </p:cNvPr>
          <p:cNvSpPr>
            <a:spLocks noGrp="1" noChangeArrowheads="1"/>
          </p:cNvSpPr>
          <p:nvPr>
            <p:ph type="sldNum" sz="quarter" idx="5"/>
          </p:nvPr>
        </p:nvSpPr>
        <p:spPr>
          <a:ln/>
        </p:spPr>
        <p:txBody>
          <a:bodyPr/>
          <a:lstStyle/>
          <a:p>
            <a:fld id="{14BAF6E7-515F-F941-A2B2-36EF1A23E237}" type="slidenum">
              <a:rPr lang="en-US" altLang="zh-CN"/>
              <a:pPr/>
              <a:t>11</a:t>
            </a:fld>
            <a:endParaRPr lang="en-US" altLang="zh-CN"/>
          </a:p>
        </p:txBody>
      </p:sp>
      <p:sp>
        <p:nvSpPr>
          <p:cNvPr id="1398786" name="Rectangle 2">
            <a:extLst>
              <a:ext uri="{FF2B5EF4-FFF2-40B4-BE49-F238E27FC236}">
                <a16:creationId xmlns:a16="http://schemas.microsoft.com/office/drawing/2014/main" id="{CD99F5A1-4EA4-C04C-BFAC-F3E8176E20F4}"/>
              </a:ext>
            </a:extLst>
          </p:cNvPr>
          <p:cNvSpPr>
            <a:spLocks noRot="1" noChangeArrowheads="1" noTextEdit="1"/>
          </p:cNvSpPr>
          <p:nvPr>
            <p:ph type="sldImg"/>
          </p:nvPr>
        </p:nvSpPr>
        <p:spPr>
          <a:xfrm>
            <a:off x="1143000" y="685800"/>
            <a:ext cx="4572000" cy="3429000"/>
          </a:xfrm>
          <a:ln/>
        </p:spPr>
      </p:sp>
      <p:sp>
        <p:nvSpPr>
          <p:cNvPr id="1398787" name="Rectangle 3">
            <a:extLst>
              <a:ext uri="{FF2B5EF4-FFF2-40B4-BE49-F238E27FC236}">
                <a16:creationId xmlns:a16="http://schemas.microsoft.com/office/drawing/2014/main" id="{C049D962-A79B-5D46-B7B7-7703FF174228}"/>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5394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622FC2-CE58-374D-AC0A-C257BB4F47DC}"/>
              </a:ext>
            </a:extLst>
          </p:cNvPr>
          <p:cNvSpPr>
            <a:spLocks noGrp="1" noChangeArrowheads="1"/>
          </p:cNvSpPr>
          <p:nvPr>
            <p:ph type="sldNum" sz="quarter" idx="5"/>
          </p:nvPr>
        </p:nvSpPr>
        <p:spPr>
          <a:ln/>
        </p:spPr>
        <p:txBody>
          <a:bodyPr/>
          <a:lstStyle/>
          <a:p>
            <a:fld id="{002BFAD6-5168-6941-B1C0-048771BB1BCD}" type="slidenum">
              <a:rPr lang="en-US" altLang="zh-CN"/>
              <a:pPr/>
              <a:t>12</a:t>
            </a:fld>
            <a:endParaRPr lang="en-US" altLang="zh-CN"/>
          </a:p>
        </p:txBody>
      </p:sp>
      <p:sp>
        <p:nvSpPr>
          <p:cNvPr id="1402882" name="Rectangle 2">
            <a:extLst>
              <a:ext uri="{FF2B5EF4-FFF2-40B4-BE49-F238E27FC236}">
                <a16:creationId xmlns:a16="http://schemas.microsoft.com/office/drawing/2014/main" id="{6DD4E200-E8A8-B44E-A79E-8D61D4EF86AD}"/>
              </a:ext>
            </a:extLst>
          </p:cNvPr>
          <p:cNvSpPr>
            <a:spLocks noRot="1" noChangeArrowheads="1" noTextEdit="1"/>
          </p:cNvSpPr>
          <p:nvPr>
            <p:ph type="sldImg"/>
          </p:nvPr>
        </p:nvSpPr>
        <p:spPr>
          <a:xfrm>
            <a:off x="1143000" y="685800"/>
            <a:ext cx="4572000" cy="3429000"/>
          </a:xfrm>
          <a:ln/>
        </p:spPr>
      </p:sp>
      <p:sp>
        <p:nvSpPr>
          <p:cNvPr id="1402883" name="Rectangle 3">
            <a:extLst>
              <a:ext uri="{FF2B5EF4-FFF2-40B4-BE49-F238E27FC236}">
                <a16:creationId xmlns:a16="http://schemas.microsoft.com/office/drawing/2014/main" id="{3865C732-82CC-204F-B1F7-629024C5F82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6705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73C68-0E3C-9A4B-BBAE-8A7674B40512}"/>
              </a:ext>
            </a:extLst>
          </p:cNvPr>
          <p:cNvSpPr>
            <a:spLocks noGrp="1" noChangeArrowheads="1"/>
          </p:cNvSpPr>
          <p:nvPr>
            <p:ph type="sldNum" sz="quarter" idx="5"/>
          </p:nvPr>
        </p:nvSpPr>
        <p:spPr>
          <a:ln/>
        </p:spPr>
        <p:txBody>
          <a:bodyPr/>
          <a:lstStyle/>
          <a:p>
            <a:fld id="{2FD9B9F3-6505-0F4D-9600-1F9661EBD703}" type="slidenum">
              <a:rPr lang="en-US" altLang="zh-CN"/>
              <a:pPr/>
              <a:t>16</a:t>
            </a:fld>
            <a:endParaRPr lang="en-US" altLang="zh-CN"/>
          </a:p>
        </p:txBody>
      </p:sp>
      <p:sp>
        <p:nvSpPr>
          <p:cNvPr id="1404930" name="Rectangle 2">
            <a:extLst>
              <a:ext uri="{FF2B5EF4-FFF2-40B4-BE49-F238E27FC236}">
                <a16:creationId xmlns:a16="http://schemas.microsoft.com/office/drawing/2014/main" id="{DD08AAC9-5E13-084A-97F9-06C9EB24A8E3}"/>
              </a:ext>
            </a:extLst>
          </p:cNvPr>
          <p:cNvSpPr>
            <a:spLocks noRot="1" noChangeArrowheads="1" noTextEdit="1"/>
          </p:cNvSpPr>
          <p:nvPr>
            <p:ph type="sldImg"/>
          </p:nvPr>
        </p:nvSpPr>
        <p:spPr>
          <a:xfrm>
            <a:off x="1143000" y="685800"/>
            <a:ext cx="4572000" cy="3429000"/>
          </a:xfrm>
          <a:ln/>
        </p:spPr>
      </p:sp>
      <p:sp>
        <p:nvSpPr>
          <p:cNvPr id="1404931" name="Rectangle 3">
            <a:extLst>
              <a:ext uri="{FF2B5EF4-FFF2-40B4-BE49-F238E27FC236}">
                <a16:creationId xmlns:a16="http://schemas.microsoft.com/office/drawing/2014/main" id="{CCA48232-A153-B540-A430-7F28A476962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8415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D8E2F3-C0AB-7047-BDD5-AC39CF1D5FAF}"/>
              </a:ext>
            </a:extLst>
          </p:cNvPr>
          <p:cNvSpPr>
            <a:spLocks noGrp="1" noChangeArrowheads="1"/>
          </p:cNvSpPr>
          <p:nvPr>
            <p:ph type="sldNum" sz="quarter" idx="5"/>
          </p:nvPr>
        </p:nvSpPr>
        <p:spPr>
          <a:ln/>
        </p:spPr>
        <p:txBody>
          <a:bodyPr/>
          <a:lstStyle/>
          <a:p>
            <a:fld id="{57C9BB14-F081-B441-8081-75F4F4364F55}" type="slidenum">
              <a:rPr lang="en-US" altLang="zh-CN"/>
              <a:pPr/>
              <a:t>17</a:t>
            </a:fld>
            <a:endParaRPr lang="en-US" altLang="zh-CN"/>
          </a:p>
        </p:txBody>
      </p:sp>
      <p:sp>
        <p:nvSpPr>
          <p:cNvPr id="1406978" name="Rectangle 2">
            <a:extLst>
              <a:ext uri="{FF2B5EF4-FFF2-40B4-BE49-F238E27FC236}">
                <a16:creationId xmlns:a16="http://schemas.microsoft.com/office/drawing/2014/main" id="{82347512-18D1-8E45-B067-B2C7FE0EF082}"/>
              </a:ext>
            </a:extLst>
          </p:cNvPr>
          <p:cNvSpPr>
            <a:spLocks noRot="1" noChangeArrowheads="1" noTextEdit="1"/>
          </p:cNvSpPr>
          <p:nvPr>
            <p:ph type="sldImg"/>
          </p:nvPr>
        </p:nvSpPr>
        <p:spPr>
          <a:xfrm>
            <a:off x="1143000" y="685800"/>
            <a:ext cx="4572000" cy="3429000"/>
          </a:xfrm>
          <a:ln/>
        </p:spPr>
      </p:sp>
      <p:sp>
        <p:nvSpPr>
          <p:cNvPr id="1406979" name="Rectangle 3">
            <a:extLst>
              <a:ext uri="{FF2B5EF4-FFF2-40B4-BE49-F238E27FC236}">
                <a16:creationId xmlns:a16="http://schemas.microsoft.com/office/drawing/2014/main" id="{CD312DAB-645C-AF40-998D-D096DC6311E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79755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186E56-B092-6A4E-AB0A-8A523CC2554F}"/>
              </a:ext>
            </a:extLst>
          </p:cNvPr>
          <p:cNvSpPr>
            <a:spLocks noGrp="1" noChangeArrowheads="1"/>
          </p:cNvSpPr>
          <p:nvPr>
            <p:ph type="sldNum" sz="quarter" idx="5"/>
          </p:nvPr>
        </p:nvSpPr>
        <p:spPr>
          <a:ln/>
        </p:spPr>
        <p:txBody>
          <a:bodyPr/>
          <a:lstStyle/>
          <a:p>
            <a:fld id="{8F2D8C06-20FF-2047-B271-4AD1F0E5A8EE}" type="slidenum">
              <a:rPr lang="en-US" altLang="zh-CN"/>
              <a:pPr/>
              <a:t>18</a:t>
            </a:fld>
            <a:endParaRPr lang="en-US" altLang="zh-CN"/>
          </a:p>
        </p:txBody>
      </p:sp>
      <p:sp>
        <p:nvSpPr>
          <p:cNvPr id="1431554" name="Rectangle 2">
            <a:extLst>
              <a:ext uri="{FF2B5EF4-FFF2-40B4-BE49-F238E27FC236}">
                <a16:creationId xmlns:a16="http://schemas.microsoft.com/office/drawing/2014/main" id="{57A89FF0-7986-A447-B949-CB107AF6A9FC}"/>
              </a:ext>
            </a:extLst>
          </p:cNvPr>
          <p:cNvSpPr>
            <a:spLocks noRot="1" noChangeArrowheads="1" noTextEdit="1"/>
          </p:cNvSpPr>
          <p:nvPr>
            <p:ph type="sldImg"/>
          </p:nvPr>
        </p:nvSpPr>
        <p:spPr>
          <a:xfrm>
            <a:off x="1143000" y="685800"/>
            <a:ext cx="4572000" cy="3429000"/>
          </a:xfrm>
          <a:ln/>
        </p:spPr>
      </p:sp>
      <p:sp>
        <p:nvSpPr>
          <p:cNvPr id="1431555" name="Rectangle 3">
            <a:extLst>
              <a:ext uri="{FF2B5EF4-FFF2-40B4-BE49-F238E27FC236}">
                <a16:creationId xmlns:a16="http://schemas.microsoft.com/office/drawing/2014/main" id="{AFDE0B76-BED4-AC4A-A1DA-C4EF87B1063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0815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3EB767-29A9-A14A-B82B-241B5CF917AD}"/>
              </a:ext>
            </a:extLst>
          </p:cNvPr>
          <p:cNvSpPr>
            <a:spLocks noGrp="1" noChangeArrowheads="1"/>
          </p:cNvSpPr>
          <p:nvPr>
            <p:ph type="sldNum" sz="quarter" idx="5"/>
          </p:nvPr>
        </p:nvSpPr>
        <p:spPr>
          <a:ln/>
        </p:spPr>
        <p:txBody>
          <a:bodyPr/>
          <a:lstStyle/>
          <a:p>
            <a:fld id="{F2A284C4-E3F1-A740-A538-99A467F63BB2}" type="slidenum">
              <a:rPr lang="en-US" altLang="zh-CN"/>
              <a:pPr/>
              <a:t>19</a:t>
            </a:fld>
            <a:endParaRPr lang="en-US" altLang="zh-CN"/>
          </a:p>
        </p:txBody>
      </p:sp>
      <p:sp>
        <p:nvSpPr>
          <p:cNvPr id="1433602" name="Rectangle 2">
            <a:extLst>
              <a:ext uri="{FF2B5EF4-FFF2-40B4-BE49-F238E27FC236}">
                <a16:creationId xmlns:a16="http://schemas.microsoft.com/office/drawing/2014/main" id="{0DEF5C24-923D-9442-99E7-00BC782BFA6C}"/>
              </a:ext>
            </a:extLst>
          </p:cNvPr>
          <p:cNvSpPr>
            <a:spLocks noRot="1" noChangeArrowheads="1" noTextEdit="1"/>
          </p:cNvSpPr>
          <p:nvPr>
            <p:ph type="sldImg"/>
          </p:nvPr>
        </p:nvSpPr>
        <p:spPr>
          <a:xfrm>
            <a:off x="1143000" y="685800"/>
            <a:ext cx="4572000" cy="3429000"/>
          </a:xfrm>
          <a:ln/>
        </p:spPr>
      </p:sp>
      <p:sp>
        <p:nvSpPr>
          <p:cNvPr id="1433603" name="Rectangle 3">
            <a:extLst>
              <a:ext uri="{FF2B5EF4-FFF2-40B4-BE49-F238E27FC236}">
                <a16:creationId xmlns:a16="http://schemas.microsoft.com/office/drawing/2014/main" id="{A6C8D8F8-B74C-AC4B-A4C6-E411287D8122}"/>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1300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F45375-29D5-8347-AFE0-A0FABF4F0B94}"/>
              </a:ext>
            </a:extLst>
          </p:cNvPr>
          <p:cNvSpPr>
            <a:spLocks noGrp="1" noChangeArrowheads="1"/>
          </p:cNvSpPr>
          <p:nvPr>
            <p:ph type="sldNum" sz="quarter" idx="5"/>
          </p:nvPr>
        </p:nvSpPr>
        <p:spPr>
          <a:ln/>
        </p:spPr>
        <p:txBody>
          <a:bodyPr/>
          <a:lstStyle/>
          <a:p>
            <a:fld id="{803EFB5D-BBF5-E841-863A-8178CB0F417C}" type="slidenum">
              <a:rPr lang="en-US" altLang="zh-CN"/>
              <a:pPr/>
              <a:t>20</a:t>
            </a:fld>
            <a:endParaRPr lang="en-US" altLang="zh-CN"/>
          </a:p>
        </p:txBody>
      </p:sp>
      <p:sp>
        <p:nvSpPr>
          <p:cNvPr id="1435650" name="Rectangle 2">
            <a:extLst>
              <a:ext uri="{FF2B5EF4-FFF2-40B4-BE49-F238E27FC236}">
                <a16:creationId xmlns:a16="http://schemas.microsoft.com/office/drawing/2014/main" id="{630CB41D-5723-604D-8276-018747B83B87}"/>
              </a:ext>
            </a:extLst>
          </p:cNvPr>
          <p:cNvSpPr>
            <a:spLocks noRot="1" noChangeArrowheads="1" noTextEdit="1"/>
          </p:cNvSpPr>
          <p:nvPr>
            <p:ph type="sldImg"/>
          </p:nvPr>
        </p:nvSpPr>
        <p:spPr>
          <a:xfrm>
            <a:off x="1143000" y="685800"/>
            <a:ext cx="4572000" cy="3429000"/>
          </a:xfrm>
          <a:ln/>
        </p:spPr>
      </p:sp>
      <p:sp>
        <p:nvSpPr>
          <p:cNvPr id="1435651" name="Rectangle 3">
            <a:extLst>
              <a:ext uri="{FF2B5EF4-FFF2-40B4-BE49-F238E27FC236}">
                <a16:creationId xmlns:a16="http://schemas.microsoft.com/office/drawing/2014/main" id="{142E20F4-D3A9-EB41-8499-589567F9590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4740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53F866-9BB0-7C43-B66C-886DE92F1B2A}"/>
              </a:ext>
            </a:extLst>
          </p:cNvPr>
          <p:cNvSpPr>
            <a:spLocks noGrp="1" noChangeArrowheads="1"/>
          </p:cNvSpPr>
          <p:nvPr>
            <p:ph type="sldNum" sz="quarter" idx="5"/>
          </p:nvPr>
        </p:nvSpPr>
        <p:spPr>
          <a:ln/>
        </p:spPr>
        <p:txBody>
          <a:bodyPr/>
          <a:lstStyle/>
          <a:p>
            <a:fld id="{FB289F1D-14B8-4C4E-8FC8-D8577ED1F790}" type="slidenum">
              <a:rPr lang="en-US" altLang="zh-CN"/>
              <a:pPr/>
              <a:t>21</a:t>
            </a:fld>
            <a:endParaRPr lang="en-US" altLang="zh-CN"/>
          </a:p>
        </p:txBody>
      </p:sp>
      <p:sp>
        <p:nvSpPr>
          <p:cNvPr id="1437698" name="Rectangle 2">
            <a:extLst>
              <a:ext uri="{FF2B5EF4-FFF2-40B4-BE49-F238E27FC236}">
                <a16:creationId xmlns:a16="http://schemas.microsoft.com/office/drawing/2014/main" id="{6D9FC1C5-2AC3-5C43-BC70-58976B27A850}"/>
              </a:ext>
            </a:extLst>
          </p:cNvPr>
          <p:cNvSpPr>
            <a:spLocks noRot="1" noChangeArrowheads="1" noTextEdit="1"/>
          </p:cNvSpPr>
          <p:nvPr>
            <p:ph type="sldImg"/>
          </p:nvPr>
        </p:nvSpPr>
        <p:spPr>
          <a:xfrm>
            <a:off x="1143000" y="685800"/>
            <a:ext cx="4572000" cy="3429000"/>
          </a:xfrm>
          <a:ln/>
        </p:spPr>
      </p:sp>
      <p:sp>
        <p:nvSpPr>
          <p:cNvPr id="1437699" name="Rectangle 3">
            <a:extLst>
              <a:ext uri="{FF2B5EF4-FFF2-40B4-BE49-F238E27FC236}">
                <a16:creationId xmlns:a16="http://schemas.microsoft.com/office/drawing/2014/main" id="{B47C0B15-EFB5-1244-97ED-2C7DAB57514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3513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EB5B96-6E9C-D745-BAFD-488B5CCAC9D6}"/>
              </a:ext>
            </a:extLst>
          </p:cNvPr>
          <p:cNvSpPr>
            <a:spLocks noGrp="1" noChangeArrowheads="1"/>
          </p:cNvSpPr>
          <p:nvPr>
            <p:ph type="sldNum" sz="quarter" idx="5"/>
          </p:nvPr>
        </p:nvSpPr>
        <p:spPr>
          <a:ln/>
        </p:spPr>
        <p:txBody>
          <a:bodyPr/>
          <a:lstStyle/>
          <a:p>
            <a:fld id="{405E6411-7D7F-3846-AC4F-6ECA4CB9E60D}" type="slidenum">
              <a:rPr lang="en-US" altLang="zh-CN"/>
              <a:pPr/>
              <a:t>22</a:t>
            </a:fld>
            <a:endParaRPr lang="en-US" altLang="zh-CN"/>
          </a:p>
        </p:txBody>
      </p:sp>
      <p:sp>
        <p:nvSpPr>
          <p:cNvPr id="1439746" name="Rectangle 2">
            <a:extLst>
              <a:ext uri="{FF2B5EF4-FFF2-40B4-BE49-F238E27FC236}">
                <a16:creationId xmlns:a16="http://schemas.microsoft.com/office/drawing/2014/main" id="{0FAAF3CD-48EF-8E4A-927E-489D5F901355}"/>
              </a:ext>
            </a:extLst>
          </p:cNvPr>
          <p:cNvSpPr>
            <a:spLocks noRot="1" noChangeArrowheads="1" noTextEdit="1"/>
          </p:cNvSpPr>
          <p:nvPr>
            <p:ph type="sldImg"/>
          </p:nvPr>
        </p:nvSpPr>
        <p:spPr>
          <a:xfrm>
            <a:off x="1143000" y="685800"/>
            <a:ext cx="4572000" cy="3429000"/>
          </a:xfrm>
          <a:ln/>
        </p:spPr>
      </p:sp>
      <p:sp>
        <p:nvSpPr>
          <p:cNvPr id="1439747" name="Rectangle 3">
            <a:extLst>
              <a:ext uri="{FF2B5EF4-FFF2-40B4-BE49-F238E27FC236}">
                <a16:creationId xmlns:a16="http://schemas.microsoft.com/office/drawing/2014/main" id="{278047EC-8E85-D448-A83D-1BB15FD1E94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46916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English Title:</a:t>
            </a:r>
            <a:r>
              <a:rPr lang="en-US" baseline="0" dirty="0"/>
              <a:t> Uppercase, Calibri size 60, XJTLU Navy</a:t>
            </a:r>
          </a:p>
          <a:p>
            <a:r>
              <a:rPr lang="en-US" baseline="0" dirty="0"/>
              <a:t>English Subtitle: Uppercase, Calibri size 36, XJTLU Navy</a:t>
            </a:r>
          </a:p>
        </p:txBody>
      </p:sp>
      <p:sp>
        <p:nvSpPr>
          <p:cNvPr id="4" name="Slide Number Placeholder 3"/>
          <p:cNvSpPr>
            <a:spLocks noGrp="1"/>
          </p:cNvSpPr>
          <p:nvPr>
            <p:ph type="sldNum" sz="quarter" idx="10"/>
          </p:nvPr>
        </p:nvSpPr>
        <p:spPr/>
        <p:txBody>
          <a:bodyPr/>
          <a:lstStyle/>
          <a:p>
            <a:fld id="{5CF7EA8C-4442-2B43-BEFB-AB7F822E7733}" type="slidenum">
              <a:rPr lang="en-US" smtClean="0"/>
              <a:t>2</a:t>
            </a:fld>
            <a:endParaRPr lang="en-US"/>
          </a:p>
        </p:txBody>
      </p:sp>
    </p:spTree>
    <p:extLst>
      <p:ext uri="{BB962C8B-B14F-4D97-AF65-F5344CB8AC3E}">
        <p14:creationId xmlns:p14="http://schemas.microsoft.com/office/powerpoint/2010/main" val="3009175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732ADE-F2C5-A042-ABEE-9B7EC96E34A4}"/>
              </a:ext>
            </a:extLst>
          </p:cNvPr>
          <p:cNvSpPr>
            <a:spLocks noGrp="1" noChangeArrowheads="1"/>
          </p:cNvSpPr>
          <p:nvPr>
            <p:ph type="sldNum" sz="quarter" idx="5"/>
          </p:nvPr>
        </p:nvSpPr>
        <p:spPr>
          <a:ln/>
        </p:spPr>
        <p:txBody>
          <a:bodyPr/>
          <a:lstStyle/>
          <a:p>
            <a:fld id="{196C37A2-225B-4443-AD81-0362952DD12C}" type="slidenum">
              <a:rPr lang="en-US" altLang="zh-CN"/>
              <a:pPr/>
              <a:t>23</a:t>
            </a:fld>
            <a:endParaRPr lang="en-US" altLang="zh-CN"/>
          </a:p>
        </p:txBody>
      </p:sp>
      <p:sp>
        <p:nvSpPr>
          <p:cNvPr id="1441794" name="Rectangle 2">
            <a:extLst>
              <a:ext uri="{FF2B5EF4-FFF2-40B4-BE49-F238E27FC236}">
                <a16:creationId xmlns:a16="http://schemas.microsoft.com/office/drawing/2014/main" id="{DB170AFC-D106-A74D-91B0-1CB4D0610833}"/>
              </a:ext>
            </a:extLst>
          </p:cNvPr>
          <p:cNvSpPr>
            <a:spLocks noRot="1" noChangeArrowheads="1" noTextEdit="1"/>
          </p:cNvSpPr>
          <p:nvPr>
            <p:ph type="sldImg"/>
          </p:nvPr>
        </p:nvSpPr>
        <p:spPr>
          <a:xfrm>
            <a:off x="1143000" y="685800"/>
            <a:ext cx="4572000" cy="3429000"/>
          </a:xfrm>
          <a:ln/>
        </p:spPr>
      </p:sp>
      <p:sp>
        <p:nvSpPr>
          <p:cNvPr id="1441795" name="Rectangle 3">
            <a:extLst>
              <a:ext uri="{FF2B5EF4-FFF2-40B4-BE49-F238E27FC236}">
                <a16:creationId xmlns:a16="http://schemas.microsoft.com/office/drawing/2014/main" id="{F0073BA0-9BCC-A149-93E7-B98B197B158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7006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08EDEE-60DD-3C4D-9805-DDB9F30DF2B1}"/>
              </a:ext>
            </a:extLst>
          </p:cNvPr>
          <p:cNvSpPr>
            <a:spLocks noGrp="1" noChangeArrowheads="1"/>
          </p:cNvSpPr>
          <p:nvPr>
            <p:ph type="sldNum" sz="quarter" idx="5"/>
          </p:nvPr>
        </p:nvSpPr>
        <p:spPr>
          <a:ln/>
        </p:spPr>
        <p:txBody>
          <a:bodyPr/>
          <a:lstStyle/>
          <a:p>
            <a:fld id="{2A650BD3-18CE-2F42-A6B2-45A435246275}" type="slidenum">
              <a:rPr lang="en-US" altLang="zh-CN"/>
              <a:pPr/>
              <a:t>24</a:t>
            </a:fld>
            <a:endParaRPr lang="en-US" altLang="zh-CN"/>
          </a:p>
        </p:txBody>
      </p:sp>
      <p:sp>
        <p:nvSpPr>
          <p:cNvPr id="1443842" name="Rectangle 2">
            <a:extLst>
              <a:ext uri="{FF2B5EF4-FFF2-40B4-BE49-F238E27FC236}">
                <a16:creationId xmlns:a16="http://schemas.microsoft.com/office/drawing/2014/main" id="{A7C7DF67-9749-454F-9B68-D86D4FECC1E6}"/>
              </a:ext>
            </a:extLst>
          </p:cNvPr>
          <p:cNvSpPr>
            <a:spLocks noRot="1" noChangeArrowheads="1" noTextEdit="1"/>
          </p:cNvSpPr>
          <p:nvPr>
            <p:ph type="sldImg"/>
          </p:nvPr>
        </p:nvSpPr>
        <p:spPr>
          <a:xfrm>
            <a:off x="1143000" y="685800"/>
            <a:ext cx="4572000" cy="3429000"/>
          </a:xfrm>
          <a:ln/>
        </p:spPr>
      </p:sp>
      <p:sp>
        <p:nvSpPr>
          <p:cNvPr id="1443843" name="Rectangle 3">
            <a:extLst>
              <a:ext uri="{FF2B5EF4-FFF2-40B4-BE49-F238E27FC236}">
                <a16:creationId xmlns:a16="http://schemas.microsoft.com/office/drawing/2014/main" id="{4A658353-3E38-E540-8BB8-128B4B0BD05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58420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213372-1380-7147-81E8-61C2DBD6AE94}"/>
              </a:ext>
            </a:extLst>
          </p:cNvPr>
          <p:cNvSpPr>
            <a:spLocks noGrp="1" noChangeArrowheads="1"/>
          </p:cNvSpPr>
          <p:nvPr>
            <p:ph type="sldNum" sz="quarter" idx="5"/>
          </p:nvPr>
        </p:nvSpPr>
        <p:spPr>
          <a:ln/>
        </p:spPr>
        <p:txBody>
          <a:bodyPr/>
          <a:lstStyle/>
          <a:p>
            <a:fld id="{69251BE0-FF0A-AE46-BEEC-39F3A27414F6}" type="slidenum">
              <a:rPr lang="en-US" altLang="zh-CN"/>
              <a:pPr/>
              <a:t>25</a:t>
            </a:fld>
            <a:endParaRPr lang="en-US" altLang="zh-CN"/>
          </a:p>
        </p:txBody>
      </p:sp>
      <p:sp>
        <p:nvSpPr>
          <p:cNvPr id="1503234" name="Rectangle 2">
            <a:extLst>
              <a:ext uri="{FF2B5EF4-FFF2-40B4-BE49-F238E27FC236}">
                <a16:creationId xmlns:a16="http://schemas.microsoft.com/office/drawing/2014/main" id="{DEAF4D62-EFCF-2D4D-BE51-650E9EE6AA97}"/>
              </a:ext>
            </a:extLst>
          </p:cNvPr>
          <p:cNvSpPr>
            <a:spLocks noRot="1" noChangeArrowheads="1" noTextEdit="1"/>
          </p:cNvSpPr>
          <p:nvPr>
            <p:ph type="sldImg"/>
          </p:nvPr>
        </p:nvSpPr>
        <p:spPr>
          <a:ln/>
        </p:spPr>
      </p:sp>
      <p:sp>
        <p:nvSpPr>
          <p:cNvPr id="1503235" name="Rectangle 3">
            <a:extLst>
              <a:ext uri="{FF2B5EF4-FFF2-40B4-BE49-F238E27FC236}">
                <a16:creationId xmlns:a16="http://schemas.microsoft.com/office/drawing/2014/main" id="{2CB948A6-FBBD-674D-A31A-489D2AE47C5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80666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FD556D-1B67-9E40-A5DB-8B23E7455F1D}"/>
              </a:ext>
            </a:extLst>
          </p:cNvPr>
          <p:cNvSpPr>
            <a:spLocks noGrp="1" noChangeArrowheads="1"/>
          </p:cNvSpPr>
          <p:nvPr>
            <p:ph type="sldNum" sz="quarter" idx="5"/>
          </p:nvPr>
        </p:nvSpPr>
        <p:spPr>
          <a:ln/>
        </p:spPr>
        <p:txBody>
          <a:bodyPr/>
          <a:lstStyle/>
          <a:p>
            <a:fld id="{3EE6354B-7B92-8F4A-9A90-05754A742800}" type="slidenum">
              <a:rPr lang="en-US" altLang="zh-CN"/>
              <a:pPr/>
              <a:t>26</a:t>
            </a:fld>
            <a:endParaRPr lang="en-US" altLang="zh-CN"/>
          </a:p>
        </p:txBody>
      </p:sp>
      <p:sp>
        <p:nvSpPr>
          <p:cNvPr id="1520642" name="Rectangle 2">
            <a:extLst>
              <a:ext uri="{FF2B5EF4-FFF2-40B4-BE49-F238E27FC236}">
                <a16:creationId xmlns:a16="http://schemas.microsoft.com/office/drawing/2014/main" id="{26D81BF9-6D92-F14A-8BB1-89A463A04C6C}"/>
              </a:ext>
            </a:extLst>
          </p:cNvPr>
          <p:cNvSpPr>
            <a:spLocks noRot="1" noChangeArrowheads="1" noTextEdit="1"/>
          </p:cNvSpPr>
          <p:nvPr>
            <p:ph type="sldImg"/>
          </p:nvPr>
        </p:nvSpPr>
        <p:spPr>
          <a:ln/>
        </p:spPr>
      </p:sp>
      <p:sp>
        <p:nvSpPr>
          <p:cNvPr id="1520643" name="Rectangle 3">
            <a:extLst>
              <a:ext uri="{FF2B5EF4-FFF2-40B4-BE49-F238E27FC236}">
                <a16:creationId xmlns:a16="http://schemas.microsoft.com/office/drawing/2014/main" id="{34DF1F4C-F244-9E4F-9124-DD9B781BF648}"/>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38756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792CAA-567C-A94F-848C-3A11BA1614F4}"/>
              </a:ext>
            </a:extLst>
          </p:cNvPr>
          <p:cNvSpPr>
            <a:spLocks noGrp="1" noChangeArrowheads="1"/>
          </p:cNvSpPr>
          <p:nvPr>
            <p:ph type="sldNum" sz="quarter" idx="5"/>
          </p:nvPr>
        </p:nvSpPr>
        <p:spPr>
          <a:ln/>
        </p:spPr>
        <p:txBody>
          <a:bodyPr/>
          <a:lstStyle/>
          <a:p>
            <a:fld id="{B29E755B-F2F3-7941-B737-E2E14F462396}" type="slidenum">
              <a:rPr lang="en-US" altLang="zh-CN"/>
              <a:pPr/>
              <a:t>27</a:t>
            </a:fld>
            <a:endParaRPr lang="en-US" altLang="zh-CN"/>
          </a:p>
        </p:txBody>
      </p:sp>
      <p:sp>
        <p:nvSpPr>
          <p:cNvPr id="1409026" name="Rectangle 2">
            <a:extLst>
              <a:ext uri="{FF2B5EF4-FFF2-40B4-BE49-F238E27FC236}">
                <a16:creationId xmlns:a16="http://schemas.microsoft.com/office/drawing/2014/main" id="{B49A6CD5-6E1D-CB49-8A83-B091B7829E16}"/>
              </a:ext>
            </a:extLst>
          </p:cNvPr>
          <p:cNvSpPr>
            <a:spLocks noRot="1" noChangeArrowheads="1" noTextEdit="1"/>
          </p:cNvSpPr>
          <p:nvPr>
            <p:ph type="sldImg"/>
          </p:nvPr>
        </p:nvSpPr>
        <p:spPr>
          <a:xfrm>
            <a:off x="1143000" y="685800"/>
            <a:ext cx="4572000" cy="3429000"/>
          </a:xfrm>
          <a:ln/>
        </p:spPr>
      </p:sp>
      <p:sp>
        <p:nvSpPr>
          <p:cNvPr id="1409027" name="Rectangle 3">
            <a:extLst>
              <a:ext uri="{FF2B5EF4-FFF2-40B4-BE49-F238E27FC236}">
                <a16:creationId xmlns:a16="http://schemas.microsoft.com/office/drawing/2014/main" id="{245D266C-6EB0-7B41-9B1E-90924741F28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600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F4D81B-5F95-F149-8944-40DAEADD53FF}"/>
              </a:ext>
            </a:extLst>
          </p:cNvPr>
          <p:cNvSpPr>
            <a:spLocks noGrp="1" noChangeArrowheads="1"/>
          </p:cNvSpPr>
          <p:nvPr>
            <p:ph type="sldNum" sz="quarter" idx="5"/>
          </p:nvPr>
        </p:nvSpPr>
        <p:spPr>
          <a:ln/>
        </p:spPr>
        <p:txBody>
          <a:bodyPr/>
          <a:lstStyle/>
          <a:p>
            <a:fld id="{E6759B60-0253-2F45-91C7-2ADBC2363ED2}" type="slidenum">
              <a:rPr lang="en-US" altLang="zh-CN"/>
              <a:pPr/>
              <a:t>28</a:t>
            </a:fld>
            <a:endParaRPr lang="en-US" altLang="zh-CN"/>
          </a:p>
        </p:txBody>
      </p:sp>
      <p:sp>
        <p:nvSpPr>
          <p:cNvPr id="1446914" name="Rectangle 2">
            <a:extLst>
              <a:ext uri="{FF2B5EF4-FFF2-40B4-BE49-F238E27FC236}">
                <a16:creationId xmlns:a16="http://schemas.microsoft.com/office/drawing/2014/main" id="{FA929468-75D7-154A-BA8D-A3D166A6DA38}"/>
              </a:ext>
            </a:extLst>
          </p:cNvPr>
          <p:cNvSpPr>
            <a:spLocks noRot="1" noChangeArrowheads="1" noTextEdit="1"/>
          </p:cNvSpPr>
          <p:nvPr>
            <p:ph type="sldImg"/>
          </p:nvPr>
        </p:nvSpPr>
        <p:spPr>
          <a:xfrm>
            <a:off x="1143000" y="685800"/>
            <a:ext cx="4572000" cy="3429000"/>
          </a:xfrm>
          <a:ln/>
        </p:spPr>
      </p:sp>
      <p:sp>
        <p:nvSpPr>
          <p:cNvPr id="1446915" name="Rectangle 3">
            <a:extLst>
              <a:ext uri="{FF2B5EF4-FFF2-40B4-BE49-F238E27FC236}">
                <a16:creationId xmlns:a16="http://schemas.microsoft.com/office/drawing/2014/main" id="{539D1C07-48BD-6647-BB43-58FB0A1A0C9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5200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37CF867-3DE4-4B48-A8A9-C5B9A2E1F270}"/>
              </a:ext>
            </a:extLst>
          </p:cNvPr>
          <p:cNvSpPr>
            <a:spLocks noGrp="1" noChangeArrowheads="1"/>
          </p:cNvSpPr>
          <p:nvPr>
            <p:ph type="sldNum" sz="quarter" idx="5"/>
          </p:nvPr>
        </p:nvSpPr>
        <p:spPr>
          <a:ln/>
        </p:spPr>
        <p:txBody>
          <a:bodyPr/>
          <a:lstStyle/>
          <a:p>
            <a:fld id="{80369B43-78DA-A34A-A940-E628E52DA85E}" type="slidenum">
              <a:rPr lang="en-US" altLang="zh-CN"/>
              <a:pPr/>
              <a:t>29</a:t>
            </a:fld>
            <a:endParaRPr lang="en-US" altLang="zh-CN"/>
          </a:p>
        </p:txBody>
      </p:sp>
      <p:sp>
        <p:nvSpPr>
          <p:cNvPr id="1487874" name="Rectangle 2">
            <a:extLst>
              <a:ext uri="{FF2B5EF4-FFF2-40B4-BE49-F238E27FC236}">
                <a16:creationId xmlns:a16="http://schemas.microsoft.com/office/drawing/2014/main" id="{FE0CDF4C-FCCE-1E40-9CA4-5E93A422FBFC}"/>
              </a:ext>
            </a:extLst>
          </p:cNvPr>
          <p:cNvSpPr>
            <a:spLocks noRot="1" noChangeArrowheads="1" noTextEdit="1"/>
          </p:cNvSpPr>
          <p:nvPr>
            <p:ph type="sldImg"/>
          </p:nvPr>
        </p:nvSpPr>
        <p:spPr>
          <a:xfrm>
            <a:off x="1987550" y="542925"/>
            <a:ext cx="2884488" cy="2163763"/>
          </a:xfrm>
          <a:ln/>
        </p:spPr>
      </p:sp>
      <p:sp>
        <p:nvSpPr>
          <p:cNvPr id="1487875" name="Rectangle 3">
            <a:extLst>
              <a:ext uri="{FF2B5EF4-FFF2-40B4-BE49-F238E27FC236}">
                <a16:creationId xmlns:a16="http://schemas.microsoft.com/office/drawing/2014/main" id="{836F05A2-D7BB-754F-BD31-D8EB7467A5FB}"/>
              </a:ext>
            </a:extLst>
          </p:cNvPr>
          <p:cNvSpPr>
            <a:spLocks noGrp="1" noChangeArrowheads="1"/>
          </p:cNvSpPr>
          <p:nvPr>
            <p:ph type="body" idx="1"/>
          </p:nvPr>
        </p:nvSpPr>
        <p:spPr>
          <a:xfrm>
            <a:off x="914400" y="2921000"/>
            <a:ext cx="5029200" cy="5538788"/>
          </a:xfrm>
        </p:spPr>
        <p:txBody>
          <a:bodyPr/>
          <a:lstStyle/>
          <a:p>
            <a:endParaRPr lang="zh-CN" altLang="zh-CN"/>
          </a:p>
        </p:txBody>
      </p:sp>
    </p:spTree>
    <p:extLst>
      <p:ext uri="{BB962C8B-B14F-4D97-AF65-F5344CB8AC3E}">
        <p14:creationId xmlns:p14="http://schemas.microsoft.com/office/powerpoint/2010/main" val="210887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CEFB6E-8E8A-2B45-BD73-FC82900C477A}"/>
              </a:ext>
            </a:extLst>
          </p:cNvPr>
          <p:cNvSpPr>
            <a:spLocks noGrp="1" noChangeArrowheads="1"/>
          </p:cNvSpPr>
          <p:nvPr>
            <p:ph type="sldNum" sz="quarter" idx="5"/>
          </p:nvPr>
        </p:nvSpPr>
        <p:spPr>
          <a:ln/>
        </p:spPr>
        <p:txBody>
          <a:bodyPr/>
          <a:lstStyle/>
          <a:p>
            <a:fld id="{5DDF37BB-E4F9-4E4B-B8C9-BED86A78D0C4}" type="slidenum">
              <a:rPr lang="en-US" altLang="zh-CN"/>
              <a:pPr/>
              <a:t>30</a:t>
            </a:fld>
            <a:endParaRPr lang="en-US" altLang="zh-CN"/>
          </a:p>
        </p:txBody>
      </p:sp>
      <p:sp>
        <p:nvSpPr>
          <p:cNvPr id="1451010" name="Rectangle 2">
            <a:extLst>
              <a:ext uri="{FF2B5EF4-FFF2-40B4-BE49-F238E27FC236}">
                <a16:creationId xmlns:a16="http://schemas.microsoft.com/office/drawing/2014/main" id="{33F974CB-747B-654D-916B-0824650D7D6C}"/>
              </a:ext>
            </a:extLst>
          </p:cNvPr>
          <p:cNvSpPr>
            <a:spLocks noRot="1" noChangeArrowheads="1" noTextEdit="1"/>
          </p:cNvSpPr>
          <p:nvPr>
            <p:ph type="sldImg"/>
          </p:nvPr>
        </p:nvSpPr>
        <p:spPr>
          <a:xfrm>
            <a:off x="1143000" y="685800"/>
            <a:ext cx="4572000" cy="3429000"/>
          </a:xfrm>
          <a:ln/>
        </p:spPr>
      </p:sp>
      <p:sp>
        <p:nvSpPr>
          <p:cNvPr id="1451011" name="Rectangle 3">
            <a:extLst>
              <a:ext uri="{FF2B5EF4-FFF2-40B4-BE49-F238E27FC236}">
                <a16:creationId xmlns:a16="http://schemas.microsoft.com/office/drawing/2014/main" id="{7DB000B0-AFC4-C445-91BE-11F323AA877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90673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DB6741-B878-6F4D-8091-DF1F9A0C5D79}"/>
              </a:ext>
            </a:extLst>
          </p:cNvPr>
          <p:cNvSpPr>
            <a:spLocks noGrp="1" noChangeArrowheads="1"/>
          </p:cNvSpPr>
          <p:nvPr>
            <p:ph type="sldNum" sz="quarter" idx="5"/>
          </p:nvPr>
        </p:nvSpPr>
        <p:spPr>
          <a:ln/>
        </p:spPr>
        <p:txBody>
          <a:bodyPr/>
          <a:lstStyle/>
          <a:p>
            <a:fld id="{FCDEFA6F-79A8-514C-888C-62DF1090F36D}" type="slidenum">
              <a:rPr lang="en-US" altLang="zh-CN"/>
              <a:pPr/>
              <a:t>31</a:t>
            </a:fld>
            <a:endParaRPr lang="en-US" altLang="zh-CN"/>
          </a:p>
        </p:txBody>
      </p:sp>
      <p:sp>
        <p:nvSpPr>
          <p:cNvPr id="1453058" name="Rectangle 2">
            <a:extLst>
              <a:ext uri="{FF2B5EF4-FFF2-40B4-BE49-F238E27FC236}">
                <a16:creationId xmlns:a16="http://schemas.microsoft.com/office/drawing/2014/main" id="{32FE089F-875E-334B-B832-8FFD681431BE}"/>
              </a:ext>
            </a:extLst>
          </p:cNvPr>
          <p:cNvSpPr>
            <a:spLocks noRot="1" noChangeArrowheads="1" noTextEdit="1"/>
          </p:cNvSpPr>
          <p:nvPr>
            <p:ph type="sldImg"/>
          </p:nvPr>
        </p:nvSpPr>
        <p:spPr>
          <a:xfrm>
            <a:off x="1143000" y="685800"/>
            <a:ext cx="4572000" cy="3429000"/>
          </a:xfrm>
          <a:ln/>
        </p:spPr>
      </p:sp>
      <p:sp>
        <p:nvSpPr>
          <p:cNvPr id="1453059" name="Rectangle 3">
            <a:extLst>
              <a:ext uri="{FF2B5EF4-FFF2-40B4-BE49-F238E27FC236}">
                <a16:creationId xmlns:a16="http://schemas.microsoft.com/office/drawing/2014/main" id="{7F172629-AF3F-7A41-9A61-13B076471B42}"/>
              </a:ext>
            </a:extLst>
          </p:cNvPr>
          <p:cNvSpPr>
            <a:spLocks noGrp="1" noChangeArrowheads="1"/>
          </p:cNvSpPr>
          <p:nvPr>
            <p:ph type="body" idx="1"/>
          </p:nvPr>
        </p:nvSpPr>
        <p:spPr>
          <a:xfrm>
            <a:off x="914400" y="4343400"/>
            <a:ext cx="5029200" cy="4114800"/>
          </a:xfrm>
        </p:spPr>
        <p:txBody>
          <a:bodyPr/>
          <a:lstStyle/>
          <a:p>
            <a:pPr>
              <a:buFontTx/>
              <a:buChar char="•"/>
            </a:pPr>
            <a:r>
              <a:rPr lang="en-US" altLang="en-US"/>
              <a:t>This is the usual direction we think of...seems “goal directed”</a:t>
            </a:r>
          </a:p>
          <a:p>
            <a:pPr>
              <a:buFontTx/>
              <a:buChar char="•"/>
            </a:pPr>
            <a:r>
              <a:rPr lang="en-US" altLang="en-US"/>
              <a:t>P</a:t>
            </a:r>
            <a:r>
              <a:rPr lang="en-US" altLang="en-US">
                <a:sym typeface="Symbol" pitchFamily="2" charset="2"/>
              </a:rPr>
              <a:t>Q start from Q and find the P’s that would establish; usually better than starting from the P’s and seeing everything that’s implied</a:t>
            </a:r>
          </a:p>
          <a:p>
            <a:pPr>
              <a:buFontTx/>
              <a:buChar char="•"/>
            </a:pPr>
            <a:r>
              <a:rPr lang="en-US" altLang="en-US"/>
              <a:t>draw the implication arrows on this tree so can see that going against the implication when go up the tree (cf. next version where going with the arrows when go up tree)</a:t>
            </a:r>
          </a:p>
        </p:txBody>
      </p:sp>
    </p:spTree>
    <p:extLst>
      <p:ext uri="{BB962C8B-B14F-4D97-AF65-F5344CB8AC3E}">
        <p14:creationId xmlns:p14="http://schemas.microsoft.com/office/powerpoint/2010/main" val="664336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3D5EA2-78F7-DF4E-B2DD-F7CED8FAD765}"/>
              </a:ext>
            </a:extLst>
          </p:cNvPr>
          <p:cNvSpPr>
            <a:spLocks noGrp="1" noChangeArrowheads="1"/>
          </p:cNvSpPr>
          <p:nvPr>
            <p:ph type="sldNum" sz="quarter" idx="5"/>
          </p:nvPr>
        </p:nvSpPr>
        <p:spPr>
          <a:ln/>
        </p:spPr>
        <p:txBody>
          <a:bodyPr/>
          <a:lstStyle/>
          <a:p>
            <a:fld id="{1ABC26BC-85F7-0D48-9983-289B890AC855}" type="slidenum">
              <a:rPr lang="en-US" altLang="zh-CN"/>
              <a:pPr/>
              <a:t>32</a:t>
            </a:fld>
            <a:endParaRPr lang="en-US" altLang="zh-CN"/>
          </a:p>
        </p:txBody>
      </p:sp>
      <p:sp>
        <p:nvSpPr>
          <p:cNvPr id="1455106" name="Rectangle 2">
            <a:extLst>
              <a:ext uri="{FF2B5EF4-FFF2-40B4-BE49-F238E27FC236}">
                <a16:creationId xmlns:a16="http://schemas.microsoft.com/office/drawing/2014/main" id="{E5DBC2FC-EBE4-DD40-B0E9-C98585AAC7A2}"/>
              </a:ext>
            </a:extLst>
          </p:cNvPr>
          <p:cNvSpPr>
            <a:spLocks noRot="1" noChangeArrowheads="1" noTextEdit="1"/>
          </p:cNvSpPr>
          <p:nvPr>
            <p:ph type="sldImg"/>
          </p:nvPr>
        </p:nvSpPr>
        <p:spPr>
          <a:xfrm>
            <a:off x="1143000" y="685800"/>
            <a:ext cx="4572000" cy="3429000"/>
          </a:xfrm>
          <a:ln/>
        </p:spPr>
      </p:sp>
      <p:sp>
        <p:nvSpPr>
          <p:cNvPr id="1455107" name="Rectangle 3">
            <a:extLst>
              <a:ext uri="{FF2B5EF4-FFF2-40B4-BE49-F238E27FC236}">
                <a16:creationId xmlns:a16="http://schemas.microsoft.com/office/drawing/2014/main" id="{2BD3243B-646F-4343-A2E1-7926C8062B2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282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Header:</a:t>
            </a:r>
            <a:r>
              <a:rPr lang="en-GB" baseline="0" dirty="0"/>
              <a:t> Uppercase, Calibri size 28, XJTLU Navy</a:t>
            </a:r>
          </a:p>
          <a:p>
            <a:r>
              <a:rPr lang="en-GB" baseline="0" dirty="0"/>
              <a:t>Body Text: Sentence case, Calibri size 14, Black</a:t>
            </a:r>
            <a:endParaRPr lang="en-GB" dirty="0"/>
          </a:p>
        </p:txBody>
      </p:sp>
      <p:sp>
        <p:nvSpPr>
          <p:cNvPr id="4" name="Slide Number Placeholder 3"/>
          <p:cNvSpPr>
            <a:spLocks noGrp="1"/>
          </p:cNvSpPr>
          <p:nvPr>
            <p:ph type="sldNum" sz="quarter" idx="10"/>
          </p:nvPr>
        </p:nvSpPr>
        <p:spPr/>
        <p:txBody>
          <a:bodyPr/>
          <a:lstStyle/>
          <a:p>
            <a:fld id="{5CF7EA8C-4442-2B43-BEFB-AB7F822E7733}" type="slidenum">
              <a:rPr lang="en-US" smtClean="0"/>
              <a:t>3</a:t>
            </a:fld>
            <a:endParaRPr lang="en-US"/>
          </a:p>
        </p:txBody>
      </p:sp>
    </p:spTree>
    <p:extLst>
      <p:ext uri="{BB962C8B-B14F-4D97-AF65-F5344CB8AC3E}">
        <p14:creationId xmlns:p14="http://schemas.microsoft.com/office/powerpoint/2010/main" val="858175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536491-07F4-264B-83D5-E8007EEF76A4}"/>
              </a:ext>
            </a:extLst>
          </p:cNvPr>
          <p:cNvSpPr>
            <a:spLocks noGrp="1" noChangeArrowheads="1"/>
          </p:cNvSpPr>
          <p:nvPr>
            <p:ph type="sldNum" sz="quarter" idx="5"/>
          </p:nvPr>
        </p:nvSpPr>
        <p:spPr>
          <a:ln/>
        </p:spPr>
        <p:txBody>
          <a:bodyPr/>
          <a:lstStyle/>
          <a:p>
            <a:fld id="{2754AF7A-BB89-0743-B23D-C61AE3E00621}" type="slidenum">
              <a:rPr lang="en-US" altLang="zh-CN"/>
              <a:pPr/>
              <a:t>33</a:t>
            </a:fld>
            <a:endParaRPr lang="en-US" altLang="zh-CN"/>
          </a:p>
        </p:txBody>
      </p:sp>
      <p:sp>
        <p:nvSpPr>
          <p:cNvPr id="1457154" name="Rectangle 2">
            <a:extLst>
              <a:ext uri="{FF2B5EF4-FFF2-40B4-BE49-F238E27FC236}">
                <a16:creationId xmlns:a16="http://schemas.microsoft.com/office/drawing/2014/main" id="{435CEF5A-61C2-8945-AEA2-1009448B1A99}"/>
              </a:ext>
            </a:extLst>
          </p:cNvPr>
          <p:cNvSpPr>
            <a:spLocks noRot="1" noChangeArrowheads="1" noTextEdit="1"/>
          </p:cNvSpPr>
          <p:nvPr>
            <p:ph type="sldImg"/>
          </p:nvPr>
        </p:nvSpPr>
        <p:spPr>
          <a:xfrm>
            <a:off x="1143000" y="685800"/>
            <a:ext cx="4572000" cy="3429000"/>
          </a:xfrm>
          <a:ln/>
        </p:spPr>
      </p:sp>
      <p:sp>
        <p:nvSpPr>
          <p:cNvPr id="1457155" name="Rectangle 3">
            <a:extLst>
              <a:ext uri="{FF2B5EF4-FFF2-40B4-BE49-F238E27FC236}">
                <a16:creationId xmlns:a16="http://schemas.microsoft.com/office/drawing/2014/main" id="{DFB3F26F-C892-F64A-95F8-4254724DE9B4}"/>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035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B270D3-A5F6-204D-8180-EB957A41228E}"/>
              </a:ext>
            </a:extLst>
          </p:cNvPr>
          <p:cNvSpPr>
            <a:spLocks noGrp="1" noChangeArrowheads="1"/>
          </p:cNvSpPr>
          <p:nvPr>
            <p:ph type="sldNum" sz="quarter" idx="5"/>
          </p:nvPr>
        </p:nvSpPr>
        <p:spPr>
          <a:ln/>
        </p:spPr>
        <p:txBody>
          <a:bodyPr/>
          <a:lstStyle/>
          <a:p>
            <a:fld id="{26546A40-3044-1B46-B4D5-7695377A6BC9}" type="slidenum">
              <a:rPr lang="en-US" altLang="zh-CN"/>
              <a:pPr/>
              <a:t>34</a:t>
            </a:fld>
            <a:endParaRPr lang="en-US" altLang="zh-CN"/>
          </a:p>
        </p:txBody>
      </p:sp>
      <p:sp>
        <p:nvSpPr>
          <p:cNvPr id="1459202" name="Rectangle 2">
            <a:extLst>
              <a:ext uri="{FF2B5EF4-FFF2-40B4-BE49-F238E27FC236}">
                <a16:creationId xmlns:a16="http://schemas.microsoft.com/office/drawing/2014/main" id="{B970CAC8-DC1C-E64E-BA76-D49F246FCDCC}"/>
              </a:ext>
            </a:extLst>
          </p:cNvPr>
          <p:cNvSpPr>
            <a:spLocks noRot="1" noChangeArrowheads="1" noTextEdit="1"/>
          </p:cNvSpPr>
          <p:nvPr>
            <p:ph type="sldImg"/>
          </p:nvPr>
        </p:nvSpPr>
        <p:spPr>
          <a:xfrm>
            <a:off x="1143000" y="685800"/>
            <a:ext cx="4572000" cy="3429000"/>
          </a:xfrm>
          <a:ln/>
        </p:spPr>
      </p:sp>
      <p:sp>
        <p:nvSpPr>
          <p:cNvPr id="1459203" name="Rectangle 3">
            <a:extLst>
              <a:ext uri="{FF2B5EF4-FFF2-40B4-BE49-F238E27FC236}">
                <a16:creationId xmlns:a16="http://schemas.microsoft.com/office/drawing/2014/main" id="{F0D54591-40BE-4941-9609-CCFB12D1F3B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16329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77DD97-A426-E444-81DF-7CD25E89F6E6}"/>
              </a:ext>
            </a:extLst>
          </p:cNvPr>
          <p:cNvSpPr>
            <a:spLocks noGrp="1" noChangeArrowheads="1"/>
          </p:cNvSpPr>
          <p:nvPr>
            <p:ph type="sldNum" sz="quarter" idx="5"/>
          </p:nvPr>
        </p:nvSpPr>
        <p:spPr>
          <a:ln/>
        </p:spPr>
        <p:txBody>
          <a:bodyPr/>
          <a:lstStyle/>
          <a:p>
            <a:fld id="{CE3AA240-EE20-2149-B87E-8E84990F9083}" type="slidenum">
              <a:rPr lang="en-US" altLang="zh-CN"/>
              <a:pPr/>
              <a:t>35</a:t>
            </a:fld>
            <a:endParaRPr lang="en-US" altLang="zh-CN"/>
          </a:p>
        </p:txBody>
      </p:sp>
      <p:sp>
        <p:nvSpPr>
          <p:cNvPr id="1521666" name="Rectangle 2">
            <a:extLst>
              <a:ext uri="{FF2B5EF4-FFF2-40B4-BE49-F238E27FC236}">
                <a16:creationId xmlns:a16="http://schemas.microsoft.com/office/drawing/2014/main" id="{663ED760-DDBB-2C41-AA89-1D56CC786B20}"/>
              </a:ext>
            </a:extLst>
          </p:cNvPr>
          <p:cNvSpPr>
            <a:spLocks noRot="1" noChangeArrowheads="1" noTextEdit="1"/>
          </p:cNvSpPr>
          <p:nvPr>
            <p:ph type="sldImg"/>
          </p:nvPr>
        </p:nvSpPr>
        <p:spPr>
          <a:ln/>
        </p:spPr>
      </p:sp>
      <p:sp>
        <p:nvSpPr>
          <p:cNvPr id="1521667" name="Rectangle 3">
            <a:extLst>
              <a:ext uri="{FF2B5EF4-FFF2-40B4-BE49-F238E27FC236}">
                <a16:creationId xmlns:a16="http://schemas.microsoft.com/office/drawing/2014/main" id="{5CE3244E-64DC-AE49-B9DE-974E34229093}"/>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27579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9F5133-7599-1648-B73E-90D63777BB01}"/>
              </a:ext>
            </a:extLst>
          </p:cNvPr>
          <p:cNvSpPr>
            <a:spLocks noGrp="1" noChangeArrowheads="1"/>
          </p:cNvSpPr>
          <p:nvPr>
            <p:ph type="sldNum" sz="quarter" idx="5"/>
          </p:nvPr>
        </p:nvSpPr>
        <p:spPr>
          <a:ln/>
        </p:spPr>
        <p:txBody>
          <a:bodyPr/>
          <a:lstStyle/>
          <a:p>
            <a:fld id="{193CD927-3163-4946-8EE5-D4DFC657CFB5}" type="slidenum">
              <a:rPr lang="en-US" altLang="zh-CN"/>
              <a:pPr/>
              <a:t>36</a:t>
            </a:fld>
            <a:endParaRPr lang="en-US" altLang="zh-CN"/>
          </a:p>
        </p:txBody>
      </p:sp>
      <p:sp>
        <p:nvSpPr>
          <p:cNvPr id="1511426" name="Rectangle 2">
            <a:extLst>
              <a:ext uri="{FF2B5EF4-FFF2-40B4-BE49-F238E27FC236}">
                <a16:creationId xmlns:a16="http://schemas.microsoft.com/office/drawing/2014/main" id="{D967FC15-FBEE-CD41-B618-139D3CB00828}"/>
              </a:ext>
            </a:extLst>
          </p:cNvPr>
          <p:cNvSpPr>
            <a:spLocks noRot="1" noChangeArrowheads="1" noTextEdit="1"/>
          </p:cNvSpPr>
          <p:nvPr>
            <p:ph type="sldImg"/>
          </p:nvPr>
        </p:nvSpPr>
        <p:spPr>
          <a:xfrm>
            <a:off x="1985963" y="542925"/>
            <a:ext cx="2886075" cy="2163763"/>
          </a:xfrm>
          <a:ln/>
        </p:spPr>
      </p:sp>
      <p:sp>
        <p:nvSpPr>
          <p:cNvPr id="1511427" name="Rectangle 3">
            <a:extLst>
              <a:ext uri="{FF2B5EF4-FFF2-40B4-BE49-F238E27FC236}">
                <a16:creationId xmlns:a16="http://schemas.microsoft.com/office/drawing/2014/main" id="{125335A7-85D5-5E4F-8E30-5F1AD848294B}"/>
              </a:ext>
            </a:extLst>
          </p:cNvPr>
          <p:cNvSpPr>
            <a:spLocks noGrp="1" noChangeArrowheads="1"/>
          </p:cNvSpPr>
          <p:nvPr>
            <p:ph type="body" idx="1"/>
          </p:nvPr>
        </p:nvSpPr>
        <p:spPr>
          <a:xfrm>
            <a:off x="915988" y="2921000"/>
            <a:ext cx="5026025" cy="5538788"/>
          </a:xfrm>
        </p:spPr>
        <p:txBody>
          <a:bodyPr/>
          <a:lstStyle/>
          <a:p>
            <a:endParaRPr lang="zh-CN" altLang="zh-CN"/>
          </a:p>
        </p:txBody>
      </p:sp>
    </p:spTree>
    <p:extLst>
      <p:ext uri="{BB962C8B-B14F-4D97-AF65-F5344CB8AC3E}">
        <p14:creationId xmlns:p14="http://schemas.microsoft.com/office/powerpoint/2010/main" val="1877956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7D5B88-2141-F642-8DCE-7AD819AE759E}"/>
              </a:ext>
            </a:extLst>
          </p:cNvPr>
          <p:cNvSpPr>
            <a:spLocks noGrp="1" noChangeArrowheads="1"/>
          </p:cNvSpPr>
          <p:nvPr>
            <p:ph type="sldNum" sz="quarter" idx="5"/>
          </p:nvPr>
        </p:nvSpPr>
        <p:spPr>
          <a:ln/>
        </p:spPr>
        <p:txBody>
          <a:bodyPr/>
          <a:lstStyle/>
          <a:p>
            <a:fld id="{B6EBE745-6345-654E-9E81-AEA08C8F87EF}" type="slidenum">
              <a:rPr lang="en-US" altLang="zh-CN"/>
              <a:pPr/>
              <a:t>37</a:t>
            </a:fld>
            <a:endParaRPr lang="en-US" altLang="zh-CN"/>
          </a:p>
        </p:txBody>
      </p:sp>
      <p:sp>
        <p:nvSpPr>
          <p:cNvPr id="1463298" name="Rectangle 2">
            <a:extLst>
              <a:ext uri="{FF2B5EF4-FFF2-40B4-BE49-F238E27FC236}">
                <a16:creationId xmlns:a16="http://schemas.microsoft.com/office/drawing/2014/main" id="{3DEE3FB7-F3FD-B14F-BA11-26BB7923C90C}"/>
              </a:ext>
            </a:extLst>
          </p:cNvPr>
          <p:cNvSpPr>
            <a:spLocks noRot="1" noChangeArrowheads="1" noTextEdit="1"/>
          </p:cNvSpPr>
          <p:nvPr>
            <p:ph type="sldImg"/>
          </p:nvPr>
        </p:nvSpPr>
        <p:spPr>
          <a:xfrm>
            <a:off x="1987550" y="542925"/>
            <a:ext cx="2884488" cy="2163763"/>
          </a:xfrm>
          <a:ln/>
        </p:spPr>
      </p:sp>
      <p:sp>
        <p:nvSpPr>
          <p:cNvPr id="1463299" name="Rectangle 3">
            <a:extLst>
              <a:ext uri="{FF2B5EF4-FFF2-40B4-BE49-F238E27FC236}">
                <a16:creationId xmlns:a16="http://schemas.microsoft.com/office/drawing/2014/main" id="{8386746B-AA75-3C4A-8B66-BE377CFE2E20}"/>
              </a:ext>
            </a:extLst>
          </p:cNvPr>
          <p:cNvSpPr>
            <a:spLocks noGrp="1" noChangeArrowheads="1"/>
          </p:cNvSpPr>
          <p:nvPr>
            <p:ph type="body" idx="1"/>
          </p:nvPr>
        </p:nvSpPr>
        <p:spPr>
          <a:xfrm>
            <a:off x="914400" y="2921000"/>
            <a:ext cx="5029200" cy="5538788"/>
          </a:xfrm>
        </p:spPr>
        <p:txBody>
          <a:bodyPr/>
          <a:lstStyle/>
          <a:p>
            <a:endParaRPr lang="zh-CN" altLang="zh-CN"/>
          </a:p>
        </p:txBody>
      </p:sp>
    </p:spTree>
    <p:extLst>
      <p:ext uri="{BB962C8B-B14F-4D97-AF65-F5344CB8AC3E}">
        <p14:creationId xmlns:p14="http://schemas.microsoft.com/office/powerpoint/2010/main" val="2174422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1644D1-AE27-464C-A83D-EB743B9DCD1F}"/>
              </a:ext>
            </a:extLst>
          </p:cNvPr>
          <p:cNvSpPr>
            <a:spLocks noGrp="1" noChangeArrowheads="1"/>
          </p:cNvSpPr>
          <p:nvPr>
            <p:ph type="sldNum" sz="quarter" idx="5"/>
          </p:nvPr>
        </p:nvSpPr>
        <p:spPr>
          <a:ln/>
        </p:spPr>
        <p:txBody>
          <a:bodyPr/>
          <a:lstStyle/>
          <a:p>
            <a:fld id="{2A82C7BA-15B1-9747-A1E2-0490169465B6}" type="slidenum">
              <a:rPr lang="en-US" altLang="zh-CN"/>
              <a:pPr/>
              <a:t>38</a:t>
            </a:fld>
            <a:endParaRPr lang="en-US" altLang="zh-CN"/>
          </a:p>
        </p:txBody>
      </p:sp>
      <p:sp>
        <p:nvSpPr>
          <p:cNvPr id="1469442" name="Rectangle 2">
            <a:extLst>
              <a:ext uri="{FF2B5EF4-FFF2-40B4-BE49-F238E27FC236}">
                <a16:creationId xmlns:a16="http://schemas.microsoft.com/office/drawing/2014/main" id="{5DF38695-DA39-344B-944D-0A09225F1985}"/>
              </a:ext>
            </a:extLst>
          </p:cNvPr>
          <p:cNvSpPr>
            <a:spLocks noRot="1" noChangeArrowheads="1" noTextEdit="1"/>
          </p:cNvSpPr>
          <p:nvPr>
            <p:ph type="sldImg"/>
          </p:nvPr>
        </p:nvSpPr>
        <p:spPr>
          <a:xfrm>
            <a:off x="1987550" y="542925"/>
            <a:ext cx="2884488" cy="2163763"/>
          </a:xfrm>
          <a:ln/>
        </p:spPr>
      </p:sp>
      <p:sp>
        <p:nvSpPr>
          <p:cNvPr id="1469443" name="Rectangle 3">
            <a:extLst>
              <a:ext uri="{FF2B5EF4-FFF2-40B4-BE49-F238E27FC236}">
                <a16:creationId xmlns:a16="http://schemas.microsoft.com/office/drawing/2014/main" id="{55BEA610-8E98-CD44-A082-D81D40CE73A7}"/>
              </a:ext>
            </a:extLst>
          </p:cNvPr>
          <p:cNvSpPr>
            <a:spLocks noGrp="1" noChangeArrowheads="1"/>
          </p:cNvSpPr>
          <p:nvPr>
            <p:ph type="body" idx="1"/>
          </p:nvPr>
        </p:nvSpPr>
        <p:spPr>
          <a:xfrm>
            <a:off x="914400" y="2921000"/>
            <a:ext cx="5029200" cy="5538788"/>
          </a:xfrm>
        </p:spPr>
        <p:txBody>
          <a:bodyPr/>
          <a:lstStyle/>
          <a:p>
            <a:endParaRPr lang="zh-CN" altLang="zh-CN"/>
          </a:p>
        </p:txBody>
      </p:sp>
    </p:spTree>
    <p:extLst>
      <p:ext uri="{BB962C8B-B14F-4D97-AF65-F5344CB8AC3E}">
        <p14:creationId xmlns:p14="http://schemas.microsoft.com/office/powerpoint/2010/main" val="2001497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A7C33F-81F6-0D45-8B82-F6F21F8478A1}"/>
              </a:ext>
            </a:extLst>
          </p:cNvPr>
          <p:cNvSpPr>
            <a:spLocks noGrp="1" noChangeArrowheads="1"/>
          </p:cNvSpPr>
          <p:nvPr>
            <p:ph type="sldNum" sz="quarter" idx="5"/>
          </p:nvPr>
        </p:nvSpPr>
        <p:spPr>
          <a:ln/>
        </p:spPr>
        <p:txBody>
          <a:bodyPr/>
          <a:lstStyle/>
          <a:p>
            <a:fld id="{ED1A574A-EE88-514D-A458-FB3197DE6B4F}" type="slidenum">
              <a:rPr lang="en-US" altLang="zh-CN"/>
              <a:pPr/>
              <a:t>39</a:t>
            </a:fld>
            <a:endParaRPr lang="en-US" altLang="zh-CN"/>
          </a:p>
        </p:txBody>
      </p:sp>
      <p:sp>
        <p:nvSpPr>
          <p:cNvPr id="1504258" name="Rectangle 2">
            <a:extLst>
              <a:ext uri="{FF2B5EF4-FFF2-40B4-BE49-F238E27FC236}">
                <a16:creationId xmlns:a16="http://schemas.microsoft.com/office/drawing/2014/main" id="{BE3CB762-CC7C-3B46-8917-E73C4C3E2184}"/>
              </a:ext>
            </a:extLst>
          </p:cNvPr>
          <p:cNvSpPr>
            <a:spLocks noRot="1" noChangeArrowheads="1" noTextEdit="1"/>
          </p:cNvSpPr>
          <p:nvPr>
            <p:ph type="sldImg"/>
          </p:nvPr>
        </p:nvSpPr>
        <p:spPr>
          <a:ln/>
        </p:spPr>
      </p:sp>
      <p:sp>
        <p:nvSpPr>
          <p:cNvPr id="1504259" name="Rectangle 3">
            <a:extLst>
              <a:ext uri="{FF2B5EF4-FFF2-40B4-BE49-F238E27FC236}">
                <a16:creationId xmlns:a16="http://schemas.microsoft.com/office/drawing/2014/main" id="{648513A5-A077-9641-BF76-31EACCDC074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2922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D87A47-B511-914A-8B49-DE528893D079}"/>
              </a:ext>
            </a:extLst>
          </p:cNvPr>
          <p:cNvSpPr>
            <a:spLocks noGrp="1" noChangeArrowheads="1"/>
          </p:cNvSpPr>
          <p:nvPr>
            <p:ph type="sldNum" sz="quarter" idx="5"/>
          </p:nvPr>
        </p:nvSpPr>
        <p:spPr>
          <a:ln/>
        </p:spPr>
        <p:txBody>
          <a:bodyPr/>
          <a:lstStyle/>
          <a:p>
            <a:fld id="{58BB4DC3-AA23-1E4D-90B2-60C9FA0A365E}" type="slidenum">
              <a:rPr lang="en-US" altLang="zh-CN"/>
              <a:pPr/>
              <a:t>40</a:t>
            </a:fld>
            <a:endParaRPr lang="en-US" altLang="zh-CN"/>
          </a:p>
        </p:txBody>
      </p:sp>
      <p:sp>
        <p:nvSpPr>
          <p:cNvPr id="1525762" name="Rectangle 2">
            <a:extLst>
              <a:ext uri="{FF2B5EF4-FFF2-40B4-BE49-F238E27FC236}">
                <a16:creationId xmlns:a16="http://schemas.microsoft.com/office/drawing/2014/main" id="{A716C3D9-DFDB-4B44-828A-308CC5B46F4C}"/>
              </a:ext>
            </a:extLst>
          </p:cNvPr>
          <p:cNvSpPr>
            <a:spLocks noRot="1" noChangeArrowheads="1" noTextEdit="1"/>
          </p:cNvSpPr>
          <p:nvPr>
            <p:ph type="sldImg"/>
          </p:nvPr>
        </p:nvSpPr>
        <p:spPr>
          <a:xfrm>
            <a:off x="1985963" y="542925"/>
            <a:ext cx="2886075" cy="2163763"/>
          </a:xfrm>
          <a:ln/>
        </p:spPr>
      </p:sp>
      <p:sp>
        <p:nvSpPr>
          <p:cNvPr id="1525763" name="Rectangle 3">
            <a:extLst>
              <a:ext uri="{FF2B5EF4-FFF2-40B4-BE49-F238E27FC236}">
                <a16:creationId xmlns:a16="http://schemas.microsoft.com/office/drawing/2014/main" id="{82F06DA0-3FCF-9043-A6F8-F8C7FB3AC241}"/>
              </a:ext>
            </a:extLst>
          </p:cNvPr>
          <p:cNvSpPr>
            <a:spLocks noGrp="1" noChangeArrowheads="1"/>
          </p:cNvSpPr>
          <p:nvPr>
            <p:ph type="body" idx="1"/>
          </p:nvPr>
        </p:nvSpPr>
        <p:spPr>
          <a:xfrm>
            <a:off x="915988" y="2921000"/>
            <a:ext cx="5026025" cy="5538788"/>
          </a:xfrm>
        </p:spPr>
        <p:txBody>
          <a:bodyPr/>
          <a:lstStyle/>
          <a:p>
            <a:endParaRPr lang="zh-CN" altLang="zh-CN"/>
          </a:p>
        </p:txBody>
      </p:sp>
    </p:spTree>
    <p:extLst>
      <p:ext uri="{BB962C8B-B14F-4D97-AF65-F5344CB8AC3E}">
        <p14:creationId xmlns:p14="http://schemas.microsoft.com/office/powerpoint/2010/main" val="1921023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0295D29-5C98-6E40-9C46-C7FF63B65B9C}"/>
              </a:ext>
            </a:extLst>
          </p:cNvPr>
          <p:cNvSpPr>
            <a:spLocks noGrp="1" noChangeArrowheads="1"/>
          </p:cNvSpPr>
          <p:nvPr>
            <p:ph type="sldNum" sz="quarter" idx="5"/>
          </p:nvPr>
        </p:nvSpPr>
        <p:spPr>
          <a:ln/>
        </p:spPr>
        <p:txBody>
          <a:bodyPr/>
          <a:lstStyle/>
          <a:p>
            <a:fld id="{14899514-2D27-9B40-A6CB-0958B52078A1}" type="slidenum">
              <a:rPr lang="en-US" altLang="zh-CN"/>
              <a:pPr/>
              <a:t>41</a:t>
            </a:fld>
            <a:endParaRPr lang="en-US" altLang="zh-CN"/>
          </a:p>
        </p:txBody>
      </p:sp>
      <p:sp>
        <p:nvSpPr>
          <p:cNvPr id="1539074" name="Rectangle 2">
            <a:extLst>
              <a:ext uri="{FF2B5EF4-FFF2-40B4-BE49-F238E27FC236}">
                <a16:creationId xmlns:a16="http://schemas.microsoft.com/office/drawing/2014/main" id="{5BB47FC4-A7D3-EA4B-8F0C-62F4AC1C6ED2}"/>
              </a:ext>
            </a:extLst>
          </p:cNvPr>
          <p:cNvSpPr>
            <a:spLocks noRot="1" noChangeArrowheads="1" noTextEdit="1"/>
          </p:cNvSpPr>
          <p:nvPr>
            <p:ph type="sldImg"/>
          </p:nvPr>
        </p:nvSpPr>
        <p:spPr>
          <a:xfrm>
            <a:off x="1987550" y="542925"/>
            <a:ext cx="2884488" cy="2163763"/>
          </a:xfrm>
          <a:ln/>
        </p:spPr>
      </p:sp>
      <p:sp>
        <p:nvSpPr>
          <p:cNvPr id="1539075" name="Rectangle 3">
            <a:extLst>
              <a:ext uri="{FF2B5EF4-FFF2-40B4-BE49-F238E27FC236}">
                <a16:creationId xmlns:a16="http://schemas.microsoft.com/office/drawing/2014/main" id="{1E704F12-2997-014F-976D-FC1E86084FD0}"/>
              </a:ext>
            </a:extLst>
          </p:cNvPr>
          <p:cNvSpPr>
            <a:spLocks noGrp="1" noChangeArrowheads="1"/>
          </p:cNvSpPr>
          <p:nvPr>
            <p:ph type="body" idx="1"/>
          </p:nvPr>
        </p:nvSpPr>
        <p:spPr>
          <a:xfrm>
            <a:off x="914400" y="2921000"/>
            <a:ext cx="5029200" cy="5538788"/>
          </a:xfrm>
        </p:spPr>
        <p:txBody>
          <a:bodyPr/>
          <a:lstStyle/>
          <a:p>
            <a:endParaRPr lang="zh-CN" altLang="zh-CN"/>
          </a:p>
        </p:txBody>
      </p:sp>
    </p:spTree>
    <p:extLst>
      <p:ext uri="{BB962C8B-B14F-4D97-AF65-F5344CB8AC3E}">
        <p14:creationId xmlns:p14="http://schemas.microsoft.com/office/powerpoint/2010/main" val="2167673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DE5158-1B13-DC4E-B6D7-24AF7833DAA8}"/>
              </a:ext>
            </a:extLst>
          </p:cNvPr>
          <p:cNvSpPr>
            <a:spLocks noGrp="1" noChangeArrowheads="1"/>
          </p:cNvSpPr>
          <p:nvPr>
            <p:ph type="sldNum" sz="quarter" idx="5"/>
          </p:nvPr>
        </p:nvSpPr>
        <p:spPr>
          <a:ln/>
        </p:spPr>
        <p:txBody>
          <a:bodyPr/>
          <a:lstStyle/>
          <a:p>
            <a:fld id="{882B8006-21E2-504F-B859-EF282E0611E5}" type="slidenum">
              <a:rPr lang="en-US" altLang="zh-CN"/>
              <a:pPr/>
              <a:t>42</a:t>
            </a:fld>
            <a:endParaRPr lang="en-US" altLang="zh-CN"/>
          </a:p>
        </p:txBody>
      </p:sp>
      <p:sp>
        <p:nvSpPr>
          <p:cNvPr id="1505282" name="Rectangle 2">
            <a:extLst>
              <a:ext uri="{FF2B5EF4-FFF2-40B4-BE49-F238E27FC236}">
                <a16:creationId xmlns:a16="http://schemas.microsoft.com/office/drawing/2014/main" id="{5045F6F9-1C22-0943-B734-D564E4178E27}"/>
              </a:ext>
            </a:extLst>
          </p:cNvPr>
          <p:cNvSpPr>
            <a:spLocks noRot="1" noChangeArrowheads="1" noTextEdit="1"/>
          </p:cNvSpPr>
          <p:nvPr>
            <p:ph type="sldImg"/>
          </p:nvPr>
        </p:nvSpPr>
        <p:spPr>
          <a:ln/>
        </p:spPr>
      </p:sp>
      <p:sp>
        <p:nvSpPr>
          <p:cNvPr id="1505283" name="Rectangle 3">
            <a:extLst>
              <a:ext uri="{FF2B5EF4-FFF2-40B4-BE49-F238E27FC236}">
                <a16:creationId xmlns:a16="http://schemas.microsoft.com/office/drawing/2014/main" id="{1AA55786-A9BC-B34D-A5E7-CC1BB79AFEA5}"/>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5779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DF011C-AD1E-4A42-8276-2247492D830E}"/>
              </a:ext>
            </a:extLst>
          </p:cNvPr>
          <p:cNvSpPr>
            <a:spLocks noGrp="1" noChangeArrowheads="1"/>
          </p:cNvSpPr>
          <p:nvPr>
            <p:ph type="sldNum" sz="quarter" idx="5"/>
          </p:nvPr>
        </p:nvSpPr>
        <p:spPr>
          <a:ln/>
        </p:spPr>
        <p:txBody>
          <a:bodyPr/>
          <a:lstStyle/>
          <a:p>
            <a:fld id="{141953C7-EAE1-274C-AB98-5023F85D8E27}" type="slidenum">
              <a:rPr lang="en-US" altLang="zh-CN"/>
              <a:pPr/>
              <a:t>4</a:t>
            </a:fld>
            <a:endParaRPr lang="en-US" altLang="zh-CN"/>
          </a:p>
        </p:txBody>
      </p:sp>
      <p:sp>
        <p:nvSpPr>
          <p:cNvPr id="1386498" name="Rectangle 2">
            <a:extLst>
              <a:ext uri="{FF2B5EF4-FFF2-40B4-BE49-F238E27FC236}">
                <a16:creationId xmlns:a16="http://schemas.microsoft.com/office/drawing/2014/main" id="{4B33C333-6121-C248-B629-82434CFACB11}"/>
              </a:ext>
            </a:extLst>
          </p:cNvPr>
          <p:cNvSpPr>
            <a:spLocks noRot="1" noChangeArrowheads="1" noTextEdit="1"/>
          </p:cNvSpPr>
          <p:nvPr>
            <p:ph type="sldImg"/>
          </p:nvPr>
        </p:nvSpPr>
        <p:spPr>
          <a:xfrm>
            <a:off x="1143000" y="685800"/>
            <a:ext cx="4572000" cy="3429000"/>
          </a:xfrm>
          <a:ln/>
        </p:spPr>
      </p:sp>
      <p:sp>
        <p:nvSpPr>
          <p:cNvPr id="1386499" name="Rectangle 3">
            <a:extLst>
              <a:ext uri="{FF2B5EF4-FFF2-40B4-BE49-F238E27FC236}">
                <a16:creationId xmlns:a16="http://schemas.microsoft.com/office/drawing/2014/main" id="{DBB5F1AB-5D5A-4E4B-8A25-895A4EFC00D4}"/>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3144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4B8F27-FA1A-6A44-BE1E-76B3C787D502}"/>
              </a:ext>
            </a:extLst>
          </p:cNvPr>
          <p:cNvSpPr>
            <a:spLocks noGrp="1" noChangeArrowheads="1"/>
          </p:cNvSpPr>
          <p:nvPr>
            <p:ph type="sldNum" sz="quarter" idx="5"/>
          </p:nvPr>
        </p:nvSpPr>
        <p:spPr>
          <a:ln/>
        </p:spPr>
        <p:txBody>
          <a:bodyPr/>
          <a:lstStyle/>
          <a:p>
            <a:fld id="{A3C80B4D-A3D7-7E41-BB41-C03A8D56E92D}" type="slidenum">
              <a:rPr lang="en-US" altLang="zh-CN"/>
              <a:pPr/>
              <a:t>43</a:t>
            </a:fld>
            <a:endParaRPr lang="en-US" altLang="zh-CN"/>
          </a:p>
        </p:txBody>
      </p:sp>
      <p:sp>
        <p:nvSpPr>
          <p:cNvPr id="1519618" name="Rectangle 2">
            <a:extLst>
              <a:ext uri="{FF2B5EF4-FFF2-40B4-BE49-F238E27FC236}">
                <a16:creationId xmlns:a16="http://schemas.microsoft.com/office/drawing/2014/main" id="{0121922B-48BE-314A-BCF6-DAFDB29D44CC}"/>
              </a:ext>
            </a:extLst>
          </p:cNvPr>
          <p:cNvSpPr>
            <a:spLocks noRot="1" noChangeArrowheads="1" noTextEdit="1"/>
          </p:cNvSpPr>
          <p:nvPr>
            <p:ph type="sldImg"/>
          </p:nvPr>
        </p:nvSpPr>
        <p:spPr>
          <a:xfrm>
            <a:off x="1987550" y="542925"/>
            <a:ext cx="2884488" cy="2163763"/>
          </a:xfrm>
          <a:ln/>
        </p:spPr>
      </p:sp>
      <p:sp>
        <p:nvSpPr>
          <p:cNvPr id="1519619" name="Rectangle 3">
            <a:extLst>
              <a:ext uri="{FF2B5EF4-FFF2-40B4-BE49-F238E27FC236}">
                <a16:creationId xmlns:a16="http://schemas.microsoft.com/office/drawing/2014/main" id="{9F71890C-4D20-2840-870A-ECFD0D699142}"/>
              </a:ext>
            </a:extLst>
          </p:cNvPr>
          <p:cNvSpPr>
            <a:spLocks noGrp="1" noChangeArrowheads="1"/>
          </p:cNvSpPr>
          <p:nvPr>
            <p:ph type="body" idx="1"/>
          </p:nvPr>
        </p:nvSpPr>
        <p:spPr>
          <a:xfrm>
            <a:off x="914400" y="2921000"/>
            <a:ext cx="5029200" cy="5538788"/>
          </a:xfrm>
        </p:spPr>
        <p:txBody>
          <a:bodyPr/>
          <a:lstStyle/>
          <a:p>
            <a:endParaRPr lang="zh-CN" altLang="zh-CN"/>
          </a:p>
        </p:txBody>
      </p:sp>
    </p:spTree>
    <p:extLst>
      <p:ext uri="{BB962C8B-B14F-4D97-AF65-F5344CB8AC3E}">
        <p14:creationId xmlns:p14="http://schemas.microsoft.com/office/powerpoint/2010/main" val="16111805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BF3D50-F6CF-2940-9FDF-814607005D20}"/>
              </a:ext>
            </a:extLst>
          </p:cNvPr>
          <p:cNvSpPr>
            <a:spLocks noGrp="1" noChangeArrowheads="1"/>
          </p:cNvSpPr>
          <p:nvPr>
            <p:ph type="sldNum" sz="quarter" idx="5"/>
          </p:nvPr>
        </p:nvSpPr>
        <p:spPr>
          <a:ln/>
        </p:spPr>
        <p:txBody>
          <a:bodyPr/>
          <a:lstStyle/>
          <a:p>
            <a:fld id="{B09523C5-09F5-5347-BD08-164D22713DC4}" type="slidenum">
              <a:rPr lang="en-US" altLang="zh-CN"/>
              <a:pPr/>
              <a:t>44</a:t>
            </a:fld>
            <a:endParaRPr lang="en-US" altLang="zh-CN"/>
          </a:p>
        </p:txBody>
      </p:sp>
      <p:sp>
        <p:nvSpPr>
          <p:cNvPr id="1506306" name="Rectangle 2">
            <a:extLst>
              <a:ext uri="{FF2B5EF4-FFF2-40B4-BE49-F238E27FC236}">
                <a16:creationId xmlns:a16="http://schemas.microsoft.com/office/drawing/2014/main" id="{5CF4DB45-A0DE-BA41-8F42-97B46F17A81E}"/>
              </a:ext>
            </a:extLst>
          </p:cNvPr>
          <p:cNvSpPr>
            <a:spLocks noRot="1" noChangeArrowheads="1" noTextEdit="1"/>
          </p:cNvSpPr>
          <p:nvPr>
            <p:ph type="sldImg"/>
          </p:nvPr>
        </p:nvSpPr>
        <p:spPr>
          <a:ln/>
        </p:spPr>
      </p:sp>
      <p:sp>
        <p:nvSpPr>
          <p:cNvPr id="1506307" name="Rectangle 3">
            <a:extLst>
              <a:ext uri="{FF2B5EF4-FFF2-40B4-BE49-F238E27FC236}">
                <a16:creationId xmlns:a16="http://schemas.microsoft.com/office/drawing/2014/main" id="{EA71BEC2-708D-2843-97DC-7193BCF23DF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444551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FC5BF1-9B68-7A42-BAC1-6C097751124C}"/>
              </a:ext>
            </a:extLst>
          </p:cNvPr>
          <p:cNvSpPr>
            <a:spLocks noGrp="1" noChangeArrowheads="1"/>
          </p:cNvSpPr>
          <p:nvPr>
            <p:ph type="sldNum" sz="quarter" idx="5"/>
          </p:nvPr>
        </p:nvSpPr>
        <p:spPr>
          <a:ln/>
        </p:spPr>
        <p:txBody>
          <a:bodyPr/>
          <a:lstStyle/>
          <a:p>
            <a:fld id="{5285D111-2CA8-304B-BFE2-2984A172FA4E}" type="slidenum">
              <a:rPr lang="en-US" altLang="zh-CN"/>
              <a:pPr/>
              <a:t>45</a:t>
            </a:fld>
            <a:endParaRPr lang="en-US" altLang="zh-CN"/>
          </a:p>
        </p:txBody>
      </p:sp>
      <p:sp>
        <p:nvSpPr>
          <p:cNvPr id="1508354" name="Rectangle 2">
            <a:extLst>
              <a:ext uri="{FF2B5EF4-FFF2-40B4-BE49-F238E27FC236}">
                <a16:creationId xmlns:a16="http://schemas.microsoft.com/office/drawing/2014/main" id="{9582EBB2-E071-1A43-B89B-A346E0661712}"/>
              </a:ext>
            </a:extLst>
          </p:cNvPr>
          <p:cNvSpPr>
            <a:spLocks noRot="1" noChangeArrowheads="1" noTextEdit="1"/>
          </p:cNvSpPr>
          <p:nvPr>
            <p:ph type="sldImg"/>
          </p:nvPr>
        </p:nvSpPr>
        <p:spPr>
          <a:xfrm>
            <a:off x="1143000" y="685800"/>
            <a:ext cx="4572000" cy="3429000"/>
          </a:xfrm>
          <a:ln/>
        </p:spPr>
      </p:sp>
      <p:sp>
        <p:nvSpPr>
          <p:cNvPr id="1508355" name="Rectangle 3">
            <a:extLst>
              <a:ext uri="{FF2B5EF4-FFF2-40B4-BE49-F238E27FC236}">
                <a16:creationId xmlns:a16="http://schemas.microsoft.com/office/drawing/2014/main" id="{B32D58B7-B9E2-1B48-9C17-949F173824A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4428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194807-9F7D-094D-AD58-9C4DB4D3B69B}"/>
              </a:ext>
            </a:extLst>
          </p:cNvPr>
          <p:cNvSpPr>
            <a:spLocks noGrp="1" noChangeArrowheads="1"/>
          </p:cNvSpPr>
          <p:nvPr>
            <p:ph type="sldNum" sz="quarter" idx="5"/>
          </p:nvPr>
        </p:nvSpPr>
        <p:spPr>
          <a:ln/>
        </p:spPr>
        <p:txBody>
          <a:bodyPr/>
          <a:lstStyle/>
          <a:p>
            <a:fld id="{A09C3679-CC36-1B47-B68D-4D9F682F23A2}" type="slidenum">
              <a:rPr lang="en-US" altLang="zh-CN"/>
              <a:pPr/>
              <a:t>46</a:t>
            </a:fld>
            <a:endParaRPr lang="en-US" altLang="zh-CN"/>
          </a:p>
        </p:txBody>
      </p:sp>
      <p:sp>
        <p:nvSpPr>
          <p:cNvPr id="1516546" name="Rectangle 2">
            <a:extLst>
              <a:ext uri="{FF2B5EF4-FFF2-40B4-BE49-F238E27FC236}">
                <a16:creationId xmlns:a16="http://schemas.microsoft.com/office/drawing/2014/main" id="{CD479E47-9167-7C4D-8458-BB11526B2B17}"/>
              </a:ext>
            </a:extLst>
          </p:cNvPr>
          <p:cNvSpPr>
            <a:spLocks noRot="1" noChangeArrowheads="1" noTextEdit="1"/>
          </p:cNvSpPr>
          <p:nvPr>
            <p:ph type="sldImg"/>
          </p:nvPr>
        </p:nvSpPr>
        <p:spPr>
          <a:xfrm>
            <a:off x="1143000" y="687388"/>
            <a:ext cx="4572000" cy="3429000"/>
          </a:xfrm>
          <a:ln/>
        </p:spPr>
      </p:sp>
      <p:sp>
        <p:nvSpPr>
          <p:cNvPr id="1516547" name="Rectangle 3">
            <a:extLst>
              <a:ext uri="{FF2B5EF4-FFF2-40B4-BE49-F238E27FC236}">
                <a16:creationId xmlns:a16="http://schemas.microsoft.com/office/drawing/2014/main" id="{AF68E00F-1EBA-3A40-BA99-BF8B14B07D1E}"/>
              </a:ext>
            </a:extLst>
          </p:cNvPr>
          <p:cNvSpPr>
            <a:spLocks noGrp="1" noChangeArrowheads="1"/>
          </p:cNvSpPr>
          <p:nvPr>
            <p:ph type="body" idx="1"/>
          </p:nvPr>
        </p:nvSpPr>
        <p:spPr>
          <a:xfrm>
            <a:off x="685800" y="4343400"/>
            <a:ext cx="5486400" cy="4113213"/>
          </a:xfrm>
        </p:spPr>
        <p:txBody>
          <a:bodyPr/>
          <a:lstStyle/>
          <a:p>
            <a:endParaRPr lang="zh-CN" altLang="zh-CN"/>
          </a:p>
        </p:txBody>
      </p:sp>
    </p:spTree>
    <p:extLst>
      <p:ext uri="{BB962C8B-B14F-4D97-AF65-F5344CB8AC3E}">
        <p14:creationId xmlns:p14="http://schemas.microsoft.com/office/powerpoint/2010/main" val="23781720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2A5017-CE19-664F-8979-3C1075D62B43}"/>
              </a:ext>
            </a:extLst>
          </p:cNvPr>
          <p:cNvSpPr>
            <a:spLocks noGrp="1" noChangeArrowheads="1"/>
          </p:cNvSpPr>
          <p:nvPr>
            <p:ph type="sldNum" sz="quarter" idx="5"/>
          </p:nvPr>
        </p:nvSpPr>
        <p:spPr>
          <a:ln/>
        </p:spPr>
        <p:txBody>
          <a:bodyPr/>
          <a:lstStyle/>
          <a:p>
            <a:fld id="{4D7501B3-47F9-0144-A31D-96E6F62F1EE4}" type="slidenum">
              <a:rPr lang="en-US" altLang="zh-CN"/>
              <a:pPr/>
              <a:t>47</a:t>
            </a:fld>
            <a:endParaRPr lang="en-US" altLang="zh-CN"/>
          </a:p>
        </p:txBody>
      </p:sp>
      <p:sp>
        <p:nvSpPr>
          <p:cNvPr id="1421314" name="Rectangle 2">
            <a:extLst>
              <a:ext uri="{FF2B5EF4-FFF2-40B4-BE49-F238E27FC236}">
                <a16:creationId xmlns:a16="http://schemas.microsoft.com/office/drawing/2014/main" id="{B5CB581C-5060-4342-99B4-B0781467D4C0}"/>
              </a:ext>
            </a:extLst>
          </p:cNvPr>
          <p:cNvSpPr>
            <a:spLocks noRot="1" noChangeArrowheads="1" noTextEdit="1"/>
          </p:cNvSpPr>
          <p:nvPr>
            <p:ph type="sldImg"/>
          </p:nvPr>
        </p:nvSpPr>
        <p:spPr>
          <a:xfrm>
            <a:off x="1143000" y="685800"/>
            <a:ext cx="4572000" cy="3429000"/>
          </a:xfrm>
          <a:ln/>
        </p:spPr>
      </p:sp>
      <p:sp>
        <p:nvSpPr>
          <p:cNvPr id="1421315" name="Rectangle 3">
            <a:extLst>
              <a:ext uri="{FF2B5EF4-FFF2-40B4-BE49-F238E27FC236}">
                <a16:creationId xmlns:a16="http://schemas.microsoft.com/office/drawing/2014/main" id="{B0C14B9D-C729-E84A-96DC-15A2716F865C}"/>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7778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a:t>
            </a:r>
            <a:r>
              <a:rPr lang="en-US" baseline="0" dirty="0"/>
              <a:t> Uppercase, Calibri size 60, XJTLU Navy</a:t>
            </a:r>
          </a:p>
        </p:txBody>
      </p:sp>
      <p:sp>
        <p:nvSpPr>
          <p:cNvPr id="4" name="Slide Number Placeholder 3"/>
          <p:cNvSpPr>
            <a:spLocks noGrp="1"/>
          </p:cNvSpPr>
          <p:nvPr>
            <p:ph type="sldNum" sz="quarter" idx="10"/>
          </p:nvPr>
        </p:nvSpPr>
        <p:spPr/>
        <p:txBody>
          <a:bodyPr/>
          <a:lstStyle/>
          <a:p>
            <a:fld id="{5CF7EA8C-4442-2B43-BEFB-AB7F822E7733}" type="slidenum">
              <a:rPr lang="en-US" smtClean="0"/>
              <a:t>48</a:t>
            </a:fld>
            <a:endParaRPr lang="en-US"/>
          </a:p>
        </p:txBody>
      </p:sp>
    </p:spTree>
    <p:extLst>
      <p:ext uri="{BB962C8B-B14F-4D97-AF65-F5344CB8AC3E}">
        <p14:creationId xmlns:p14="http://schemas.microsoft.com/office/powerpoint/2010/main" val="338583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ECE446-799E-2043-98E4-84F07E983534}"/>
              </a:ext>
            </a:extLst>
          </p:cNvPr>
          <p:cNvSpPr>
            <a:spLocks noGrp="1" noChangeArrowheads="1"/>
          </p:cNvSpPr>
          <p:nvPr>
            <p:ph type="sldNum" sz="quarter" idx="5"/>
          </p:nvPr>
        </p:nvSpPr>
        <p:spPr>
          <a:ln/>
        </p:spPr>
        <p:txBody>
          <a:bodyPr/>
          <a:lstStyle/>
          <a:p>
            <a:fld id="{A3D11F36-CED0-674A-8EA4-896B01E20B0D}" type="slidenum">
              <a:rPr lang="en-US" altLang="zh-CN"/>
              <a:pPr/>
              <a:t>5</a:t>
            </a:fld>
            <a:endParaRPr lang="en-US" altLang="zh-CN"/>
          </a:p>
        </p:txBody>
      </p:sp>
      <p:sp>
        <p:nvSpPr>
          <p:cNvPr id="1388546" name="Rectangle 2">
            <a:extLst>
              <a:ext uri="{FF2B5EF4-FFF2-40B4-BE49-F238E27FC236}">
                <a16:creationId xmlns:a16="http://schemas.microsoft.com/office/drawing/2014/main" id="{C826B66E-30C7-2943-9605-03B80ED7782D}"/>
              </a:ext>
            </a:extLst>
          </p:cNvPr>
          <p:cNvSpPr>
            <a:spLocks noRot="1" noChangeArrowheads="1" noTextEdit="1"/>
          </p:cNvSpPr>
          <p:nvPr>
            <p:ph type="sldImg"/>
          </p:nvPr>
        </p:nvSpPr>
        <p:spPr>
          <a:xfrm>
            <a:off x="1143000" y="685800"/>
            <a:ext cx="4572000" cy="3429000"/>
          </a:xfrm>
          <a:ln/>
        </p:spPr>
      </p:sp>
      <p:sp>
        <p:nvSpPr>
          <p:cNvPr id="1388547" name="Rectangle 3">
            <a:extLst>
              <a:ext uri="{FF2B5EF4-FFF2-40B4-BE49-F238E27FC236}">
                <a16:creationId xmlns:a16="http://schemas.microsoft.com/office/drawing/2014/main" id="{268CFD68-9EBB-4A4E-A72E-851F41668DF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049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7F5268-E1A0-4C43-97A0-0765F0426445}"/>
              </a:ext>
            </a:extLst>
          </p:cNvPr>
          <p:cNvSpPr>
            <a:spLocks noGrp="1" noChangeArrowheads="1"/>
          </p:cNvSpPr>
          <p:nvPr>
            <p:ph type="sldNum" sz="quarter" idx="5"/>
          </p:nvPr>
        </p:nvSpPr>
        <p:spPr>
          <a:ln/>
        </p:spPr>
        <p:txBody>
          <a:bodyPr/>
          <a:lstStyle/>
          <a:p>
            <a:fld id="{CD19B27B-54E6-3E40-9541-F613EBAF594A}" type="slidenum">
              <a:rPr lang="en-US" altLang="zh-CN"/>
              <a:pPr/>
              <a:t>6</a:t>
            </a:fld>
            <a:endParaRPr lang="en-US" altLang="zh-CN"/>
          </a:p>
        </p:txBody>
      </p:sp>
      <p:sp>
        <p:nvSpPr>
          <p:cNvPr id="1390594" name="Rectangle 2">
            <a:extLst>
              <a:ext uri="{FF2B5EF4-FFF2-40B4-BE49-F238E27FC236}">
                <a16:creationId xmlns:a16="http://schemas.microsoft.com/office/drawing/2014/main" id="{755C8608-8F75-B540-98A0-5A92E8200284}"/>
              </a:ext>
            </a:extLst>
          </p:cNvPr>
          <p:cNvSpPr>
            <a:spLocks noRot="1" noChangeArrowheads="1" noTextEdit="1"/>
          </p:cNvSpPr>
          <p:nvPr>
            <p:ph type="sldImg"/>
          </p:nvPr>
        </p:nvSpPr>
        <p:spPr>
          <a:xfrm>
            <a:off x="1143000" y="685800"/>
            <a:ext cx="4572000" cy="3429000"/>
          </a:xfrm>
          <a:ln/>
        </p:spPr>
      </p:sp>
      <p:sp>
        <p:nvSpPr>
          <p:cNvPr id="1390595" name="Rectangle 3">
            <a:extLst>
              <a:ext uri="{FF2B5EF4-FFF2-40B4-BE49-F238E27FC236}">
                <a16:creationId xmlns:a16="http://schemas.microsoft.com/office/drawing/2014/main" id="{B6BB5514-BA0D-EE45-80CE-F0A336B66909}"/>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113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D3F3D4-3A5A-3F49-810A-02E0D6C8C84E}"/>
              </a:ext>
            </a:extLst>
          </p:cNvPr>
          <p:cNvSpPr>
            <a:spLocks noGrp="1" noChangeArrowheads="1"/>
          </p:cNvSpPr>
          <p:nvPr>
            <p:ph type="sldNum" sz="quarter" idx="5"/>
          </p:nvPr>
        </p:nvSpPr>
        <p:spPr>
          <a:ln/>
        </p:spPr>
        <p:txBody>
          <a:bodyPr/>
          <a:lstStyle/>
          <a:p>
            <a:fld id="{1743F861-8482-D348-8303-3EB6797E5AE4}" type="slidenum">
              <a:rPr lang="en-US" altLang="zh-CN"/>
              <a:pPr/>
              <a:t>7</a:t>
            </a:fld>
            <a:endParaRPr lang="en-US" altLang="zh-CN"/>
          </a:p>
        </p:txBody>
      </p:sp>
      <p:sp>
        <p:nvSpPr>
          <p:cNvPr id="1392642" name="Rectangle 2">
            <a:extLst>
              <a:ext uri="{FF2B5EF4-FFF2-40B4-BE49-F238E27FC236}">
                <a16:creationId xmlns:a16="http://schemas.microsoft.com/office/drawing/2014/main" id="{7B2724FF-CFC4-DC48-924B-4FA1C80FC85C}"/>
              </a:ext>
            </a:extLst>
          </p:cNvPr>
          <p:cNvSpPr>
            <a:spLocks noRot="1" noChangeArrowheads="1" noTextEdit="1"/>
          </p:cNvSpPr>
          <p:nvPr>
            <p:ph type="sldImg"/>
          </p:nvPr>
        </p:nvSpPr>
        <p:spPr>
          <a:xfrm>
            <a:off x="1143000" y="685800"/>
            <a:ext cx="4572000" cy="3429000"/>
          </a:xfrm>
          <a:ln/>
        </p:spPr>
      </p:sp>
      <p:sp>
        <p:nvSpPr>
          <p:cNvPr id="1392643" name="Rectangle 3">
            <a:extLst>
              <a:ext uri="{FF2B5EF4-FFF2-40B4-BE49-F238E27FC236}">
                <a16:creationId xmlns:a16="http://schemas.microsoft.com/office/drawing/2014/main" id="{F16C1A2C-560C-444E-A51B-ADC335910E3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650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7F2066-EDBA-8346-AB55-8D0A0CC005B5}"/>
              </a:ext>
            </a:extLst>
          </p:cNvPr>
          <p:cNvSpPr>
            <a:spLocks noGrp="1" noChangeArrowheads="1"/>
          </p:cNvSpPr>
          <p:nvPr>
            <p:ph type="sldNum" sz="quarter" idx="5"/>
          </p:nvPr>
        </p:nvSpPr>
        <p:spPr>
          <a:ln/>
        </p:spPr>
        <p:txBody>
          <a:bodyPr/>
          <a:lstStyle/>
          <a:p>
            <a:fld id="{C1C10B59-F4AE-244B-8B76-6729BDC52EE8}" type="slidenum">
              <a:rPr lang="en-US" altLang="zh-CN"/>
              <a:pPr/>
              <a:t>8</a:t>
            </a:fld>
            <a:endParaRPr lang="en-US" altLang="zh-CN"/>
          </a:p>
        </p:txBody>
      </p:sp>
      <p:sp>
        <p:nvSpPr>
          <p:cNvPr id="1523714" name="Rectangle 2">
            <a:extLst>
              <a:ext uri="{FF2B5EF4-FFF2-40B4-BE49-F238E27FC236}">
                <a16:creationId xmlns:a16="http://schemas.microsoft.com/office/drawing/2014/main" id="{08A63C16-8BBC-6441-926B-6B106C1E5B5E}"/>
              </a:ext>
            </a:extLst>
          </p:cNvPr>
          <p:cNvSpPr>
            <a:spLocks noRot="1" noChangeArrowheads="1" noTextEdit="1"/>
          </p:cNvSpPr>
          <p:nvPr>
            <p:ph type="sldImg"/>
          </p:nvPr>
        </p:nvSpPr>
        <p:spPr>
          <a:xfrm>
            <a:off x="1143000" y="685800"/>
            <a:ext cx="4572000" cy="3429000"/>
          </a:xfrm>
          <a:ln/>
        </p:spPr>
      </p:sp>
      <p:sp>
        <p:nvSpPr>
          <p:cNvPr id="1523715" name="Rectangle 3">
            <a:extLst>
              <a:ext uri="{FF2B5EF4-FFF2-40B4-BE49-F238E27FC236}">
                <a16:creationId xmlns:a16="http://schemas.microsoft.com/office/drawing/2014/main" id="{6BD80919-AD47-F541-A9DF-0CCD50200172}"/>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63703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B0F3A4-0715-6546-94C7-49B2B35AB554}"/>
              </a:ext>
            </a:extLst>
          </p:cNvPr>
          <p:cNvSpPr>
            <a:spLocks noGrp="1" noChangeArrowheads="1"/>
          </p:cNvSpPr>
          <p:nvPr>
            <p:ph type="sldNum" sz="quarter" idx="5"/>
          </p:nvPr>
        </p:nvSpPr>
        <p:spPr>
          <a:ln/>
        </p:spPr>
        <p:txBody>
          <a:bodyPr/>
          <a:lstStyle/>
          <a:p>
            <a:fld id="{47D4D3E9-424F-E342-ADC4-68B364EB5C8C}" type="slidenum">
              <a:rPr lang="en-US" altLang="zh-CN"/>
              <a:pPr/>
              <a:t>9</a:t>
            </a:fld>
            <a:endParaRPr lang="en-US" altLang="zh-CN"/>
          </a:p>
        </p:txBody>
      </p:sp>
      <p:sp>
        <p:nvSpPr>
          <p:cNvPr id="1501186" name="Rectangle 2">
            <a:extLst>
              <a:ext uri="{FF2B5EF4-FFF2-40B4-BE49-F238E27FC236}">
                <a16:creationId xmlns:a16="http://schemas.microsoft.com/office/drawing/2014/main" id="{AE780907-A493-3442-B946-6C2B909A6F72}"/>
              </a:ext>
            </a:extLst>
          </p:cNvPr>
          <p:cNvSpPr>
            <a:spLocks noRot="1" noChangeArrowheads="1" noTextEdit="1"/>
          </p:cNvSpPr>
          <p:nvPr>
            <p:ph type="sldImg"/>
          </p:nvPr>
        </p:nvSpPr>
        <p:spPr>
          <a:ln/>
        </p:spPr>
      </p:sp>
      <p:sp>
        <p:nvSpPr>
          <p:cNvPr id="1501187" name="Rectangle 3">
            <a:extLst>
              <a:ext uri="{FF2B5EF4-FFF2-40B4-BE49-F238E27FC236}">
                <a16:creationId xmlns:a16="http://schemas.microsoft.com/office/drawing/2014/main" id="{61C4C28D-1B8F-4848-BEB0-4DBCE7636FF0}"/>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4516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212711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121066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3735155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4B02-7D74-1345-9B4B-55A503229E97}"/>
              </a:ext>
            </a:extLst>
          </p:cNvPr>
          <p:cNvSpPr>
            <a:spLocks noGrp="1"/>
          </p:cNvSpPr>
          <p:nvPr>
            <p:ph type="title"/>
          </p:nvPr>
        </p:nvSpPr>
        <p:spPr>
          <a:xfrm>
            <a:off x="457200" y="228600"/>
            <a:ext cx="82296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08E165-1CB4-EF4C-89E5-273C439134A6}"/>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1D2B53-DE43-4E49-84FA-A836AD3D4156}"/>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1D1D2F-50E0-E24C-8DF2-5BD6327CD420}"/>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9B8D25B-2CFE-2349-BE5F-A1951EF6070C}"/>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CCAC2CF-0F05-404B-BA40-D8A2714FD42E}"/>
              </a:ext>
            </a:extLst>
          </p:cNvPr>
          <p:cNvSpPr>
            <a:spLocks noGrp="1"/>
          </p:cNvSpPr>
          <p:nvPr>
            <p:ph type="sldNum" sz="quarter" idx="12"/>
          </p:nvPr>
        </p:nvSpPr>
        <p:spPr>
          <a:xfrm>
            <a:off x="6553200" y="6245225"/>
            <a:ext cx="2133600" cy="476250"/>
          </a:xfrm>
        </p:spPr>
        <p:txBody>
          <a:bodyPr/>
          <a:lstStyle>
            <a:lvl1pPr>
              <a:defRPr/>
            </a:lvl1pPr>
          </a:lstStyle>
          <a:p>
            <a:fld id="{31399B22-F3A4-604D-BC1A-5873CED53373}" type="slidenum">
              <a:rPr lang="en-US" altLang="zh-CN"/>
              <a:pPr/>
              <a:t>‹#›</a:t>
            </a:fld>
            <a:endParaRPr lang="en-US" altLang="zh-CN"/>
          </a:p>
        </p:txBody>
      </p:sp>
    </p:spTree>
    <p:extLst>
      <p:ext uri="{BB962C8B-B14F-4D97-AF65-F5344CB8AC3E}">
        <p14:creationId xmlns:p14="http://schemas.microsoft.com/office/powerpoint/2010/main" val="418743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95180"/>
          </a:xfrm>
        </p:spPr>
        <p:txBody>
          <a:bodyPr/>
          <a:lstStyle>
            <a:lvl1pPr algn="l">
              <a:defRPr sz="3200" cap="all" baseline="0">
                <a:latin typeface="Times New Roman" panose="02020603050405020304" pitchFamily="18" charset="0"/>
                <a:cs typeface="Times New Roman" panose="02020603050405020304" pitchFamily="18" charset="0"/>
              </a:defRPr>
            </a:lvl1pPr>
          </a:lstStyle>
          <a:p>
            <a:r>
              <a:rPr lang="en-GB" dirty="0"/>
              <a:t>Click to edit Master title style</a:t>
            </a:r>
            <a:endParaRPr lang="en-US" dirty="0"/>
          </a:p>
        </p:txBody>
      </p:sp>
      <p:sp>
        <p:nvSpPr>
          <p:cNvPr id="3" name="Content Placeholder 2"/>
          <p:cNvSpPr>
            <a:spLocks noGrp="1"/>
          </p:cNvSpPr>
          <p:nvPr>
            <p:ph idx="1" hasCustomPrompt="1"/>
          </p:nvPr>
        </p:nvSpPr>
        <p:spPr>
          <a:xfrm>
            <a:off x="457200" y="1227582"/>
            <a:ext cx="8229600" cy="4898582"/>
          </a:xfrm>
        </p:spPr>
        <p:txBody>
          <a:bodyPr>
            <a:normAutofit/>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87F1B10-1EBC-FD4C-9140-0291364A5810}"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t>‹#›</a:t>
            </a:fld>
            <a:endParaRPr lang="en-US"/>
          </a:p>
        </p:txBody>
      </p:sp>
      <p:pic>
        <p:nvPicPr>
          <p:cNvPr id="7" name="Picture 6">
            <a:extLst>
              <a:ext uri="{FF2B5EF4-FFF2-40B4-BE49-F238E27FC236}">
                <a16:creationId xmlns:a16="http://schemas.microsoft.com/office/drawing/2014/main" id="{3A869FC0-85C5-B24C-8E4E-8866F9E6B7CF}"/>
              </a:ext>
            </a:extLst>
          </p:cNvPr>
          <p:cNvPicPr>
            <a:picLocks noChangeAspect="1"/>
          </p:cNvPicPr>
          <p:nvPr userDrawn="1"/>
        </p:nvPicPr>
        <p:blipFill>
          <a:blip r:embed="rId2">
            <a:duotone>
              <a:prstClr val="black"/>
              <a:schemeClr val="accent2">
                <a:tint val="45000"/>
                <a:satMod val="400000"/>
              </a:schemeClr>
            </a:duotone>
            <a:lum bright="-20000" contrast="-40000"/>
            <a:alphaModFix amt="7000"/>
          </a:blip>
          <a:stretch>
            <a:fillRect/>
          </a:stretch>
        </p:blipFill>
        <p:spPr>
          <a:xfrm>
            <a:off x="7327458" y="0"/>
            <a:ext cx="1828882" cy="6887245"/>
          </a:xfrm>
          <a:prstGeom prst="rect">
            <a:avLst/>
          </a:prstGeom>
        </p:spPr>
      </p:pic>
      <p:sp>
        <p:nvSpPr>
          <p:cNvPr id="8" name="Rectangle 4">
            <a:extLst>
              <a:ext uri="{FF2B5EF4-FFF2-40B4-BE49-F238E27FC236}">
                <a16:creationId xmlns:a16="http://schemas.microsoft.com/office/drawing/2014/main" id="{66D11902-8E1D-964A-817D-DA929F53F467}"/>
              </a:ext>
            </a:extLst>
          </p:cNvPr>
          <p:cNvSpPr/>
          <p:nvPr userDrawn="1"/>
        </p:nvSpPr>
        <p:spPr>
          <a:xfrm rot="10800000">
            <a:off x="5157" y="6631306"/>
            <a:ext cx="9138843" cy="22669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11" descr="Shield-navy(rgb for online).png">
            <a:extLst>
              <a:ext uri="{FF2B5EF4-FFF2-40B4-BE49-F238E27FC236}">
                <a16:creationId xmlns:a16="http://schemas.microsoft.com/office/drawing/2014/main" id="{151509A1-1E71-C345-BA4F-7899F91225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32530" y="5929019"/>
            <a:ext cx="356139" cy="444524"/>
          </a:xfrm>
          <a:prstGeom prst="rect">
            <a:avLst/>
          </a:prstGeom>
        </p:spPr>
      </p:pic>
    </p:spTree>
    <p:extLst>
      <p:ext uri="{BB962C8B-B14F-4D97-AF65-F5344CB8AC3E}">
        <p14:creationId xmlns:p14="http://schemas.microsoft.com/office/powerpoint/2010/main" val="42444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87F1B10-1EBC-FD4C-9140-0291364A5810}"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25880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087F1B10-1EBC-FD4C-9140-0291364A5810}"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363283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87F1B10-1EBC-FD4C-9140-0291364A5810}"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3941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087F1B10-1EBC-FD4C-9140-0291364A5810}" type="datetimeFigureOut">
              <a:rPr lang="en-US" smtClean="0"/>
              <a:t>11/17/20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107132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F1B10-1EBC-FD4C-9140-0291364A5810}" type="datetimeFigureOut">
              <a:rPr lang="en-US" smtClean="0"/>
              <a:t>11/17/20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783829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87F1B10-1EBC-FD4C-9140-0291364A5810}"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200613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87F1B10-1EBC-FD4C-9140-0291364A5810}"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84AB98-1115-2D49-A18E-6B66BF9F60CB}" type="slidenum">
              <a:rPr lang="en-US" smtClean="0"/>
              <a:t>‹#›</a:t>
            </a:fld>
            <a:endParaRPr lang="en-US"/>
          </a:p>
        </p:txBody>
      </p:sp>
    </p:spTree>
    <p:extLst>
      <p:ext uri="{BB962C8B-B14F-4D97-AF65-F5344CB8AC3E}">
        <p14:creationId xmlns:p14="http://schemas.microsoft.com/office/powerpoint/2010/main" val="261437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F1B10-1EBC-FD4C-9140-0291364A5810}" type="datetimeFigureOut">
              <a:rPr lang="en-US" smtClean="0"/>
              <a:t>11/17/20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4AB98-1115-2D49-A18E-6B66BF9F60CB}" type="slidenum">
              <a:rPr lang="en-US" smtClean="0"/>
              <a:t>‹#›</a:t>
            </a:fld>
            <a:endParaRPr lang="en-US"/>
          </a:p>
        </p:txBody>
      </p:sp>
    </p:spTree>
    <p:extLst>
      <p:ext uri="{BB962C8B-B14F-4D97-AF65-F5344CB8AC3E}">
        <p14:creationId xmlns:p14="http://schemas.microsoft.com/office/powerpoint/2010/main" val="2360156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hyperlink" Target="http://www.w3.org/TR/owl-features" TargetMode="Externa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www.xjtlu.edu.cn/en/" TargetMode="External"/><Relationship Id="rId3" Type="http://schemas.openxmlformats.org/officeDocument/2006/relationships/image" Target="../media/image16.jpg"/><Relationship Id="rId7" Type="http://schemas.openxmlformats.org/officeDocument/2006/relationships/image" Target="../media/image18.jp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3779"/>
            <a:ext cx="7772400" cy="2337442"/>
          </a:xfrm>
        </p:spPr>
        <p:txBody>
          <a:bodyPr>
            <a:noAutofit/>
          </a:bodyPr>
          <a:lstStyle/>
          <a:p>
            <a:r>
              <a:rPr lang="en-US" altLang="zh-CN" sz="5400" b="1" cap="all" dirty="0">
                <a:solidFill>
                  <a:srgbClr val="000044"/>
                </a:solidFill>
                <a:cs typeface="DIN-Bold"/>
              </a:rPr>
              <a:t>Artificial</a:t>
            </a:r>
            <a:r>
              <a:rPr lang="zh-CN" altLang="en-US" sz="5400" b="1" cap="all" dirty="0">
                <a:solidFill>
                  <a:srgbClr val="000044"/>
                </a:solidFill>
                <a:cs typeface="DIN-Bold"/>
              </a:rPr>
              <a:t> </a:t>
            </a:r>
            <a:r>
              <a:rPr lang="en-US" altLang="zh-CN" sz="5400" b="1" cap="all" dirty="0">
                <a:solidFill>
                  <a:srgbClr val="000044"/>
                </a:solidFill>
                <a:cs typeface="DIN-Bold"/>
              </a:rPr>
              <a:t>Intelligence</a:t>
            </a:r>
            <a:r>
              <a:rPr lang="zh-CN" altLang="en-US" sz="5400" b="1" cap="all" dirty="0">
                <a:solidFill>
                  <a:srgbClr val="000044"/>
                </a:solidFill>
                <a:cs typeface="DIN-Bold"/>
              </a:rPr>
              <a:t> </a:t>
            </a:r>
            <a:r>
              <a:rPr lang="en-US" altLang="zh-CN" sz="5400" b="1" cap="all" dirty="0">
                <a:solidFill>
                  <a:srgbClr val="000044"/>
                </a:solidFill>
                <a:cs typeface="DIN-Bold"/>
              </a:rPr>
              <a:t>and</a:t>
            </a:r>
            <a:r>
              <a:rPr lang="zh-CN" altLang="en-US" sz="5400" b="1" cap="all" dirty="0">
                <a:solidFill>
                  <a:srgbClr val="000044"/>
                </a:solidFill>
                <a:cs typeface="DIN-Bold"/>
              </a:rPr>
              <a:t> </a:t>
            </a:r>
            <a:r>
              <a:rPr lang="en-US" altLang="zh-CN" sz="5400" b="1" cap="all" dirty="0">
                <a:solidFill>
                  <a:srgbClr val="000044"/>
                </a:solidFill>
                <a:cs typeface="DIN-Bold"/>
              </a:rPr>
              <a:t>Data</a:t>
            </a:r>
            <a:r>
              <a:rPr lang="zh-CN" altLang="en-US" sz="5400" b="1" cap="all" dirty="0">
                <a:solidFill>
                  <a:srgbClr val="000044"/>
                </a:solidFill>
                <a:cs typeface="DIN-Bold"/>
              </a:rPr>
              <a:t> </a:t>
            </a:r>
            <a:r>
              <a:rPr lang="en-US" altLang="zh-CN" sz="5400" b="1" cap="all" dirty="0">
                <a:solidFill>
                  <a:srgbClr val="000044"/>
                </a:solidFill>
                <a:cs typeface="DIN-Bold"/>
              </a:rPr>
              <a:t>Analysis</a:t>
            </a:r>
            <a:br>
              <a:rPr lang="en-US" sz="5400" b="1" cap="all" dirty="0">
                <a:solidFill>
                  <a:srgbClr val="000044"/>
                </a:solidFill>
                <a:latin typeface="+mn-lt"/>
                <a:cs typeface="DIN-Bold"/>
              </a:rPr>
            </a:br>
            <a:endParaRPr lang="en-US" sz="5400" b="1" cap="all" spc="300" dirty="0">
              <a:solidFill>
                <a:srgbClr val="000044"/>
              </a:solidFill>
              <a:latin typeface="+mn-lt"/>
              <a:cs typeface="Arial"/>
            </a:endParaRPr>
          </a:p>
        </p:txBody>
      </p:sp>
      <p:sp>
        <p:nvSpPr>
          <p:cNvPr id="7" name="Rectangle 6"/>
          <p:cNvSpPr/>
          <p:nvPr/>
        </p:nvSpPr>
        <p:spPr>
          <a:xfrm rot="10800000">
            <a:off x="-50800" y="6672411"/>
            <a:ext cx="9262533"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376333" y="5338526"/>
            <a:ext cx="3081867" cy="659222"/>
          </a:xfrm>
          <a:prstGeom prst="rect">
            <a:avLst/>
          </a:prstGeom>
        </p:spPr>
      </p:pic>
      <p:pic>
        <p:nvPicPr>
          <p:cNvPr id="10" name="Picture 9" descr="SOFTA-graphic-identifier_(RGB for digit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22" y="5348037"/>
            <a:ext cx="2899834" cy="627757"/>
          </a:xfrm>
          <a:prstGeom prst="rect">
            <a:avLst/>
          </a:prstGeom>
        </p:spPr>
      </p:pic>
      <p:sp>
        <p:nvSpPr>
          <p:cNvPr id="9" name="Subtitle 2">
            <a:extLst>
              <a:ext uri="{FF2B5EF4-FFF2-40B4-BE49-F238E27FC236}">
                <a16:creationId xmlns:a16="http://schemas.microsoft.com/office/drawing/2014/main" id="{DF5DBA7E-D6DC-EE42-90EE-412F4EA79789}"/>
              </a:ext>
            </a:extLst>
          </p:cNvPr>
          <p:cNvSpPr txBox="1">
            <a:spLocks/>
          </p:cNvSpPr>
          <p:nvPr/>
        </p:nvSpPr>
        <p:spPr>
          <a:xfrm>
            <a:off x="1450110" y="3071221"/>
            <a:ext cx="6400800" cy="1441425"/>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altLang="zh-CN" sz="2400" cap="all" dirty="0">
                <a:solidFill>
                  <a:srgbClr val="000044"/>
                </a:solidFill>
                <a:cs typeface="DIN-Regular"/>
              </a:rPr>
              <a:t>MFE204TC</a:t>
            </a:r>
          </a:p>
          <a:p>
            <a:r>
              <a:rPr lang="en-US" altLang="zh-CN" sz="2400" cap="all" dirty="0">
                <a:solidFill>
                  <a:srgbClr val="000044"/>
                </a:solidFill>
                <a:cs typeface="DIN-Regular"/>
              </a:rPr>
              <a:t>Huakang</a:t>
            </a:r>
            <a:r>
              <a:rPr lang="zh-CN" altLang="en-US" sz="2400" cap="all" dirty="0">
                <a:solidFill>
                  <a:srgbClr val="000044"/>
                </a:solidFill>
                <a:cs typeface="DIN-Regular"/>
              </a:rPr>
              <a:t> </a:t>
            </a:r>
            <a:r>
              <a:rPr lang="en-US" altLang="zh-CN" sz="2400" cap="all" dirty="0">
                <a:solidFill>
                  <a:srgbClr val="000044"/>
                </a:solidFill>
                <a:cs typeface="DIN-Regular"/>
              </a:rPr>
              <a:t>Li</a:t>
            </a:r>
          </a:p>
          <a:p>
            <a:r>
              <a:rPr lang="en-US" altLang="zh-CN" sz="2400" cap="all" dirty="0" err="1">
                <a:solidFill>
                  <a:srgbClr val="000044"/>
                </a:solidFill>
                <a:cs typeface="DIN-Regular"/>
              </a:rPr>
              <a:t>Huakang.li@xjtlu.edu.cn</a:t>
            </a:r>
            <a:endParaRPr lang="en-US" altLang="zh-CN" sz="2400" cap="all" dirty="0">
              <a:solidFill>
                <a:srgbClr val="000044"/>
              </a:solidFill>
              <a:cs typeface="DIN-Regular"/>
            </a:endParaRPr>
          </a:p>
          <a:p>
            <a:r>
              <a:rPr lang="en-US" altLang="zh-CN" sz="2400" cap="all" dirty="0">
                <a:solidFill>
                  <a:srgbClr val="000044"/>
                </a:solidFill>
                <a:cs typeface="DIN-Regular"/>
              </a:rPr>
              <a:t>School</a:t>
            </a:r>
            <a:r>
              <a:rPr lang="zh-CN" altLang="en-US" sz="2400" cap="all" dirty="0">
                <a:solidFill>
                  <a:srgbClr val="000044"/>
                </a:solidFill>
                <a:cs typeface="DIN-Regular"/>
              </a:rPr>
              <a:t> </a:t>
            </a:r>
            <a:r>
              <a:rPr lang="en-US" altLang="zh-CN" sz="2400" cap="all" dirty="0">
                <a:solidFill>
                  <a:srgbClr val="000044"/>
                </a:solidFill>
                <a:cs typeface="DIN-Regular"/>
              </a:rPr>
              <a:t>of</a:t>
            </a:r>
            <a:r>
              <a:rPr lang="zh-CN" altLang="en-US" sz="2400" cap="all" dirty="0">
                <a:solidFill>
                  <a:srgbClr val="000044"/>
                </a:solidFill>
                <a:cs typeface="DIN-Regular"/>
              </a:rPr>
              <a:t> </a:t>
            </a:r>
            <a:r>
              <a:rPr lang="en-US" altLang="zh-CN" sz="2400" cap="all" dirty="0">
                <a:solidFill>
                  <a:srgbClr val="000044"/>
                </a:solidFill>
                <a:cs typeface="DIN-Regular"/>
              </a:rPr>
              <a:t>AI</a:t>
            </a:r>
            <a:r>
              <a:rPr lang="zh-CN" altLang="en-US" sz="2400" cap="all" dirty="0">
                <a:solidFill>
                  <a:srgbClr val="000044"/>
                </a:solidFill>
                <a:cs typeface="DIN-Regular"/>
              </a:rPr>
              <a:t> </a:t>
            </a:r>
            <a:r>
              <a:rPr lang="en-US" altLang="zh-CN" sz="2400" cap="all" dirty="0">
                <a:solidFill>
                  <a:srgbClr val="000044"/>
                </a:solidFill>
                <a:cs typeface="DIN-Regular"/>
              </a:rPr>
              <a:t>and</a:t>
            </a:r>
            <a:r>
              <a:rPr lang="zh-CN" altLang="en-US" sz="2400" cap="all" dirty="0">
                <a:solidFill>
                  <a:srgbClr val="000044"/>
                </a:solidFill>
                <a:cs typeface="DIN-Regular"/>
              </a:rPr>
              <a:t> </a:t>
            </a:r>
            <a:r>
              <a:rPr lang="en-US" altLang="zh-CN" sz="2400" cap="all" dirty="0">
                <a:solidFill>
                  <a:srgbClr val="000044"/>
                </a:solidFill>
                <a:cs typeface="DIN-Regular"/>
              </a:rPr>
              <a:t>Advanced</a:t>
            </a:r>
            <a:r>
              <a:rPr lang="zh-CN" altLang="en-US" sz="2400" cap="all" dirty="0">
                <a:solidFill>
                  <a:srgbClr val="000044"/>
                </a:solidFill>
                <a:cs typeface="DIN-Regular"/>
              </a:rPr>
              <a:t> </a:t>
            </a:r>
            <a:r>
              <a:rPr lang="en-US" altLang="zh-CN" sz="2400" cap="all" dirty="0">
                <a:solidFill>
                  <a:srgbClr val="000044"/>
                </a:solidFill>
                <a:cs typeface="DIN-Regular"/>
              </a:rPr>
              <a:t>Computing</a:t>
            </a:r>
            <a:endParaRPr lang="en-US" sz="2400" cap="all" dirty="0">
              <a:solidFill>
                <a:srgbClr val="000044"/>
              </a:solidFill>
              <a:cs typeface="DIN-Regular"/>
            </a:endParaRPr>
          </a:p>
          <a:p>
            <a:endParaRPr lang="en-US" sz="2400" cap="all" dirty="0">
              <a:solidFill>
                <a:srgbClr val="000044"/>
              </a:solidFill>
              <a:cs typeface="DIN-Regular"/>
            </a:endParaRPr>
          </a:p>
        </p:txBody>
      </p:sp>
    </p:spTree>
    <p:extLst>
      <p:ext uri="{BB962C8B-B14F-4D97-AF65-F5344CB8AC3E}">
        <p14:creationId xmlns:p14="http://schemas.microsoft.com/office/powerpoint/2010/main" val="1065369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4" name="Rectangle 2">
            <a:extLst>
              <a:ext uri="{FF2B5EF4-FFF2-40B4-BE49-F238E27FC236}">
                <a16:creationId xmlns:a16="http://schemas.microsoft.com/office/drawing/2014/main" id="{8827A962-8A40-B24D-911B-D730224F8660}"/>
              </a:ext>
            </a:extLst>
          </p:cNvPr>
          <p:cNvSpPr>
            <a:spLocks noGrp="1" noChangeArrowheads="1"/>
          </p:cNvSpPr>
          <p:nvPr>
            <p:ph type="title"/>
          </p:nvPr>
        </p:nvSpPr>
        <p:spPr/>
        <p:txBody>
          <a:bodyPr/>
          <a:lstStyle/>
          <a:p>
            <a:r>
              <a:rPr lang="en-US" altLang="zh-CN">
                <a:ea typeface="宋体" panose="02010600030101010101" pitchFamily="2" charset="-122"/>
              </a:rPr>
              <a:t>Equality</a:t>
            </a:r>
          </a:p>
        </p:txBody>
      </p:sp>
      <p:sp>
        <p:nvSpPr>
          <p:cNvPr id="1395715" name="Rectangle 3">
            <a:extLst>
              <a:ext uri="{FF2B5EF4-FFF2-40B4-BE49-F238E27FC236}">
                <a16:creationId xmlns:a16="http://schemas.microsoft.com/office/drawing/2014/main" id="{68AA1235-B45B-BC4B-B0C7-884FD061EC2D}"/>
              </a:ext>
            </a:extLst>
          </p:cNvPr>
          <p:cNvSpPr>
            <a:spLocks noGrp="1" noChangeArrowheads="1"/>
          </p:cNvSpPr>
          <p:nvPr>
            <p:ph type="body" idx="1"/>
          </p:nvPr>
        </p:nvSpPr>
        <p:spPr/>
        <p:txBody>
          <a:bodyPr/>
          <a:lstStyle/>
          <a:p>
            <a:r>
              <a:rPr lang="en-US" altLang="zh-CN" sz="2800" i="1">
                <a:ea typeface="宋体" panose="02010600030101010101" pitchFamily="2" charset="-122"/>
              </a:rPr>
              <a:t>term</a:t>
            </a:r>
            <a:r>
              <a:rPr lang="en-US" altLang="zh-CN" sz="2800" i="1" baseline="-25000">
                <a:ea typeface="宋体" panose="02010600030101010101" pitchFamily="2" charset="-122"/>
              </a:rPr>
              <a:t>1</a:t>
            </a:r>
            <a:r>
              <a:rPr lang="en-US" altLang="zh-CN" sz="2800" i="1">
                <a:ea typeface="宋体" panose="02010600030101010101" pitchFamily="2" charset="-122"/>
              </a:rPr>
              <a:t> = term</a:t>
            </a:r>
            <a:r>
              <a:rPr lang="en-US" altLang="zh-CN" sz="2800" i="1" baseline="-25000">
                <a:ea typeface="宋体" panose="02010600030101010101" pitchFamily="2" charset="-122"/>
              </a:rPr>
              <a:t>2</a:t>
            </a:r>
            <a:r>
              <a:rPr lang="en-US" altLang="zh-CN" sz="2800" i="1">
                <a:ea typeface="宋体" panose="02010600030101010101" pitchFamily="2" charset="-122"/>
              </a:rPr>
              <a:t> </a:t>
            </a:r>
            <a:r>
              <a:rPr lang="en-US" altLang="zh-CN" sz="2800">
                <a:ea typeface="宋体" panose="02010600030101010101" pitchFamily="2" charset="-122"/>
              </a:rPr>
              <a:t>is true under a given interpretation if and only if </a:t>
            </a:r>
            <a:r>
              <a:rPr lang="en-US" altLang="zh-CN" sz="2800" i="1">
                <a:ea typeface="宋体" panose="02010600030101010101" pitchFamily="2" charset="-122"/>
              </a:rPr>
              <a:t>term</a:t>
            </a:r>
            <a:r>
              <a:rPr lang="en-US" altLang="zh-CN" sz="2800" i="1" baseline="-25000">
                <a:ea typeface="宋体" panose="02010600030101010101" pitchFamily="2" charset="-122"/>
              </a:rPr>
              <a:t>1</a:t>
            </a:r>
            <a:r>
              <a:rPr lang="en-US" altLang="zh-CN" sz="2800" i="1">
                <a:ea typeface="宋体" panose="02010600030101010101" pitchFamily="2" charset="-122"/>
              </a:rPr>
              <a:t> </a:t>
            </a:r>
            <a:r>
              <a:rPr lang="en-US" altLang="zh-CN" sz="2800">
                <a:ea typeface="宋体" panose="02010600030101010101" pitchFamily="2" charset="-122"/>
              </a:rPr>
              <a:t>and </a:t>
            </a:r>
            <a:r>
              <a:rPr lang="en-US" altLang="zh-CN" sz="2800" i="1">
                <a:ea typeface="宋体" panose="02010600030101010101" pitchFamily="2" charset="-122"/>
              </a:rPr>
              <a:t>term</a:t>
            </a:r>
            <a:r>
              <a:rPr lang="en-US" altLang="zh-CN" sz="2800" i="1" baseline="-25000">
                <a:ea typeface="宋体" panose="02010600030101010101" pitchFamily="2" charset="-122"/>
              </a:rPr>
              <a:t>2</a:t>
            </a:r>
            <a:r>
              <a:rPr lang="en-US" altLang="zh-CN" sz="2800" i="1">
                <a:ea typeface="宋体" panose="02010600030101010101" pitchFamily="2" charset="-122"/>
              </a:rPr>
              <a:t> </a:t>
            </a:r>
            <a:r>
              <a:rPr lang="en-US" altLang="zh-CN" sz="2800">
                <a:ea typeface="宋体" panose="02010600030101010101" pitchFamily="2" charset="-122"/>
              </a:rPr>
              <a:t>refer to the same object</a:t>
            </a:r>
          </a:p>
          <a:p>
            <a:pPr lvl="4"/>
            <a:endParaRPr lang="en-US" altLang="zh-CN" sz="1800">
              <a:ea typeface="宋体" panose="02010600030101010101" pitchFamily="2" charset="-122"/>
            </a:endParaRPr>
          </a:p>
          <a:p>
            <a:r>
              <a:rPr lang="en-US" altLang="zh-CN" sz="2800">
                <a:ea typeface="宋体" panose="02010600030101010101" pitchFamily="2" charset="-122"/>
              </a:rPr>
              <a:t>E.g., definition of </a:t>
            </a:r>
            <a:r>
              <a:rPr lang="en-US" altLang="zh-CN" sz="2800" i="1">
                <a:ea typeface="宋体" panose="02010600030101010101" pitchFamily="2" charset="-122"/>
              </a:rPr>
              <a:t>Sibling</a:t>
            </a:r>
            <a:r>
              <a:rPr lang="en-US" altLang="zh-CN" sz="2800">
                <a:ea typeface="宋体" panose="02010600030101010101" pitchFamily="2" charset="-122"/>
              </a:rPr>
              <a:t> in terms of </a:t>
            </a:r>
            <a:r>
              <a:rPr lang="en-US" altLang="zh-CN" sz="2800" i="1">
                <a:ea typeface="宋体" panose="02010600030101010101" pitchFamily="2" charset="-122"/>
              </a:rPr>
              <a:t>Parent</a:t>
            </a:r>
            <a:r>
              <a:rPr lang="en-US" altLang="zh-CN" sz="2800">
                <a:ea typeface="宋体" panose="02010600030101010101" pitchFamily="2" charset="-122"/>
              </a:rPr>
              <a:t>:</a:t>
            </a:r>
          </a:p>
          <a:p>
            <a:pPr lvl="1">
              <a:buFont typeface="Wingdings" pitchFamily="2" charset="2"/>
              <a:buNone/>
            </a:pPr>
            <a:r>
              <a:rPr lang="en-US" altLang="zh-CN" sz="2400">
                <a:ea typeface="宋体" panose="02010600030101010101" pitchFamily="2" charset="-122"/>
                <a:sym typeface="Symbol" pitchFamily="2" charset="2"/>
              </a:rPr>
              <a:t></a:t>
            </a:r>
            <a:r>
              <a:rPr lang="en-US" altLang="zh-CN" sz="2400" i="1">
                <a:ea typeface="宋体" panose="02010600030101010101" pitchFamily="2" charset="-122"/>
              </a:rPr>
              <a:t>x,y</a:t>
            </a:r>
            <a:r>
              <a:rPr lang="en-US" altLang="zh-CN" sz="2400">
                <a:ea typeface="宋体" panose="02010600030101010101" pitchFamily="2" charset="-122"/>
                <a:sym typeface="Symbol" pitchFamily="2" charset="2"/>
              </a:rPr>
              <a:t> </a:t>
            </a:r>
            <a:r>
              <a:rPr lang="en-US" altLang="zh-CN" sz="2400" i="1">
                <a:ea typeface="宋体" panose="02010600030101010101" pitchFamily="2" charset="-122"/>
              </a:rPr>
              <a:t>Sibling(x,y) </a:t>
            </a:r>
            <a:r>
              <a:rPr lang="en-US" altLang="zh-CN" sz="2400">
                <a:ea typeface="宋体" panose="02010600030101010101" pitchFamily="2" charset="-122"/>
                <a:sym typeface="Symbol" pitchFamily="2" charset="2"/>
              </a:rPr>
              <a:t> </a:t>
            </a:r>
            <a:r>
              <a:rPr lang="en-US" altLang="zh-CN" sz="2400">
                <a:ea typeface="宋体" panose="02010600030101010101" pitchFamily="2" charset="-122"/>
              </a:rPr>
              <a:t>[</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(x = y) </a:t>
            </a:r>
            <a:r>
              <a:rPr lang="en-US" altLang="zh-CN" sz="2400">
                <a:ea typeface="宋体" panose="02010600030101010101" pitchFamily="2" charset="-122"/>
                <a:sym typeface="Symbol" pitchFamily="2" charset="2"/>
              </a:rPr>
              <a:t> </a:t>
            </a:r>
            <a:r>
              <a:rPr lang="en-US" altLang="zh-CN" sz="2400">
                <a:ea typeface="宋体" panose="02010600030101010101" pitchFamily="2" charset="-122"/>
              </a:rPr>
              <a:t> </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m,f </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 (m = f) </a:t>
            </a:r>
            <a:r>
              <a:rPr lang="en-US" altLang="zh-CN" sz="2400">
                <a:ea typeface="宋体" panose="02010600030101010101" pitchFamily="2" charset="-122"/>
                <a:sym typeface="Symbol" pitchFamily="2" charset="2"/>
              </a:rPr>
              <a:t> </a:t>
            </a:r>
            <a:r>
              <a:rPr lang="en-US" altLang="zh-CN" sz="2400">
                <a:ea typeface="宋体" panose="02010600030101010101" pitchFamily="2" charset="-122"/>
              </a:rPr>
              <a:t>Parent(m,x) </a:t>
            </a:r>
            <a:r>
              <a:rPr lang="en-US" altLang="zh-CN" sz="2400">
                <a:ea typeface="宋体" panose="02010600030101010101" pitchFamily="2" charset="-122"/>
                <a:sym typeface="Symbol" pitchFamily="2" charset="2"/>
              </a:rPr>
              <a:t> </a:t>
            </a:r>
            <a:r>
              <a:rPr lang="en-US" altLang="zh-CN" sz="2400">
                <a:ea typeface="宋体" panose="02010600030101010101" pitchFamily="2" charset="-122"/>
              </a:rPr>
              <a:t>Parent(f,x) </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 Parent(m,y) </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  Parent(f,y)]</a:t>
            </a:r>
          </a:p>
        </p:txBody>
      </p:sp>
    </p:spTree>
    <p:extLst>
      <p:ext uri="{BB962C8B-B14F-4D97-AF65-F5344CB8AC3E}">
        <p14:creationId xmlns:p14="http://schemas.microsoft.com/office/powerpoint/2010/main" val="2050171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a:extLst>
              <a:ext uri="{FF2B5EF4-FFF2-40B4-BE49-F238E27FC236}">
                <a16:creationId xmlns:a16="http://schemas.microsoft.com/office/drawing/2014/main" id="{59A3EFC7-D84A-334F-A32B-C6F4172F6BC8}"/>
              </a:ext>
            </a:extLst>
          </p:cNvPr>
          <p:cNvSpPr>
            <a:spLocks noGrp="1" noChangeArrowheads="1"/>
          </p:cNvSpPr>
          <p:nvPr>
            <p:ph type="title"/>
          </p:nvPr>
        </p:nvSpPr>
        <p:spPr/>
        <p:txBody>
          <a:bodyPr/>
          <a:lstStyle/>
          <a:p>
            <a:r>
              <a:rPr lang="en-US" altLang="zh-CN">
                <a:ea typeface="宋体" panose="02010600030101010101" pitchFamily="2" charset="-122"/>
              </a:rPr>
              <a:t>Using FOL</a:t>
            </a:r>
          </a:p>
        </p:txBody>
      </p:sp>
      <p:sp>
        <p:nvSpPr>
          <p:cNvPr id="1397763" name="Rectangle 3">
            <a:extLst>
              <a:ext uri="{FF2B5EF4-FFF2-40B4-BE49-F238E27FC236}">
                <a16:creationId xmlns:a16="http://schemas.microsoft.com/office/drawing/2014/main" id="{49275454-3313-F146-814E-030E007A80D0}"/>
              </a:ext>
            </a:extLst>
          </p:cNvPr>
          <p:cNvSpPr>
            <a:spLocks noGrp="1" noChangeArrowheads="1"/>
          </p:cNvSpPr>
          <p:nvPr>
            <p:ph type="body" idx="1"/>
          </p:nvPr>
        </p:nvSpPr>
        <p:spPr/>
        <p:txBody>
          <a:bodyPr/>
          <a:lstStyle/>
          <a:p>
            <a:pPr>
              <a:buFont typeface="Wingdings" pitchFamily="2" charset="2"/>
              <a:buNone/>
            </a:pPr>
            <a:r>
              <a:rPr lang="en-US" altLang="zh-CN">
                <a:ea typeface="宋体" panose="02010600030101010101" pitchFamily="2" charset="-122"/>
              </a:rPr>
              <a:t>The kinship domain:</a:t>
            </a:r>
          </a:p>
          <a:p>
            <a:r>
              <a:rPr lang="en-US" altLang="zh-CN" sz="2800">
                <a:ea typeface="宋体" panose="02010600030101010101" pitchFamily="2" charset="-122"/>
              </a:rPr>
              <a:t>Brothers are siblings</a:t>
            </a:r>
          </a:p>
          <a:p>
            <a:pPr lvl="1">
              <a:buFont typeface="Wingdings" pitchFamily="2" charset="2"/>
              <a:buNone/>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x,y </a:t>
            </a:r>
            <a:r>
              <a:rPr lang="en-US" altLang="zh-CN" sz="2400" i="1">
                <a:ea typeface="宋体" panose="02010600030101010101" pitchFamily="2" charset="-122"/>
              </a:rPr>
              <a:t>Brother(x,y) </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 </a:t>
            </a:r>
            <a:r>
              <a:rPr lang="en-US" altLang="zh-CN" sz="2400" i="1">
                <a:ea typeface="宋体" panose="02010600030101010101" pitchFamily="2" charset="-122"/>
              </a:rPr>
              <a:t>Sibling(x,y)</a:t>
            </a:r>
            <a:endParaRPr lang="en-US" altLang="zh-CN" sz="2400">
              <a:ea typeface="宋体" panose="02010600030101010101" pitchFamily="2" charset="-122"/>
            </a:endParaRPr>
          </a:p>
          <a:p>
            <a:r>
              <a:rPr lang="en-US" altLang="zh-CN" sz="2800">
                <a:ea typeface="宋体" panose="02010600030101010101" pitchFamily="2" charset="-122"/>
              </a:rPr>
              <a:t>One's mother is one's female parent</a:t>
            </a:r>
          </a:p>
          <a:p>
            <a:pPr lvl="1">
              <a:buFont typeface="Wingdings" pitchFamily="2" charset="2"/>
              <a:buNone/>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m,c </a:t>
            </a:r>
            <a:r>
              <a:rPr lang="en-US" altLang="zh-CN" sz="2400" i="1">
                <a:ea typeface="宋体" panose="02010600030101010101" pitchFamily="2" charset="-122"/>
              </a:rPr>
              <a:t>Mother(c)</a:t>
            </a:r>
            <a:r>
              <a:rPr lang="en-US" altLang="zh-CN" sz="2400">
                <a:ea typeface="宋体" panose="02010600030101010101" pitchFamily="2" charset="-122"/>
              </a:rPr>
              <a:t> = m </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 </a:t>
            </a:r>
            <a:r>
              <a:rPr lang="en-US" altLang="zh-CN" sz="2400" i="1">
                <a:ea typeface="宋体" panose="02010600030101010101" pitchFamily="2" charset="-122"/>
              </a:rPr>
              <a:t>(Female(m) </a:t>
            </a:r>
            <a:r>
              <a:rPr lang="en-US" altLang="zh-CN" sz="2400">
                <a:ea typeface="宋体" panose="02010600030101010101" pitchFamily="2" charset="-122"/>
                <a:sym typeface="Symbol" pitchFamily="2" charset="2"/>
              </a:rPr>
              <a:t></a:t>
            </a:r>
            <a:r>
              <a:rPr lang="en-US" altLang="zh-CN" sz="2400" i="1">
                <a:ea typeface="宋体" panose="02010600030101010101" pitchFamily="2" charset="-122"/>
                <a:sym typeface="Symbol" pitchFamily="2" charset="2"/>
              </a:rPr>
              <a:t> </a:t>
            </a:r>
            <a:r>
              <a:rPr lang="en-US" altLang="zh-CN" sz="2400" i="1">
                <a:ea typeface="宋体" panose="02010600030101010101" pitchFamily="2" charset="-122"/>
              </a:rPr>
              <a:t>Parent(m,c))</a:t>
            </a:r>
            <a:endParaRPr lang="en-US" altLang="zh-CN" sz="2400">
              <a:ea typeface="宋体" panose="02010600030101010101" pitchFamily="2" charset="-122"/>
            </a:endParaRPr>
          </a:p>
          <a:p>
            <a:r>
              <a:rPr lang="en-US" altLang="zh-CN" sz="2800">
                <a:ea typeface="宋体" panose="02010600030101010101" pitchFamily="2" charset="-122"/>
              </a:rPr>
              <a:t>“Sibling” is symmetric</a:t>
            </a:r>
          </a:p>
          <a:p>
            <a:pPr lvl="1">
              <a:buFont typeface="Wingdings" pitchFamily="2" charset="2"/>
              <a:buNone/>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x,y </a:t>
            </a:r>
            <a:r>
              <a:rPr lang="en-US" altLang="zh-CN" sz="2400" i="1">
                <a:ea typeface="宋体" panose="02010600030101010101" pitchFamily="2" charset="-122"/>
              </a:rPr>
              <a:t>Sibling(x,y) </a:t>
            </a:r>
            <a:r>
              <a:rPr lang="en-US" altLang="zh-CN" sz="2400">
                <a:ea typeface="宋体" panose="02010600030101010101" pitchFamily="2" charset="-122"/>
                <a:sym typeface="Symbol" pitchFamily="2" charset="2"/>
              </a:rPr>
              <a:t></a:t>
            </a:r>
            <a:r>
              <a:rPr lang="en-US" altLang="zh-CN" sz="2400" i="1">
                <a:ea typeface="宋体" panose="02010600030101010101" pitchFamily="2" charset="-122"/>
                <a:sym typeface="Symbol" pitchFamily="2" charset="2"/>
              </a:rPr>
              <a:t> </a:t>
            </a:r>
            <a:r>
              <a:rPr lang="en-US" altLang="zh-CN" sz="2400" i="1">
                <a:ea typeface="宋体" panose="02010600030101010101" pitchFamily="2" charset="-122"/>
              </a:rPr>
              <a:t>Sibling(y,x)</a:t>
            </a:r>
            <a:endParaRPr lang="en-US" altLang="zh-CN" sz="2400">
              <a:ea typeface="宋体" panose="02010600030101010101" pitchFamily="2" charset="-122"/>
            </a:endParaRPr>
          </a:p>
        </p:txBody>
      </p:sp>
    </p:spTree>
    <p:extLst>
      <p:ext uri="{BB962C8B-B14F-4D97-AF65-F5344CB8AC3E}">
        <p14:creationId xmlns:p14="http://schemas.microsoft.com/office/powerpoint/2010/main" val="174641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a:extLst>
              <a:ext uri="{FF2B5EF4-FFF2-40B4-BE49-F238E27FC236}">
                <a16:creationId xmlns:a16="http://schemas.microsoft.com/office/drawing/2014/main" id="{842CF2A9-318E-184E-9DDF-44B37969DA98}"/>
              </a:ext>
            </a:extLst>
          </p:cNvPr>
          <p:cNvSpPr>
            <a:spLocks noGrp="1" noChangeArrowheads="1"/>
          </p:cNvSpPr>
          <p:nvPr>
            <p:ph type="title"/>
          </p:nvPr>
        </p:nvSpPr>
        <p:spPr/>
        <p:txBody>
          <a:bodyPr/>
          <a:lstStyle/>
          <a:p>
            <a:r>
              <a:rPr lang="en-US" altLang="zh-CN">
                <a:ea typeface="宋体" panose="02010600030101010101" pitchFamily="2" charset="-122"/>
              </a:rPr>
              <a:t>Interacting with FOL KBs</a:t>
            </a:r>
          </a:p>
        </p:txBody>
      </p:sp>
      <p:sp>
        <p:nvSpPr>
          <p:cNvPr id="1401859" name="Rectangle 3">
            <a:extLst>
              <a:ext uri="{FF2B5EF4-FFF2-40B4-BE49-F238E27FC236}">
                <a16:creationId xmlns:a16="http://schemas.microsoft.com/office/drawing/2014/main" id="{9D51383A-8855-2D4C-9820-DA7C1C0533C5}"/>
              </a:ext>
            </a:extLst>
          </p:cNvPr>
          <p:cNvSpPr>
            <a:spLocks noGrp="1" noChangeArrowheads="1"/>
          </p:cNvSpPr>
          <p:nvPr>
            <p:ph type="body" idx="1"/>
          </p:nvPr>
        </p:nvSpPr>
        <p:spPr/>
        <p:txBody>
          <a:bodyPr/>
          <a:lstStyle/>
          <a:p>
            <a:pPr>
              <a:lnSpc>
                <a:spcPct val="80000"/>
              </a:lnSpc>
            </a:pPr>
            <a:r>
              <a:rPr lang="en-US" altLang="zh-CN" sz="1800">
                <a:ea typeface="宋体" panose="02010600030101010101" pitchFamily="2" charset="-122"/>
              </a:rPr>
              <a:t>Suppose a wumpus-world agent is using an FOL KB and perceives a smell and a breeze (but no glitter) at </a:t>
            </a:r>
            <a:r>
              <a:rPr lang="en-US" altLang="zh-CN" sz="1800" i="1">
                <a:ea typeface="宋体" panose="02010600030101010101" pitchFamily="2" charset="-122"/>
              </a:rPr>
              <a:t>t=5</a:t>
            </a:r>
            <a:r>
              <a:rPr lang="en-US" altLang="zh-CN" sz="1800">
                <a:ea typeface="宋体" panose="02010600030101010101" pitchFamily="2" charset="-122"/>
              </a:rPr>
              <a:t>:</a:t>
            </a:r>
          </a:p>
          <a:p>
            <a:pPr lvl="4">
              <a:lnSpc>
                <a:spcPct val="80000"/>
              </a:lnSpc>
              <a:buFont typeface="Wingdings" pitchFamily="2" charset="2"/>
              <a:buNone/>
            </a:pPr>
            <a:endParaRPr lang="en-US" altLang="zh-CN" sz="1200">
              <a:ea typeface="宋体" panose="02010600030101010101" pitchFamily="2" charset="-122"/>
            </a:endParaRPr>
          </a:p>
          <a:p>
            <a:pPr lvl="1">
              <a:lnSpc>
                <a:spcPct val="80000"/>
              </a:lnSpc>
              <a:buFont typeface="Wingdings" pitchFamily="2" charset="2"/>
              <a:buNone/>
            </a:pPr>
            <a:r>
              <a:rPr lang="en-US" altLang="zh-CN" sz="1600">
                <a:latin typeface="Courier New" panose="02070309020205020404" pitchFamily="49" charset="0"/>
                <a:ea typeface="宋体" panose="02010600030101010101" pitchFamily="2" charset="-122"/>
              </a:rPr>
              <a:t>Tell</a:t>
            </a:r>
            <a:r>
              <a:rPr lang="en-US" altLang="zh-CN" sz="1600">
                <a:ea typeface="宋体" panose="02010600030101010101" pitchFamily="2" charset="-122"/>
              </a:rPr>
              <a:t>(KB,Percept([Smell,Breeze,None],5))</a:t>
            </a:r>
          </a:p>
          <a:p>
            <a:pPr lvl="1">
              <a:lnSpc>
                <a:spcPct val="80000"/>
              </a:lnSpc>
              <a:buFont typeface="Wingdings" pitchFamily="2" charset="2"/>
              <a:buNone/>
            </a:pPr>
            <a:r>
              <a:rPr lang="en-US" altLang="zh-CN" sz="1600">
                <a:latin typeface="Courier New" panose="02070309020205020404" pitchFamily="49" charset="0"/>
                <a:ea typeface="宋体" panose="02010600030101010101" pitchFamily="2" charset="-122"/>
              </a:rPr>
              <a:t>Ask</a:t>
            </a:r>
            <a:r>
              <a:rPr lang="en-US" altLang="zh-CN" sz="1600">
                <a:ea typeface="宋体" panose="02010600030101010101" pitchFamily="2" charset="-122"/>
              </a:rPr>
              <a:t>(KB,</a:t>
            </a:r>
            <a:r>
              <a:rPr lang="en-US" altLang="zh-CN" sz="1600">
                <a:ea typeface="宋体" panose="02010600030101010101" pitchFamily="2" charset="-122"/>
                <a:sym typeface="Symbol" pitchFamily="2" charset="2"/>
              </a:rPr>
              <a:t></a:t>
            </a:r>
            <a:r>
              <a:rPr lang="en-US" altLang="zh-CN" sz="1600">
                <a:ea typeface="宋体" panose="02010600030101010101" pitchFamily="2" charset="-122"/>
              </a:rPr>
              <a:t>a BestAction(a,5))</a:t>
            </a:r>
          </a:p>
          <a:p>
            <a:pPr lvl="4">
              <a:lnSpc>
                <a:spcPct val="80000"/>
              </a:lnSpc>
            </a:pPr>
            <a:endParaRPr lang="en-US" altLang="zh-CN" sz="1200">
              <a:ea typeface="宋体" panose="02010600030101010101" pitchFamily="2" charset="-122"/>
            </a:endParaRPr>
          </a:p>
          <a:p>
            <a:pPr>
              <a:lnSpc>
                <a:spcPct val="80000"/>
              </a:lnSpc>
            </a:pPr>
            <a:r>
              <a:rPr lang="en-US" altLang="zh-CN" sz="1800">
                <a:ea typeface="宋体" panose="02010600030101010101" pitchFamily="2" charset="-122"/>
              </a:rPr>
              <a:t>I.e., does the KB entail some best action at </a:t>
            </a:r>
            <a:r>
              <a:rPr lang="en-US" altLang="zh-CN" sz="1800" i="1">
                <a:ea typeface="宋体" panose="02010600030101010101" pitchFamily="2" charset="-122"/>
              </a:rPr>
              <a:t>t=5</a:t>
            </a:r>
            <a:r>
              <a:rPr lang="en-US" altLang="zh-CN" sz="1800">
                <a:ea typeface="宋体" panose="02010600030101010101" pitchFamily="2" charset="-122"/>
              </a:rPr>
              <a:t>?</a:t>
            </a:r>
          </a:p>
          <a:p>
            <a:pPr>
              <a:lnSpc>
                <a:spcPct val="80000"/>
              </a:lnSpc>
            </a:pPr>
            <a:endParaRPr lang="en-US" altLang="zh-CN" sz="1800">
              <a:ea typeface="宋体" panose="02010600030101010101" pitchFamily="2" charset="-122"/>
            </a:endParaRPr>
          </a:p>
          <a:p>
            <a:pPr>
              <a:lnSpc>
                <a:spcPct val="80000"/>
              </a:lnSpc>
            </a:pPr>
            <a:r>
              <a:rPr lang="en-US" altLang="zh-CN" sz="1800">
                <a:ea typeface="宋体" panose="02010600030101010101" pitchFamily="2" charset="-122"/>
              </a:rPr>
              <a:t>Answer: </a:t>
            </a:r>
            <a:r>
              <a:rPr lang="en-US" altLang="zh-CN" sz="1800" i="1">
                <a:ea typeface="宋体" panose="02010600030101010101" pitchFamily="2" charset="-122"/>
              </a:rPr>
              <a:t>Yes</a:t>
            </a:r>
            <a:r>
              <a:rPr lang="en-US" altLang="zh-CN" sz="1800">
                <a:ea typeface="宋体" panose="02010600030101010101" pitchFamily="2" charset="-122"/>
              </a:rPr>
              <a:t>, {</a:t>
            </a:r>
            <a:r>
              <a:rPr lang="en-US" altLang="zh-CN" sz="1800" i="1">
                <a:ea typeface="宋体" panose="02010600030101010101" pitchFamily="2" charset="-122"/>
              </a:rPr>
              <a:t>a/Shoot</a:t>
            </a:r>
            <a:r>
              <a:rPr lang="en-US" altLang="zh-CN" sz="1800">
                <a:ea typeface="宋体" panose="02010600030101010101" pitchFamily="2" charset="-122"/>
              </a:rPr>
              <a:t>}  	</a:t>
            </a:r>
            <a:r>
              <a:rPr lang="en-US" altLang="zh-CN" sz="1800">
                <a:ea typeface="宋体" panose="02010600030101010101" pitchFamily="2" charset="-122"/>
                <a:cs typeface="Arial" panose="020B0604020202020204" pitchFamily="34" charset="0"/>
              </a:rPr>
              <a:t>← </a:t>
            </a:r>
            <a:r>
              <a:rPr lang="en-US" altLang="zh-CN" sz="1800">
                <a:ea typeface="宋体" panose="02010600030101010101" pitchFamily="2" charset="-122"/>
              </a:rPr>
              <a:t>substitution (binding list)</a:t>
            </a:r>
          </a:p>
          <a:p>
            <a:pPr lvl="4">
              <a:lnSpc>
                <a:spcPct val="80000"/>
              </a:lnSpc>
              <a:buFont typeface="Wingdings" pitchFamily="2" charset="2"/>
              <a:buNone/>
            </a:pPr>
            <a:endParaRPr lang="en-US" altLang="zh-CN" sz="1200">
              <a:ea typeface="宋体" panose="02010600030101010101" pitchFamily="2" charset="-122"/>
            </a:endParaRPr>
          </a:p>
          <a:p>
            <a:pPr>
              <a:lnSpc>
                <a:spcPct val="80000"/>
              </a:lnSpc>
            </a:pPr>
            <a:r>
              <a:rPr lang="en-US" altLang="zh-CN" sz="1800">
                <a:ea typeface="宋体" panose="02010600030101010101" pitchFamily="2" charset="-122"/>
              </a:rPr>
              <a:t>Given a sentence </a:t>
            </a:r>
            <a:r>
              <a:rPr lang="en-US" altLang="zh-CN" sz="1800" i="1">
                <a:ea typeface="宋体" panose="02010600030101010101" pitchFamily="2" charset="-122"/>
              </a:rPr>
              <a:t>S</a:t>
            </a:r>
            <a:r>
              <a:rPr lang="en-US" altLang="zh-CN" sz="1800">
                <a:ea typeface="宋体" panose="02010600030101010101" pitchFamily="2" charset="-122"/>
              </a:rPr>
              <a:t> and a substitution </a:t>
            </a:r>
            <a:r>
              <a:rPr lang="el-GR" altLang="zh-CN" sz="1800">
                <a:cs typeface="Arial" panose="020B0604020202020204" pitchFamily="34" charset="0"/>
              </a:rPr>
              <a:t>σ</a:t>
            </a:r>
            <a:r>
              <a:rPr lang="en-US" altLang="zh-CN" sz="1800">
                <a:ea typeface="宋体" panose="02010600030101010101" pitchFamily="2" charset="-122"/>
              </a:rPr>
              <a:t>,</a:t>
            </a:r>
          </a:p>
          <a:p>
            <a:pPr>
              <a:lnSpc>
                <a:spcPct val="80000"/>
              </a:lnSpc>
            </a:pPr>
            <a:r>
              <a:rPr lang="en-US" altLang="zh-CN" sz="1800" i="1">
                <a:ea typeface="宋体" panose="02010600030101010101" pitchFamily="2" charset="-122"/>
              </a:rPr>
              <a:t>S</a:t>
            </a:r>
            <a:r>
              <a:rPr lang="el-GR" altLang="zh-CN" sz="1800">
                <a:cs typeface="Arial" panose="020B0604020202020204" pitchFamily="34" charset="0"/>
              </a:rPr>
              <a:t>σ</a:t>
            </a:r>
            <a:r>
              <a:rPr lang="en-US" altLang="zh-CN" sz="1800">
                <a:ea typeface="宋体" panose="02010600030101010101" pitchFamily="2" charset="-122"/>
              </a:rPr>
              <a:t> denotes the result of plugging </a:t>
            </a:r>
            <a:r>
              <a:rPr lang="el-GR" altLang="zh-CN" sz="1800">
                <a:cs typeface="Arial" panose="020B0604020202020204" pitchFamily="34" charset="0"/>
              </a:rPr>
              <a:t>σ</a:t>
            </a:r>
            <a:r>
              <a:rPr lang="en-US" altLang="zh-CN" sz="1800">
                <a:ea typeface="宋体" panose="02010600030101010101" pitchFamily="2" charset="-122"/>
              </a:rPr>
              <a:t> into </a:t>
            </a:r>
            <a:r>
              <a:rPr lang="en-US" altLang="zh-CN" sz="1800" i="1">
                <a:ea typeface="宋体" panose="02010600030101010101" pitchFamily="2" charset="-122"/>
              </a:rPr>
              <a:t>S</a:t>
            </a:r>
            <a:r>
              <a:rPr lang="en-US" altLang="zh-CN" sz="1800">
                <a:ea typeface="宋体" panose="02010600030101010101" pitchFamily="2" charset="-122"/>
              </a:rPr>
              <a:t>; e.g.,</a:t>
            </a:r>
          </a:p>
          <a:p>
            <a:pPr lvl="1">
              <a:lnSpc>
                <a:spcPct val="80000"/>
              </a:lnSpc>
              <a:buFont typeface="Wingdings" pitchFamily="2" charset="2"/>
              <a:buNone/>
            </a:pPr>
            <a:r>
              <a:rPr lang="en-US" altLang="zh-CN" sz="1600" i="1">
                <a:ea typeface="宋体" panose="02010600030101010101" pitchFamily="2" charset="-122"/>
              </a:rPr>
              <a:t>S</a:t>
            </a:r>
            <a:r>
              <a:rPr lang="en-US" altLang="zh-CN" sz="1600">
                <a:ea typeface="宋体" panose="02010600030101010101" pitchFamily="2" charset="-122"/>
              </a:rPr>
              <a:t> = Smarter(x,y)</a:t>
            </a:r>
          </a:p>
          <a:p>
            <a:pPr lvl="1">
              <a:lnSpc>
                <a:spcPct val="80000"/>
              </a:lnSpc>
              <a:buFont typeface="Wingdings" pitchFamily="2" charset="2"/>
              <a:buNone/>
            </a:pPr>
            <a:r>
              <a:rPr lang="el-GR" altLang="zh-CN" sz="1600">
                <a:cs typeface="Arial" panose="020B0604020202020204" pitchFamily="34" charset="0"/>
              </a:rPr>
              <a:t>σ</a:t>
            </a:r>
            <a:r>
              <a:rPr lang="en-US" altLang="zh-CN" sz="1600">
                <a:ea typeface="宋体" panose="02010600030101010101" pitchFamily="2" charset="-122"/>
              </a:rPr>
              <a:t> = {x/Hillary,y/Bill}</a:t>
            </a:r>
          </a:p>
          <a:p>
            <a:pPr lvl="1">
              <a:lnSpc>
                <a:spcPct val="80000"/>
              </a:lnSpc>
              <a:buFont typeface="Wingdings" pitchFamily="2" charset="2"/>
              <a:buNone/>
            </a:pPr>
            <a:r>
              <a:rPr lang="en-US" altLang="zh-CN" sz="1600" i="1">
                <a:ea typeface="宋体" panose="02010600030101010101" pitchFamily="2" charset="-122"/>
                <a:cs typeface="Arial" panose="020B0604020202020204" pitchFamily="34" charset="0"/>
              </a:rPr>
              <a:t>S</a:t>
            </a:r>
            <a:r>
              <a:rPr lang="el-GR" altLang="zh-CN" sz="1600">
                <a:cs typeface="Arial" panose="020B0604020202020204" pitchFamily="34" charset="0"/>
              </a:rPr>
              <a:t>σ</a:t>
            </a:r>
            <a:r>
              <a:rPr lang="en-US" altLang="zh-CN" sz="1600">
                <a:ea typeface="宋体" panose="02010600030101010101" pitchFamily="2" charset="-122"/>
              </a:rPr>
              <a:t> = Smarter(Hillary,Bill)</a:t>
            </a:r>
          </a:p>
          <a:p>
            <a:pPr>
              <a:lnSpc>
                <a:spcPct val="80000"/>
              </a:lnSpc>
            </a:pPr>
            <a:endParaRPr lang="en-US" altLang="zh-CN" sz="1800">
              <a:ea typeface="宋体" panose="02010600030101010101" pitchFamily="2" charset="-122"/>
            </a:endParaRPr>
          </a:p>
          <a:p>
            <a:pPr>
              <a:lnSpc>
                <a:spcPct val="80000"/>
              </a:lnSpc>
            </a:pPr>
            <a:r>
              <a:rPr lang="en-US" altLang="zh-CN" sz="1800">
                <a:latin typeface="Courier New" panose="02070309020205020404" pitchFamily="49" charset="0"/>
                <a:ea typeface="宋体" panose="02010600030101010101" pitchFamily="2" charset="-122"/>
              </a:rPr>
              <a:t>Ask</a:t>
            </a:r>
            <a:r>
              <a:rPr lang="en-US" altLang="zh-CN" sz="1800">
                <a:ea typeface="宋体" panose="02010600030101010101" pitchFamily="2" charset="-122"/>
              </a:rPr>
              <a:t>(KB,S) returns some/all S</a:t>
            </a:r>
            <a:r>
              <a:rPr lang="el-GR" altLang="zh-CN" sz="1800">
                <a:cs typeface="Arial" panose="020B0604020202020204" pitchFamily="34" charset="0"/>
              </a:rPr>
              <a:t>σ</a:t>
            </a:r>
            <a:r>
              <a:rPr lang="en-US" altLang="zh-CN" sz="1800">
                <a:ea typeface="宋体" panose="02010600030101010101" pitchFamily="2" charset="-122"/>
              </a:rPr>
              <a:t> such that KB</a:t>
            </a:r>
            <a:r>
              <a:rPr lang="en-US" altLang="zh-CN" sz="1800">
                <a:ea typeface="宋体" panose="02010600030101010101" pitchFamily="2" charset="-122"/>
                <a:cs typeface="Arial" panose="020B0604020202020204" pitchFamily="34" charset="0"/>
              </a:rPr>
              <a:t>╞</a:t>
            </a:r>
            <a:r>
              <a:rPr lang="en-US" altLang="zh-CN" sz="1800">
                <a:ea typeface="宋体" panose="02010600030101010101" pitchFamily="2" charset="-122"/>
              </a:rPr>
              <a:t> </a:t>
            </a:r>
            <a:r>
              <a:rPr lang="el-GR" altLang="zh-CN" sz="1800">
                <a:cs typeface="Arial" panose="020B0604020202020204" pitchFamily="34" charset="0"/>
              </a:rPr>
              <a:t>σ</a:t>
            </a:r>
            <a:r>
              <a:rPr lang="en-US" altLang="zh-CN" sz="1800">
                <a:ea typeface="宋体" panose="02010600030101010101" pitchFamily="2" charset="-122"/>
              </a:rPr>
              <a:t> </a:t>
            </a:r>
          </a:p>
        </p:txBody>
      </p:sp>
    </p:spTree>
    <p:extLst>
      <p:ext uri="{BB962C8B-B14F-4D97-AF65-F5344CB8AC3E}">
        <p14:creationId xmlns:p14="http://schemas.microsoft.com/office/powerpoint/2010/main" val="357208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in FOL</a:t>
            </a:r>
          </a:p>
        </p:txBody>
      </p:sp>
      <p:sp>
        <p:nvSpPr>
          <p:cNvPr id="3" name="Content Placeholder 2"/>
          <p:cNvSpPr>
            <a:spLocks noGrp="1"/>
          </p:cNvSpPr>
          <p:nvPr>
            <p:ph idx="1"/>
          </p:nvPr>
        </p:nvSpPr>
        <p:spPr/>
        <p:txBody>
          <a:bodyPr/>
          <a:lstStyle/>
          <a:p>
            <a:r>
              <a:rPr lang="en-US" sz="2100" dirty="0"/>
              <a:t>Entailment is defined exactly as for PL: </a:t>
            </a:r>
          </a:p>
          <a:p>
            <a:pPr lvl="1"/>
            <a:r>
              <a:rPr lang="en-US" sz="1800" dirty="0">
                <a:solidFill>
                  <a:srgbClr val="CC00CC"/>
                </a:solidFill>
                <a:sym typeface="Symbol"/>
              </a:rPr>
              <a:t> </a:t>
            </a:r>
            <a:r>
              <a:rPr lang="en-US" sz="1800" spc="-270" dirty="0">
                <a:solidFill>
                  <a:srgbClr val="CC00CC"/>
                </a:solidFill>
                <a:sym typeface="Symbol"/>
              </a:rPr>
              <a:t>|</a:t>
            </a:r>
            <a:r>
              <a:rPr lang="en-US" sz="1800" dirty="0">
                <a:solidFill>
                  <a:srgbClr val="CC00CC"/>
                </a:solidFill>
                <a:sym typeface="Symbol"/>
              </a:rPr>
              <a:t>= </a:t>
            </a:r>
            <a:r>
              <a:rPr lang="en-US" sz="1800" dirty="0"/>
              <a:t> (“</a:t>
            </a:r>
            <a:r>
              <a:rPr lang="en-US" sz="1800" dirty="0">
                <a:solidFill>
                  <a:srgbClr val="CC00CC"/>
                </a:solidFill>
                <a:sym typeface="Symbol"/>
              </a:rPr>
              <a:t></a:t>
            </a:r>
            <a:r>
              <a:rPr lang="en-US" sz="1800" dirty="0"/>
              <a:t> </a:t>
            </a:r>
            <a:r>
              <a:rPr lang="en-US" sz="1800" dirty="0">
                <a:solidFill>
                  <a:srgbClr val="0000FF"/>
                </a:solidFill>
              </a:rPr>
              <a:t>entails</a:t>
            </a:r>
            <a:r>
              <a:rPr lang="en-US" sz="1800" dirty="0"/>
              <a:t> </a:t>
            </a:r>
            <a:r>
              <a:rPr lang="en-US" sz="1800" dirty="0">
                <a:solidFill>
                  <a:srgbClr val="CC00CC"/>
                </a:solidFill>
                <a:sym typeface="Symbol"/>
              </a:rPr>
              <a:t></a:t>
            </a:r>
            <a:r>
              <a:rPr lang="en-US" sz="1800" dirty="0">
                <a:solidFill>
                  <a:srgbClr val="000090"/>
                </a:solidFill>
                <a:sym typeface="Symbol"/>
              </a:rPr>
              <a:t>” or “</a:t>
            </a:r>
            <a:r>
              <a:rPr lang="en-US" sz="1800" dirty="0">
                <a:solidFill>
                  <a:srgbClr val="CC00CC"/>
                </a:solidFill>
                <a:sym typeface="Symbol"/>
              </a:rPr>
              <a:t></a:t>
            </a:r>
            <a:r>
              <a:rPr lang="en-US" sz="1800" dirty="0">
                <a:solidFill>
                  <a:srgbClr val="000090"/>
                </a:solidFill>
                <a:sym typeface="Symbol"/>
              </a:rPr>
              <a:t> </a:t>
            </a:r>
            <a:r>
              <a:rPr lang="en-US" sz="1800" dirty="0">
                <a:solidFill>
                  <a:srgbClr val="0000FF"/>
                </a:solidFill>
                <a:sym typeface="Symbol"/>
              </a:rPr>
              <a:t>follows from </a:t>
            </a:r>
            <a:r>
              <a:rPr lang="en-US" sz="1800" dirty="0">
                <a:solidFill>
                  <a:srgbClr val="CC00CC"/>
                </a:solidFill>
                <a:sym typeface="Symbol"/>
              </a:rPr>
              <a:t></a:t>
            </a:r>
            <a:r>
              <a:rPr lang="en-US" sz="1800" dirty="0">
                <a:solidFill>
                  <a:srgbClr val="000090"/>
                </a:solidFill>
                <a:sym typeface="Symbol"/>
              </a:rPr>
              <a:t>”</a:t>
            </a:r>
            <a:r>
              <a:rPr lang="en-US" sz="1800" dirty="0"/>
              <a:t>) </a:t>
            </a:r>
            <a:r>
              <a:rPr lang="en-US" sz="1800" dirty="0" err="1"/>
              <a:t>iff</a:t>
            </a:r>
            <a:r>
              <a:rPr lang="en-US" sz="1800" dirty="0"/>
              <a:t> in every world where </a:t>
            </a:r>
            <a:r>
              <a:rPr lang="en-US" sz="1800" dirty="0">
                <a:solidFill>
                  <a:srgbClr val="CC00CC"/>
                </a:solidFill>
                <a:sym typeface="Symbol"/>
              </a:rPr>
              <a:t></a:t>
            </a:r>
            <a:r>
              <a:rPr lang="en-US" sz="1800" dirty="0"/>
              <a:t> is true, </a:t>
            </a:r>
            <a:r>
              <a:rPr lang="en-US" sz="1800" dirty="0">
                <a:solidFill>
                  <a:srgbClr val="CC00CC"/>
                </a:solidFill>
                <a:sym typeface="Symbol"/>
              </a:rPr>
              <a:t></a:t>
            </a:r>
            <a:r>
              <a:rPr lang="en-US" sz="1800" dirty="0"/>
              <a:t> is also true</a:t>
            </a:r>
          </a:p>
          <a:p>
            <a:pPr lvl="1"/>
            <a:r>
              <a:rPr lang="en-US" sz="1800" dirty="0"/>
              <a:t>E.g., </a:t>
            </a:r>
            <a:r>
              <a:rPr lang="en-US" sz="1800" dirty="0">
                <a:solidFill>
                  <a:srgbClr val="CC00CC"/>
                </a:solidFill>
                <a:sym typeface="Symbol"/>
              </a:rPr>
              <a:t>x Knows(</a:t>
            </a:r>
            <a:r>
              <a:rPr lang="en-US" sz="1800" dirty="0" err="1">
                <a:solidFill>
                  <a:srgbClr val="CC00CC"/>
                </a:solidFill>
                <a:sym typeface="Symbol"/>
              </a:rPr>
              <a:t>x,Obama</a:t>
            </a:r>
            <a:r>
              <a:rPr lang="en-US" sz="1800" dirty="0">
                <a:solidFill>
                  <a:srgbClr val="CC00CC"/>
                </a:solidFill>
                <a:sym typeface="Symbol"/>
              </a:rPr>
              <a:t>) </a:t>
            </a:r>
            <a:r>
              <a:rPr lang="en-US" sz="1800" dirty="0"/>
              <a:t>entails </a:t>
            </a:r>
            <a:r>
              <a:rPr lang="en-US" sz="1800" dirty="0">
                <a:solidFill>
                  <a:srgbClr val="CC00CC"/>
                </a:solidFill>
                <a:sym typeface="Symbol"/>
              </a:rPr>
              <a:t></a:t>
            </a:r>
            <a:r>
              <a:rPr lang="en-US" sz="1800" dirty="0" err="1">
                <a:solidFill>
                  <a:srgbClr val="CC00CC"/>
                </a:solidFill>
                <a:sym typeface="Symbol"/>
              </a:rPr>
              <a:t>yx</a:t>
            </a:r>
            <a:r>
              <a:rPr lang="en-US" sz="1800" dirty="0">
                <a:solidFill>
                  <a:srgbClr val="CC00CC"/>
                </a:solidFill>
                <a:sym typeface="Symbol"/>
              </a:rPr>
              <a:t> Knows(</a:t>
            </a:r>
            <a:r>
              <a:rPr lang="en-US" sz="1800" dirty="0" err="1">
                <a:solidFill>
                  <a:srgbClr val="CC00CC"/>
                </a:solidFill>
                <a:sym typeface="Symbol"/>
              </a:rPr>
              <a:t>x,y</a:t>
            </a:r>
            <a:r>
              <a:rPr lang="en-US" sz="1800" dirty="0">
                <a:solidFill>
                  <a:srgbClr val="CC00CC"/>
                </a:solidFill>
                <a:sym typeface="Symbol"/>
              </a:rPr>
              <a:t>)</a:t>
            </a:r>
          </a:p>
          <a:p>
            <a:r>
              <a:rPr lang="en-US" sz="2100" dirty="0">
                <a:solidFill>
                  <a:srgbClr val="000090"/>
                </a:solidFill>
                <a:sym typeface="Symbol"/>
              </a:rPr>
              <a:t>If asked “Do you know what time it is?”, it’s rude to say “Yes”</a:t>
            </a:r>
          </a:p>
          <a:p>
            <a:r>
              <a:rPr lang="en-US" sz="2100" dirty="0">
                <a:solidFill>
                  <a:srgbClr val="000090"/>
                </a:solidFill>
                <a:sym typeface="Symbol"/>
              </a:rPr>
              <a:t>Similarly, given an existentially quantified query, it’s polite to provide an answer in the form of a </a:t>
            </a:r>
            <a:r>
              <a:rPr lang="en-US" sz="2100" b="1" i="1" dirty="0">
                <a:solidFill>
                  <a:srgbClr val="0000FF"/>
                </a:solidFill>
                <a:sym typeface="Symbol"/>
              </a:rPr>
              <a:t>substitution</a:t>
            </a:r>
            <a:r>
              <a:rPr lang="en-US" sz="2100" dirty="0">
                <a:solidFill>
                  <a:srgbClr val="000090"/>
                </a:solidFill>
                <a:sym typeface="Symbol"/>
              </a:rPr>
              <a:t> (or </a:t>
            </a:r>
            <a:r>
              <a:rPr lang="en-US" sz="2100" b="1" i="1" dirty="0">
                <a:solidFill>
                  <a:srgbClr val="0000FF"/>
                </a:solidFill>
                <a:sym typeface="Symbol"/>
              </a:rPr>
              <a:t>binding</a:t>
            </a:r>
            <a:r>
              <a:rPr lang="en-US" sz="2100" dirty="0">
                <a:solidFill>
                  <a:srgbClr val="000090"/>
                </a:solidFill>
                <a:sym typeface="Symbol"/>
              </a:rPr>
              <a:t>) for the variable(s):</a:t>
            </a:r>
          </a:p>
          <a:p>
            <a:pPr lvl="1"/>
            <a:r>
              <a:rPr lang="en-US" sz="1800" dirty="0">
                <a:solidFill>
                  <a:srgbClr val="000090"/>
                </a:solidFill>
                <a:sym typeface="Symbol"/>
              </a:rPr>
              <a:t>KB = </a:t>
            </a:r>
            <a:r>
              <a:rPr lang="en-US" sz="1800" dirty="0">
                <a:solidFill>
                  <a:srgbClr val="CC00CC"/>
                </a:solidFill>
                <a:sym typeface="Symbol"/>
              </a:rPr>
              <a:t>x Knows(</a:t>
            </a:r>
            <a:r>
              <a:rPr lang="en-US" sz="1800" dirty="0" err="1">
                <a:solidFill>
                  <a:srgbClr val="CC00CC"/>
                </a:solidFill>
                <a:sym typeface="Symbol"/>
              </a:rPr>
              <a:t>x,Obama</a:t>
            </a:r>
            <a:r>
              <a:rPr lang="en-US" sz="1800" dirty="0">
                <a:solidFill>
                  <a:srgbClr val="CC00CC"/>
                </a:solidFill>
                <a:sym typeface="Symbol"/>
              </a:rPr>
              <a:t>) </a:t>
            </a:r>
          </a:p>
          <a:p>
            <a:pPr lvl="1"/>
            <a:r>
              <a:rPr lang="en-US" sz="1800" dirty="0">
                <a:solidFill>
                  <a:srgbClr val="000090"/>
                </a:solidFill>
                <a:sym typeface="Symbol"/>
              </a:rPr>
              <a:t>Query = </a:t>
            </a:r>
            <a:r>
              <a:rPr lang="en-US" sz="1800" dirty="0">
                <a:solidFill>
                  <a:srgbClr val="CC00CC"/>
                </a:solidFill>
                <a:sym typeface="Symbol"/>
              </a:rPr>
              <a:t></a:t>
            </a:r>
            <a:r>
              <a:rPr lang="en-US" sz="1800" dirty="0" err="1">
                <a:solidFill>
                  <a:srgbClr val="CC00CC"/>
                </a:solidFill>
                <a:sym typeface="Symbol"/>
              </a:rPr>
              <a:t>yx</a:t>
            </a:r>
            <a:r>
              <a:rPr lang="en-US" sz="1800" dirty="0">
                <a:solidFill>
                  <a:srgbClr val="CC00CC"/>
                </a:solidFill>
                <a:sym typeface="Symbol"/>
              </a:rPr>
              <a:t> Knows(</a:t>
            </a:r>
            <a:r>
              <a:rPr lang="en-US" sz="1800" dirty="0" err="1">
                <a:solidFill>
                  <a:srgbClr val="CC00CC"/>
                </a:solidFill>
                <a:sym typeface="Symbol"/>
              </a:rPr>
              <a:t>x,y</a:t>
            </a:r>
            <a:r>
              <a:rPr lang="en-US" sz="1800" dirty="0">
                <a:solidFill>
                  <a:srgbClr val="CC00CC"/>
                </a:solidFill>
                <a:sym typeface="Symbol"/>
              </a:rPr>
              <a:t>) </a:t>
            </a:r>
          </a:p>
          <a:p>
            <a:pPr lvl="1"/>
            <a:r>
              <a:rPr lang="en-US" sz="1800" dirty="0">
                <a:solidFill>
                  <a:srgbClr val="000090"/>
                </a:solidFill>
                <a:sym typeface="Symbol"/>
              </a:rPr>
              <a:t>Answer = Yes, {</a:t>
            </a:r>
            <a:r>
              <a:rPr lang="en-US" sz="1800" dirty="0">
                <a:solidFill>
                  <a:srgbClr val="CC00CC"/>
                </a:solidFill>
                <a:sym typeface="Symbol"/>
              </a:rPr>
              <a:t>y/Obama</a:t>
            </a:r>
            <a:r>
              <a:rPr lang="en-US" sz="1800" dirty="0">
                <a:solidFill>
                  <a:srgbClr val="000090"/>
                </a:solidFill>
                <a:sym typeface="Symbol"/>
              </a:rPr>
              <a:t>}</a:t>
            </a:r>
          </a:p>
          <a:p>
            <a:r>
              <a:rPr lang="en-US" sz="2100" dirty="0">
                <a:solidFill>
                  <a:srgbClr val="000090"/>
                </a:solidFill>
                <a:sym typeface="Symbol"/>
              </a:rPr>
              <a:t>Applying the substitution should produce a sentence that is entailed by KB</a:t>
            </a:r>
          </a:p>
          <a:p>
            <a:pPr marL="257156" lvl="1" indent="-257156">
              <a:buClr>
                <a:schemeClr val="accent2"/>
              </a:buClr>
            </a:pPr>
            <a:endParaRPr lang="en-US" sz="1800" dirty="0">
              <a:solidFill>
                <a:srgbClr val="CC00CC"/>
              </a:solidFill>
              <a:sym typeface="Symbol"/>
            </a:endParaRPr>
          </a:p>
          <a:p>
            <a:endParaRPr lang="en-US" sz="2100" dirty="0"/>
          </a:p>
          <a:p>
            <a:endParaRPr lang="en-US" sz="2100" dirty="0"/>
          </a:p>
        </p:txBody>
      </p:sp>
    </p:spTree>
    <p:extLst>
      <p:ext uri="{BB962C8B-B14F-4D97-AF65-F5344CB8AC3E}">
        <p14:creationId xmlns:p14="http://schemas.microsoft.com/office/powerpoint/2010/main" val="21440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Inference in FOL: </a:t>
            </a:r>
            <a:r>
              <a:rPr lang="en-US" dirty="0" err="1"/>
              <a:t>Propositionalization</a:t>
            </a:r>
            <a:endParaRPr lang="en-US" dirty="0"/>
          </a:p>
        </p:txBody>
      </p:sp>
      <p:sp>
        <p:nvSpPr>
          <p:cNvPr id="3" name="Content Placeholder 2"/>
          <p:cNvSpPr>
            <a:spLocks noGrp="1"/>
          </p:cNvSpPr>
          <p:nvPr>
            <p:ph idx="1"/>
          </p:nvPr>
        </p:nvSpPr>
        <p:spPr/>
        <p:txBody>
          <a:bodyPr/>
          <a:lstStyle/>
          <a:p>
            <a:r>
              <a:rPr lang="en-US" sz="2100" dirty="0"/>
              <a:t>Convert </a:t>
            </a:r>
            <a:r>
              <a:rPr lang="en-US" sz="2100" dirty="0">
                <a:solidFill>
                  <a:srgbClr val="CC00CC"/>
                </a:solidFill>
              </a:rPr>
              <a:t>(KB </a:t>
            </a:r>
            <a:r>
              <a:rPr lang="en-US" sz="2100" dirty="0">
                <a:solidFill>
                  <a:srgbClr val="CC00CC"/>
                </a:solidFill>
                <a:sym typeface="Symbol"/>
              </a:rPr>
              <a:t> )</a:t>
            </a:r>
            <a:r>
              <a:rPr lang="en-US" sz="2100" dirty="0">
                <a:solidFill>
                  <a:srgbClr val="CC00CC"/>
                </a:solidFill>
              </a:rPr>
              <a:t> </a:t>
            </a:r>
            <a:r>
              <a:rPr lang="en-US" sz="2100" dirty="0"/>
              <a:t>to PL, use a PL SAT solver to check (un)satisfiability</a:t>
            </a:r>
          </a:p>
          <a:p>
            <a:pPr lvl="1"/>
            <a:r>
              <a:rPr lang="en-US" sz="1800" dirty="0"/>
              <a:t>Trick: replace variables with ground terms, convert atomic sentences to symbols</a:t>
            </a:r>
          </a:p>
          <a:p>
            <a:pPr lvl="2"/>
            <a:r>
              <a:rPr lang="en-US" sz="1500" dirty="0">
                <a:solidFill>
                  <a:srgbClr val="CC00CC"/>
                </a:solidFill>
                <a:sym typeface="Symbol"/>
              </a:rPr>
              <a:t>x Knows(</a:t>
            </a:r>
            <a:r>
              <a:rPr lang="en-US" sz="1500" dirty="0" err="1">
                <a:solidFill>
                  <a:srgbClr val="CC00CC"/>
                </a:solidFill>
                <a:sym typeface="Symbol"/>
              </a:rPr>
              <a:t>x,Obama</a:t>
            </a:r>
            <a:r>
              <a:rPr lang="en-US" sz="1500" dirty="0">
                <a:solidFill>
                  <a:srgbClr val="CC00CC"/>
                </a:solidFill>
                <a:sym typeface="Symbol"/>
              </a:rPr>
              <a:t>) </a:t>
            </a:r>
            <a:r>
              <a:rPr lang="en-US" sz="1500" dirty="0">
                <a:sym typeface="Symbol"/>
              </a:rPr>
              <a:t>and </a:t>
            </a:r>
            <a:r>
              <a:rPr lang="en-US" sz="1500" dirty="0">
                <a:solidFill>
                  <a:srgbClr val="CC00CC"/>
                </a:solidFill>
                <a:sym typeface="Symbol"/>
              </a:rPr>
              <a:t>Democrat(Feinstein) </a:t>
            </a:r>
          </a:p>
          <a:p>
            <a:pPr lvl="3"/>
            <a:r>
              <a:rPr lang="en-US" sz="1200" dirty="0">
                <a:solidFill>
                  <a:srgbClr val="CC00CC"/>
                </a:solidFill>
                <a:sym typeface="Symbol"/>
              </a:rPr>
              <a:t>Knows(</a:t>
            </a:r>
            <a:r>
              <a:rPr lang="en-US" sz="1200" dirty="0" err="1">
                <a:solidFill>
                  <a:srgbClr val="CC00CC"/>
                </a:solidFill>
                <a:sym typeface="Symbol"/>
              </a:rPr>
              <a:t>Obama,Obama</a:t>
            </a:r>
            <a:r>
              <a:rPr lang="en-US" sz="1200" dirty="0">
                <a:solidFill>
                  <a:srgbClr val="CC00CC"/>
                </a:solidFill>
                <a:sym typeface="Symbol"/>
              </a:rPr>
              <a:t>)</a:t>
            </a:r>
            <a:r>
              <a:rPr lang="en-US" sz="1200" dirty="0">
                <a:sym typeface="Symbol"/>
              </a:rPr>
              <a:t> and </a:t>
            </a:r>
            <a:r>
              <a:rPr lang="en-US" sz="1200" dirty="0">
                <a:solidFill>
                  <a:srgbClr val="CC00CC"/>
                </a:solidFill>
                <a:sym typeface="Symbol"/>
              </a:rPr>
              <a:t>Knows(</a:t>
            </a:r>
            <a:r>
              <a:rPr lang="en-US" sz="1200" dirty="0" err="1">
                <a:solidFill>
                  <a:srgbClr val="CC00CC"/>
                </a:solidFill>
                <a:sym typeface="Symbol"/>
              </a:rPr>
              <a:t>Feinstein,Obama</a:t>
            </a:r>
            <a:r>
              <a:rPr lang="en-US" sz="1200" dirty="0">
                <a:solidFill>
                  <a:srgbClr val="CC00CC"/>
                </a:solidFill>
                <a:sym typeface="Symbol"/>
              </a:rPr>
              <a:t>) </a:t>
            </a:r>
            <a:r>
              <a:rPr lang="en-US" sz="1200" dirty="0">
                <a:sym typeface="Symbol"/>
              </a:rPr>
              <a:t>and </a:t>
            </a:r>
            <a:r>
              <a:rPr lang="en-US" sz="1200" dirty="0">
                <a:solidFill>
                  <a:srgbClr val="CC00CC"/>
                </a:solidFill>
                <a:sym typeface="Symbol"/>
              </a:rPr>
              <a:t>Democrat(Feinstein) </a:t>
            </a:r>
          </a:p>
          <a:p>
            <a:pPr lvl="3"/>
            <a:r>
              <a:rPr lang="en-US" sz="1200" dirty="0">
                <a:solidFill>
                  <a:srgbClr val="CC00CC"/>
                </a:solidFill>
                <a:sym typeface="Symbol"/>
              </a:rPr>
              <a:t>K_O_O  K_F_O  D_F</a:t>
            </a:r>
          </a:p>
          <a:p>
            <a:pPr lvl="2"/>
            <a:r>
              <a:rPr lang="en-US" sz="1500" dirty="0">
                <a:sym typeface="Symbol"/>
              </a:rPr>
              <a:t>and </a:t>
            </a:r>
            <a:r>
              <a:rPr lang="en-US" sz="1500" dirty="0">
                <a:solidFill>
                  <a:srgbClr val="CC00CC"/>
                </a:solidFill>
                <a:sym typeface="Symbol"/>
              </a:rPr>
              <a:t>x Knows(Mother(x),x)</a:t>
            </a:r>
          </a:p>
          <a:p>
            <a:pPr lvl="3"/>
            <a:r>
              <a:rPr lang="en-US" sz="1200" dirty="0">
                <a:solidFill>
                  <a:srgbClr val="CC00CC"/>
                </a:solidFill>
                <a:sym typeface="Symbol"/>
              </a:rPr>
              <a:t>Knows(</a:t>
            </a:r>
            <a:r>
              <a:rPr lang="en-US" sz="1200" dirty="0" err="1">
                <a:solidFill>
                  <a:srgbClr val="CC00CC"/>
                </a:solidFill>
                <a:sym typeface="Symbol"/>
              </a:rPr>
              <a:t>Obama,Obama</a:t>
            </a:r>
            <a:r>
              <a:rPr lang="en-US" sz="1200" dirty="0">
                <a:solidFill>
                  <a:srgbClr val="CC00CC"/>
                </a:solidFill>
                <a:sym typeface="Symbol"/>
              </a:rPr>
              <a:t>) </a:t>
            </a:r>
            <a:r>
              <a:rPr lang="en-US" sz="1200" dirty="0">
                <a:sym typeface="Symbol"/>
              </a:rPr>
              <a:t>and </a:t>
            </a:r>
            <a:r>
              <a:rPr lang="en-US" sz="1200" dirty="0">
                <a:solidFill>
                  <a:srgbClr val="CC00CC"/>
                </a:solidFill>
                <a:sym typeface="Symbol"/>
              </a:rPr>
              <a:t>Knows(Mother(Obama),Obama) </a:t>
            </a:r>
            <a:r>
              <a:rPr lang="en-US" sz="1200" dirty="0">
                <a:sym typeface="Symbol"/>
              </a:rPr>
              <a:t>and </a:t>
            </a:r>
            <a:r>
              <a:rPr lang="en-US" sz="1200" dirty="0">
                <a:solidFill>
                  <a:srgbClr val="CC00CC"/>
                </a:solidFill>
                <a:sym typeface="Symbol"/>
              </a:rPr>
              <a:t>Knows(Mother(Mother(Obama)),Obama) </a:t>
            </a:r>
            <a:r>
              <a:rPr lang="en-US" sz="1200" dirty="0">
                <a:sym typeface="Symbol"/>
              </a:rPr>
              <a:t>…….</a:t>
            </a:r>
            <a:endParaRPr lang="en-US" sz="1500" dirty="0"/>
          </a:p>
          <a:p>
            <a:pPr lvl="1"/>
            <a:r>
              <a:rPr lang="en-US" sz="1800" dirty="0"/>
              <a:t>Real trick: for k = 1 to infinity, use terms of function nesting depth k</a:t>
            </a:r>
          </a:p>
          <a:p>
            <a:pPr lvl="2"/>
            <a:r>
              <a:rPr lang="en-US" sz="1500" dirty="0"/>
              <a:t>If entailed, will find a contradiction for some finite k; if not, may continue for ever; </a:t>
            </a:r>
            <a:r>
              <a:rPr lang="en-US" sz="1500" b="1" i="1" dirty="0" err="1">
                <a:solidFill>
                  <a:srgbClr val="0000FF"/>
                </a:solidFill>
              </a:rPr>
              <a:t>semidecidable</a:t>
            </a:r>
            <a:endParaRPr lang="en-US" sz="1500" b="1" i="1" dirty="0">
              <a:solidFill>
                <a:srgbClr val="0000FF"/>
              </a:solidFill>
            </a:endParaRPr>
          </a:p>
          <a:p>
            <a:pPr lvl="1"/>
            <a:endParaRPr lang="en-US" b="1" i="1" dirty="0">
              <a:solidFill>
                <a:srgbClr val="0000FF"/>
              </a:solidFill>
            </a:endParaRPr>
          </a:p>
        </p:txBody>
      </p:sp>
    </p:spTree>
    <p:extLst>
      <p:ext uri="{BB962C8B-B14F-4D97-AF65-F5344CB8AC3E}">
        <p14:creationId xmlns:p14="http://schemas.microsoft.com/office/powerpoint/2010/main" val="10221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in FOL: Lifted inference</a:t>
            </a:r>
          </a:p>
        </p:txBody>
      </p:sp>
      <p:sp>
        <p:nvSpPr>
          <p:cNvPr id="3" name="Content Placeholder 2"/>
          <p:cNvSpPr>
            <a:spLocks noGrp="1"/>
          </p:cNvSpPr>
          <p:nvPr>
            <p:ph idx="1"/>
          </p:nvPr>
        </p:nvSpPr>
        <p:spPr>
          <a:xfrm>
            <a:off x="304800" y="1905002"/>
            <a:ext cx="8733692" cy="3546873"/>
          </a:xfrm>
        </p:spPr>
        <p:txBody>
          <a:bodyPr/>
          <a:lstStyle/>
          <a:p>
            <a:r>
              <a:rPr lang="en-US" sz="2100" dirty="0"/>
              <a:t>Apply inference rules directly to first-order sentences, e.g.,</a:t>
            </a:r>
          </a:p>
          <a:p>
            <a:pPr lvl="1"/>
            <a:r>
              <a:rPr lang="en-US" sz="1800" dirty="0"/>
              <a:t>KB = </a:t>
            </a:r>
            <a:r>
              <a:rPr lang="en-US" sz="1800" dirty="0">
                <a:solidFill>
                  <a:srgbClr val="CC00CC"/>
                </a:solidFill>
              </a:rPr>
              <a:t>Person(Socrates)</a:t>
            </a:r>
            <a:r>
              <a:rPr lang="en-US" sz="1800" dirty="0"/>
              <a:t>, </a:t>
            </a:r>
            <a:r>
              <a:rPr lang="en-US" sz="1800" dirty="0">
                <a:solidFill>
                  <a:srgbClr val="CC00CC"/>
                </a:solidFill>
                <a:sym typeface="Symbol"/>
              </a:rPr>
              <a:t>x Person(x)  Mortal(x)</a:t>
            </a:r>
          </a:p>
          <a:p>
            <a:pPr lvl="1"/>
            <a:r>
              <a:rPr lang="en-US" sz="1800" dirty="0">
                <a:sym typeface="Symbol"/>
              </a:rPr>
              <a:t>conclude</a:t>
            </a:r>
            <a:r>
              <a:rPr lang="en-US" sz="1800" dirty="0">
                <a:solidFill>
                  <a:srgbClr val="CC00CC"/>
                </a:solidFill>
                <a:sym typeface="Symbol"/>
              </a:rPr>
              <a:t> Mortal(Socrates)</a:t>
            </a:r>
          </a:p>
          <a:p>
            <a:pPr lvl="1"/>
            <a:r>
              <a:rPr lang="en-US" sz="1800" dirty="0">
                <a:solidFill>
                  <a:srgbClr val="000000"/>
                </a:solidFill>
                <a:sym typeface="Symbol"/>
              </a:rPr>
              <a:t>The general rule is a version of Modus Ponens:</a:t>
            </a:r>
          </a:p>
          <a:p>
            <a:pPr lvl="2"/>
            <a:r>
              <a:rPr lang="en-US" sz="1650" dirty="0">
                <a:solidFill>
                  <a:srgbClr val="000000"/>
                </a:solidFill>
                <a:sym typeface="Symbol"/>
              </a:rPr>
              <a:t>Given</a:t>
            </a:r>
            <a:r>
              <a:rPr lang="en-US" sz="1650" dirty="0">
                <a:solidFill>
                  <a:srgbClr val="CC00CC"/>
                </a:solidFill>
                <a:sym typeface="Symbol"/>
              </a:rPr>
              <a:t>  [x]  [x] </a:t>
            </a:r>
            <a:r>
              <a:rPr lang="en-US" sz="1650" dirty="0">
                <a:solidFill>
                  <a:srgbClr val="000000"/>
                </a:solidFill>
                <a:sym typeface="Symbol"/>
              </a:rPr>
              <a:t>and</a:t>
            </a:r>
            <a:r>
              <a:rPr lang="en-US" sz="1650" dirty="0">
                <a:solidFill>
                  <a:srgbClr val="CC00CC"/>
                </a:solidFill>
                <a:sym typeface="Symbol"/>
              </a:rPr>
              <a:t> ’, </a:t>
            </a:r>
            <a:r>
              <a:rPr lang="en-US" sz="1650" dirty="0">
                <a:solidFill>
                  <a:srgbClr val="000000"/>
                </a:solidFill>
                <a:sym typeface="Symbol"/>
              </a:rPr>
              <a:t>where</a:t>
            </a:r>
            <a:r>
              <a:rPr lang="en-US" sz="1650" dirty="0">
                <a:solidFill>
                  <a:srgbClr val="CC00CC"/>
                </a:solidFill>
                <a:sym typeface="Symbol"/>
              </a:rPr>
              <a:t> ’</a:t>
            </a:r>
            <a:r>
              <a:rPr lang="en-US" sz="1650" dirty="0"/>
              <a:t> </a:t>
            </a:r>
            <a:r>
              <a:rPr lang="en-US" sz="1650" dirty="0">
                <a:solidFill>
                  <a:srgbClr val="CC00CC"/>
                </a:solidFill>
                <a:sym typeface="Symbol"/>
              </a:rPr>
              <a:t> = [x]</a:t>
            </a:r>
            <a:r>
              <a:rPr lang="en-US" sz="1650" dirty="0"/>
              <a:t> </a:t>
            </a:r>
            <a:r>
              <a:rPr lang="en-US" sz="1650" dirty="0">
                <a:solidFill>
                  <a:srgbClr val="CC00CC"/>
                </a:solidFill>
                <a:sym typeface="Symbol"/>
              </a:rPr>
              <a:t> </a:t>
            </a:r>
            <a:r>
              <a:rPr lang="en-US" sz="1650" dirty="0">
                <a:sym typeface="Symbol"/>
              </a:rPr>
              <a:t>for some substitution </a:t>
            </a:r>
            <a:r>
              <a:rPr lang="en-US" sz="1650" dirty="0">
                <a:solidFill>
                  <a:srgbClr val="CC00CC"/>
                </a:solidFill>
                <a:sym typeface="Symbol"/>
              </a:rPr>
              <a:t></a:t>
            </a:r>
            <a:r>
              <a:rPr lang="en-US" sz="1650" dirty="0">
                <a:sym typeface="Symbol"/>
              </a:rPr>
              <a:t> conclude  </a:t>
            </a:r>
            <a:r>
              <a:rPr lang="en-US" sz="1650" dirty="0">
                <a:solidFill>
                  <a:srgbClr val="CC00CC"/>
                </a:solidFill>
                <a:sym typeface="Symbol"/>
              </a:rPr>
              <a:t>[x] </a:t>
            </a:r>
          </a:p>
          <a:p>
            <a:pPr lvl="3"/>
            <a:r>
              <a:rPr lang="en-US" sz="1350" dirty="0">
                <a:solidFill>
                  <a:srgbClr val="CC00CC"/>
                </a:solidFill>
                <a:sym typeface="Symbol"/>
              </a:rPr>
              <a:t> </a:t>
            </a:r>
            <a:r>
              <a:rPr lang="en-US" sz="1350" dirty="0">
                <a:sym typeface="Symbol"/>
              </a:rPr>
              <a:t>is </a:t>
            </a:r>
            <a:r>
              <a:rPr lang="en-US" sz="1350" dirty="0">
                <a:solidFill>
                  <a:srgbClr val="000090"/>
                </a:solidFill>
                <a:sym typeface="Symbol"/>
              </a:rPr>
              <a:t>{</a:t>
            </a:r>
            <a:r>
              <a:rPr lang="en-US" sz="1350" dirty="0">
                <a:solidFill>
                  <a:srgbClr val="CC00CC"/>
                </a:solidFill>
                <a:sym typeface="Symbol"/>
              </a:rPr>
              <a:t>x/Socrates</a:t>
            </a:r>
            <a:r>
              <a:rPr lang="en-US" sz="1350" dirty="0">
                <a:solidFill>
                  <a:srgbClr val="000090"/>
                </a:solidFill>
                <a:sym typeface="Symbol"/>
              </a:rPr>
              <a:t>}</a:t>
            </a:r>
          </a:p>
          <a:p>
            <a:pPr lvl="2"/>
            <a:r>
              <a:rPr lang="en-US" sz="1500" dirty="0">
                <a:solidFill>
                  <a:srgbClr val="000090"/>
                </a:solidFill>
                <a:sym typeface="Symbol"/>
              </a:rPr>
              <a:t>Given </a:t>
            </a:r>
            <a:r>
              <a:rPr lang="en-US" sz="1500" dirty="0">
                <a:solidFill>
                  <a:srgbClr val="CC00CC"/>
                </a:solidFill>
                <a:sym typeface="Symbol"/>
              </a:rPr>
              <a:t>Knows(</a:t>
            </a:r>
            <a:r>
              <a:rPr lang="en-US" sz="1500" dirty="0" err="1">
                <a:solidFill>
                  <a:srgbClr val="CC00CC"/>
                </a:solidFill>
                <a:sym typeface="Symbol"/>
              </a:rPr>
              <a:t>x,Obama</a:t>
            </a:r>
            <a:r>
              <a:rPr lang="en-US" sz="1500" dirty="0">
                <a:solidFill>
                  <a:srgbClr val="CC00CC"/>
                </a:solidFill>
                <a:sym typeface="Symbol"/>
              </a:rPr>
              <a:t>) </a:t>
            </a:r>
            <a:r>
              <a:rPr lang="en-US" sz="1650" dirty="0">
                <a:solidFill>
                  <a:srgbClr val="000000"/>
                </a:solidFill>
                <a:sym typeface="Symbol"/>
              </a:rPr>
              <a:t>and</a:t>
            </a:r>
            <a:r>
              <a:rPr lang="en-US" sz="1650" dirty="0">
                <a:solidFill>
                  <a:srgbClr val="CC00CC"/>
                </a:solidFill>
                <a:sym typeface="Symbol"/>
              </a:rPr>
              <a:t> Knows(</a:t>
            </a:r>
            <a:r>
              <a:rPr lang="en-US" sz="1650" dirty="0" err="1">
                <a:solidFill>
                  <a:srgbClr val="CC00CC"/>
                </a:solidFill>
                <a:sym typeface="Symbol"/>
              </a:rPr>
              <a:t>y,z</a:t>
            </a:r>
            <a:r>
              <a:rPr lang="en-US" sz="1650" dirty="0">
                <a:solidFill>
                  <a:srgbClr val="CC00CC"/>
                </a:solidFill>
                <a:sym typeface="Symbol"/>
              </a:rPr>
              <a:t>)  Likes(</a:t>
            </a:r>
            <a:r>
              <a:rPr lang="en-US" sz="1650" dirty="0" err="1">
                <a:solidFill>
                  <a:srgbClr val="CC00CC"/>
                </a:solidFill>
                <a:sym typeface="Symbol"/>
              </a:rPr>
              <a:t>y,z</a:t>
            </a:r>
            <a:r>
              <a:rPr lang="en-US" sz="1650" dirty="0">
                <a:solidFill>
                  <a:srgbClr val="CC00CC"/>
                </a:solidFill>
                <a:sym typeface="Symbol"/>
              </a:rPr>
              <a:t>)</a:t>
            </a:r>
          </a:p>
          <a:p>
            <a:pPr lvl="3"/>
            <a:r>
              <a:rPr lang="en-US" sz="1350" dirty="0">
                <a:solidFill>
                  <a:srgbClr val="CC00CC"/>
                </a:solidFill>
                <a:sym typeface="Symbol"/>
              </a:rPr>
              <a:t> </a:t>
            </a:r>
            <a:r>
              <a:rPr lang="en-US" sz="1350" dirty="0">
                <a:sym typeface="Symbol"/>
              </a:rPr>
              <a:t>is </a:t>
            </a:r>
            <a:r>
              <a:rPr lang="en-US" sz="1350" dirty="0">
                <a:solidFill>
                  <a:srgbClr val="000090"/>
                </a:solidFill>
                <a:sym typeface="Symbol"/>
              </a:rPr>
              <a:t>{</a:t>
            </a:r>
            <a:r>
              <a:rPr lang="en-US" sz="1350" dirty="0">
                <a:solidFill>
                  <a:srgbClr val="CC00CC"/>
                </a:solidFill>
                <a:sym typeface="Symbol"/>
              </a:rPr>
              <a:t>y/x, z/Obama</a:t>
            </a:r>
            <a:r>
              <a:rPr lang="en-US" sz="1350" dirty="0">
                <a:solidFill>
                  <a:srgbClr val="000090"/>
                </a:solidFill>
                <a:sym typeface="Symbol"/>
              </a:rPr>
              <a:t>}, conclude </a:t>
            </a:r>
            <a:r>
              <a:rPr lang="en-US" sz="1350" dirty="0">
                <a:solidFill>
                  <a:srgbClr val="CC00CC"/>
                </a:solidFill>
                <a:sym typeface="Symbol"/>
              </a:rPr>
              <a:t>Likes(</a:t>
            </a:r>
            <a:r>
              <a:rPr lang="en-US" sz="1350" dirty="0" err="1">
                <a:solidFill>
                  <a:srgbClr val="CC00CC"/>
                </a:solidFill>
                <a:sym typeface="Symbol"/>
              </a:rPr>
              <a:t>x,Obama</a:t>
            </a:r>
            <a:r>
              <a:rPr lang="en-US" sz="1350">
                <a:solidFill>
                  <a:srgbClr val="CC00CC"/>
                </a:solidFill>
                <a:sym typeface="Symbol"/>
              </a:rPr>
              <a:t>) </a:t>
            </a:r>
            <a:endParaRPr lang="en-US" sz="1350" dirty="0">
              <a:solidFill>
                <a:srgbClr val="CC00CC"/>
              </a:solidFill>
              <a:sym typeface="Symbol"/>
            </a:endParaRPr>
          </a:p>
          <a:p>
            <a:r>
              <a:rPr lang="en-US" sz="2100" dirty="0">
                <a:solidFill>
                  <a:srgbClr val="000000"/>
                </a:solidFill>
                <a:sym typeface="Symbol"/>
              </a:rPr>
              <a:t>Examples: Prolog (backward chaining), </a:t>
            </a:r>
            <a:r>
              <a:rPr lang="en-US" sz="2100" dirty="0" err="1">
                <a:solidFill>
                  <a:srgbClr val="000000"/>
                </a:solidFill>
                <a:sym typeface="Symbol"/>
              </a:rPr>
              <a:t>Datalog</a:t>
            </a:r>
            <a:r>
              <a:rPr lang="en-US" sz="2100" dirty="0">
                <a:solidFill>
                  <a:srgbClr val="000000"/>
                </a:solidFill>
                <a:sym typeface="Symbol"/>
              </a:rPr>
              <a:t> (forward chaining), production rule systems (forward chaining), resolution theorem provers</a:t>
            </a:r>
            <a:endParaRPr lang="en-US" dirty="0"/>
          </a:p>
          <a:p>
            <a:pPr lvl="1"/>
            <a:endParaRPr lang="en-US" b="1" i="1" dirty="0">
              <a:solidFill>
                <a:srgbClr val="0000FF"/>
              </a:solidFill>
            </a:endParaRPr>
          </a:p>
        </p:txBody>
      </p:sp>
    </p:spTree>
    <p:extLst>
      <p:ext uri="{BB962C8B-B14F-4D97-AF65-F5344CB8AC3E}">
        <p14:creationId xmlns:p14="http://schemas.microsoft.com/office/powerpoint/2010/main" val="222458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a:extLst>
              <a:ext uri="{FF2B5EF4-FFF2-40B4-BE49-F238E27FC236}">
                <a16:creationId xmlns:a16="http://schemas.microsoft.com/office/drawing/2014/main" id="{2BFE7001-F305-FA49-B84C-7940C836B86D}"/>
              </a:ext>
            </a:extLst>
          </p:cNvPr>
          <p:cNvSpPr>
            <a:spLocks noGrp="1" noChangeArrowheads="1"/>
          </p:cNvSpPr>
          <p:nvPr>
            <p:ph type="title"/>
          </p:nvPr>
        </p:nvSpPr>
        <p:spPr>
          <a:xfrm>
            <a:off x="228600" y="76200"/>
            <a:ext cx="8763000" cy="1143000"/>
          </a:xfrm>
        </p:spPr>
        <p:txBody>
          <a:bodyPr/>
          <a:lstStyle/>
          <a:p>
            <a:r>
              <a:rPr lang="en-US" altLang="zh-CN">
                <a:ea typeface="宋体" panose="02010600030101010101" pitchFamily="2" charset="-122"/>
              </a:rPr>
              <a:t>KB for the wumpus world</a:t>
            </a:r>
          </a:p>
        </p:txBody>
      </p:sp>
      <p:sp>
        <p:nvSpPr>
          <p:cNvPr id="1403907" name="Rectangle 3">
            <a:extLst>
              <a:ext uri="{FF2B5EF4-FFF2-40B4-BE49-F238E27FC236}">
                <a16:creationId xmlns:a16="http://schemas.microsoft.com/office/drawing/2014/main" id="{5199CB96-FA85-8D4D-A66E-9496FB87B270}"/>
              </a:ext>
            </a:extLst>
          </p:cNvPr>
          <p:cNvSpPr>
            <a:spLocks noGrp="1" noChangeArrowheads="1"/>
          </p:cNvSpPr>
          <p:nvPr>
            <p:ph type="body" idx="1"/>
          </p:nvPr>
        </p:nvSpPr>
        <p:spPr/>
        <p:txBody>
          <a:bodyPr/>
          <a:lstStyle/>
          <a:p>
            <a:r>
              <a:rPr lang="en-US" altLang="zh-CN">
                <a:ea typeface="宋体" panose="02010600030101010101" pitchFamily="2" charset="-122"/>
              </a:rPr>
              <a:t>Perception</a:t>
            </a:r>
          </a:p>
          <a:p>
            <a:pPr lvl="1"/>
            <a:r>
              <a:rPr lang="en-US" altLang="zh-CN">
                <a:ea typeface="宋体" panose="02010600030101010101" pitchFamily="2" charset="-122"/>
                <a:sym typeface="Symbol" pitchFamily="2" charset="2"/>
              </a:rPr>
              <a:t></a:t>
            </a:r>
            <a:r>
              <a:rPr lang="en-US" altLang="zh-CN">
                <a:ea typeface="宋体" panose="02010600030101010101" pitchFamily="2" charset="-122"/>
              </a:rPr>
              <a:t>t,s,b Percept([s,b,Glitter],t) </a:t>
            </a:r>
            <a:r>
              <a:rPr lang="en-US" altLang="zh-CN">
                <a:ea typeface="宋体" panose="02010600030101010101" pitchFamily="2" charset="-122"/>
                <a:sym typeface="Symbol" pitchFamily="2" charset="2"/>
              </a:rPr>
              <a:t></a:t>
            </a:r>
            <a:r>
              <a:rPr lang="en-US" altLang="zh-CN">
                <a:ea typeface="宋体" panose="02010600030101010101" pitchFamily="2" charset="-122"/>
              </a:rPr>
              <a:t> Glitter(t)</a:t>
            </a:r>
          </a:p>
          <a:p>
            <a:pPr lvl="4"/>
            <a:endParaRPr lang="en-US" altLang="zh-CN">
              <a:ea typeface="宋体" panose="02010600030101010101" pitchFamily="2" charset="-122"/>
            </a:endParaRPr>
          </a:p>
          <a:p>
            <a:r>
              <a:rPr lang="en-US" altLang="zh-CN">
                <a:ea typeface="宋体" panose="02010600030101010101" pitchFamily="2" charset="-122"/>
              </a:rPr>
              <a:t>Reflex</a:t>
            </a:r>
          </a:p>
          <a:p>
            <a:pPr lvl="1"/>
            <a:r>
              <a:rPr lang="en-US" altLang="zh-CN">
                <a:ea typeface="宋体" panose="02010600030101010101" pitchFamily="2" charset="-122"/>
                <a:sym typeface="Symbol" pitchFamily="2" charset="2"/>
              </a:rPr>
              <a:t></a:t>
            </a:r>
            <a:r>
              <a:rPr lang="en-US" altLang="zh-CN">
                <a:ea typeface="宋体" panose="02010600030101010101" pitchFamily="2" charset="-122"/>
              </a:rPr>
              <a:t>t Glitter(t) </a:t>
            </a:r>
            <a:r>
              <a:rPr lang="en-US" altLang="zh-CN">
                <a:ea typeface="宋体" panose="02010600030101010101" pitchFamily="2" charset="-122"/>
                <a:sym typeface="Symbol" pitchFamily="2" charset="2"/>
              </a:rPr>
              <a:t> </a:t>
            </a:r>
            <a:r>
              <a:rPr lang="en-US" altLang="zh-CN">
                <a:ea typeface="宋体" panose="02010600030101010101" pitchFamily="2" charset="-122"/>
              </a:rPr>
              <a:t>BestAction(Grab,t)</a:t>
            </a:r>
          </a:p>
        </p:txBody>
      </p:sp>
    </p:spTree>
    <p:extLst>
      <p:ext uri="{BB962C8B-B14F-4D97-AF65-F5344CB8AC3E}">
        <p14:creationId xmlns:p14="http://schemas.microsoft.com/office/powerpoint/2010/main" val="6590462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a:extLst>
              <a:ext uri="{FF2B5EF4-FFF2-40B4-BE49-F238E27FC236}">
                <a16:creationId xmlns:a16="http://schemas.microsoft.com/office/drawing/2014/main" id="{CF4999F6-1252-3641-9F9B-9B0CBFB89D52}"/>
              </a:ext>
            </a:extLst>
          </p:cNvPr>
          <p:cNvSpPr>
            <a:spLocks noGrp="1" noChangeArrowheads="1"/>
          </p:cNvSpPr>
          <p:nvPr>
            <p:ph type="title"/>
          </p:nvPr>
        </p:nvSpPr>
        <p:spPr/>
        <p:txBody>
          <a:bodyPr/>
          <a:lstStyle/>
          <a:p>
            <a:r>
              <a:rPr lang="en-US" altLang="zh-CN">
                <a:ea typeface="宋体" panose="02010600030101010101" pitchFamily="2" charset="-122"/>
              </a:rPr>
              <a:t>Deducing hidden properties</a:t>
            </a:r>
          </a:p>
        </p:txBody>
      </p:sp>
      <p:sp>
        <p:nvSpPr>
          <p:cNvPr id="1405955" name="Rectangle 3">
            <a:extLst>
              <a:ext uri="{FF2B5EF4-FFF2-40B4-BE49-F238E27FC236}">
                <a16:creationId xmlns:a16="http://schemas.microsoft.com/office/drawing/2014/main" id="{1B5EE6EA-000F-264A-9EA2-74ECD5B131F7}"/>
              </a:ext>
            </a:extLst>
          </p:cNvPr>
          <p:cNvSpPr>
            <a:spLocks noGrp="1" noChangeArrowheads="1"/>
          </p:cNvSpPr>
          <p:nvPr>
            <p:ph type="body" idx="1"/>
          </p:nvPr>
        </p:nvSpPr>
        <p:spPr/>
        <p:txBody>
          <a:bodyPr/>
          <a:lstStyle/>
          <a:p>
            <a:pPr>
              <a:lnSpc>
                <a:spcPct val="90000"/>
              </a:lnSpc>
            </a:pPr>
            <a:r>
              <a:rPr lang="en-US" altLang="zh-CN" sz="2800">
                <a:ea typeface="宋体" panose="02010600030101010101" pitchFamily="2" charset="-122"/>
                <a:sym typeface="Symbol" pitchFamily="2" charset="2"/>
              </a:rPr>
              <a:t></a:t>
            </a:r>
            <a:r>
              <a:rPr lang="en-US" altLang="zh-CN" sz="2800">
                <a:ea typeface="宋体" panose="02010600030101010101" pitchFamily="2" charset="-122"/>
              </a:rPr>
              <a:t>x,y,a,b </a:t>
            </a:r>
            <a:r>
              <a:rPr lang="en-US" altLang="zh-CN" sz="2800" i="1">
                <a:ea typeface="宋体" panose="02010600030101010101" pitchFamily="2" charset="-122"/>
              </a:rPr>
              <a:t>Adjacent</a:t>
            </a:r>
            <a:r>
              <a:rPr lang="en-US" altLang="zh-CN" sz="2800">
                <a:ea typeface="宋体" panose="02010600030101010101" pitchFamily="2" charset="-122"/>
              </a:rPr>
              <a:t>([x,y],[a,b]) </a:t>
            </a:r>
            <a:r>
              <a:rPr lang="en-US" altLang="zh-CN" sz="2800">
                <a:ea typeface="宋体" panose="02010600030101010101" pitchFamily="2" charset="-122"/>
                <a:sym typeface="Symbol" pitchFamily="2" charset="2"/>
              </a:rPr>
              <a:t></a:t>
            </a:r>
            <a:r>
              <a:rPr lang="en-US" altLang="zh-CN" sz="2800">
                <a:ea typeface="宋体" panose="02010600030101010101" pitchFamily="2" charset="-122"/>
              </a:rPr>
              <a:t> </a:t>
            </a:r>
          </a:p>
          <a:p>
            <a:pPr>
              <a:lnSpc>
                <a:spcPct val="90000"/>
              </a:lnSpc>
              <a:buFont typeface="Wingdings" pitchFamily="2" charset="2"/>
              <a:buNone/>
            </a:pPr>
            <a:r>
              <a:rPr lang="en-US" altLang="zh-CN" sz="2800">
                <a:ea typeface="宋体" panose="02010600030101010101" pitchFamily="2" charset="-122"/>
              </a:rPr>
              <a:t>	[a,b] </a:t>
            </a:r>
            <a:r>
              <a:rPr lang="en-US" altLang="zh-CN" sz="2800">
                <a:ea typeface="宋体" panose="02010600030101010101" pitchFamily="2" charset="-122"/>
                <a:sym typeface="Symbol" pitchFamily="2" charset="2"/>
              </a:rPr>
              <a:t> </a:t>
            </a:r>
            <a:r>
              <a:rPr lang="en-US" altLang="zh-CN" sz="2800">
                <a:ea typeface="宋体" panose="02010600030101010101" pitchFamily="2" charset="-122"/>
              </a:rPr>
              <a:t>{[x+1,y], [x-1,y],[x,y+1],[x,y-1]} </a:t>
            </a:r>
          </a:p>
          <a:p>
            <a:pPr lvl="4">
              <a:lnSpc>
                <a:spcPct val="90000"/>
              </a:lnSpc>
            </a:pPr>
            <a:endParaRPr lang="en-US" altLang="zh-CN" sz="1800">
              <a:ea typeface="宋体" panose="02010600030101010101" pitchFamily="2" charset="-122"/>
            </a:endParaRPr>
          </a:p>
          <a:p>
            <a:pPr>
              <a:lnSpc>
                <a:spcPct val="90000"/>
              </a:lnSpc>
              <a:buFont typeface="Wingdings" pitchFamily="2" charset="2"/>
              <a:buNone/>
            </a:pPr>
            <a:r>
              <a:rPr lang="en-US" altLang="zh-CN" sz="2800">
                <a:ea typeface="宋体" panose="02010600030101010101" pitchFamily="2" charset="-122"/>
              </a:rPr>
              <a:t>Properties of squares:</a:t>
            </a:r>
          </a:p>
          <a:p>
            <a:pPr>
              <a:lnSpc>
                <a:spcPct val="90000"/>
              </a:lnSpc>
            </a:pPr>
            <a:r>
              <a:rPr lang="en-US" altLang="zh-CN" sz="2800">
                <a:ea typeface="宋体" panose="02010600030101010101" pitchFamily="2" charset="-122"/>
                <a:sym typeface="Symbol" pitchFamily="2" charset="2"/>
              </a:rPr>
              <a:t></a:t>
            </a:r>
            <a:r>
              <a:rPr lang="en-US" altLang="zh-CN" sz="2800">
                <a:ea typeface="宋体" panose="02010600030101010101" pitchFamily="2" charset="-122"/>
              </a:rPr>
              <a:t>s,t </a:t>
            </a:r>
            <a:r>
              <a:rPr lang="en-US" altLang="zh-CN" sz="2800" i="1">
                <a:ea typeface="宋体" panose="02010600030101010101" pitchFamily="2" charset="-122"/>
              </a:rPr>
              <a:t>At</a:t>
            </a:r>
            <a:r>
              <a:rPr lang="en-US" altLang="zh-CN" sz="2800">
                <a:ea typeface="宋体" panose="02010600030101010101" pitchFamily="2" charset="-122"/>
              </a:rPr>
              <a:t>(Agent,s,t) </a:t>
            </a:r>
            <a:r>
              <a:rPr lang="en-US" altLang="zh-CN" sz="2800">
                <a:ea typeface="宋体" panose="02010600030101010101" pitchFamily="2" charset="-122"/>
                <a:sym typeface="Symbol" pitchFamily="2" charset="2"/>
              </a:rPr>
              <a:t></a:t>
            </a:r>
            <a:r>
              <a:rPr lang="en-US" altLang="zh-CN" sz="2800">
                <a:ea typeface="宋体" panose="02010600030101010101" pitchFamily="2" charset="-122"/>
              </a:rPr>
              <a:t> Breeze(t) </a:t>
            </a:r>
            <a:r>
              <a:rPr lang="en-US" altLang="zh-CN" sz="2800">
                <a:ea typeface="宋体" panose="02010600030101010101" pitchFamily="2" charset="-122"/>
                <a:sym typeface="Symbol" pitchFamily="2" charset="2"/>
              </a:rPr>
              <a:t> </a:t>
            </a:r>
            <a:r>
              <a:rPr lang="en-US" altLang="zh-CN" sz="2800">
                <a:ea typeface="宋体" panose="02010600030101010101" pitchFamily="2" charset="-122"/>
              </a:rPr>
              <a:t>Breezy(s)</a:t>
            </a:r>
          </a:p>
          <a:p>
            <a:pPr lvl="4">
              <a:lnSpc>
                <a:spcPct val="90000"/>
              </a:lnSpc>
              <a:buFont typeface="Wingdings" pitchFamily="2" charset="2"/>
              <a:buNone/>
            </a:pPr>
            <a:endParaRPr lang="en-US" altLang="zh-CN" sz="1800">
              <a:ea typeface="宋体" panose="02010600030101010101" pitchFamily="2" charset="-122"/>
            </a:endParaRPr>
          </a:p>
          <a:p>
            <a:pPr>
              <a:lnSpc>
                <a:spcPct val="90000"/>
              </a:lnSpc>
              <a:buFont typeface="Wingdings" pitchFamily="2" charset="2"/>
              <a:buNone/>
            </a:pPr>
            <a:r>
              <a:rPr lang="en-US" altLang="zh-CN" sz="2800">
                <a:ea typeface="宋体" panose="02010600030101010101" pitchFamily="2" charset="-122"/>
              </a:rPr>
              <a:t>Squares are breezy near a pit:</a:t>
            </a:r>
          </a:p>
          <a:p>
            <a:pPr lvl="1">
              <a:lnSpc>
                <a:spcPct val="90000"/>
              </a:lnSpc>
            </a:pPr>
            <a:r>
              <a:rPr lang="en-US" altLang="zh-CN" sz="2400">
                <a:solidFill>
                  <a:schemeClr val="accent2"/>
                </a:solidFill>
                <a:ea typeface="宋体" panose="02010600030101010101" pitchFamily="2" charset="-122"/>
              </a:rPr>
              <a:t>Diagnostic</a:t>
            </a:r>
            <a:r>
              <a:rPr lang="en-US" altLang="zh-CN" sz="2400">
                <a:ea typeface="宋体" panose="02010600030101010101" pitchFamily="2" charset="-122"/>
              </a:rPr>
              <a:t> rule---infer cause from effect</a:t>
            </a:r>
          </a:p>
          <a:p>
            <a:pPr lvl="2">
              <a:lnSpc>
                <a:spcPct val="90000"/>
              </a:lnSpc>
              <a:buFont typeface="Wingdings" pitchFamily="2" charset="2"/>
              <a:buNone/>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s Breezy(s)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 </a:t>
            </a:r>
            <a:r>
              <a:rPr lang="en-US" altLang="zh-CN" sz="2000">
                <a:ea typeface="宋体" panose="02010600030101010101" pitchFamily="2" charset="-122"/>
                <a:sym typeface="Symbol" pitchFamily="2" charset="2"/>
              </a:rPr>
              <a:t> </a:t>
            </a:r>
            <a:r>
              <a:rPr lang="en-US" altLang="zh-CN" sz="2000">
                <a:ea typeface="宋体" panose="02010600030101010101" pitchFamily="2" charset="-122"/>
              </a:rPr>
              <a:t>r Adjacent(r,s) </a:t>
            </a:r>
            <a:r>
              <a:rPr lang="en-US" altLang="zh-CN" sz="2000">
                <a:ea typeface="宋体" panose="02010600030101010101" pitchFamily="2" charset="-122"/>
                <a:sym typeface="Symbol" pitchFamily="2" charset="2"/>
              </a:rPr>
              <a:t> </a:t>
            </a:r>
            <a:r>
              <a:rPr lang="en-US" altLang="zh-CN" sz="2000">
                <a:ea typeface="宋体" panose="02010600030101010101" pitchFamily="2" charset="-122"/>
              </a:rPr>
              <a:t>Pit(r)</a:t>
            </a:r>
          </a:p>
          <a:p>
            <a:pPr lvl="1">
              <a:lnSpc>
                <a:spcPct val="90000"/>
              </a:lnSpc>
            </a:pPr>
            <a:r>
              <a:rPr lang="en-US" altLang="zh-CN" sz="2400">
                <a:solidFill>
                  <a:schemeClr val="accent2"/>
                </a:solidFill>
                <a:ea typeface="宋体" panose="02010600030101010101" pitchFamily="2" charset="-122"/>
              </a:rPr>
              <a:t>Causal </a:t>
            </a:r>
            <a:r>
              <a:rPr lang="en-US" altLang="zh-CN" sz="2400">
                <a:ea typeface="宋体" panose="02010600030101010101" pitchFamily="2" charset="-122"/>
              </a:rPr>
              <a:t>rule---infer effect from cause</a:t>
            </a:r>
          </a:p>
          <a:p>
            <a:pPr lvl="2">
              <a:lnSpc>
                <a:spcPct val="90000"/>
              </a:lnSpc>
              <a:buFont typeface="Wingdings" pitchFamily="2" charset="2"/>
              <a:buNone/>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r Pit(r)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s Adjacent(r,s)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 Breezy(s) ]</a:t>
            </a:r>
          </a:p>
        </p:txBody>
      </p:sp>
    </p:spTree>
    <p:extLst>
      <p:ext uri="{BB962C8B-B14F-4D97-AF65-F5344CB8AC3E}">
        <p14:creationId xmlns:p14="http://schemas.microsoft.com/office/powerpoint/2010/main" val="40376472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530" name="Rectangle 2">
            <a:extLst>
              <a:ext uri="{FF2B5EF4-FFF2-40B4-BE49-F238E27FC236}">
                <a16:creationId xmlns:a16="http://schemas.microsoft.com/office/drawing/2014/main" id="{7E66364E-FA84-1B40-8350-2B5438AAE85E}"/>
              </a:ext>
            </a:extLst>
          </p:cNvPr>
          <p:cNvSpPr>
            <a:spLocks noGrp="1" noChangeArrowheads="1"/>
          </p:cNvSpPr>
          <p:nvPr>
            <p:ph type="title"/>
          </p:nvPr>
        </p:nvSpPr>
        <p:spPr/>
        <p:txBody>
          <a:bodyPr/>
          <a:lstStyle/>
          <a:p>
            <a:r>
              <a:rPr lang="en-US" altLang="zh-CN">
                <a:ea typeface="宋体" panose="02010600030101010101" pitchFamily="2" charset="-122"/>
              </a:rPr>
              <a:t>Universal instantiation (UI)</a:t>
            </a:r>
          </a:p>
        </p:txBody>
      </p:sp>
      <p:sp>
        <p:nvSpPr>
          <p:cNvPr id="1430531" name="Rectangle 3">
            <a:extLst>
              <a:ext uri="{FF2B5EF4-FFF2-40B4-BE49-F238E27FC236}">
                <a16:creationId xmlns:a16="http://schemas.microsoft.com/office/drawing/2014/main" id="{76D3450A-37AC-4844-86ED-2C8B3F2EB25F}"/>
              </a:ext>
            </a:extLst>
          </p:cNvPr>
          <p:cNvSpPr>
            <a:spLocks noGrp="1" noChangeArrowheads="1"/>
          </p:cNvSpPr>
          <p:nvPr>
            <p:ph type="body" idx="1"/>
          </p:nvPr>
        </p:nvSpPr>
        <p:spPr>
          <a:xfrm>
            <a:off x="533400" y="1798638"/>
            <a:ext cx="8229600" cy="4525962"/>
          </a:xfrm>
        </p:spPr>
        <p:txBody>
          <a:bodyPr/>
          <a:lstStyle/>
          <a:p>
            <a:pPr>
              <a:lnSpc>
                <a:spcPct val="80000"/>
              </a:lnSpc>
            </a:pPr>
            <a:r>
              <a:rPr lang="en-US" altLang="zh-CN" sz="1800">
                <a:ea typeface="宋体" panose="02010600030101010101" pitchFamily="2" charset="-122"/>
              </a:rPr>
              <a:t>Every instantiation of a universally quantified sentence is entailed by it:</a:t>
            </a:r>
          </a:p>
          <a:p>
            <a:pPr algn="ctr">
              <a:lnSpc>
                <a:spcPct val="80000"/>
              </a:lnSpc>
              <a:buFont typeface="Symbol" pitchFamily="2" charset="2"/>
              <a:buChar char="&quot;"/>
            </a:pPr>
            <a:r>
              <a:rPr lang="en-US" altLang="zh-CN" sz="1800" i="1">
                <a:ea typeface="宋体" panose="02010600030101010101" pitchFamily="2" charset="-122"/>
              </a:rPr>
              <a:t>v </a:t>
            </a:r>
            <a:r>
              <a:rPr lang="el-GR" altLang="zh-CN" sz="1800" i="1">
                <a:cs typeface="Arial" panose="020B0604020202020204" pitchFamily="34" charset="0"/>
                <a:sym typeface="Symbol" pitchFamily="2" charset="2"/>
              </a:rPr>
              <a:t>α</a:t>
            </a:r>
            <a:br>
              <a:rPr lang="en-US" altLang="zh-CN" sz="1800" i="1">
                <a:ea typeface="宋体" panose="02010600030101010101" pitchFamily="2" charset="-122"/>
                <a:cs typeface="Arial" panose="020B0604020202020204" pitchFamily="34" charset="0"/>
                <a:sym typeface="Symbol" pitchFamily="2" charset="2"/>
              </a:rPr>
            </a:br>
            <a:endParaRPr lang="en-US" altLang="zh-CN" sz="1800" i="1">
              <a:ea typeface="宋体" panose="02010600030101010101" pitchFamily="2" charset="-122"/>
              <a:cs typeface="Arial" panose="020B0604020202020204" pitchFamily="34" charset="0"/>
              <a:sym typeface="Symbol" pitchFamily="2" charset="2"/>
            </a:endParaRPr>
          </a:p>
          <a:p>
            <a:pPr algn="ctr">
              <a:lnSpc>
                <a:spcPct val="80000"/>
              </a:lnSpc>
              <a:buFont typeface="Symbol" pitchFamily="2" charset="2"/>
              <a:buChar char="&quot;"/>
            </a:pPr>
            <a:r>
              <a:rPr lang="en-US" altLang="zh-CN" sz="1800" i="1">
                <a:ea typeface="宋体" panose="02010600030101010101" pitchFamily="2" charset="-122"/>
              </a:rPr>
              <a:t>Subst({v/g}, </a:t>
            </a:r>
            <a:r>
              <a:rPr lang="el-GR" altLang="zh-CN" sz="1800" i="1">
                <a:cs typeface="Arial" panose="020B0604020202020204" pitchFamily="34" charset="0"/>
                <a:sym typeface="Symbol" pitchFamily="2" charset="2"/>
              </a:rPr>
              <a:t>α</a:t>
            </a:r>
            <a:r>
              <a:rPr lang="en-US" altLang="zh-CN" sz="1800" i="1">
                <a:ea typeface="宋体" panose="02010600030101010101" pitchFamily="2" charset="-122"/>
              </a:rPr>
              <a:t>)</a:t>
            </a:r>
            <a:endParaRPr lang="en-US" altLang="zh-CN" sz="2800" i="1">
              <a:ea typeface="宋体" panose="02010600030101010101" pitchFamily="2" charset="-122"/>
            </a:endParaRPr>
          </a:p>
          <a:p>
            <a:pPr>
              <a:lnSpc>
                <a:spcPct val="80000"/>
              </a:lnSpc>
              <a:buFont typeface="Wingdings" pitchFamily="2" charset="2"/>
              <a:buNone/>
            </a:pPr>
            <a:r>
              <a:rPr lang="en-US" altLang="zh-CN" sz="1800">
                <a:ea typeface="宋体" panose="02010600030101010101" pitchFamily="2" charset="-122"/>
              </a:rPr>
              <a:t>	</a:t>
            </a:r>
          </a:p>
          <a:p>
            <a:pPr>
              <a:lnSpc>
                <a:spcPct val="80000"/>
              </a:lnSpc>
              <a:buFont typeface="Wingdings" pitchFamily="2" charset="2"/>
              <a:buNone/>
            </a:pPr>
            <a:r>
              <a:rPr lang="en-US" altLang="zh-CN" sz="1800">
                <a:ea typeface="宋体" panose="02010600030101010101" pitchFamily="2" charset="-122"/>
              </a:rPr>
              <a:t>for any variable </a:t>
            </a:r>
            <a:r>
              <a:rPr lang="en-US" altLang="zh-CN" sz="1800" i="1">
                <a:ea typeface="宋体" panose="02010600030101010101" pitchFamily="2" charset="-122"/>
              </a:rPr>
              <a:t>v</a:t>
            </a:r>
            <a:r>
              <a:rPr lang="en-US" altLang="zh-CN" sz="1800">
                <a:ea typeface="宋体" panose="02010600030101010101" pitchFamily="2" charset="-122"/>
              </a:rPr>
              <a:t> and ground term </a:t>
            </a:r>
            <a:r>
              <a:rPr lang="en-US" altLang="zh-CN" sz="1800" i="1">
                <a:ea typeface="宋体" panose="02010600030101010101" pitchFamily="2" charset="-122"/>
              </a:rPr>
              <a:t>g</a:t>
            </a:r>
          </a:p>
          <a:p>
            <a:pPr>
              <a:lnSpc>
                <a:spcPct val="80000"/>
              </a:lnSpc>
              <a:buFont typeface="Wingdings" pitchFamily="2" charset="2"/>
              <a:buNone/>
            </a:pPr>
            <a:endParaRPr lang="en-US" altLang="zh-CN" sz="1800" i="1">
              <a:ea typeface="宋体" panose="02010600030101010101" pitchFamily="2" charset="-122"/>
            </a:endParaRPr>
          </a:p>
          <a:p>
            <a:pPr>
              <a:lnSpc>
                <a:spcPct val="80000"/>
              </a:lnSpc>
            </a:pPr>
            <a:r>
              <a:rPr lang="en-US" altLang="zh-CN" sz="1800">
                <a:ea typeface="宋体" panose="02010600030101010101" pitchFamily="2" charset="-122"/>
              </a:rPr>
              <a:t>E.g., </a:t>
            </a:r>
            <a:r>
              <a:rPr lang="en-US" altLang="zh-CN" sz="1800" i="1">
                <a:ea typeface="宋体" panose="02010600030101010101" pitchFamily="2" charset="-122"/>
                <a:sym typeface="Symbol" pitchFamily="2" charset="2"/>
              </a:rPr>
              <a:t></a:t>
            </a:r>
            <a:r>
              <a:rPr lang="en-US" altLang="zh-CN" sz="1800" i="1">
                <a:ea typeface="宋体" panose="02010600030101010101" pitchFamily="2" charset="-122"/>
              </a:rPr>
              <a:t>x King(x) </a:t>
            </a:r>
            <a:r>
              <a:rPr lang="en-US" altLang="zh-CN" sz="1800" i="1">
                <a:ea typeface="宋体" panose="02010600030101010101" pitchFamily="2" charset="-122"/>
                <a:sym typeface="Symbol" pitchFamily="2" charset="2"/>
              </a:rPr>
              <a:t></a:t>
            </a:r>
            <a:r>
              <a:rPr lang="en-US" altLang="zh-CN" sz="1800" i="1">
                <a:ea typeface="宋体" panose="02010600030101010101" pitchFamily="2" charset="-122"/>
              </a:rPr>
              <a:t> Greedy(x) </a:t>
            </a:r>
            <a:r>
              <a:rPr lang="en-US" altLang="zh-CN" sz="1800" i="1">
                <a:ea typeface="宋体" panose="02010600030101010101" pitchFamily="2" charset="-122"/>
                <a:sym typeface="Symbol" pitchFamily="2" charset="2"/>
              </a:rPr>
              <a:t> </a:t>
            </a:r>
            <a:r>
              <a:rPr lang="en-US" altLang="zh-CN" sz="1800" i="1">
                <a:ea typeface="宋体" panose="02010600030101010101" pitchFamily="2" charset="-122"/>
              </a:rPr>
              <a:t>Evil(x)</a:t>
            </a:r>
            <a:r>
              <a:rPr lang="en-US" altLang="zh-CN" sz="1800">
                <a:ea typeface="宋体" panose="02010600030101010101" pitchFamily="2" charset="-122"/>
              </a:rPr>
              <a:t> yields any or all of:</a:t>
            </a:r>
          </a:p>
          <a:p>
            <a:pPr>
              <a:lnSpc>
                <a:spcPct val="80000"/>
              </a:lnSpc>
            </a:pPr>
            <a:endParaRPr lang="en-US" altLang="zh-CN" sz="1800">
              <a:ea typeface="宋体" panose="02010600030101010101" pitchFamily="2" charset="-122"/>
            </a:endParaRPr>
          </a:p>
          <a:p>
            <a:pPr lvl="1">
              <a:lnSpc>
                <a:spcPct val="80000"/>
              </a:lnSpc>
              <a:buFont typeface="Wingdings" pitchFamily="2" charset="2"/>
              <a:buNone/>
            </a:pPr>
            <a:r>
              <a:rPr lang="en-US" altLang="zh-CN" sz="1800" i="1">
                <a:solidFill>
                  <a:schemeClr val="accent2"/>
                </a:solidFill>
                <a:ea typeface="宋体" panose="02010600030101010101" pitchFamily="2" charset="-122"/>
              </a:rPr>
              <a:t>King(John) </a:t>
            </a:r>
            <a:r>
              <a:rPr lang="en-US" altLang="zh-CN" sz="1800" i="1">
                <a:solidFill>
                  <a:schemeClr val="accent2"/>
                </a:solidFill>
                <a:ea typeface="宋体" panose="02010600030101010101" pitchFamily="2" charset="-122"/>
                <a:sym typeface="Symbol" pitchFamily="2" charset="2"/>
              </a:rPr>
              <a:t></a:t>
            </a:r>
            <a:r>
              <a:rPr lang="en-US" altLang="zh-CN" sz="1800" i="1">
                <a:solidFill>
                  <a:schemeClr val="accent2"/>
                </a:solidFill>
                <a:ea typeface="宋体" panose="02010600030101010101" pitchFamily="2" charset="-122"/>
              </a:rPr>
              <a:t> Greedy(John) </a:t>
            </a:r>
            <a:r>
              <a:rPr lang="en-US" altLang="zh-CN" sz="1800" i="1">
                <a:solidFill>
                  <a:schemeClr val="accent2"/>
                </a:solidFill>
                <a:ea typeface="宋体" panose="02010600030101010101" pitchFamily="2" charset="-122"/>
                <a:sym typeface="Symbol" pitchFamily="2" charset="2"/>
              </a:rPr>
              <a:t></a:t>
            </a:r>
            <a:r>
              <a:rPr lang="en-US" altLang="zh-CN" sz="1800" i="1">
                <a:solidFill>
                  <a:schemeClr val="accent2"/>
                </a:solidFill>
                <a:ea typeface="宋体" panose="02010600030101010101" pitchFamily="2" charset="-122"/>
              </a:rPr>
              <a:t>  Evil(John)</a:t>
            </a:r>
          </a:p>
          <a:p>
            <a:pPr lvl="1">
              <a:lnSpc>
                <a:spcPct val="80000"/>
              </a:lnSpc>
              <a:buFont typeface="Wingdings" pitchFamily="2" charset="2"/>
              <a:buNone/>
            </a:pPr>
            <a:endParaRPr lang="en-US" altLang="zh-CN" sz="1800" i="1">
              <a:solidFill>
                <a:schemeClr val="accent2"/>
              </a:solidFill>
              <a:ea typeface="宋体" panose="02010600030101010101" pitchFamily="2" charset="-122"/>
            </a:endParaRPr>
          </a:p>
          <a:p>
            <a:pPr lvl="1">
              <a:lnSpc>
                <a:spcPct val="80000"/>
              </a:lnSpc>
              <a:buFont typeface="Wingdings" pitchFamily="2" charset="2"/>
              <a:buNone/>
            </a:pPr>
            <a:r>
              <a:rPr lang="en-US" altLang="zh-CN" sz="1800" i="1">
                <a:solidFill>
                  <a:schemeClr val="accent2"/>
                </a:solidFill>
                <a:ea typeface="宋体" panose="02010600030101010101" pitchFamily="2" charset="-122"/>
              </a:rPr>
              <a:t>King(Richard) </a:t>
            </a:r>
            <a:r>
              <a:rPr lang="en-US" altLang="zh-CN" sz="1800" i="1">
                <a:solidFill>
                  <a:schemeClr val="accent2"/>
                </a:solidFill>
                <a:ea typeface="宋体" panose="02010600030101010101" pitchFamily="2" charset="-122"/>
                <a:sym typeface="Symbol" pitchFamily="2" charset="2"/>
              </a:rPr>
              <a:t></a:t>
            </a:r>
            <a:r>
              <a:rPr lang="en-US" altLang="zh-CN" sz="1800" i="1">
                <a:solidFill>
                  <a:schemeClr val="accent2"/>
                </a:solidFill>
                <a:ea typeface="宋体" panose="02010600030101010101" pitchFamily="2" charset="-122"/>
              </a:rPr>
              <a:t> Greedy(Richard) </a:t>
            </a:r>
            <a:r>
              <a:rPr lang="en-US" altLang="zh-CN" sz="1800" i="1">
                <a:solidFill>
                  <a:schemeClr val="accent2"/>
                </a:solidFill>
                <a:ea typeface="宋体" panose="02010600030101010101" pitchFamily="2" charset="-122"/>
                <a:sym typeface="Symbol" pitchFamily="2" charset="2"/>
              </a:rPr>
              <a:t></a:t>
            </a:r>
            <a:r>
              <a:rPr lang="en-US" altLang="zh-CN" sz="1800" i="1">
                <a:solidFill>
                  <a:schemeClr val="accent2"/>
                </a:solidFill>
                <a:ea typeface="宋体" panose="02010600030101010101" pitchFamily="2" charset="-122"/>
              </a:rPr>
              <a:t> Evil(Richard)</a:t>
            </a:r>
          </a:p>
          <a:p>
            <a:pPr lvl="1">
              <a:lnSpc>
                <a:spcPct val="80000"/>
              </a:lnSpc>
              <a:buFont typeface="Wingdings" pitchFamily="2" charset="2"/>
              <a:buNone/>
            </a:pPr>
            <a:endParaRPr lang="en-US" altLang="zh-CN" sz="1800" i="1">
              <a:solidFill>
                <a:schemeClr val="accent2"/>
              </a:solidFill>
              <a:ea typeface="宋体" panose="02010600030101010101" pitchFamily="2" charset="-122"/>
            </a:endParaRPr>
          </a:p>
          <a:p>
            <a:pPr lvl="1">
              <a:lnSpc>
                <a:spcPct val="80000"/>
              </a:lnSpc>
              <a:buFont typeface="Wingdings" pitchFamily="2" charset="2"/>
              <a:buNone/>
            </a:pPr>
            <a:r>
              <a:rPr lang="en-US" altLang="zh-CN" sz="1800" i="1">
                <a:solidFill>
                  <a:schemeClr val="accent2"/>
                </a:solidFill>
                <a:ea typeface="宋体" panose="02010600030101010101" pitchFamily="2" charset="-122"/>
              </a:rPr>
              <a:t>King(Father(John)) </a:t>
            </a:r>
            <a:r>
              <a:rPr lang="en-US" altLang="zh-CN" sz="1800" i="1">
                <a:solidFill>
                  <a:schemeClr val="accent2"/>
                </a:solidFill>
                <a:ea typeface="宋体" panose="02010600030101010101" pitchFamily="2" charset="-122"/>
                <a:sym typeface="Symbol" pitchFamily="2" charset="2"/>
              </a:rPr>
              <a:t></a:t>
            </a:r>
            <a:r>
              <a:rPr lang="en-US" altLang="zh-CN" sz="1800" i="1">
                <a:solidFill>
                  <a:schemeClr val="accent2"/>
                </a:solidFill>
                <a:ea typeface="宋体" panose="02010600030101010101" pitchFamily="2" charset="-122"/>
              </a:rPr>
              <a:t> Greedy(Father(John)) </a:t>
            </a:r>
            <a:r>
              <a:rPr lang="en-US" altLang="zh-CN" sz="1800" i="1">
                <a:solidFill>
                  <a:schemeClr val="accent2"/>
                </a:solidFill>
                <a:ea typeface="宋体" panose="02010600030101010101" pitchFamily="2" charset="-122"/>
                <a:sym typeface="Symbol" pitchFamily="2" charset="2"/>
              </a:rPr>
              <a:t></a:t>
            </a:r>
            <a:r>
              <a:rPr lang="en-US" altLang="zh-CN" sz="1800" i="1">
                <a:solidFill>
                  <a:schemeClr val="accent2"/>
                </a:solidFill>
                <a:ea typeface="宋体" panose="02010600030101010101" pitchFamily="2" charset="-122"/>
              </a:rPr>
              <a:t> Evil(Father(John))</a:t>
            </a:r>
          </a:p>
          <a:p>
            <a:pPr lvl="1">
              <a:lnSpc>
                <a:spcPct val="80000"/>
              </a:lnSpc>
              <a:buFont typeface="Wingdings" pitchFamily="2" charset="2"/>
              <a:buNone/>
            </a:pPr>
            <a:r>
              <a:rPr lang="en-US" altLang="zh-CN" sz="1800" b="1" i="1">
                <a:solidFill>
                  <a:schemeClr val="accent2"/>
                </a:solidFill>
                <a:ea typeface="宋体" panose="02010600030101010101" pitchFamily="2" charset="-122"/>
              </a:rPr>
              <a:t>…</a:t>
            </a:r>
          </a:p>
        </p:txBody>
      </p:sp>
      <p:sp>
        <p:nvSpPr>
          <p:cNvPr id="1430532" name="Line 4">
            <a:extLst>
              <a:ext uri="{FF2B5EF4-FFF2-40B4-BE49-F238E27FC236}">
                <a16:creationId xmlns:a16="http://schemas.microsoft.com/office/drawing/2014/main" id="{752894BA-B8A4-6841-9D40-6D0ADB8A8212}"/>
              </a:ext>
            </a:extLst>
          </p:cNvPr>
          <p:cNvSpPr>
            <a:spLocks noChangeShapeType="1"/>
          </p:cNvSpPr>
          <p:nvPr/>
        </p:nvSpPr>
        <p:spPr bwMode="auto">
          <a:xfrm>
            <a:off x="3810000"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0826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a:extLst>
              <a:ext uri="{FF2B5EF4-FFF2-40B4-BE49-F238E27FC236}">
                <a16:creationId xmlns:a16="http://schemas.microsoft.com/office/drawing/2014/main" id="{625F17C1-3F35-9D46-A646-3C7B2D21054F}"/>
              </a:ext>
            </a:extLst>
          </p:cNvPr>
          <p:cNvSpPr>
            <a:spLocks noGrp="1" noChangeArrowheads="1"/>
          </p:cNvSpPr>
          <p:nvPr>
            <p:ph type="title"/>
          </p:nvPr>
        </p:nvSpPr>
        <p:spPr/>
        <p:txBody>
          <a:bodyPr/>
          <a:lstStyle/>
          <a:p>
            <a:r>
              <a:rPr lang="en-US" altLang="zh-CN">
                <a:ea typeface="宋体" panose="02010600030101010101" pitchFamily="2" charset="-122"/>
              </a:rPr>
              <a:t>Existential instantiation (EI)</a:t>
            </a:r>
          </a:p>
        </p:txBody>
      </p:sp>
      <p:sp>
        <p:nvSpPr>
          <p:cNvPr id="1432579" name="Rectangle 3">
            <a:extLst>
              <a:ext uri="{FF2B5EF4-FFF2-40B4-BE49-F238E27FC236}">
                <a16:creationId xmlns:a16="http://schemas.microsoft.com/office/drawing/2014/main" id="{2E26DEFA-07AD-D444-8BE9-D3F09BC0992D}"/>
              </a:ext>
            </a:extLst>
          </p:cNvPr>
          <p:cNvSpPr>
            <a:spLocks noGrp="1" noChangeArrowheads="1"/>
          </p:cNvSpPr>
          <p:nvPr>
            <p:ph type="body" idx="1"/>
          </p:nvPr>
        </p:nvSpPr>
        <p:spPr/>
        <p:txBody>
          <a:bodyPr/>
          <a:lstStyle/>
          <a:p>
            <a:pPr>
              <a:lnSpc>
                <a:spcPct val="90000"/>
              </a:lnSpc>
            </a:pPr>
            <a:r>
              <a:rPr lang="en-US" altLang="zh-CN" sz="2400">
                <a:ea typeface="宋体" panose="02010600030101010101" pitchFamily="2" charset="-122"/>
              </a:rPr>
              <a:t>For any sentence </a:t>
            </a:r>
            <a:r>
              <a:rPr lang="el-GR" altLang="zh-CN" sz="2400" i="1">
                <a:cs typeface="Arial" panose="020B0604020202020204" pitchFamily="34" charset="0"/>
                <a:sym typeface="Symbol" pitchFamily="2" charset="2"/>
              </a:rPr>
              <a:t>α</a:t>
            </a:r>
            <a:r>
              <a:rPr lang="en-US" altLang="zh-CN" sz="2400">
                <a:ea typeface="宋体" panose="02010600030101010101" pitchFamily="2" charset="-122"/>
              </a:rPr>
              <a:t>, variable </a:t>
            </a:r>
            <a:r>
              <a:rPr lang="en-US" altLang="zh-CN" sz="2400" i="1">
                <a:ea typeface="宋体" panose="02010600030101010101" pitchFamily="2" charset="-122"/>
              </a:rPr>
              <a:t>v</a:t>
            </a:r>
            <a:r>
              <a:rPr lang="en-US" altLang="zh-CN" sz="2400">
                <a:ea typeface="宋体" panose="02010600030101010101" pitchFamily="2" charset="-122"/>
              </a:rPr>
              <a:t>, and constant symbol </a:t>
            </a:r>
            <a:r>
              <a:rPr lang="en-US" altLang="zh-CN" sz="2400" i="1">
                <a:ea typeface="宋体" panose="02010600030101010101" pitchFamily="2" charset="-122"/>
              </a:rPr>
              <a:t>k </a:t>
            </a:r>
            <a:r>
              <a:rPr lang="en-US" altLang="zh-CN" sz="2400">
                <a:ea typeface="宋体" panose="02010600030101010101" pitchFamily="2" charset="-122"/>
              </a:rPr>
              <a:t>that does </a:t>
            </a:r>
            <a:r>
              <a:rPr lang="en-US" altLang="zh-CN" sz="2400" i="1">
                <a:solidFill>
                  <a:srgbClr val="FF0000"/>
                </a:solidFill>
                <a:ea typeface="宋体" panose="02010600030101010101" pitchFamily="2" charset="-122"/>
              </a:rPr>
              <a:t>not appear elsewhere</a:t>
            </a:r>
            <a:r>
              <a:rPr lang="en-US" altLang="zh-CN" sz="2400">
                <a:ea typeface="宋体" panose="02010600030101010101" pitchFamily="2" charset="-122"/>
              </a:rPr>
              <a:t> in the knowledge base:</a:t>
            </a:r>
          </a:p>
          <a:p>
            <a:pPr algn="ctr">
              <a:lnSpc>
                <a:spcPct val="90000"/>
              </a:lnSpc>
              <a:buFont typeface="Wingdings" pitchFamily="2" charset="2"/>
              <a:buNone/>
            </a:pPr>
            <a:r>
              <a:rPr lang="el-GR" altLang="zh-CN" sz="2400" i="1">
                <a:cs typeface="Arial" panose="020B0604020202020204" pitchFamily="34" charset="0"/>
                <a:sym typeface="Symbol" pitchFamily="2" charset="2"/>
              </a:rPr>
              <a:t></a:t>
            </a:r>
            <a:r>
              <a:rPr lang="en-US" altLang="zh-CN" sz="2400" i="1">
                <a:ea typeface="宋体" panose="02010600030101010101" pitchFamily="2" charset="-122"/>
              </a:rPr>
              <a:t>v </a:t>
            </a:r>
            <a:r>
              <a:rPr lang="el-GR" altLang="zh-CN" sz="2400" i="1">
                <a:cs typeface="Arial" panose="020B0604020202020204" pitchFamily="34" charset="0"/>
                <a:sym typeface="Symbol" pitchFamily="2" charset="2"/>
              </a:rPr>
              <a:t>α</a:t>
            </a:r>
            <a:endParaRPr lang="en-US" altLang="zh-CN" sz="2400" i="1">
              <a:ea typeface="宋体" panose="02010600030101010101" pitchFamily="2" charset="-122"/>
              <a:cs typeface="Arial" panose="020B0604020202020204" pitchFamily="34" charset="0"/>
              <a:sym typeface="Symbol" pitchFamily="2" charset="2"/>
            </a:endParaRPr>
          </a:p>
          <a:p>
            <a:pPr algn="ctr">
              <a:lnSpc>
                <a:spcPct val="90000"/>
              </a:lnSpc>
              <a:buFont typeface="Wingdings" pitchFamily="2" charset="2"/>
              <a:buNone/>
            </a:pPr>
            <a:r>
              <a:rPr lang="en-US" altLang="zh-CN" sz="2400" i="1">
                <a:ea typeface="宋体" panose="02010600030101010101" pitchFamily="2" charset="-122"/>
              </a:rPr>
              <a:t>Subst({v/k}, </a:t>
            </a:r>
            <a:r>
              <a:rPr lang="el-GR" altLang="zh-CN" sz="2400" i="1">
                <a:cs typeface="Arial" panose="020B0604020202020204" pitchFamily="34" charset="0"/>
                <a:sym typeface="Symbol" pitchFamily="2" charset="2"/>
              </a:rPr>
              <a:t>α</a:t>
            </a:r>
            <a:r>
              <a:rPr lang="en-US" altLang="zh-CN" sz="2400" i="1">
                <a:ea typeface="宋体" panose="02010600030101010101" pitchFamily="2" charset="-122"/>
              </a:rPr>
              <a:t>)</a:t>
            </a:r>
          </a:p>
          <a:p>
            <a:pPr lvl="4">
              <a:lnSpc>
                <a:spcPct val="90000"/>
              </a:lnSpc>
            </a:pPr>
            <a:endParaRPr lang="en-US" altLang="zh-CN" sz="1400">
              <a:ea typeface="宋体" panose="02010600030101010101" pitchFamily="2" charset="-122"/>
            </a:endParaRPr>
          </a:p>
          <a:p>
            <a:pPr>
              <a:lnSpc>
                <a:spcPct val="90000"/>
              </a:lnSpc>
            </a:pPr>
            <a:r>
              <a:rPr lang="en-US" altLang="zh-CN" sz="2400">
                <a:ea typeface="宋体" panose="02010600030101010101" pitchFamily="2" charset="-122"/>
              </a:rPr>
              <a:t>E.g., </a:t>
            </a:r>
            <a:r>
              <a:rPr lang="el-GR" altLang="zh-CN" sz="2400" i="1">
                <a:cs typeface="Arial" panose="020B0604020202020204" pitchFamily="34" charset="0"/>
                <a:sym typeface="Symbol" pitchFamily="2" charset="2"/>
              </a:rPr>
              <a:t></a:t>
            </a:r>
            <a:r>
              <a:rPr lang="en-US" altLang="zh-CN" sz="2400" i="1">
                <a:ea typeface="宋体" panose="02010600030101010101" pitchFamily="2" charset="-122"/>
              </a:rPr>
              <a:t>x Crown(x) </a:t>
            </a:r>
            <a:r>
              <a:rPr lang="en-US" altLang="zh-CN" sz="2400" i="1">
                <a:ea typeface="宋体" panose="02010600030101010101" pitchFamily="2" charset="-122"/>
                <a:sym typeface="Symbol" pitchFamily="2" charset="2"/>
              </a:rPr>
              <a:t></a:t>
            </a:r>
            <a:r>
              <a:rPr lang="en-US" altLang="zh-CN" sz="2400" i="1">
                <a:ea typeface="宋体" panose="02010600030101010101" pitchFamily="2" charset="-122"/>
              </a:rPr>
              <a:t> OnHead(x,John)</a:t>
            </a:r>
            <a:r>
              <a:rPr lang="en-US" altLang="zh-CN" sz="2400">
                <a:ea typeface="宋体" panose="02010600030101010101" pitchFamily="2" charset="-122"/>
              </a:rPr>
              <a:t> yields:</a:t>
            </a:r>
          </a:p>
          <a:p>
            <a:pPr lvl="4">
              <a:lnSpc>
                <a:spcPct val="90000"/>
              </a:lnSpc>
            </a:pPr>
            <a:endParaRPr lang="en-US" altLang="zh-CN" sz="1600">
              <a:ea typeface="宋体" panose="02010600030101010101" pitchFamily="2" charset="-122"/>
            </a:endParaRPr>
          </a:p>
          <a:p>
            <a:pPr algn="ctr">
              <a:lnSpc>
                <a:spcPct val="90000"/>
              </a:lnSpc>
              <a:buFont typeface="Wingdings" pitchFamily="2" charset="2"/>
              <a:buNone/>
            </a:pPr>
            <a:r>
              <a:rPr lang="en-US" altLang="zh-CN" sz="2400" i="1">
                <a:ea typeface="宋体" panose="02010600030101010101" pitchFamily="2" charset="-122"/>
              </a:rPr>
              <a:t>Crown(C1) </a:t>
            </a:r>
            <a:r>
              <a:rPr lang="en-US" altLang="zh-CN" sz="2400" i="1">
                <a:ea typeface="宋体" panose="02010600030101010101" pitchFamily="2" charset="-122"/>
                <a:sym typeface="Symbol" pitchFamily="2" charset="2"/>
              </a:rPr>
              <a:t></a:t>
            </a:r>
            <a:r>
              <a:rPr lang="en-US" altLang="zh-CN" sz="2400" i="1">
                <a:ea typeface="宋体" panose="02010600030101010101" pitchFamily="2" charset="-122"/>
              </a:rPr>
              <a:t> OnHead(C1,John)</a:t>
            </a:r>
          </a:p>
          <a:p>
            <a:pPr lvl="4">
              <a:lnSpc>
                <a:spcPct val="90000"/>
              </a:lnSpc>
            </a:pPr>
            <a:endParaRPr lang="en-US" altLang="zh-CN" sz="2400" b="1" i="1">
              <a:solidFill>
                <a:schemeClr val="accent2"/>
              </a:solidFill>
              <a:ea typeface="宋体" panose="02010600030101010101" pitchFamily="2" charset="-122"/>
            </a:endParaRPr>
          </a:p>
          <a:p>
            <a:pPr>
              <a:lnSpc>
                <a:spcPct val="90000"/>
              </a:lnSpc>
              <a:buFont typeface="Wingdings" pitchFamily="2" charset="2"/>
              <a:buNone/>
            </a:pPr>
            <a:r>
              <a:rPr lang="en-US" altLang="zh-CN" sz="2400">
                <a:ea typeface="宋体" panose="02010600030101010101" pitchFamily="2" charset="-122"/>
              </a:rPr>
              <a:t>	provided </a:t>
            </a:r>
            <a:r>
              <a:rPr lang="en-US" altLang="zh-CN" sz="2400" i="1">
                <a:ea typeface="宋体" panose="02010600030101010101" pitchFamily="2" charset="-122"/>
              </a:rPr>
              <a:t>C1</a:t>
            </a:r>
            <a:r>
              <a:rPr lang="en-US" altLang="zh-CN" sz="2400">
                <a:ea typeface="宋体" panose="02010600030101010101" pitchFamily="2" charset="-122"/>
              </a:rPr>
              <a:t> is a new constant symbol, called a </a:t>
            </a:r>
            <a:r>
              <a:rPr lang="en-US" altLang="zh-CN" sz="2400" i="1">
                <a:solidFill>
                  <a:srgbClr val="FF0000"/>
                </a:solidFill>
                <a:ea typeface="宋体" panose="02010600030101010101" pitchFamily="2" charset="-122"/>
              </a:rPr>
              <a:t>Skolem constant</a:t>
            </a:r>
            <a:endParaRPr lang="en-US" altLang="zh-CN" sz="2400" i="1">
              <a:ea typeface="宋体" panose="02010600030101010101" pitchFamily="2" charset="-122"/>
            </a:endParaRPr>
          </a:p>
        </p:txBody>
      </p:sp>
      <p:sp>
        <p:nvSpPr>
          <p:cNvPr id="1432580" name="Line 4">
            <a:extLst>
              <a:ext uri="{FF2B5EF4-FFF2-40B4-BE49-F238E27FC236}">
                <a16:creationId xmlns:a16="http://schemas.microsoft.com/office/drawing/2014/main" id="{A8116D0F-73F1-4D49-A507-CF38B3832FDE}"/>
              </a:ext>
            </a:extLst>
          </p:cNvPr>
          <p:cNvSpPr>
            <a:spLocks noChangeShapeType="1"/>
          </p:cNvSpPr>
          <p:nvPr/>
        </p:nvSpPr>
        <p:spPr bwMode="auto">
          <a:xfrm>
            <a:off x="3581400" y="27432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83008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duotone>
              <a:prstClr val="black"/>
              <a:schemeClr val="accent2">
                <a:tint val="45000"/>
                <a:satMod val="400000"/>
              </a:schemeClr>
            </a:duotone>
            <a:lum bright="-20000" contrast="-40000"/>
            <a:alphaModFix amt="7000"/>
          </a:blip>
          <a:stretch>
            <a:fillRect/>
          </a:stretch>
        </p:blipFill>
        <p:spPr>
          <a:xfrm>
            <a:off x="7382874" y="-197554"/>
            <a:ext cx="1881342" cy="7084799"/>
          </a:xfrm>
          <a:prstGeom prst="rect">
            <a:avLst/>
          </a:prstGeom>
        </p:spPr>
      </p:pic>
      <p:sp>
        <p:nvSpPr>
          <p:cNvPr id="5" name="Rectangle 4"/>
          <p:cNvSpPr/>
          <p:nvPr/>
        </p:nvSpPr>
        <p:spPr>
          <a:xfrm rot="10800000">
            <a:off x="-50800" y="6672411"/>
            <a:ext cx="9262533"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1"/>
          <p:cNvSpPr>
            <a:spLocks noGrp="1"/>
          </p:cNvSpPr>
          <p:nvPr>
            <p:ph type="ctrTitle"/>
          </p:nvPr>
        </p:nvSpPr>
        <p:spPr>
          <a:xfrm>
            <a:off x="685800" y="733779"/>
            <a:ext cx="7772400" cy="2337442"/>
          </a:xfrm>
        </p:spPr>
        <p:txBody>
          <a:bodyPr>
            <a:noAutofit/>
          </a:bodyPr>
          <a:lstStyle/>
          <a:p>
            <a:r>
              <a:rPr lang="en-US" altLang="zh-CN" sz="6000" b="1" cap="all" dirty="0">
                <a:solidFill>
                  <a:srgbClr val="000044"/>
                </a:solidFill>
                <a:latin typeface="+mn-lt"/>
                <a:cs typeface="DIN-Bold"/>
              </a:rPr>
              <a:t>Chapter</a:t>
            </a:r>
            <a:r>
              <a:rPr lang="zh-CN" altLang="en-US" sz="6000" b="1" cap="all" dirty="0">
                <a:solidFill>
                  <a:srgbClr val="000044"/>
                </a:solidFill>
                <a:latin typeface="+mn-lt"/>
                <a:cs typeface="DIN-Bold"/>
              </a:rPr>
              <a:t> </a:t>
            </a:r>
            <a:r>
              <a:rPr lang="en-US" altLang="zh-CN" sz="6000" b="1" cap="all" dirty="0">
                <a:solidFill>
                  <a:srgbClr val="000044"/>
                </a:solidFill>
                <a:latin typeface="+mn-lt"/>
                <a:cs typeface="DIN-Bold"/>
              </a:rPr>
              <a:t>12</a:t>
            </a:r>
            <a:br>
              <a:rPr lang="en-US" altLang="zh-CN" sz="6000" b="1" cap="all" dirty="0">
                <a:solidFill>
                  <a:srgbClr val="000044"/>
                </a:solidFill>
                <a:latin typeface="+mn-lt"/>
                <a:cs typeface="DIN-Bold"/>
              </a:rPr>
            </a:br>
            <a:endParaRPr lang="en-US" sz="6000" b="1" cap="all" spc="300" dirty="0">
              <a:solidFill>
                <a:srgbClr val="000044"/>
              </a:solidFill>
              <a:latin typeface="+mn-lt"/>
              <a:cs typeface="Arial"/>
            </a:endParaRPr>
          </a:p>
        </p:txBody>
      </p:sp>
      <p:sp>
        <p:nvSpPr>
          <p:cNvPr id="14" name="Subtitle 2"/>
          <p:cNvSpPr>
            <a:spLocks noGrp="1"/>
          </p:cNvSpPr>
          <p:nvPr>
            <p:ph type="subTitle" idx="1"/>
          </p:nvPr>
        </p:nvSpPr>
        <p:spPr>
          <a:xfrm>
            <a:off x="864296" y="3356970"/>
            <a:ext cx="7593904" cy="1441425"/>
          </a:xfrm>
        </p:spPr>
        <p:txBody>
          <a:bodyPr>
            <a:noAutofit/>
          </a:bodyPr>
          <a:lstStyle/>
          <a:p>
            <a:r>
              <a:rPr lang="en-US" altLang="zh-CN" sz="3600" cap="all" dirty="0">
                <a:solidFill>
                  <a:srgbClr val="000044"/>
                </a:solidFill>
                <a:cs typeface="DIN-Regular"/>
              </a:rPr>
              <a:t>Knowledge</a:t>
            </a:r>
            <a:r>
              <a:rPr lang="zh-CN" altLang="en-US" sz="3600" cap="all" dirty="0">
                <a:solidFill>
                  <a:srgbClr val="000044"/>
                </a:solidFill>
                <a:cs typeface="DIN-Regular"/>
              </a:rPr>
              <a:t> </a:t>
            </a:r>
            <a:r>
              <a:rPr lang="en-US" altLang="zh-CN" sz="3600" cap="all" dirty="0">
                <a:solidFill>
                  <a:srgbClr val="000044"/>
                </a:solidFill>
                <a:cs typeface="DIN-Regular"/>
              </a:rPr>
              <a:t>representation</a:t>
            </a:r>
            <a:endParaRPr lang="en-US" sz="3600" cap="all" dirty="0">
              <a:solidFill>
                <a:srgbClr val="000044"/>
              </a:solidFill>
              <a:cs typeface="DIN-Regular"/>
            </a:endParaRPr>
          </a:p>
        </p:txBody>
      </p:sp>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459" y="5279851"/>
            <a:ext cx="3356173" cy="717897"/>
          </a:xfrm>
          <a:prstGeom prst="rect">
            <a:avLst/>
          </a:prstGeom>
        </p:spPr>
      </p:pic>
    </p:spTree>
    <p:extLst>
      <p:ext uri="{BB962C8B-B14F-4D97-AF65-F5344CB8AC3E}">
        <p14:creationId xmlns:p14="http://schemas.microsoft.com/office/powerpoint/2010/main" val="1040730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26" name="Rectangle 2">
            <a:extLst>
              <a:ext uri="{FF2B5EF4-FFF2-40B4-BE49-F238E27FC236}">
                <a16:creationId xmlns:a16="http://schemas.microsoft.com/office/drawing/2014/main" id="{474B9285-E744-184F-86C1-008D3C797CC0}"/>
              </a:ext>
            </a:extLst>
          </p:cNvPr>
          <p:cNvSpPr>
            <a:spLocks noGrp="1" noChangeArrowheads="1"/>
          </p:cNvSpPr>
          <p:nvPr>
            <p:ph type="title"/>
          </p:nvPr>
        </p:nvSpPr>
        <p:spPr/>
        <p:txBody>
          <a:bodyPr>
            <a:normAutofit fontScale="90000"/>
          </a:bodyPr>
          <a:lstStyle/>
          <a:p>
            <a:r>
              <a:rPr lang="en-US" altLang="zh-CN" sz="4000">
                <a:ea typeface="宋体" panose="02010600030101010101" pitchFamily="2" charset="-122"/>
              </a:rPr>
              <a:t>Existential Instantiation </a:t>
            </a:r>
            <a:r>
              <a:rPr lang="en-US" altLang="zh-CN" sz="4000" i="1">
                <a:ea typeface="宋体" panose="02010600030101010101" pitchFamily="2" charset="-122"/>
              </a:rPr>
              <a:t>continued</a:t>
            </a:r>
          </a:p>
        </p:txBody>
      </p:sp>
      <p:sp>
        <p:nvSpPr>
          <p:cNvPr id="1434627" name="Rectangle 3">
            <a:extLst>
              <a:ext uri="{FF2B5EF4-FFF2-40B4-BE49-F238E27FC236}">
                <a16:creationId xmlns:a16="http://schemas.microsoft.com/office/drawing/2014/main" id="{3E48B333-5A49-3C46-98E1-98BBA26688E3}"/>
              </a:ext>
            </a:extLst>
          </p:cNvPr>
          <p:cNvSpPr>
            <a:spLocks noGrp="1" noChangeArrowheads="1"/>
          </p:cNvSpPr>
          <p:nvPr>
            <p:ph type="body" idx="1"/>
          </p:nvPr>
        </p:nvSpPr>
        <p:spPr/>
        <p:txBody>
          <a:bodyPr/>
          <a:lstStyle/>
          <a:p>
            <a:r>
              <a:rPr lang="en-US" altLang="zh-CN">
                <a:ea typeface="宋体" panose="02010600030101010101" pitchFamily="2" charset="-122"/>
              </a:rPr>
              <a:t>UI can be applied several times to </a:t>
            </a:r>
            <a:r>
              <a:rPr lang="en-US" altLang="zh-CN" i="1">
                <a:ea typeface="宋体" panose="02010600030101010101" pitchFamily="2" charset="-122"/>
              </a:rPr>
              <a:t>add</a:t>
            </a:r>
            <a:r>
              <a:rPr lang="en-US" altLang="zh-CN">
                <a:ea typeface="宋体" panose="02010600030101010101" pitchFamily="2" charset="-122"/>
              </a:rPr>
              <a:t> new sentences</a:t>
            </a:r>
          </a:p>
          <a:p>
            <a:pPr lvl="1"/>
            <a:r>
              <a:rPr lang="en-US" altLang="zh-CN" b="1">
                <a:ea typeface="宋体" panose="02010600030101010101" pitchFamily="2" charset="-122"/>
              </a:rPr>
              <a:t>the new KB is logically equivalent to the old</a:t>
            </a:r>
            <a:endParaRPr lang="en-US" altLang="zh-CN">
              <a:ea typeface="宋体" panose="02010600030101010101" pitchFamily="2" charset="-122"/>
            </a:endParaRPr>
          </a:p>
          <a:p>
            <a:r>
              <a:rPr lang="en-US" altLang="zh-CN">
                <a:ea typeface="宋体" panose="02010600030101010101" pitchFamily="2" charset="-122"/>
              </a:rPr>
              <a:t>EI can be applied once to </a:t>
            </a:r>
            <a:r>
              <a:rPr lang="en-US" altLang="zh-CN" i="1">
                <a:ea typeface="宋体" panose="02010600030101010101" pitchFamily="2" charset="-122"/>
              </a:rPr>
              <a:t>replace</a:t>
            </a:r>
            <a:r>
              <a:rPr lang="en-US" altLang="zh-CN">
                <a:ea typeface="宋体" panose="02010600030101010101" pitchFamily="2" charset="-122"/>
              </a:rPr>
              <a:t> the existential sentence</a:t>
            </a:r>
          </a:p>
          <a:p>
            <a:pPr lvl="1"/>
            <a:r>
              <a:rPr lang="en-US" altLang="zh-CN" b="1">
                <a:ea typeface="宋体" panose="02010600030101010101" pitchFamily="2" charset="-122"/>
              </a:rPr>
              <a:t>the new KB is </a:t>
            </a:r>
            <a:r>
              <a:rPr lang="en-US" altLang="zh-CN" b="1" i="1">
                <a:solidFill>
                  <a:schemeClr val="accent2"/>
                </a:solidFill>
                <a:ea typeface="宋体" panose="02010600030101010101" pitchFamily="2" charset="-122"/>
              </a:rPr>
              <a:t>not </a:t>
            </a:r>
            <a:r>
              <a:rPr lang="en-US" altLang="zh-CN" b="1">
                <a:ea typeface="宋体" panose="02010600030101010101" pitchFamily="2" charset="-122"/>
              </a:rPr>
              <a:t>equivalent to the old</a:t>
            </a:r>
          </a:p>
          <a:p>
            <a:pPr lvl="1"/>
            <a:r>
              <a:rPr lang="en-US" altLang="zh-CN" b="1">
                <a:ea typeface="宋体" panose="02010600030101010101" pitchFamily="2" charset="-122"/>
              </a:rPr>
              <a:t>but a sentence is entailed by the old KB iff it is entailed by the new KB.</a:t>
            </a:r>
          </a:p>
        </p:txBody>
      </p:sp>
    </p:spTree>
    <p:extLst>
      <p:ext uri="{BB962C8B-B14F-4D97-AF65-F5344CB8AC3E}">
        <p14:creationId xmlns:p14="http://schemas.microsoft.com/office/powerpoint/2010/main" val="20978892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a:extLst>
              <a:ext uri="{FF2B5EF4-FFF2-40B4-BE49-F238E27FC236}">
                <a16:creationId xmlns:a16="http://schemas.microsoft.com/office/drawing/2014/main" id="{73605441-0F4C-9143-B310-7DD7E021B9CA}"/>
              </a:ext>
            </a:extLst>
          </p:cNvPr>
          <p:cNvSpPr>
            <a:spLocks noGrp="1" noChangeArrowheads="1"/>
          </p:cNvSpPr>
          <p:nvPr>
            <p:ph type="title"/>
          </p:nvPr>
        </p:nvSpPr>
        <p:spPr>
          <a:xfrm>
            <a:off x="0" y="228600"/>
            <a:ext cx="9144000" cy="1143000"/>
          </a:xfrm>
        </p:spPr>
        <p:txBody>
          <a:bodyPr/>
          <a:lstStyle/>
          <a:p>
            <a:r>
              <a:rPr lang="en-US" altLang="zh-CN">
                <a:ea typeface="宋体" panose="02010600030101010101" pitchFamily="2" charset="-122"/>
              </a:rPr>
              <a:t>Reduction to propositional inference</a:t>
            </a:r>
          </a:p>
        </p:txBody>
      </p:sp>
      <p:sp>
        <p:nvSpPr>
          <p:cNvPr id="1436675" name="Rectangle 3">
            <a:extLst>
              <a:ext uri="{FF2B5EF4-FFF2-40B4-BE49-F238E27FC236}">
                <a16:creationId xmlns:a16="http://schemas.microsoft.com/office/drawing/2014/main" id="{4D82C67B-DFDC-1E46-AFF0-2CECA007C025}"/>
              </a:ext>
            </a:extLst>
          </p:cNvPr>
          <p:cNvSpPr>
            <a:spLocks noGrp="1" noChangeArrowheads="1"/>
          </p:cNvSpPr>
          <p:nvPr>
            <p:ph type="body" idx="1"/>
          </p:nvPr>
        </p:nvSpPr>
        <p:spPr/>
        <p:txBody>
          <a:bodyPr/>
          <a:lstStyle/>
          <a:p>
            <a:pPr>
              <a:lnSpc>
                <a:spcPct val="80000"/>
              </a:lnSpc>
              <a:buFont typeface="Wingdings" pitchFamily="2" charset="2"/>
              <a:buNone/>
            </a:pPr>
            <a:r>
              <a:rPr lang="en-US" altLang="zh-CN" sz="1600">
                <a:ea typeface="宋体" panose="02010600030101010101" pitchFamily="2" charset="-122"/>
              </a:rPr>
              <a:t>Suppose the KB contains just the following:</a:t>
            </a:r>
          </a:p>
          <a:p>
            <a:pPr>
              <a:lnSpc>
                <a:spcPct val="80000"/>
              </a:lnSpc>
              <a:buFont typeface="Wingdings" pitchFamily="2" charset="2"/>
              <a:buNone/>
            </a:pPr>
            <a:endParaRPr lang="en-US" altLang="zh-CN" sz="1600">
              <a:ea typeface="宋体" panose="02010600030101010101" pitchFamily="2" charset="-122"/>
            </a:endParaRPr>
          </a:p>
          <a:p>
            <a:pPr lvl="1">
              <a:lnSpc>
                <a:spcPct val="80000"/>
              </a:lnSpc>
              <a:buFont typeface="Wingdings" pitchFamily="2" charset="2"/>
              <a:buNone/>
            </a:pPr>
            <a:r>
              <a:rPr lang="en-US" altLang="zh-CN" sz="1600" i="1">
                <a:solidFill>
                  <a:schemeClr val="accent2"/>
                </a:solidFill>
                <a:ea typeface="宋体" panose="02010600030101010101" pitchFamily="2" charset="-122"/>
                <a:sym typeface="Symbol" pitchFamily="2" charset="2"/>
              </a:rPr>
              <a:t></a:t>
            </a:r>
            <a:r>
              <a:rPr lang="en-US" altLang="zh-CN" sz="1600" i="1">
                <a:solidFill>
                  <a:schemeClr val="accent2"/>
                </a:solidFill>
                <a:ea typeface="宋体" panose="02010600030101010101" pitchFamily="2" charset="-122"/>
              </a:rPr>
              <a:t>x King(x) </a:t>
            </a:r>
            <a:r>
              <a:rPr lang="en-US" altLang="zh-CN" sz="1600" i="1">
                <a:solidFill>
                  <a:schemeClr val="accent2"/>
                </a:solidFill>
                <a:ea typeface="宋体" panose="02010600030101010101" pitchFamily="2" charset="-122"/>
                <a:sym typeface="Symbol" pitchFamily="2" charset="2"/>
              </a:rPr>
              <a:t></a:t>
            </a:r>
            <a:r>
              <a:rPr lang="en-US" altLang="zh-CN" sz="1600" i="1">
                <a:solidFill>
                  <a:schemeClr val="accent2"/>
                </a:solidFill>
                <a:ea typeface="宋体" panose="02010600030101010101" pitchFamily="2" charset="-122"/>
              </a:rPr>
              <a:t> Greedy(x) </a:t>
            </a:r>
            <a:r>
              <a:rPr lang="en-US" altLang="zh-CN" sz="1600" i="1">
                <a:solidFill>
                  <a:schemeClr val="accent2"/>
                </a:solidFill>
                <a:ea typeface="宋体" panose="02010600030101010101" pitchFamily="2" charset="-122"/>
                <a:sym typeface="Symbol" pitchFamily="2" charset="2"/>
              </a:rPr>
              <a:t></a:t>
            </a:r>
            <a:r>
              <a:rPr lang="en-US" altLang="zh-CN" sz="1600" i="1">
                <a:solidFill>
                  <a:schemeClr val="accent2"/>
                </a:solidFill>
                <a:ea typeface="宋体" panose="02010600030101010101" pitchFamily="2" charset="-122"/>
              </a:rPr>
              <a:t> Evil(x)</a:t>
            </a:r>
          </a:p>
          <a:p>
            <a:pPr lvl="1">
              <a:lnSpc>
                <a:spcPct val="80000"/>
              </a:lnSpc>
              <a:buFont typeface="Wingdings" pitchFamily="2" charset="2"/>
              <a:buNone/>
            </a:pPr>
            <a:r>
              <a:rPr lang="en-US" altLang="zh-CN" sz="1600" i="1">
                <a:solidFill>
                  <a:schemeClr val="accent2"/>
                </a:solidFill>
                <a:ea typeface="宋体" panose="02010600030101010101" pitchFamily="2" charset="-122"/>
              </a:rPr>
              <a:t>King(John)</a:t>
            </a:r>
          </a:p>
          <a:p>
            <a:pPr lvl="1">
              <a:lnSpc>
                <a:spcPct val="80000"/>
              </a:lnSpc>
              <a:buFont typeface="Wingdings" pitchFamily="2" charset="2"/>
              <a:buNone/>
            </a:pPr>
            <a:r>
              <a:rPr lang="en-US" altLang="zh-CN" sz="1600" i="1">
                <a:solidFill>
                  <a:schemeClr val="accent2"/>
                </a:solidFill>
                <a:ea typeface="宋体" panose="02010600030101010101" pitchFamily="2" charset="-122"/>
              </a:rPr>
              <a:t>Greedy(John)</a:t>
            </a:r>
          </a:p>
          <a:p>
            <a:pPr lvl="1">
              <a:lnSpc>
                <a:spcPct val="80000"/>
              </a:lnSpc>
              <a:buFont typeface="Wingdings" pitchFamily="2" charset="2"/>
              <a:buNone/>
            </a:pPr>
            <a:r>
              <a:rPr lang="en-US" altLang="zh-CN" sz="1600" i="1">
                <a:solidFill>
                  <a:schemeClr val="accent2"/>
                </a:solidFill>
                <a:ea typeface="宋体" panose="02010600030101010101" pitchFamily="2" charset="-122"/>
              </a:rPr>
              <a:t>Brother(Richard,John)</a:t>
            </a:r>
          </a:p>
          <a:p>
            <a:pPr>
              <a:lnSpc>
                <a:spcPct val="80000"/>
              </a:lnSpc>
            </a:pPr>
            <a:endParaRPr lang="en-US" altLang="zh-CN" sz="1600" i="1">
              <a:ea typeface="宋体" panose="02010600030101010101" pitchFamily="2" charset="-122"/>
            </a:endParaRPr>
          </a:p>
          <a:p>
            <a:pPr>
              <a:lnSpc>
                <a:spcPct val="80000"/>
              </a:lnSpc>
              <a:buFont typeface="Wingdings" pitchFamily="2" charset="2"/>
              <a:buNone/>
            </a:pPr>
            <a:r>
              <a:rPr lang="en-US" altLang="zh-CN" sz="1600">
                <a:ea typeface="宋体" panose="02010600030101010101" pitchFamily="2" charset="-122"/>
              </a:rPr>
              <a:t>Instantiating the universal sentence in </a:t>
            </a:r>
            <a:r>
              <a:rPr lang="en-US" altLang="zh-CN" sz="1600">
                <a:solidFill>
                  <a:srgbClr val="FF0000"/>
                </a:solidFill>
                <a:ea typeface="宋体" panose="02010600030101010101" pitchFamily="2" charset="-122"/>
              </a:rPr>
              <a:t>all possible</a:t>
            </a:r>
            <a:r>
              <a:rPr lang="en-US" altLang="zh-CN" sz="1600">
                <a:ea typeface="宋体" panose="02010600030101010101" pitchFamily="2" charset="-122"/>
              </a:rPr>
              <a:t> ways, we have:</a:t>
            </a:r>
          </a:p>
          <a:p>
            <a:pPr>
              <a:lnSpc>
                <a:spcPct val="80000"/>
              </a:lnSpc>
              <a:buFont typeface="Wingdings" pitchFamily="2" charset="2"/>
              <a:buNone/>
            </a:pPr>
            <a:endParaRPr lang="en-US" altLang="zh-CN" sz="1600">
              <a:ea typeface="宋体" panose="02010600030101010101" pitchFamily="2" charset="-122"/>
            </a:endParaRPr>
          </a:p>
          <a:p>
            <a:pPr lvl="1">
              <a:lnSpc>
                <a:spcPct val="80000"/>
              </a:lnSpc>
              <a:buFont typeface="Wingdings" pitchFamily="2" charset="2"/>
              <a:buNone/>
            </a:pPr>
            <a:r>
              <a:rPr lang="en-US" altLang="zh-CN" sz="1600" i="1">
                <a:solidFill>
                  <a:schemeClr val="accent2"/>
                </a:solidFill>
                <a:ea typeface="宋体" panose="02010600030101010101" pitchFamily="2" charset="-122"/>
              </a:rPr>
              <a:t>King(John) </a:t>
            </a:r>
            <a:r>
              <a:rPr lang="en-US" altLang="zh-CN" sz="1600" i="1">
                <a:solidFill>
                  <a:schemeClr val="accent2"/>
                </a:solidFill>
                <a:ea typeface="宋体" panose="02010600030101010101" pitchFamily="2" charset="-122"/>
                <a:sym typeface="Symbol" pitchFamily="2" charset="2"/>
              </a:rPr>
              <a:t></a:t>
            </a:r>
            <a:r>
              <a:rPr lang="en-US" altLang="zh-CN" sz="1600" i="1">
                <a:solidFill>
                  <a:schemeClr val="accent2"/>
                </a:solidFill>
                <a:ea typeface="宋体" panose="02010600030101010101" pitchFamily="2" charset="-122"/>
              </a:rPr>
              <a:t> Greedy(John) </a:t>
            </a:r>
            <a:r>
              <a:rPr lang="en-US" altLang="zh-CN" sz="1600" i="1">
                <a:solidFill>
                  <a:schemeClr val="accent2"/>
                </a:solidFill>
                <a:ea typeface="宋体" panose="02010600030101010101" pitchFamily="2" charset="-122"/>
                <a:sym typeface="Symbol" pitchFamily="2" charset="2"/>
              </a:rPr>
              <a:t></a:t>
            </a:r>
            <a:r>
              <a:rPr lang="en-US" altLang="zh-CN" sz="1600" i="1">
                <a:solidFill>
                  <a:schemeClr val="accent2"/>
                </a:solidFill>
                <a:ea typeface="宋体" panose="02010600030101010101" pitchFamily="2" charset="-122"/>
              </a:rPr>
              <a:t> Evil(John)</a:t>
            </a:r>
          </a:p>
          <a:p>
            <a:pPr lvl="1">
              <a:lnSpc>
                <a:spcPct val="80000"/>
              </a:lnSpc>
              <a:buFont typeface="Wingdings" pitchFamily="2" charset="2"/>
              <a:buNone/>
            </a:pPr>
            <a:r>
              <a:rPr lang="en-US" altLang="zh-CN" sz="1600" i="1">
                <a:solidFill>
                  <a:schemeClr val="accent2"/>
                </a:solidFill>
                <a:ea typeface="宋体" panose="02010600030101010101" pitchFamily="2" charset="-122"/>
              </a:rPr>
              <a:t>King(Richard) </a:t>
            </a:r>
            <a:r>
              <a:rPr lang="en-US" altLang="zh-CN" sz="1600" i="1">
                <a:solidFill>
                  <a:schemeClr val="accent2"/>
                </a:solidFill>
                <a:ea typeface="宋体" panose="02010600030101010101" pitchFamily="2" charset="-122"/>
                <a:sym typeface="Symbol" pitchFamily="2" charset="2"/>
              </a:rPr>
              <a:t></a:t>
            </a:r>
            <a:r>
              <a:rPr lang="en-US" altLang="zh-CN" sz="1600" i="1">
                <a:solidFill>
                  <a:schemeClr val="accent2"/>
                </a:solidFill>
                <a:ea typeface="宋体" panose="02010600030101010101" pitchFamily="2" charset="-122"/>
              </a:rPr>
              <a:t> Greedy(Richard) </a:t>
            </a:r>
            <a:r>
              <a:rPr lang="en-US" altLang="zh-CN" sz="1600" i="1">
                <a:solidFill>
                  <a:schemeClr val="accent2"/>
                </a:solidFill>
                <a:ea typeface="宋体" panose="02010600030101010101" pitchFamily="2" charset="-122"/>
                <a:sym typeface="Symbol" pitchFamily="2" charset="2"/>
              </a:rPr>
              <a:t></a:t>
            </a:r>
            <a:r>
              <a:rPr lang="en-US" altLang="zh-CN" sz="1600" i="1">
                <a:solidFill>
                  <a:schemeClr val="accent2"/>
                </a:solidFill>
                <a:ea typeface="宋体" panose="02010600030101010101" pitchFamily="2" charset="-122"/>
              </a:rPr>
              <a:t> Evil(Richard)</a:t>
            </a:r>
          </a:p>
          <a:p>
            <a:pPr lvl="1">
              <a:lnSpc>
                <a:spcPct val="80000"/>
              </a:lnSpc>
              <a:buFont typeface="Wingdings" pitchFamily="2" charset="2"/>
              <a:buNone/>
            </a:pPr>
            <a:r>
              <a:rPr lang="en-US" altLang="zh-CN" sz="1600" i="1">
                <a:solidFill>
                  <a:schemeClr val="accent2"/>
                </a:solidFill>
                <a:ea typeface="宋体" panose="02010600030101010101" pitchFamily="2" charset="-122"/>
              </a:rPr>
              <a:t>King(John)</a:t>
            </a:r>
          </a:p>
          <a:p>
            <a:pPr lvl="1">
              <a:lnSpc>
                <a:spcPct val="80000"/>
              </a:lnSpc>
              <a:buFont typeface="Wingdings" pitchFamily="2" charset="2"/>
              <a:buNone/>
            </a:pPr>
            <a:r>
              <a:rPr lang="en-US" altLang="zh-CN" sz="1600" i="1">
                <a:solidFill>
                  <a:schemeClr val="accent2"/>
                </a:solidFill>
                <a:ea typeface="宋体" panose="02010600030101010101" pitchFamily="2" charset="-122"/>
              </a:rPr>
              <a:t>Greedy(John)</a:t>
            </a:r>
          </a:p>
          <a:p>
            <a:pPr lvl="1">
              <a:lnSpc>
                <a:spcPct val="80000"/>
              </a:lnSpc>
              <a:buFont typeface="Wingdings" pitchFamily="2" charset="2"/>
              <a:buNone/>
            </a:pPr>
            <a:r>
              <a:rPr lang="en-US" altLang="zh-CN" sz="1600" i="1">
                <a:solidFill>
                  <a:schemeClr val="accent2"/>
                </a:solidFill>
                <a:ea typeface="宋体" panose="02010600030101010101" pitchFamily="2" charset="-122"/>
              </a:rPr>
              <a:t>Brother(Richard,John)</a:t>
            </a:r>
          </a:p>
          <a:p>
            <a:pPr lvl="1">
              <a:lnSpc>
                <a:spcPct val="80000"/>
              </a:lnSpc>
              <a:buFont typeface="Wingdings" pitchFamily="2" charset="2"/>
              <a:buNone/>
            </a:pPr>
            <a:endParaRPr lang="en-US" altLang="zh-CN" sz="1400">
              <a:ea typeface="宋体" panose="02010600030101010101" pitchFamily="2" charset="-122"/>
            </a:endParaRPr>
          </a:p>
          <a:p>
            <a:pPr>
              <a:lnSpc>
                <a:spcPct val="80000"/>
              </a:lnSpc>
            </a:pPr>
            <a:r>
              <a:rPr lang="en-US" altLang="zh-CN" sz="1600">
                <a:ea typeface="宋体" panose="02010600030101010101" pitchFamily="2" charset="-122"/>
              </a:rPr>
              <a:t>The new KB is </a:t>
            </a:r>
            <a:r>
              <a:rPr lang="en-US" altLang="zh-CN" sz="1600">
                <a:solidFill>
                  <a:srgbClr val="FF0000"/>
                </a:solidFill>
                <a:ea typeface="宋体" panose="02010600030101010101" pitchFamily="2" charset="-122"/>
              </a:rPr>
              <a:t>propositionalized</a:t>
            </a:r>
            <a:r>
              <a:rPr lang="en-US" altLang="zh-CN" sz="1600">
                <a:ea typeface="宋体" panose="02010600030101010101" pitchFamily="2" charset="-122"/>
              </a:rPr>
              <a:t>: proposition symbols are</a:t>
            </a:r>
          </a:p>
          <a:p>
            <a:pPr lvl="4">
              <a:lnSpc>
                <a:spcPct val="80000"/>
              </a:lnSpc>
              <a:buFont typeface="Wingdings" pitchFamily="2" charset="2"/>
              <a:buNone/>
            </a:pPr>
            <a:r>
              <a:rPr lang="en-US" altLang="zh-CN" sz="1000">
                <a:ea typeface="宋体" panose="02010600030101010101" pitchFamily="2" charset="-122"/>
              </a:rPr>
              <a:t>		</a:t>
            </a:r>
          </a:p>
          <a:p>
            <a:pPr lvl="1" algn="ctr">
              <a:lnSpc>
                <a:spcPct val="80000"/>
              </a:lnSpc>
              <a:buFont typeface="Wingdings" pitchFamily="2" charset="2"/>
              <a:buNone/>
            </a:pPr>
            <a:r>
              <a:rPr lang="en-US" altLang="zh-CN" sz="1400">
                <a:ea typeface="宋体" panose="02010600030101010101" pitchFamily="2" charset="-122"/>
              </a:rPr>
              <a:t> </a:t>
            </a:r>
            <a:r>
              <a:rPr lang="en-US" altLang="zh-CN" sz="1600" b="1" i="1">
                <a:solidFill>
                  <a:schemeClr val="accent2"/>
                </a:solidFill>
                <a:ea typeface="宋体" panose="02010600030101010101" pitchFamily="2" charset="-122"/>
              </a:rPr>
              <a:t>King(John), Greedy(John), Evil(John), King(Richard), </a:t>
            </a:r>
            <a:r>
              <a:rPr lang="en-US" altLang="zh-CN" sz="1600" b="1">
                <a:ea typeface="宋体" panose="02010600030101010101" pitchFamily="2" charset="-122"/>
              </a:rPr>
              <a:t>etc.</a:t>
            </a:r>
            <a:endParaRPr lang="en-US" altLang="zh-CN" sz="1600" b="1" i="1">
              <a:solidFill>
                <a:schemeClr val="accent2"/>
              </a:solidFill>
              <a:ea typeface="宋体" panose="02010600030101010101" pitchFamily="2" charset="-122"/>
            </a:endParaRPr>
          </a:p>
          <a:p>
            <a:pPr>
              <a:lnSpc>
                <a:spcPct val="80000"/>
              </a:lnSpc>
              <a:buFont typeface="Wingdings" pitchFamily="2" charset="2"/>
              <a:buNone/>
            </a:pPr>
            <a:endParaRPr lang="en-US" altLang="zh-CN" sz="1800">
              <a:ea typeface="宋体" panose="02010600030101010101" pitchFamily="2" charset="-122"/>
            </a:endParaRPr>
          </a:p>
        </p:txBody>
      </p:sp>
    </p:spTree>
    <p:extLst>
      <p:ext uri="{BB962C8B-B14F-4D97-AF65-F5344CB8AC3E}">
        <p14:creationId xmlns:p14="http://schemas.microsoft.com/office/powerpoint/2010/main" val="274169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722" name="Rectangle 2">
            <a:extLst>
              <a:ext uri="{FF2B5EF4-FFF2-40B4-BE49-F238E27FC236}">
                <a16:creationId xmlns:a16="http://schemas.microsoft.com/office/drawing/2014/main" id="{C1B31C24-7601-2B4F-841C-A46856455B73}"/>
              </a:ext>
            </a:extLst>
          </p:cNvPr>
          <p:cNvSpPr>
            <a:spLocks noGrp="1" noChangeArrowheads="1"/>
          </p:cNvSpPr>
          <p:nvPr>
            <p:ph type="title"/>
          </p:nvPr>
        </p:nvSpPr>
        <p:spPr/>
        <p:txBody>
          <a:bodyPr/>
          <a:lstStyle/>
          <a:p>
            <a:r>
              <a:rPr lang="en-US" altLang="zh-CN">
                <a:ea typeface="宋体" panose="02010600030101010101" pitchFamily="2" charset="-122"/>
              </a:rPr>
              <a:t>Reduction contd.</a:t>
            </a:r>
          </a:p>
        </p:txBody>
      </p:sp>
      <p:sp>
        <p:nvSpPr>
          <p:cNvPr id="1438723" name="Rectangle 3">
            <a:extLst>
              <a:ext uri="{FF2B5EF4-FFF2-40B4-BE49-F238E27FC236}">
                <a16:creationId xmlns:a16="http://schemas.microsoft.com/office/drawing/2014/main" id="{CD48D7DD-EACA-2549-ACDD-FF8B59D15FFB}"/>
              </a:ext>
            </a:extLst>
          </p:cNvPr>
          <p:cNvSpPr>
            <a:spLocks noGrp="1" noChangeArrowheads="1"/>
          </p:cNvSpPr>
          <p:nvPr>
            <p:ph type="body" idx="1"/>
          </p:nvPr>
        </p:nvSpPr>
        <p:spPr/>
        <p:txBody>
          <a:bodyPr/>
          <a:lstStyle/>
          <a:p>
            <a:pPr>
              <a:lnSpc>
                <a:spcPct val="90000"/>
              </a:lnSpc>
            </a:pPr>
            <a:r>
              <a:rPr lang="en-US" altLang="zh-CN" sz="2800">
                <a:ea typeface="宋体" panose="02010600030101010101" pitchFamily="2" charset="-122"/>
              </a:rPr>
              <a:t>Claim: Every FOL KB can be propositionalized so as to preserve entailment</a:t>
            </a:r>
          </a:p>
          <a:p>
            <a:pPr lvl="1">
              <a:lnSpc>
                <a:spcPct val="90000"/>
              </a:lnSpc>
            </a:pPr>
            <a:r>
              <a:rPr lang="en-US" altLang="zh-CN" sz="2400">
                <a:ea typeface="宋体" panose="02010600030101010101" pitchFamily="2" charset="-122"/>
              </a:rPr>
              <a:t>(A ground sentence is entailed by new KB iff entailed by original KB)</a:t>
            </a:r>
          </a:p>
          <a:p>
            <a:pPr lvl="4">
              <a:lnSpc>
                <a:spcPct val="90000"/>
              </a:lnSpc>
            </a:pPr>
            <a:endParaRPr lang="en-US" altLang="zh-CN" sz="1800">
              <a:ea typeface="宋体" panose="02010600030101010101" pitchFamily="2" charset="-122"/>
            </a:endParaRPr>
          </a:p>
          <a:p>
            <a:pPr>
              <a:lnSpc>
                <a:spcPct val="90000"/>
              </a:lnSpc>
            </a:pPr>
            <a:r>
              <a:rPr lang="en-US" altLang="zh-CN" sz="2800">
                <a:ea typeface="宋体" panose="02010600030101010101" pitchFamily="2" charset="-122"/>
              </a:rPr>
              <a:t>Idea: propositionalize KB and query, apply resolution, return result</a:t>
            </a:r>
          </a:p>
          <a:p>
            <a:pPr lvl="4">
              <a:lnSpc>
                <a:spcPct val="90000"/>
              </a:lnSpc>
            </a:pPr>
            <a:endParaRPr lang="en-US" altLang="zh-CN" sz="1800">
              <a:ea typeface="宋体" panose="02010600030101010101" pitchFamily="2" charset="-122"/>
            </a:endParaRPr>
          </a:p>
          <a:p>
            <a:pPr>
              <a:lnSpc>
                <a:spcPct val="90000"/>
              </a:lnSpc>
            </a:pPr>
            <a:r>
              <a:rPr lang="en-US" altLang="zh-CN" sz="2800" i="1">
                <a:ea typeface="宋体" panose="02010600030101010101" pitchFamily="2" charset="-122"/>
              </a:rPr>
              <a:t>Problem</a:t>
            </a:r>
            <a:r>
              <a:rPr lang="en-US" altLang="zh-CN" sz="2800">
                <a:ea typeface="宋体" panose="02010600030101010101" pitchFamily="2" charset="-122"/>
              </a:rPr>
              <a:t>: with function symbols, there are infinitely many ground terms,</a:t>
            </a:r>
          </a:p>
          <a:p>
            <a:pPr lvl="1">
              <a:lnSpc>
                <a:spcPct val="90000"/>
              </a:lnSpc>
            </a:pPr>
            <a:r>
              <a:rPr lang="en-US" altLang="zh-CN" sz="2400">
                <a:ea typeface="宋体" panose="02010600030101010101" pitchFamily="2" charset="-122"/>
              </a:rPr>
              <a:t>e.g., </a:t>
            </a:r>
            <a:r>
              <a:rPr lang="en-US" altLang="zh-CN" sz="2400" i="1">
                <a:solidFill>
                  <a:schemeClr val="accent2"/>
                </a:solidFill>
                <a:ea typeface="宋体" panose="02010600030101010101" pitchFamily="2" charset="-122"/>
              </a:rPr>
              <a:t>Father</a:t>
            </a:r>
            <a:r>
              <a:rPr lang="en-US" altLang="zh-CN" sz="2400">
                <a:solidFill>
                  <a:schemeClr val="accent2"/>
                </a:solidFill>
                <a:ea typeface="宋体" panose="02010600030101010101" pitchFamily="2" charset="-122"/>
              </a:rPr>
              <a:t>(</a:t>
            </a:r>
            <a:r>
              <a:rPr lang="en-US" altLang="zh-CN" sz="2400" i="1">
                <a:solidFill>
                  <a:schemeClr val="accent2"/>
                </a:solidFill>
                <a:ea typeface="宋体" panose="02010600030101010101" pitchFamily="2" charset="-122"/>
              </a:rPr>
              <a:t>Father</a:t>
            </a:r>
            <a:r>
              <a:rPr lang="en-US" altLang="zh-CN" sz="2400">
                <a:solidFill>
                  <a:schemeClr val="accent2"/>
                </a:solidFill>
                <a:ea typeface="宋体" panose="02010600030101010101" pitchFamily="2" charset="-122"/>
              </a:rPr>
              <a:t>(</a:t>
            </a:r>
            <a:r>
              <a:rPr lang="en-US" altLang="zh-CN" sz="2400" i="1">
                <a:solidFill>
                  <a:schemeClr val="accent2"/>
                </a:solidFill>
                <a:ea typeface="宋体" panose="02010600030101010101" pitchFamily="2" charset="-122"/>
              </a:rPr>
              <a:t>Father</a:t>
            </a:r>
            <a:r>
              <a:rPr lang="en-US" altLang="zh-CN" sz="2400">
                <a:solidFill>
                  <a:schemeClr val="accent2"/>
                </a:solidFill>
                <a:ea typeface="宋体" panose="02010600030101010101" pitchFamily="2" charset="-122"/>
              </a:rPr>
              <a:t>(</a:t>
            </a:r>
            <a:r>
              <a:rPr lang="en-US" altLang="zh-CN" sz="2400" i="1">
                <a:solidFill>
                  <a:schemeClr val="accent2"/>
                </a:solidFill>
                <a:ea typeface="宋体" panose="02010600030101010101" pitchFamily="2" charset="-122"/>
              </a:rPr>
              <a:t>John</a:t>
            </a:r>
            <a:r>
              <a:rPr lang="en-US" altLang="zh-CN" sz="2400">
                <a:solidFill>
                  <a:schemeClr val="accent2"/>
                </a:solidFill>
                <a:ea typeface="宋体" panose="02010600030101010101" pitchFamily="2" charset="-122"/>
              </a:rPr>
              <a:t>)))</a:t>
            </a:r>
          </a:p>
        </p:txBody>
      </p:sp>
    </p:spTree>
    <p:extLst>
      <p:ext uri="{BB962C8B-B14F-4D97-AF65-F5344CB8AC3E}">
        <p14:creationId xmlns:p14="http://schemas.microsoft.com/office/powerpoint/2010/main" val="2420207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8723">
                                            <p:txEl>
                                              <p:pRg st="5" end="5"/>
                                            </p:txEl>
                                          </p:spTgt>
                                        </p:tgtEl>
                                        <p:attrNameLst>
                                          <p:attrName>style.visibility</p:attrName>
                                        </p:attrNameLst>
                                      </p:cBhvr>
                                      <p:to>
                                        <p:strVal val="visible"/>
                                      </p:to>
                                    </p:set>
                                    <p:anim calcmode="lin" valueType="num">
                                      <p:cBhvr additive="base">
                                        <p:cTn id="7" dur="500" fill="hold"/>
                                        <p:tgtEl>
                                          <p:spTgt spid="143872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872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8723">
                                            <p:txEl>
                                              <p:pRg st="6" end="6"/>
                                            </p:txEl>
                                          </p:spTgt>
                                        </p:tgtEl>
                                        <p:attrNameLst>
                                          <p:attrName>style.visibility</p:attrName>
                                        </p:attrNameLst>
                                      </p:cBhvr>
                                      <p:to>
                                        <p:strVal val="visible"/>
                                      </p:to>
                                    </p:set>
                                    <p:anim calcmode="lin" valueType="num">
                                      <p:cBhvr additive="base">
                                        <p:cTn id="11" dur="500" fill="hold"/>
                                        <p:tgtEl>
                                          <p:spTgt spid="143872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87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770" name="Rectangle 2">
            <a:extLst>
              <a:ext uri="{FF2B5EF4-FFF2-40B4-BE49-F238E27FC236}">
                <a16:creationId xmlns:a16="http://schemas.microsoft.com/office/drawing/2014/main" id="{69D16EE4-C5D7-2544-B1B0-20E271443622}"/>
              </a:ext>
            </a:extLst>
          </p:cNvPr>
          <p:cNvSpPr>
            <a:spLocks noGrp="1" noChangeArrowheads="1"/>
          </p:cNvSpPr>
          <p:nvPr>
            <p:ph type="title"/>
          </p:nvPr>
        </p:nvSpPr>
        <p:spPr/>
        <p:txBody>
          <a:bodyPr/>
          <a:lstStyle/>
          <a:p>
            <a:r>
              <a:rPr lang="en-US" altLang="zh-CN">
                <a:ea typeface="宋体" panose="02010600030101010101" pitchFamily="2" charset="-122"/>
              </a:rPr>
              <a:t>Reduction contd.</a:t>
            </a:r>
          </a:p>
        </p:txBody>
      </p:sp>
      <p:sp>
        <p:nvSpPr>
          <p:cNvPr id="1440771" name="Rectangle 3">
            <a:extLst>
              <a:ext uri="{FF2B5EF4-FFF2-40B4-BE49-F238E27FC236}">
                <a16:creationId xmlns:a16="http://schemas.microsoft.com/office/drawing/2014/main" id="{1389F005-24FC-DA49-BF26-6539E875EF35}"/>
              </a:ext>
            </a:extLst>
          </p:cNvPr>
          <p:cNvSpPr>
            <a:spLocks noGrp="1" noChangeArrowheads="1"/>
          </p:cNvSpPr>
          <p:nvPr>
            <p:ph type="body" idx="1"/>
          </p:nvPr>
        </p:nvSpPr>
        <p:spPr/>
        <p:txBody>
          <a:bodyPr/>
          <a:lstStyle/>
          <a:p>
            <a:pPr>
              <a:lnSpc>
                <a:spcPct val="80000"/>
              </a:lnSpc>
              <a:buFont typeface="Wingdings" pitchFamily="2" charset="2"/>
              <a:buNone/>
            </a:pPr>
            <a:r>
              <a:rPr lang="en-US" altLang="zh-CN" sz="2000">
                <a:ea typeface="宋体" panose="02010600030101010101" pitchFamily="2" charset="-122"/>
              </a:rPr>
              <a:t>Theorem: Herbrand (1930). If a sentence </a:t>
            </a:r>
            <a:r>
              <a:rPr lang="el-GR" altLang="zh-CN" sz="2000">
                <a:cs typeface="Arial" panose="020B0604020202020204" pitchFamily="34" charset="0"/>
              </a:rPr>
              <a:t>α</a:t>
            </a:r>
            <a:r>
              <a:rPr lang="en-US" altLang="zh-CN" sz="2000">
                <a:ea typeface="宋体" panose="02010600030101010101" pitchFamily="2" charset="-122"/>
                <a:cs typeface="Arial" panose="020B0604020202020204" pitchFamily="34" charset="0"/>
              </a:rPr>
              <a:t> </a:t>
            </a:r>
            <a:r>
              <a:rPr lang="en-US" altLang="zh-CN" sz="2000">
                <a:ea typeface="宋体" panose="02010600030101010101" pitchFamily="2" charset="-122"/>
              </a:rPr>
              <a:t>is entailed by an FOL KB, it is entailed by a </a:t>
            </a:r>
            <a:r>
              <a:rPr lang="en-US" altLang="zh-CN" sz="2000" i="1">
                <a:ea typeface="宋体" panose="02010600030101010101" pitchFamily="2" charset="-122"/>
              </a:rPr>
              <a:t>finite </a:t>
            </a:r>
            <a:r>
              <a:rPr lang="en-US" altLang="zh-CN" sz="2000">
                <a:ea typeface="宋体" panose="02010600030101010101" pitchFamily="2" charset="-122"/>
              </a:rPr>
              <a:t>subset of the propositionalized KB</a:t>
            </a:r>
          </a:p>
          <a:p>
            <a:pPr>
              <a:lnSpc>
                <a:spcPct val="80000"/>
              </a:lnSpc>
            </a:pPr>
            <a:endParaRPr lang="en-US" altLang="zh-CN" sz="2000">
              <a:ea typeface="宋体" panose="02010600030101010101" pitchFamily="2" charset="-122"/>
            </a:endParaRPr>
          </a:p>
          <a:p>
            <a:pPr>
              <a:lnSpc>
                <a:spcPct val="80000"/>
              </a:lnSpc>
              <a:buFont typeface="Wingdings" pitchFamily="2" charset="2"/>
              <a:buNone/>
            </a:pPr>
            <a:r>
              <a:rPr lang="en-US" altLang="zh-CN" sz="2000">
                <a:ea typeface="宋体" panose="02010600030101010101" pitchFamily="2" charset="-122"/>
              </a:rPr>
              <a:t>Idea: For </a:t>
            </a:r>
            <a:r>
              <a:rPr lang="en-US" altLang="zh-CN" sz="2000" i="1">
                <a:ea typeface="宋体" panose="02010600030101010101" pitchFamily="2" charset="-122"/>
              </a:rPr>
              <a:t>n</a:t>
            </a:r>
            <a:r>
              <a:rPr lang="en-US" altLang="zh-CN" sz="2000">
                <a:ea typeface="宋体" panose="02010600030101010101" pitchFamily="2" charset="-122"/>
              </a:rPr>
              <a:t> = 0 to </a:t>
            </a:r>
            <a:r>
              <a:rPr lang="en-US" altLang="zh-CN" sz="2800">
                <a:ea typeface="宋体" panose="02010600030101010101" pitchFamily="2" charset="-122"/>
                <a:cs typeface="Arial" panose="020B0604020202020204" pitchFamily="34" charset="0"/>
              </a:rPr>
              <a:t>∞</a:t>
            </a:r>
            <a:r>
              <a:rPr lang="en-US" altLang="zh-CN" sz="2000">
                <a:ea typeface="宋体" panose="02010600030101010101" pitchFamily="2" charset="-122"/>
              </a:rPr>
              <a:t> do</a:t>
            </a:r>
          </a:p>
          <a:p>
            <a:pPr lvl="1">
              <a:lnSpc>
                <a:spcPct val="80000"/>
              </a:lnSpc>
              <a:buFont typeface="Wingdings" pitchFamily="2" charset="2"/>
              <a:buNone/>
            </a:pPr>
            <a:r>
              <a:rPr lang="en-US" altLang="zh-CN" sz="1800">
                <a:ea typeface="宋体" panose="02010600030101010101" pitchFamily="2" charset="-122"/>
              </a:rPr>
              <a:t>    </a:t>
            </a:r>
            <a:r>
              <a:rPr lang="en-US" altLang="zh-CN" sz="2000">
                <a:ea typeface="宋体" panose="02010600030101010101" pitchFamily="2" charset="-122"/>
              </a:rPr>
              <a:t>create a propositional KB by instantiating with depth-</a:t>
            </a:r>
            <a:r>
              <a:rPr lang="en-US" altLang="zh-CN" sz="2000" i="1">
                <a:ea typeface="宋体" panose="02010600030101010101" pitchFamily="2" charset="-122"/>
              </a:rPr>
              <a:t>n</a:t>
            </a:r>
            <a:r>
              <a:rPr lang="en-US" altLang="zh-CN" sz="2000">
                <a:ea typeface="宋体" panose="02010600030101010101" pitchFamily="2" charset="-122"/>
              </a:rPr>
              <a:t> terms</a:t>
            </a:r>
          </a:p>
          <a:p>
            <a:pPr lvl="1">
              <a:lnSpc>
                <a:spcPct val="80000"/>
              </a:lnSpc>
              <a:buFont typeface="Wingdings" pitchFamily="2" charset="2"/>
              <a:buNone/>
            </a:pPr>
            <a:r>
              <a:rPr lang="en-US" altLang="zh-CN" sz="2000">
                <a:ea typeface="宋体" panose="02010600030101010101" pitchFamily="2" charset="-122"/>
              </a:rPr>
              <a:t>    see if </a:t>
            </a:r>
            <a:r>
              <a:rPr lang="el-GR" altLang="zh-CN" sz="2000">
                <a:cs typeface="Arial" panose="020B0604020202020204" pitchFamily="34" charset="0"/>
              </a:rPr>
              <a:t>α</a:t>
            </a:r>
            <a:r>
              <a:rPr lang="en-US" altLang="zh-CN" sz="2000">
                <a:ea typeface="宋体" panose="02010600030101010101" pitchFamily="2" charset="-122"/>
              </a:rPr>
              <a:t> is entailed by this KB</a:t>
            </a:r>
          </a:p>
          <a:p>
            <a:pPr>
              <a:lnSpc>
                <a:spcPct val="80000"/>
              </a:lnSpc>
              <a:buFont typeface="Wingdings" pitchFamily="2" charset="2"/>
              <a:buNone/>
            </a:pPr>
            <a:endParaRPr lang="en-US" altLang="zh-CN" sz="2400">
              <a:ea typeface="宋体" panose="02010600030101010101" pitchFamily="2" charset="-122"/>
            </a:endParaRPr>
          </a:p>
          <a:p>
            <a:pPr>
              <a:lnSpc>
                <a:spcPct val="80000"/>
              </a:lnSpc>
              <a:buFont typeface="Wingdings" pitchFamily="2" charset="2"/>
              <a:buNone/>
            </a:pPr>
            <a:r>
              <a:rPr lang="en-US" altLang="zh-CN" sz="2000">
                <a:ea typeface="宋体" panose="02010600030101010101" pitchFamily="2" charset="-122"/>
              </a:rPr>
              <a:t>Problem: works if </a:t>
            </a:r>
            <a:r>
              <a:rPr lang="el-GR" altLang="zh-CN" sz="2000">
                <a:cs typeface="Arial" panose="020B0604020202020204" pitchFamily="34" charset="0"/>
              </a:rPr>
              <a:t>α</a:t>
            </a:r>
            <a:r>
              <a:rPr lang="en-US" altLang="zh-CN" sz="2000">
                <a:ea typeface="宋体" panose="02010600030101010101" pitchFamily="2" charset="-122"/>
              </a:rPr>
              <a:t> is entailed, keeps instantiating and doesn’t terminate if </a:t>
            </a:r>
            <a:r>
              <a:rPr lang="el-GR" altLang="zh-CN" sz="2000">
                <a:cs typeface="Arial" panose="020B0604020202020204" pitchFamily="34" charset="0"/>
              </a:rPr>
              <a:t>α</a:t>
            </a:r>
            <a:r>
              <a:rPr lang="en-US" altLang="zh-CN" sz="2000">
                <a:ea typeface="宋体" panose="02010600030101010101" pitchFamily="2" charset="-122"/>
              </a:rPr>
              <a:t> is not entailed</a:t>
            </a:r>
          </a:p>
          <a:p>
            <a:pPr>
              <a:lnSpc>
                <a:spcPct val="80000"/>
              </a:lnSpc>
              <a:buFont typeface="Wingdings" pitchFamily="2" charset="2"/>
              <a:buNone/>
            </a:pPr>
            <a:endParaRPr lang="en-US" altLang="zh-CN" sz="2000">
              <a:ea typeface="宋体" panose="02010600030101010101" pitchFamily="2" charset="-122"/>
            </a:endParaRPr>
          </a:p>
          <a:p>
            <a:pPr>
              <a:lnSpc>
                <a:spcPct val="80000"/>
              </a:lnSpc>
              <a:buFont typeface="Wingdings" pitchFamily="2" charset="2"/>
              <a:buNone/>
            </a:pPr>
            <a:r>
              <a:rPr lang="en-US" altLang="zh-CN" sz="2000">
                <a:ea typeface="宋体" panose="02010600030101010101" pitchFamily="2" charset="-122"/>
              </a:rPr>
              <a:t>Theorem: Turing (1936), Church (1936) Entailment for FOL is semidecidable (algorithms exist that say yes to every entailed sentence, but no algorithm exists that also says no to every nonentailed sentence.)</a:t>
            </a:r>
          </a:p>
        </p:txBody>
      </p:sp>
    </p:spTree>
    <p:extLst>
      <p:ext uri="{BB962C8B-B14F-4D97-AF65-F5344CB8AC3E}">
        <p14:creationId xmlns:p14="http://schemas.microsoft.com/office/powerpoint/2010/main" val="3027231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2818" name="Rectangle 2">
            <a:extLst>
              <a:ext uri="{FF2B5EF4-FFF2-40B4-BE49-F238E27FC236}">
                <a16:creationId xmlns:a16="http://schemas.microsoft.com/office/drawing/2014/main" id="{70B9A21A-270C-934A-ACC9-9B4BC562A197}"/>
              </a:ext>
            </a:extLst>
          </p:cNvPr>
          <p:cNvSpPr>
            <a:spLocks noGrp="1" noChangeArrowheads="1"/>
          </p:cNvSpPr>
          <p:nvPr>
            <p:ph type="title"/>
          </p:nvPr>
        </p:nvSpPr>
        <p:spPr/>
        <p:txBody>
          <a:bodyPr>
            <a:normAutofit fontScale="90000"/>
          </a:bodyPr>
          <a:lstStyle/>
          <a:p>
            <a:r>
              <a:rPr lang="en-US" altLang="zh-CN" sz="4000">
                <a:ea typeface="宋体" panose="02010600030101010101" pitchFamily="2" charset="-122"/>
              </a:rPr>
              <a:t>Problems with</a:t>
            </a:r>
            <a:r>
              <a:rPr lang="en-US" altLang="zh-CN">
                <a:ea typeface="宋体" panose="02010600030101010101" pitchFamily="2" charset="-122"/>
              </a:rPr>
              <a:t> </a:t>
            </a:r>
            <a:r>
              <a:rPr lang="en-US" altLang="zh-CN" sz="4000">
                <a:ea typeface="宋体" panose="02010600030101010101" pitchFamily="2" charset="-122"/>
              </a:rPr>
              <a:t>propositionalization</a:t>
            </a:r>
          </a:p>
        </p:txBody>
      </p:sp>
      <p:sp>
        <p:nvSpPr>
          <p:cNvPr id="1442819" name="Rectangle 3">
            <a:extLst>
              <a:ext uri="{FF2B5EF4-FFF2-40B4-BE49-F238E27FC236}">
                <a16:creationId xmlns:a16="http://schemas.microsoft.com/office/drawing/2014/main" id="{269DF255-CCC1-F048-B8F6-21EF782B03C5}"/>
              </a:ext>
            </a:extLst>
          </p:cNvPr>
          <p:cNvSpPr>
            <a:spLocks noGrp="1" noChangeArrowheads="1"/>
          </p:cNvSpPr>
          <p:nvPr>
            <p:ph type="body" idx="1"/>
          </p:nvPr>
        </p:nvSpPr>
        <p:spPr>
          <a:xfrm>
            <a:off x="685800" y="1295400"/>
            <a:ext cx="7772400" cy="4953000"/>
          </a:xfrm>
        </p:spPr>
        <p:txBody>
          <a:bodyPr/>
          <a:lstStyle/>
          <a:p>
            <a:pPr marL="381000" indent="-381000">
              <a:lnSpc>
                <a:spcPct val="80000"/>
              </a:lnSpc>
              <a:buFont typeface="Symbol" pitchFamily="2" charset="2"/>
              <a:buAutoNum type="arabicPeriod"/>
            </a:pPr>
            <a:r>
              <a:rPr lang="en-US" altLang="zh-CN" sz="2400">
                <a:ea typeface="宋体" panose="02010600030101010101" pitchFamily="2" charset="-122"/>
              </a:rPr>
              <a:t>Propositionalization seems to generate lots of irrelevant sentences.</a:t>
            </a:r>
          </a:p>
          <a:p>
            <a:pPr marL="381000" indent="-381000">
              <a:lnSpc>
                <a:spcPct val="80000"/>
              </a:lnSpc>
              <a:buFont typeface="Symbol" pitchFamily="2" charset="2"/>
              <a:buNone/>
            </a:pPr>
            <a:endParaRPr lang="en-US" altLang="zh-CN" sz="2400">
              <a:ea typeface="宋体" panose="02010600030101010101" pitchFamily="2" charset="-122"/>
            </a:endParaRPr>
          </a:p>
          <a:p>
            <a:pPr marL="800100" lvl="1" indent="-342900">
              <a:lnSpc>
                <a:spcPct val="80000"/>
              </a:lnSpc>
            </a:pPr>
            <a:r>
              <a:rPr lang="en-US" altLang="zh-CN" sz="2000">
                <a:ea typeface="宋体" panose="02010600030101010101" pitchFamily="2" charset="-122"/>
              </a:rPr>
              <a:t>E.g., from:</a:t>
            </a:r>
            <a:br>
              <a:rPr lang="en-US" altLang="zh-CN" sz="2000">
                <a:ea typeface="宋体" panose="02010600030101010101" pitchFamily="2" charset="-122"/>
              </a:rPr>
            </a:br>
            <a:r>
              <a:rPr lang="en-US" altLang="zh-CN" sz="2400" i="1">
                <a:solidFill>
                  <a:schemeClr val="accent2"/>
                </a:solidFill>
                <a:ea typeface="宋体" panose="02010600030101010101" pitchFamily="2" charset="-122"/>
                <a:sym typeface="Symbol" pitchFamily="2" charset="2"/>
              </a:rPr>
              <a:t></a:t>
            </a:r>
            <a:r>
              <a:rPr lang="en-US" altLang="zh-CN" sz="2400" i="1">
                <a:solidFill>
                  <a:schemeClr val="accent2"/>
                </a:solidFill>
                <a:ea typeface="宋体" panose="02010600030101010101" pitchFamily="2" charset="-122"/>
              </a:rPr>
              <a:t>x King(x) </a:t>
            </a:r>
            <a:r>
              <a:rPr lang="en-US" altLang="zh-CN" sz="2400" i="1">
                <a:solidFill>
                  <a:schemeClr val="accent2"/>
                </a:solidFill>
                <a:ea typeface="宋体" panose="02010600030101010101" pitchFamily="2" charset="-122"/>
                <a:sym typeface="Symbol" pitchFamily="2" charset="2"/>
              </a:rPr>
              <a:t></a:t>
            </a:r>
            <a:r>
              <a:rPr lang="en-US" altLang="zh-CN" sz="2400" i="1">
                <a:solidFill>
                  <a:schemeClr val="accent2"/>
                </a:solidFill>
                <a:ea typeface="宋体" panose="02010600030101010101" pitchFamily="2" charset="-122"/>
              </a:rPr>
              <a:t> Greedy(x) </a:t>
            </a:r>
            <a:r>
              <a:rPr lang="en-US" altLang="zh-CN" sz="2400" i="1">
                <a:solidFill>
                  <a:schemeClr val="accent2"/>
                </a:solidFill>
                <a:ea typeface="宋体" panose="02010600030101010101" pitchFamily="2" charset="-122"/>
                <a:sym typeface="Symbol" pitchFamily="2" charset="2"/>
              </a:rPr>
              <a:t></a:t>
            </a:r>
            <a:r>
              <a:rPr lang="en-US" altLang="zh-CN" sz="2400" i="1">
                <a:solidFill>
                  <a:schemeClr val="accent2"/>
                </a:solidFill>
                <a:ea typeface="宋体" panose="02010600030101010101" pitchFamily="2" charset="-122"/>
              </a:rPr>
              <a:t> Evil(x)</a:t>
            </a:r>
            <a:br>
              <a:rPr lang="en-US" altLang="zh-CN" sz="2400" i="1">
                <a:solidFill>
                  <a:schemeClr val="accent2"/>
                </a:solidFill>
                <a:ea typeface="宋体" panose="02010600030101010101" pitchFamily="2" charset="-122"/>
              </a:rPr>
            </a:br>
            <a:r>
              <a:rPr lang="en-US" altLang="zh-CN" sz="2400" i="1">
                <a:solidFill>
                  <a:schemeClr val="accent2"/>
                </a:solidFill>
                <a:ea typeface="宋体" panose="02010600030101010101" pitchFamily="2" charset="-122"/>
              </a:rPr>
              <a:t>King(John)</a:t>
            </a:r>
            <a:br>
              <a:rPr lang="en-US" altLang="zh-CN" sz="2400" i="1">
                <a:solidFill>
                  <a:schemeClr val="accent2"/>
                </a:solidFill>
                <a:ea typeface="宋体" panose="02010600030101010101" pitchFamily="2" charset="-122"/>
              </a:rPr>
            </a:br>
            <a:r>
              <a:rPr lang="en-US" altLang="zh-CN" sz="2400" i="1">
                <a:solidFill>
                  <a:schemeClr val="accent2"/>
                </a:solidFill>
                <a:ea typeface="宋体" panose="02010600030101010101" pitchFamily="2" charset="-122"/>
                <a:sym typeface="Symbol" pitchFamily="2" charset="2"/>
              </a:rPr>
              <a:t></a:t>
            </a:r>
            <a:r>
              <a:rPr lang="en-US" altLang="zh-CN" sz="2400" i="1">
                <a:solidFill>
                  <a:schemeClr val="accent2"/>
                </a:solidFill>
                <a:ea typeface="宋体" panose="02010600030101010101" pitchFamily="2" charset="-122"/>
              </a:rPr>
              <a:t>y Greedy(y)</a:t>
            </a:r>
            <a:br>
              <a:rPr lang="en-US" altLang="zh-CN" sz="2400" i="1">
                <a:solidFill>
                  <a:schemeClr val="accent2"/>
                </a:solidFill>
                <a:ea typeface="宋体" panose="02010600030101010101" pitchFamily="2" charset="-122"/>
              </a:rPr>
            </a:br>
            <a:r>
              <a:rPr lang="en-US" altLang="zh-CN" sz="2400" i="1">
                <a:solidFill>
                  <a:schemeClr val="accent2"/>
                </a:solidFill>
                <a:ea typeface="宋体" panose="02010600030101010101" pitchFamily="2" charset="-122"/>
              </a:rPr>
              <a:t>Brother(Richard,John)</a:t>
            </a:r>
            <a:br>
              <a:rPr lang="en-US" altLang="zh-CN" sz="2400" i="1">
                <a:solidFill>
                  <a:schemeClr val="accent2"/>
                </a:solidFill>
                <a:ea typeface="宋体" panose="02010600030101010101" pitchFamily="2" charset="-122"/>
              </a:rPr>
            </a:br>
            <a:br>
              <a:rPr lang="en-US" altLang="zh-CN" sz="2400" i="1">
                <a:solidFill>
                  <a:schemeClr val="accent2"/>
                </a:solidFill>
                <a:ea typeface="宋体" panose="02010600030101010101" pitchFamily="2" charset="-122"/>
              </a:rPr>
            </a:br>
            <a:r>
              <a:rPr lang="en-US" altLang="zh-CN" sz="2000">
                <a:ea typeface="宋体" panose="02010600030101010101" pitchFamily="2" charset="-122"/>
              </a:rPr>
              <a:t>it seems obvious that </a:t>
            </a:r>
            <a:r>
              <a:rPr lang="en-US" altLang="zh-CN" sz="2000" i="1">
                <a:solidFill>
                  <a:schemeClr val="accent2"/>
                </a:solidFill>
                <a:ea typeface="宋体" panose="02010600030101010101" pitchFamily="2" charset="-122"/>
              </a:rPr>
              <a:t>Evil(John),</a:t>
            </a:r>
            <a:r>
              <a:rPr lang="en-US" altLang="zh-CN" sz="2000">
                <a:ea typeface="宋体" panose="02010600030101010101" pitchFamily="2" charset="-122"/>
              </a:rPr>
              <a:t> but propositionalization produces lots of facts such as </a:t>
            </a:r>
            <a:r>
              <a:rPr lang="en-US" altLang="zh-CN" sz="2000" i="1">
                <a:solidFill>
                  <a:schemeClr val="accent2"/>
                </a:solidFill>
                <a:ea typeface="宋体" panose="02010600030101010101" pitchFamily="2" charset="-122"/>
              </a:rPr>
              <a:t>Greedy(Richard)</a:t>
            </a:r>
            <a:r>
              <a:rPr lang="en-US" altLang="zh-CN" sz="2000">
                <a:ea typeface="宋体" panose="02010600030101010101" pitchFamily="2" charset="-122"/>
              </a:rPr>
              <a:t> that are irrelevant</a:t>
            </a:r>
          </a:p>
          <a:p>
            <a:pPr marL="381000" indent="-381000">
              <a:lnSpc>
                <a:spcPct val="80000"/>
              </a:lnSpc>
              <a:buFont typeface="Symbol" pitchFamily="2" charset="2"/>
              <a:buNone/>
            </a:pPr>
            <a:endParaRPr lang="en-US" altLang="zh-CN" sz="2400">
              <a:ea typeface="宋体" panose="02010600030101010101" pitchFamily="2" charset="-122"/>
            </a:endParaRPr>
          </a:p>
          <a:p>
            <a:pPr marL="381000" indent="-381000">
              <a:lnSpc>
                <a:spcPct val="80000"/>
              </a:lnSpc>
              <a:buFont typeface="Symbol" pitchFamily="2" charset="2"/>
              <a:buAutoNum type="arabicPeriod"/>
            </a:pPr>
            <a:r>
              <a:rPr lang="en-US" altLang="zh-CN" sz="2400">
                <a:ea typeface="宋体" panose="02010600030101010101" pitchFamily="2" charset="-122"/>
              </a:rPr>
              <a:t>With </a:t>
            </a:r>
            <a:r>
              <a:rPr lang="en-US" altLang="zh-CN" sz="2400" i="1">
                <a:ea typeface="宋体" panose="02010600030101010101" pitchFamily="2" charset="-122"/>
              </a:rPr>
              <a:t>p k</a:t>
            </a:r>
            <a:r>
              <a:rPr lang="en-US" altLang="zh-CN" sz="2400">
                <a:ea typeface="宋体" panose="02010600030101010101" pitchFamily="2" charset="-122"/>
              </a:rPr>
              <a:t>-ary predicates and </a:t>
            </a:r>
            <a:r>
              <a:rPr lang="en-US" altLang="zh-CN" sz="2400" i="1">
                <a:ea typeface="宋体" panose="02010600030101010101" pitchFamily="2" charset="-122"/>
              </a:rPr>
              <a:t>n</a:t>
            </a:r>
            <a:r>
              <a:rPr lang="en-US" altLang="zh-CN" sz="2400">
                <a:ea typeface="宋体" panose="02010600030101010101" pitchFamily="2" charset="-122"/>
              </a:rPr>
              <a:t> constants, there are </a:t>
            </a:r>
            <a:r>
              <a:rPr lang="en-US" altLang="zh-CN" sz="2400" i="1">
                <a:ea typeface="宋体" panose="02010600030101010101" pitchFamily="2" charset="-122"/>
              </a:rPr>
              <a:t>p</a:t>
            </a:r>
            <a:r>
              <a:rPr lang="en-US" altLang="zh-CN" sz="2400" i="1">
                <a:ea typeface="宋体" panose="02010600030101010101" pitchFamily="2" charset="-122"/>
                <a:cs typeface="Arial" panose="020B0604020202020204" pitchFamily="34" charset="0"/>
              </a:rPr>
              <a:t>·</a:t>
            </a:r>
            <a:r>
              <a:rPr lang="en-US" altLang="zh-CN" sz="2400" i="1">
                <a:ea typeface="宋体" panose="02010600030101010101" pitchFamily="2" charset="-122"/>
              </a:rPr>
              <a:t>n</a:t>
            </a:r>
            <a:r>
              <a:rPr lang="en-US" altLang="zh-CN" sz="2400" i="1" baseline="30000">
                <a:ea typeface="宋体" panose="02010600030101010101" pitchFamily="2" charset="-122"/>
              </a:rPr>
              <a:t>k</a:t>
            </a:r>
            <a:r>
              <a:rPr lang="en-US" altLang="zh-CN" sz="2400">
                <a:ea typeface="宋体" panose="02010600030101010101" pitchFamily="2" charset="-122"/>
              </a:rPr>
              <a:t> instantiations.</a:t>
            </a:r>
          </a:p>
          <a:p>
            <a:pPr marL="800100" lvl="1" indent="-342900">
              <a:lnSpc>
                <a:spcPct val="80000"/>
              </a:lnSpc>
              <a:buFont typeface="Symbol" pitchFamily="2" charset="2"/>
              <a:buChar char="·"/>
            </a:pPr>
            <a:r>
              <a:rPr lang="en-US" altLang="zh-CN" sz="2000">
                <a:ea typeface="宋体" panose="02010600030101010101" pitchFamily="2" charset="-122"/>
              </a:rPr>
              <a:t>With function symbols, it gets worse!</a:t>
            </a:r>
          </a:p>
        </p:txBody>
      </p:sp>
    </p:spTree>
    <p:extLst>
      <p:ext uri="{BB962C8B-B14F-4D97-AF65-F5344CB8AC3E}">
        <p14:creationId xmlns:p14="http://schemas.microsoft.com/office/powerpoint/2010/main" val="4226079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66" name="Rectangle 2">
            <a:extLst>
              <a:ext uri="{FF2B5EF4-FFF2-40B4-BE49-F238E27FC236}">
                <a16:creationId xmlns:a16="http://schemas.microsoft.com/office/drawing/2014/main" id="{B275ECDC-B7D0-C749-845C-B983ADECF7DE}"/>
              </a:ext>
            </a:extLst>
          </p:cNvPr>
          <p:cNvSpPr>
            <a:spLocks noGrp="1" noChangeArrowheads="1"/>
          </p:cNvSpPr>
          <p:nvPr>
            <p:ph type="title"/>
          </p:nvPr>
        </p:nvSpPr>
        <p:spPr/>
        <p:txBody>
          <a:bodyPr/>
          <a:lstStyle/>
          <a:p>
            <a:r>
              <a:rPr lang="en-US" altLang="zh-CN">
                <a:ea typeface="宋体" panose="02010600030101010101" pitchFamily="2" charset="-122"/>
              </a:rPr>
              <a:t>Methods to speed up inference</a:t>
            </a:r>
          </a:p>
        </p:txBody>
      </p:sp>
      <p:sp>
        <p:nvSpPr>
          <p:cNvPr id="1444867" name="Rectangle 3">
            <a:extLst>
              <a:ext uri="{FF2B5EF4-FFF2-40B4-BE49-F238E27FC236}">
                <a16:creationId xmlns:a16="http://schemas.microsoft.com/office/drawing/2014/main" id="{9FB5CD77-F2CD-2744-9A9E-C5FB465E1CAD}"/>
              </a:ext>
            </a:extLst>
          </p:cNvPr>
          <p:cNvSpPr>
            <a:spLocks noGrp="1" noChangeArrowheads="1"/>
          </p:cNvSpPr>
          <p:nvPr>
            <p:ph type="body" idx="1"/>
          </p:nvPr>
        </p:nvSpPr>
        <p:spPr/>
        <p:txBody>
          <a:bodyPr/>
          <a:lstStyle/>
          <a:p>
            <a:r>
              <a:rPr lang="en-US" altLang="zh-CN">
                <a:ea typeface="宋体" panose="02010600030101010101" pitchFamily="2" charset="-122"/>
              </a:rPr>
              <a:t>Unification </a:t>
            </a:r>
          </a:p>
          <a:p>
            <a:r>
              <a:rPr lang="en-US" altLang="zh-CN">
                <a:ea typeface="宋体" panose="02010600030101010101" pitchFamily="2" charset="-122"/>
              </a:rPr>
              <a:t>Resolution with search heuristics.</a:t>
            </a:r>
          </a:p>
          <a:p>
            <a:r>
              <a:rPr lang="en-US" altLang="zh-CN">
                <a:ea typeface="宋体" panose="02010600030101010101" pitchFamily="2" charset="-122"/>
              </a:rPr>
              <a:t>Backward Chaining/ Prolog </a:t>
            </a:r>
          </a:p>
          <a:p>
            <a:r>
              <a:rPr lang="en-US" altLang="zh-CN">
                <a:ea typeface="宋体" panose="02010600030101010101" pitchFamily="2" charset="-122"/>
              </a:rPr>
              <a:t>Paramodulation</a:t>
            </a:r>
          </a:p>
          <a:p>
            <a:endParaRPr lang="en-US" altLang="zh-CN">
              <a:ea typeface="宋体" panose="02010600030101010101" pitchFamily="2" charset="-122"/>
            </a:endParaRPr>
          </a:p>
          <a:p>
            <a:r>
              <a:rPr lang="en-US" altLang="zh-CN">
                <a:ea typeface="宋体" panose="02010600030101010101" pitchFamily="2" charset="-122"/>
              </a:rPr>
              <a:t>There is a technology of theorem proving.</a:t>
            </a:r>
          </a:p>
        </p:txBody>
      </p:sp>
    </p:spTree>
    <p:extLst>
      <p:ext uri="{BB962C8B-B14F-4D97-AF65-F5344CB8AC3E}">
        <p14:creationId xmlns:p14="http://schemas.microsoft.com/office/powerpoint/2010/main" val="3618021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a:extLst>
              <a:ext uri="{FF2B5EF4-FFF2-40B4-BE49-F238E27FC236}">
                <a16:creationId xmlns:a16="http://schemas.microsoft.com/office/drawing/2014/main" id="{2DF9AB7D-8285-8E42-BB4F-7943E9704F2D}"/>
              </a:ext>
            </a:extLst>
          </p:cNvPr>
          <p:cNvSpPr>
            <a:spLocks noGrp="1" noChangeArrowheads="1"/>
          </p:cNvSpPr>
          <p:nvPr>
            <p:ph type="title"/>
          </p:nvPr>
        </p:nvSpPr>
        <p:spPr/>
        <p:txBody>
          <a:bodyPr/>
          <a:lstStyle/>
          <a:p>
            <a:r>
              <a:rPr lang="en-US" altLang="zh-CN">
                <a:ea typeface="宋体" panose="02010600030101010101" pitchFamily="2" charset="-122"/>
              </a:rPr>
              <a:t>What you need to know</a:t>
            </a:r>
          </a:p>
        </p:txBody>
      </p:sp>
      <p:sp>
        <p:nvSpPr>
          <p:cNvPr id="1512451" name="Rectangle 3">
            <a:extLst>
              <a:ext uri="{FF2B5EF4-FFF2-40B4-BE49-F238E27FC236}">
                <a16:creationId xmlns:a16="http://schemas.microsoft.com/office/drawing/2014/main" id="{F21C8EBE-91DF-8B48-9AB4-760894D11A99}"/>
              </a:ext>
            </a:extLst>
          </p:cNvPr>
          <p:cNvSpPr>
            <a:spLocks noGrp="1" noChangeArrowheads="1"/>
          </p:cNvSpPr>
          <p:nvPr>
            <p:ph type="body" idx="1"/>
          </p:nvPr>
        </p:nvSpPr>
        <p:spPr/>
        <p:txBody>
          <a:bodyPr/>
          <a:lstStyle/>
          <a:p>
            <a:pPr>
              <a:lnSpc>
                <a:spcPct val="90000"/>
              </a:lnSpc>
            </a:pPr>
            <a:r>
              <a:rPr lang="en-US" altLang="zh-CN" sz="2400">
                <a:ea typeface="宋体" panose="02010600030101010101" pitchFamily="2" charset="-122"/>
              </a:rPr>
              <a:t>Basic concepts of logic</a:t>
            </a:r>
          </a:p>
          <a:p>
            <a:pPr lvl="1">
              <a:lnSpc>
                <a:spcPct val="90000"/>
              </a:lnSpc>
            </a:pPr>
            <a:r>
              <a:rPr lang="en-US" altLang="zh-CN" sz="2000">
                <a:ea typeface="宋体" panose="02010600030101010101" pitchFamily="2" charset="-122"/>
              </a:rPr>
              <a:t>Entailment, validity, satisfiability</a:t>
            </a:r>
          </a:p>
          <a:p>
            <a:pPr lvl="1">
              <a:lnSpc>
                <a:spcPct val="90000"/>
              </a:lnSpc>
            </a:pPr>
            <a:r>
              <a:rPr lang="en-US" altLang="zh-CN" sz="2000">
                <a:ea typeface="宋体" panose="02010600030101010101" pitchFamily="2" charset="-122"/>
              </a:rPr>
              <a:t>Logical equivalence in propositional logic (rewrite rules)</a:t>
            </a:r>
          </a:p>
          <a:p>
            <a:pPr>
              <a:lnSpc>
                <a:spcPct val="90000"/>
              </a:lnSpc>
            </a:pPr>
            <a:r>
              <a:rPr lang="en-US" altLang="zh-CN" sz="2400">
                <a:ea typeface="宋体" panose="02010600030101010101" pitchFamily="2" charset="-122"/>
              </a:rPr>
              <a:t>Propositional Logic</a:t>
            </a:r>
          </a:p>
          <a:p>
            <a:pPr lvl="1">
              <a:lnSpc>
                <a:spcPct val="90000"/>
              </a:lnSpc>
            </a:pPr>
            <a:r>
              <a:rPr lang="en-US" altLang="zh-CN" sz="2000">
                <a:ea typeface="宋体" panose="02010600030101010101" pitchFamily="2" charset="-122"/>
              </a:rPr>
              <a:t>Syntax, Semantics</a:t>
            </a:r>
          </a:p>
          <a:p>
            <a:pPr lvl="1">
              <a:lnSpc>
                <a:spcPct val="90000"/>
              </a:lnSpc>
            </a:pPr>
            <a:r>
              <a:rPr lang="en-US" altLang="zh-CN" sz="2000">
                <a:ea typeface="宋体" panose="02010600030101010101" pitchFamily="2" charset="-122"/>
              </a:rPr>
              <a:t>Models, and truth table enumeration for model checking</a:t>
            </a:r>
          </a:p>
          <a:p>
            <a:pPr lvl="1">
              <a:lnSpc>
                <a:spcPct val="90000"/>
              </a:lnSpc>
            </a:pPr>
            <a:r>
              <a:rPr lang="en-US" altLang="zh-CN" sz="2000">
                <a:ea typeface="宋体" panose="02010600030101010101" pitchFamily="2" charset="-122"/>
              </a:rPr>
              <a:t>Reduction to CNF using logical equivalence rules</a:t>
            </a:r>
          </a:p>
          <a:p>
            <a:pPr lvl="1">
              <a:lnSpc>
                <a:spcPct val="90000"/>
              </a:lnSpc>
            </a:pPr>
            <a:r>
              <a:rPr lang="en-US" altLang="zh-CN" sz="2000">
                <a:ea typeface="宋体" panose="02010600030101010101" pitchFamily="2" charset="-122"/>
              </a:rPr>
              <a:t>Propositional resolution</a:t>
            </a:r>
          </a:p>
          <a:p>
            <a:pPr>
              <a:lnSpc>
                <a:spcPct val="90000"/>
              </a:lnSpc>
            </a:pPr>
            <a:r>
              <a:rPr lang="en-US" altLang="zh-CN" sz="2400">
                <a:ea typeface="宋体" panose="02010600030101010101" pitchFamily="2" charset="-122"/>
              </a:rPr>
              <a:t>FOL</a:t>
            </a:r>
          </a:p>
          <a:p>
            <a:pPr lvl="1">
              <a:lnSpc>
                <a:spcPct val="90000"/>
              </a:lnSpc>
            </a:pPr>
            <a:r>
              <a:rPr lang="en-US" altLang="zh-CN" sz="2000">
                <a:ea typeface="宋体" panose="02010600030101010101" pitchFamily="2" charset="-122"/>
              </a:rPr>
              <a:t>Syntax, Semantics</a:t>
            </a:r>
          </a:p>
          <a:p>
            <a:pPr lvl="1">
              <a:lnSpc>
                <a:spcPct val="90000"/>
              </a:lnSpc>
            </a:pPr>
            <a:r>
              <a:rPr lang="en-US" altLang="zh-CN" sz="2000">
                <a:ea typeface="宋体" panose="02010600030101010101" pitchFamily="2" charset="-122"/>
              </a:rPr>
              <a:t>Quantifiers </a:t>
            </a:r>
          </a:p>
          <a:p>
            <a:pPr lvl="1">
              <a:lnSpc>
                <a:spcPct val="90000"/>
              </a:lnSpc>
            </a:pPr>
            <a:r>
              <a:rPr lang="en-US" altLang="zh-CN" sz="2000">
                <a:ea typeface="宋体" panose="02010600030101010101" pitchFamily="2" charset="-122"/>
              </a:rPr>
              <a:t>Writing sentences with quantifiers in FOL.</a:t>
            </a:r>
          </a:p>
        </p:txBody>
      </p:sp>
    </p:spTree>
    <p:extLst>
      <p:ext uri="{BB962C8B-B14F-4D97-AF65-F5344CB8AC3E}">
        <p14:creationId xmlns:p14="http://schemas.microsoft.com/office/powerpoint/2010/main" val="274160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2" name="Rectangle 2">
            <a:extLst>
              <a:ext uri="{FF2B5EF4-FFF2-40B4-BE49-F238E27FC236}">
                <a16:creationId xmlns:a16="http://schemas.microsoft.com/office/drawing/2014/main" id="{DF6D30CC-211D-A449-BABD-4970036391C2}"/>
              </a:ext>
            </a:extLst>
          </p:cNvPr>
          <p:cNvSpPr>
            <a:spLocks noGrp="1" noChangeArrowheads="1"/>
          </p:cNvSpPr>
          <p:nvPr>
            <p:ph type="title"/>
          </p:nvPr>
        </p:nvSpPr>
        <p:spPr/>
        <p:txBody>
          <a:bodyPr/>
          <a:lstStyle/>
          <a:p>
            <a:r>
              <a:rPr lang="en-US" altLang="zh-CN">
                <a:ea typeface="宋体" panose="02010600030101010101" pitchFamily="2" charset="-122"/>
              </a:rPr>
              <a:t>Knowledge engineering in FOL</a:t>
            </a:r>
          </a:p>
        </p:txBody>
      </p:sp>
      <p:sp>
        <p:nvSpPr>
          <p:cNvPr id="1408003" name="Rectangle 3">
            <a:extLst>
              <a:ext uri="{FF2B5EF4-FFF2-40B4-BE49-F238E27FC236}">
                <a16:creationId xmlns:a16="http://schemas.microsoft.com/office/drawing/2014/main" id="{24E847C6-9A2B-EA47-AB0C-6FB8CA1B56EF}"/>
              </a:ext>
            </a:extLst>
          </p:cNvPr>
          <p:cNvSpPr>
            <a:spLocks noGrp="1" noChangeArrowheads="1"/>
          </p:cNvSpPr>
          <p:nvPr>
            <p:ph type="body" idx="1"/>
          </p:nvPr>
        </p:nvSpPr>
        <p:spPr/>
        <p:txBody>
          <a:bodyPr/>
          <a:lstStyle/>
          <a:p>
            <a:pPr marL="533400" indent="-533400">
              <a:lnSpc>
                <a:spcPct val="90000"/>
              </a:lnSpc>
              <a:buFontTx/>
              <a:buAutoNum type="arabicPeriod"/>
            </a:pPr>
            <a:r>
              <a:rPr lang="en-US" altLang="zh-CN" sz="2800">
                <a:ea typeface="宋体" panose="02010600030101010101" pitchFamily="2" charset="-122"/>
              </a:rPr>
              <a:t>Identify the task</a:t>
            </a:r>
          </a:p>
          <a:p>
            <a:pPr marL="533400" indent="-533400">
              <a:lnSpc>
                <a:spcPct val="90000"/>
              </a:lnSpc>
              <a:buFontTx/>
              <a:buAutoNum type="arabicPeriod"/>
            </a:pPr>
            <a:r>
              <a:rPr lang="en-US" altLang="zh-CN" sz="2800">
                <a:ea typeface="宋体" panose="02010600030101010101" pitchFamily="2" charset="-122"/>
              </a:rPr>
              <a:t>Assemble the relevant knowledge</a:t>
            </a:r>
          </a:p>
          <a:p>
            <a:pPr marL="533400" indent="-533400">
              <a:lnSpc>
                <a:spcPct val="90000"/>
              </a:lnSpc>
              <a:buFontTx/>
              <a:buAutoNum type="arabicPeriod"/>
            </a:pPr>
            <a:r>
              <a:rPr lang="en-US" altLang="zh-CN" sz="2800">
                <a:ea typeface="宋体" panose="02010600030101010101" pitchFamily="2" charset="-122"/>
              </a:rPr>
              <a:t>Decide on a vocabulary of predicates, functions, and constants</a:t>
            </a:r>
          </a:p>
          <a:p>
            <a:pPr marL="533400" indent="-533400">
              <a:lnSpc>
                <a:spcPct val="90000"/>
              </a:lnSpc>
              <a:buFontTx/>
              <a:buAutoNum type="arabicPeriod"/>
            </a:pPr>
            <a:r>
              <a:rPr lang="en-US" altLang="zh-CN" sz="2800">
                <a:ea typeface="宋体" panose="02010600030101010101" pitchFamily="2" charset="-122"/>
              </a:rPr>
              <a:t>Encode general knowledge about the domain</a:t>
            </a:r>
          </a:p>
          <a:p>
            <a:pPr marL="533400" indent="-533400">
              <a:lnSpc>
                <a:spcPct val="90000"/>
              </a:lnSpc>
              <a:buFontTx/>
              <a:buAutoNum type="arabicPeriod"/>
            </a:pPr>
            <a:r>
              <a:rPr lang="en-US" altLang="zh-CN" sz="2800">
                <a:ea typeface="宋体" panose="02010600030101010101" pitchFamily="2" charset="-122"/>
              </a:rPr>
              <a:t>Encode a description of the specific problem instance</a:t>
            </a:r>
          </a:p>
          <a:p>
            <a:pPr marL="533400" indent="-533400">
              <a:lnSpc>
                <a:spcPct val="90000"/>
              </a:lnSpc>
              <a:buFontTx/>
              <a:buAutoNum type="arabicPeriod"/>
            </a:pPr>
            <a:r>
              <a:rPr lang="en-US" altLang="zh-CN" sz="2800">
                <a:ea typeface="宋体" panose="02010600030101010101" pitchFamily="2" charset="-122"/>
              </a:rPr>
              <a:t>Pose queries to the inference procedure and get answers</a:t>
            </a:r>
          </a:p>
          <a:p>
            <a:pPr marL="533400" indent="-533400">
              <a:lnSpc>
                <a:spcPct val="90000"/>
              </a:lnSpc>
              <a:buFontTx/>
              <a:buAutoNum type="arabicPeriod"/>
            </a:pPr>
            <a:r>
              <a:rPr lang="en-US" altLang="zh-CN" sz="2800">
                <a:ea typeface="宋体" panose="02010600030101010101" pitchFamily="2" charset="-122"/>
              </a:rPr>
              <a:t>Debug the knowledge base</a:t>
            </a:r>
          </a:p>
        </p:txBody>
      </p:sp>
    </p:spTree>
    <p:extLst>
      <p:ext uri="{BB962C8B-B14F-4D97-AF65-F5344CB8AC3E}">
        <p14:creationId xmlns:p14="http://schemas.microsoft.com/office/powerpoint/2010/main" val="226759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a:extLst>
              <a:ext uri="{FF2B5EF4-FFF2-40B4-BE49-F238E27FC236}">
                <a16:creationId xmlns:a16="http://schemas.microsoft.com/office/drawing/2014/main" id="{21D6164F-DD97-9148-9FEF-5B24178E00C8}"/>
              </a:ext>
            </a:extLst>
          </p:cNvPr>
          <p:cNvSpPr>
            <a:spLocks noGrp="1" noChangeArrowheads="1"/>
          </p:cNvSpPr>
          <p:nvPr>
            <p:ph type="title"/>
          </p:nvPr>
        </p:nvSpPr>
        <p:spPr/>
        <p:txBody>
          <a:bodyPr/>
          <a:lstStyle/>
          <a:p>
            <a:r>
              <a:rPr lang="en-US" altLang="zh-CN">
                <a:ea typeface="宋体" panose="02010600030101010101" pitchFamily="2" charset="-122"/>
              </a:rPr>
              <a:t>Knowledge Representation</a:t>
            </a:r>
          </a:p>
        </p:txBody>
      </p:sp>
      <p:sp>
        <p:nvSpPr>
          <p:cNvPr id="1445891" name="Rectangle 3">
            <a:extLst>
              <a:ext uri="{FF2B5EF4-FFF2-40B4-BE49-F238E27FC236}">
                <a16:creationId xmlns:a16="http://schemas.microsoft.com/office/drawing/2014/main" id="{D46671E5-F997-2C4E-8DD4-946B3DC9CF5F}"/>
              </a:ext>
            </a:extLst>
          </p:cNvPr>
          <p:cNvSpPr>
            <a:spLocks noGrp="1" noChangeArrowheads="1"/>
          </p:cNvSpPr>
          <p:nvPr>
            <p:ph type="body" idx="1"/>
          </p:nvPr>
        </p:nvSpPr>
        <p:spPr/>
        <p:txBody>
          <a:bodyPr/>
          <a:lstStyle/>
          <a:p>
            <a:r>
              <a:rPr lang="en-US" altLang="zh-CN">
                <a:ea typeface="宋体" panose="02010600030101010101" pitchFamily="2" charset="-122"/>
              </a:rPr>
              <a:t>Encoding real world knowledge in a formalism that allows us to access it and reason with it</a:t>
            </a:r>
          </a:p>
          <a:p>
            <a:r>
              <a:rPr lang="en-US" altLang="zh-CN">
                <a:ea typeface="宋体" panose="02010600030101010101" pitchFamily="2" charset="-122"/>
              </a:rPr>
              <a:t>Requires a method to conceptualize the world in a formal language</a:t>
            </a:r>
          </a:p>
          <a:p>
            <a:pPr lvl="1"/>
            <a:r>
              <a:rPr lang="en-US" altLang="zh-CN">
                <a:ea typeface="宋体" panose="02010600030101010101" pitchFamily="2" charset="-122"/>
              </a:rPr>
              <a:t>Such a formalization is an ontology</a:t>
            </a:r>
          </a:p>
        </p:txBody>
      </p:sp>
    </p:spTree>
    <p:extLst>
      <p:ext uri="{BB962C8B-B14F-4D97-AF65-F5344CB8AC3E}">
        <p14:creationId xmlns:p14="http://schemas.microsoft.com/office/powerpoint/2010/main" val="367285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a:extLst>
              <a:ext uri="{FF2B5EF4-FFF2-40B4-BE49-F238E27FC236}">
                <a16:creationId xmlns:a16="http://schemas.microsoft.com/office/drawing/2014/main" id="{67E1C807-DAA6-9344-B470-04CAF03221BD}"/>
              </a:ext>
            </a:extLst>
          </p:cNvPr>
          <p:cNvSpPr>
            <a:spLocks noGrp="1" noChangeArrowheads="1"/>
          </p:cNvSpPr>
          <p:nvPr>
            <p:ph type="body" idx="1"/>
          </p:nvPr>
        </p:nvSpPr>
        <p:spPr>
          <a:xfrm>
            <a:off x="457200" y="1762125"/>
            <a:ext cx="8229600" cy="4364038"/>
          </a:xfrm>
        </p:spPr>
        <p:txBody>
          <a:bodyPr/>
          <a:lstStyle/>
          <a:p>
            <a:pPr>
              <a:lnSpc>
                <a:spcPct val="80000"/>
              </a:lnSpc>
              <a:spcBef>
                <a:spcPct val="0"/>
              </a:spcBef>
            </a:pPr>
            <a:endParaRPr lang="de-DE" altLang="zh-CN" sz="2800"/>
          </a:p>
          <a:p>
            <a:pPr lvl="1">
              <a:lnSpc>
                <a:spcPct val="80000"/>
              </a:lnSpc>
              <a:spcBef>
                <a:spcPct val="0"/>
              </a:spcBef>
              <a:buFont typeface="Wingdings" pitchFamily="2" charset="2"/>
              <a:buNone/>
            </a:pPr>
            <a:r>
              <a:rPr lang="de-DE" altLang="zh-CN" sz="2400">
                <a:solidFill>
                  <a:schemeClr val="accent2"/>
                </a:solidFill>
              </a:rPr>
              <a:t> a philosophical discipline</a:t>
            </a:r>
            <a:r>
              <a:rPr lang="de-DE" altLang="zh-CN" sz="2400">
                <a:solidFill>
                  <a:schemeClr val="accent2"/>
                </a:solidFill>
                <a:cs typeface="Arial" panose="020B0604020202020204" pitchFamily="34" charset="0"/>
              </a:rPr>
              <a:t>—</a:t>
            </a:r>
            <a:r>
              <a:rPr lang="de-DE" altLang="zh-CN" sz="2400">
                <a:solidFill>
                  <a:schemeClr val="accent2"/>
                </a:solidFill>
              </a:rPr>
              <a:t>a branch of philosophy that </a:t>
            </a:r>
          </a:p>
          <a:p>
            <a:pPr lvl="1">
              <a:lnSpc>
                <a:spcPct val="80000"/>
              </a:lnSpc>
              <a:spcBef>
                <a:spcPct val="0"/>
              </a:spcBef>
              <a:buFont typeface="Wingdings" pitchFamily="2" charset="2"/>
              <a:buNone/>
            </a:pPr>
            <a:r>
              <a:rPr lang="de-DE" altLang="zh-CN" sz="2400">
                <a:solidFill>
                  <a:schemeClr val="accent2"/>
                </a:solidFill>
              </a:rPr>
              <a:t> deals with the nature and the organisation of reality</a:t>
            </a:r>
          </a:p>
          <a:p>
            <a:pPr lvl="1">
              <a:lnSpc>
                <a:spcPct val="80000"/>
              </a:lnSpc>
              <a:spcBef>
                <a:spcPct val="0"/>
              </a:spcBef>
              <a:buFont typeface="Wingdings" pitchFamily="2" charset="2"/>
              <a:buNone/>
            </a:pPr>
            <a:endParaRPr lang="de-DE" altLang="zh-CN" sz="2400">
              <a:solidFill>
                <a:schemeClr val="accent2"/>
              </a:solidFill>
            </a:endParaRPr>
          </a:p>
          <a:p>
            <a:pPr lvl="1">
              <a:lnSpc>
                <a:spcPct val="80000"/>
              </a:lnSpc>
              <a:spcBef>
                <a:spcPct val="0"/>
              </a:spcBef>
              <a:buFont typeface="Wingdings" pitchFamily="2" charset="2"/>
              <a:buNone/>
            </a:pPr>
            <a:endParaRPr lang="de-DE" altLang="zh-CN" sz="1400"/>
          </a:p>
          <a:p>
            <a:pPr>
              <a:lnSpc>
                <a:spcPct val="80000"/>
              </a:lnSpc>
              <a:spcBef>
                <a:spcPct val="0"/>
              </a:spcBef>
            </a:pPr>
            <a:r>
              <a:rPr lang="de-DE" altLang="zh-CN" sz="2800"/>
              <a:t>Science of Being (Aristotle, Metaphysics, IV, 1)</a:t>
            </a:r>
          </a:p>
          <a:p>
            <a:pPr>
              <a:lnSpc>
                <a:spcPct val="80000"/>
              </a:lnSpc>
              <a:spcBef>
                <a:spcPct val="0"/>
              </a:spcBef>
            </a:pPr>
            <a:endParaRPr lang="de-DE" altLang="zh-CN" sz="2800"/>
          </a:p>
          <a:p>
            <a:pPr>
              <a:lnSpc>
                <a:spcPct val="80000"/>
              </a:lnSpc>
              <a:spcBef>
                <a:spcPct val="0"/>
              </a:spcBef>
            </a:pPr>
            <a:r>
              <a:rPr lang="de-DE" altLang="zh-CN" sz="2800"/>
              <a:t>Tries to answer the questions:</a:t>
            </a:r>
          </a:p>
          <a:p>
            <a:pPr lvl="2">
              <a:lnSpc>
                <a:spcPct val="80000"/>
              </a:lnSpc>
              <a:spcBef>
                <a:spcPct val="0"/>
              </a:spcBef>
              <a:buFont typeface="Wingdings" pitchFamily="2" charset="2"/>
              <a:buNone/>
            </a:pPr>
            <a:r>
              <a:rPr lang="de-DE" altLang="zh-CN" i="1"/>
              <a:t>What characterizes being?</a:t>
            </a:r>
          </a:p>
          <a:p>
            <a:pPr lvl="2">
              <a:lnSpc>
                <a:spcPct val="80000"/>
              </a:lnSpc>
              <a:spcBef>
                <a:spcPct val="0"/>
              </a:spcBef>
              <a:buFont typeface="Wingdings" pitchFamily="2" charset="2"/>
              <a:buNone/>
            </a:pPr>
            <a:endParaRPr lang="de-DE" altLang="zh-CN" i="1"/>
          </a:p>
          <a:p>
            <a:pPr lvl="2">
              <a:lnSpc>
                <a:spcPct val="80000"/>
              </a:lnSpc>
              <a:spcBef>
                <a:spcPct val="0"/>
              </a:spcBef>
              <a:buFont typeface="Wingdings" pitchFamily="2" charset="2"/>
              <a:buNone/>
            </a:pPr>
            <a:r>
              <a:rPr lang="de-DE" altLang="zh-CN" i="1"/>
              <a:t>Eventually, what is being?</a:t>
            </a:r>
            <a:br>
              <a:rPr lang="de-DE" altLang="zh-CN" i="1"/>
            </a:br>
            <a:endParaRPr lang="de-DE" altLang="zh-CN" i="1"/>
          </a:p>
          <a:p>
            <a:pPr>
              <a:lnSpc>
                <a:spcPct val="80000"/>
              </a:lnSpc>
              <a:spcBef>
                <a:spcPct val="0"/>
              </a:spcBef>
            </a:pPr>
            <a:r>
              <a:rPr lang="en-US" altLang="zh-CN" sz="2800">
                <a:ea typeface="宋体" panose="02010600030101010101" pitchFamily="2" charset="-122"/>
              </a:rPr>
              <a:t>How should things be classified?</a:t>
            </a:r>
          </a:p>
        </p:txBody>
      </p:sp>
      <p:sp>
        <p:nvSpPr>
          <p:cNvPr id="1486851" name="Rectangle 3">
            <a:extLst>
              <a:ext uri="{FF2B5EF4-FFF2-40B4-BE49-F238E27FC236}">
                <a16:creationId xmlns:a16="http://schemas.microsoft.com/office/drawing/2014/main" id="{555862D9-1CE9-CA4C-8895-69E5680AF238}"/>
              </a:ext>
            </a:extLst>
          </p:cNvPr>
          <p:cNvSpPr>
            <a:spLocks noGrp="1" noChangeArrowheads="1"/>
          </p:cNvSpPr>
          <p:nvPr>
            <p:ph type="title"/>
          </p:nvPr>
        </p:nvSpPr>
        <p:spPr>
          <a:xfrm>
            <a:off x="457200" y="228600"/>
            <a:ext cx="8229600" cy="803275"/>
          </a:xfrm>
          <a:noFill/>
          <a:ln/>
        </p:spPr>
        <p:txBody>
          <a:bodyPr/>
          <a:lstStyle/>
          <a:p>
            <a:r>
              <a:rPr lang="en-GB" altLang="zh-CN"/>
              <a:t>Ontology: Origins and History</a:t>
            </a:r>
            <a:endParaRPr lang="en-US" altLang="zh-CN" sz="3600" b="1">
              <a:ea typeface="宋体" panose="02010600030101010101" pitchFamily="2" charset="-122"/>
            </a:endParaRPr>
          </a:p>
        </p:txBody>
      </p:sp>
      <p:sp>
        <p:nvSpPr>
          <p:cNvPr id="1486852" name="Text Box 4">
            <a:extLst>
              <a:ext uri="{FF2B5EF4-FFF2-40B4-BE49-F238E27FC236}">
                <a16:creationId xmlns:a16="http://schemas.microsoft.com/office/drawing/2014/main" id="{2FCFF342-6B35-894A-992C-E3FF9CB41814}"/>
              </a:ext>
            </a:extLst>
          </p:cNvPr>
          <p:cNvSpPr txBox="1">
            <a:spLocks noChangeArrowheads="1"/>
          </p:cNvSpPr>
          <p:nvPr/>
        </p:nvSpPr>
        <p:spPr bwMode="auto">
          <a:xfrm>
            <a:off x="2843213" y="1412875"/>
            <a:ext cx="5184775" cy="519113"/>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de-DE" altLang="zh-CN" sz="2800" b="1">
                <a:solidFill>
                  <a:srgbClr val="333399"/>
                </a:solidFill>
                <a:latin typeface="Arial Narrow" panose="020B0604020202020204" pitchFamily="34" charset="0"/>
              </a:rPr>
              <a:t>Ontology in Philosophy</a:t>
            </a:r>
            <a:endParaRPr lang="en-US" altLang="zh-CN" sz="2800" b="1">
              <a:solidFill>
                <a:srgbClr val="333399"/>
              </a:solidFill>
              <a:latin typeface="Arial Narrow"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5713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68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685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8685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685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6850">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86850">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86850">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0" grpId="0" build="p"/>
      <p:bldP spid="14868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281"/>
            <a:ext cx="7975330" cy="1143000"/>
          </a:xfrm>
        </p:spPr>
        <p:txBody>
          <a:bodyPr>
            <a:noAutofit/>
          </a:bodyPr>
          <a:lstStyle/>
          <a:p>
            <a:pPr algn="l"/>
            <a:r>
              <a:rPr lang="en-US" sz="2800" b="1" cap="all" dirty="0">
                <a:solidFill>
                  <a:srgbClr val="000044"/>
                </a:solidFill>
                <a:latin typeface="Calibri"/>
                <a:cs typeface="Calibri"/>
              </a:rPr>
              <a:t>outline</a:t>
            </a:r>
          </a:p>
        </p:txBody>
      </p:sp>
      <p:sp>
        <p:nvSpPr>
          <p:cNvPr id="6" name="TextBox 5"/>
          <p:cNvSpPr txBox="1"/>
          <p:nvPr/>
        </p:nvSpPr>
        <p:spPr>
          <a:xfrm>
            <a:off x="457200" y="1699017"/>
            <a:ext cx="8206510" cy="2870585"/>
          </a:xfrm>
          <a:prstGeom prst="rect">
            <a:avLst/>
          </a:prstGeom>
          <a:noFill/>
        </p:spPr>
        <p:txBody>
          <a:bodyPr wrap="square" rtlCol="0">
            <a:noAutofit/>
          </a:bodyPr>
          <a:lstStyle/>
          <a:p>
            <a:r>
              <a:rPr lang="en-US" i="1" dirty="0">
                <a:latin typeface="Calibri"/>
                <a:cs typeface="Calibri"/>
              </a:rPr>
              <a:t>I</a:t>
            </a:r>
            <a:r>
              <a:rPr lang="en-US" altLang="zh-CN" i="1" dirty="0">
                <a:latin typeface="Calibri"/>
                <a:cs typeface="Calibri"/>
              </a:rPr>
              <a:t>n</a:t>
            </a:r>
            <a:r>
              <a:rPr lang="zh-CN" altLang="en-US" i="1" dirty="0">
                <a:latin typeface="Calibri"/>
                <a:cs typeface="Calibri"/>
              </a:rPr>
              <a:t> </a:t>
            </a:r>
            <a:r>
              <a:rPr lang="en-US" altLang="zh-CN" i="1" dirty="0">
                <a:latin typeface="Calibri"/>
                <a:cs typeface="Calibri"/>
              </a:rPr>
              <a:t>which</a:t>
            </a:r>
            <a:r>
              <a:rPr lang="zh-CN" altLang="en-US" i="1" dirty="0">
                <a:latin typeface="Calibri"/>
                <a:cs typeface="Calibri"/>
              </a:rPr>
              <a:t> </a:t>
            </a:r>
            <a:r>
              <a:rPr lang="en-US" altLang="zh-CN" i="1" dirty="0">
                <a:latin typeface="Calibri"/>
                <a:cs typeface="Calibri"/>
              </a:rPr>
              <a:t>we</a:t>
            </a:r>
            <a:r>
              <a:rPr lang="zh-CN" altLang="en-US" i="1" dirty="0">
                <a:latin typeface="Calibri"/>
                <a:cs typeface="Calibri"/>
              </a:rPr>
              <a:t> </a:t>
            </a:r>
            <a:r>
              <a:rPr lang="en-US" altLang="zh-CN" i="1" dirty="0">
                <a:latin typeface="Calibri"/>
                <a:cs typeface="Calibri"/>
              </a:rPr>
              <a:t>show</a:t>
            </a:r>
            <a:r>
              <a:rPr lang="zh-CN" altLang="en-US" i="1" dirty="0">
                <a:latin typeface="Calibri"/>
                <a:cs typeface="Calibri"/>
              </a:rPr>
              <a:t> </a:t>
            </a:r>
            <a:r>
              <a:rPr lang="en-US" altLang="zh-CN" i="1" dirty="0">
                <a:latin typeface="Calibri"/>
                <a:cs typeface="Calibri"/>
              </a:rPr>
              <a:t>how</a:t>
            </a:r>
            <a:r>
              <a:rPr lang="zh-CN" altLang="en-US" i="1" dirty="0">
                <a:latin typeface="Calibri"/>
                <a:cs typeface="Calibri"/>
              </a:rPr>
              <a:t> </a:t>
            </a:r>
            <a:r>
              <a:rPr lang="en-US" altLang="zh-CN" i="1" dirty="0">
                <a:latin typeface="Calibri"/>
                <a:cs typeface="Calibri"/>
              </a:rPr>
              <a:t>to</a:t>
            </a:r>
            <a:r>
              <a:rPr lang="zh-CN" altLang="en-US" i="1" dirty="0">
                <a:latin typeface="Calibri"/>
                <a:cs typeface="Calibri"/>
              </a:rPr>
              <a:t> </a:t>
            </a:r>
            <a:r>
              <a:rPr lang="en-US" altLang="zh-CN" i="1" dirty="0">
                <a:latin typeface="Calibri"/>
                <a:cs typeface="Calibri"/>
              </a:rPr>
              <a:t>use</a:t>
            </a:r>
            <a:r>
              <a:rPr lang="zh-CN" altLang="en-US" i="1" dirty="0">
                <a:latin typeface="Calibri"/>
                <a:cs typeface="Calibri"/>
              </a:rPr>
              <a:t> </a:t>
            </a:r>
            <a:r>
              <a:rPr lang="en-US" altLang="zh-CN" i="1" dirty="0">
                <a:latin typeface="Calibri"/>
                <a:cs typeface="Calibri"/>
              </a:rPr>
              <a:t>first-order</a:t>
            </a:r>
            <a:r>
              <a:rPr lang="zh-CN" altLang="en-US" i="1" dirty="0">
                <a:latin typeface="Calibri"/>
                <a:cs typeface="Calibri"/>
              </a:rPr>
              <a:t> </a:t>
            </a:r>
            <a:r>
              <a:rPr lang="en-US" altLang="zh-CN" i="1" dirty="0">
                <a:latin typeface="Calibri"/>
                <a:cs typeface="Calibri"/>
              </a:rPr>
              <a:t>logic</a:t>
            </a:r>
            <a:r>
              <a:rPr lang="zh-CN" altLang="en-US" i="1" dirty="0">
                <a:latin typeface="Calibri"/>
                <a:cs typeface="Calibri"/>
              </a:rPr>
              <a:t> </a:t>
            </a:r>
            <a:r>
              <a:rPr lang="en-US" altLang="zh-CN" i="1" dirty="0">
                <a:latin typeface="Calibri"/>
                <a:cs typeface="Calibri"/>
              </a:rPr>
              <a:t>to</a:t>
            </a:r>
            <a:r>
              <a:rPr lang="zh-CN" altLang="en-US" i="1" dirty="0">
                <a:latin typeface="Calibri"/>
                <a:cs typeface="Calibri"/>
              </a:rPr>
              <a:t> </a:t>
            </a:r>
            <a:r>
              <a:rPr lang="en-US" altLang="zh-CN" i="1" dirty="0">
                <a:latin typeface="Calibri"/>
                <a:cs typeface="Calibri"/>
              </a:rPr>
              <a:t>represent</a:t>
            </a:r>
            <a:r>
              <a:rPr lang="zh-CN" altLang="en-US" i="1" dirty="0">
                <a:latin typeface="Calibri"/>
                <a:cs typeface="Calibri"/>
              </a:rPr>
              <a:t> </a:t>
            </a:r>
            <a:r>
              <a:rPr lang="en-US" altLang="zh-CN" i="1" dirty="0">
                <a:latin typeface="Calibri"/>
                <a:cs typeface="Calibri"/>
              </a:rPr>
              <a:t>the</a:t>
            </a:r>
            <a:r>
              <a:rPr lang="zh-CN" altLang="en-US" i="1" dirty="0">
                <a:latin typeface="Calibri"/>
                <a:cs typeface="Calibri"/>
              </a:rPr>
              <a:t> </a:t>
            </a:r>
            <a:r>
              <a:rPr lang="en-US" altLang="zh-CN" i="1" dirty="0">
                <a:latin typeface="Calibri"/>
                <a:cs typeface="Calibri"/>
              </a:rPr>
              <a:t>most</a:t>
            </a:r>
            <a:r>
              <a:rPr lang="zh-CN" altLang="en-US" i="1" dirty="0">
                <a:latin typeface="Calibri"/>
                <a:cs typeface="Calibri"/>
              </a:rPr>
              <a:t> </a:t>
            </a:r>
            <a:r>
              <a:rPr lang="en-US" altLang="zh-CN" i="1" dirty="0">
                <a:latin typeface="Calibri"/>
                <a:cs typeface="Calibri"/>
              </a:rPr>
              <a:t>important</a:t>
            </a:r>
            <a:r>
              <a:rPr lang="zh-CN" altLang="en-US" i="1" dirty="0">
                <a:latin typeface="Calibri"/>
                <a:cs typeface="Calibri"/>
              </a:rPr>
              <a:t> </a:t>
            </a:r>
            <a:r>
              <a:rPr lang="en-US" altLang="zh-CN" i="1" dirty="0">
                <a:latin typeface="Calibri"/>
                <a:cs typeface="Calibri"/>
              </a:rPr>
              <a:t>aspects</a:t>
            </a:r>
            <a:r>
              <a:rPr lang="zh-CN" altLang="en-US" i="1" dirty="0">
                <a:latin typeface="Calibri"/>
                <a:cs typeface="Calibri"/>
              </a:rPr>
              <a:t> </a:t>
            </a:r>
            <a:r>
              <a:rPr lang="en-US" altLang="zh-CN" i="1" dirty="0">
                <a:latin typeface="Calibri"/>
                <a:cs typeface="Calibri"/>
              </a:rPr>
              <a:t>of the</a:t>
            </a:r>
            <a:r>
              <a:rPr lang="zh-CN" altLang="en-US" i="1" dirty="0">
                <a:latin typeface="Calibri"/>
                <a:cs typeface="Calibri"/>
              </a:rPr>
              <a:t> </a:t>
            </a:r>
            <a:r>
              <a:rPr lang="en-US" altLang="zh-CN" i="1" dirty="0">
                <a:latin typeface="Calibri"/>
                <a:cs typeface="Calibri"/>
              </a:rPr>
              <a:t>real</a:t>
            </a:r>
            <a:r>
              <a:rPr lang="zh-CN" altLang="en-US" i="1" dirty="0">
                <a:latin typeface="Calibri"/>
                <a:cs typeface="Calibri"/>
              </a:rPr>
              <a:t> </a:t>
            </a:r>
            <a:r>
              <a:rPr lang="en-US" altLang="zh-CN" i="1" dirty="0">
                <a:latin typeface="Calibri"/>
                <a:cs typeface="Calibri"/>
              </a:rPr>
              <a:t>world,</a:t>
            </a:r>
            <a:r>
              <a:rPr lang="zh-CN" altLang="en-US" i="1" dirty="0">
                <a:latin typeface="Calibri"/>
                <a:cs typeface="Calibri"/>
              </a:rPr>
              <a:t> </a:t>
            </a:r>
            <a:r>
              <a:rPr lang="en-US" altLang="zh-CN" i="1" dirty="0">
                <a:latin typeface="Calibri"/>
                <a:cs typeface="Calibri"/>
              </a:rPr>
              <a:t>such</a:t>
            </a:r>
            <a:r>
              <a:rPr lang="zh-CN" altLang="en-US" i="1" dirty="0">
                <a:latin typeface="Calibri"/>
                <a:cs typeface="Calibri"/>
              </a:rPr>
              <a:t> </a:t>
            </a:r>
            <a:r>
              <a:rPr lang="en-US" altLang="zh-CN" i="1" dirty="0">
                <a:latin typeface="Calibri"/>
                <a:cs typeface="Calibri"/>
              </a:rPr>
              <a:t>as</a:t>
            </a:r>
            <a:r>
              <a:rPr lang="zh-CN" altLang="en-US" i="1" dirty="0">
                <a:latin typeface="Calibri"/>
                <a:cs typeface="Calibri"/>
              </a:rPr>
              <a:t> </a:t>
            </a:r>
            <a:r>
              <a:rPr lang="en-US" altLang="zh-CN" i="1" dirty="0">
                <a:latin typeface="Calibri"/>
                <a:cs typeface="Calibri"/>
              </a:rPr>
              <a:t>action,</a:t>
            </a:r>
            <a:r>
              <a:rPr lang="zh-CN" altLang="en-US" i="1" dirty="0">
                <a:latin typeface="Calibri"/>
                <a:cs typeface="Calibri"/>
              </a:rPr>
              <a:t> </a:t>
            </a:r>
            <a:r>
              <a:rPr lang="en-US" altLang="zh-CN" i="1" dirty="0">
                <a:latin typeface="Calibri"/>
                <a:cs typeface="Calibri"/>
              </a:rPr>
              <a:t>space,</a:t>
            </a:r>
            <a:r>
              <a:rPr lang="zh-CN" altLang="en-US" i="1" dirty="0">
                <a:latin typeface="Calibri"/>
                <a:cs typeface="Calibri"/>
              </a:rPr>
              <a:t> </a:t>
            </a:r>
            <a:r>
              <a:rPr lang="en-US" altLang="zh-CN" i="1" dirty="0">
                <a:latin typeface="Calibri"/>
                <a:cs typeface="Calibri"/>
              </a:rPr>
              <a:t>time,</a:t>
            </a:r>
            <a:r>
              <a:rPr lang="zh-CN" altLang="en-US" i="1" dirty="0">
                <a:latin typeface="Calibri"/>
                <a:cs typeface="Calibri"/>
              </a:rPr>
              <a:t> </a:t>
            </a:r>
            <a:r>
              <a:rPr lang="en-US" altLang="zh-CN" i="1" dirty="0">
                <a:latin typeface="Calibri"/>
                <a:cs typeface="Calibri"/>
              </a:rPr>
              <a:t>thoughts,</a:t>
            </a:r>
            <a:r>
              <a:rPr lang="zh-CN" altLang="en-US" i="1" dirty="0">
                <a:latin typeface="Calibri"/>
                <a:cs typeface="Calibri"/>
              </a:rPr>
              <a:t> </a:t>
            </a:r>
            <a:r>
              <a:rPr lang="en-US" altLang="zh-CN" i="1" dirty="0">
                <a:latin typeface="Calibri"/>
                <a:cs typeface="Calibri"/>
              </a:rPr>
              <a:t>and</a:t>
            </a:r>
            <a:r>
              <a:rPr lang="zh-CN" altLang="en-US" i="1" dirty="0">
                <a:latin typeface="Calibri"/>
                <a:cs typeface="Calibri"/>
              </a:rPr>
              <a:t> </a:t>
            </a:r>
            <a:r>
              <a:rPr lang="en-US" altLang="zh-CN" i="1" dirty="0">
                <a:latin typeface="Calibri"/>
                <a:cs typeface="Calibri"/>
              </a:rPr>
              <a:t>shopping.</a:t>
            </a:r>
            <a:r>
              <a:rPr lang="zh-CN" altLang="en-US" i="1" dirty="0">
                <a:latin typeface="Calibri"/>
                <a:cs typeface="Calibri"/>
              </a:rPr>
              <a:t> </a:t>
            </a:r>
            <a:endParaRPr lang="en-US" altLang="zh-CN" i="1" dirty="0">
              <a:latin typeface="Calibri"/>
              <a:cs typeface="Calibri"/>
            </a:endParaRPr>
          </a:p>
          <a:p>
            <a:endParaRPr lang="en-US" i="1" dirty="0">
              <a:latin typeface="Calibri"/>
              <a:cs typeface="Calibri"/>
            </a:endParaRPr>
          </a:p>
          <a:p>
            <a:r>
              <a:rPr lang="en-US" altLang="zh-CN" sz="1400" dirty="0">
                <a:latin typeface="Calibri"/>
                <a:cs typeface="Calibri"/>
              </a:rPr>
              <a:t>Chapter</a:t>
            </a:r>
            <a:r>
              <a:rPr lang="en-US" sz="1400" dirty="0">
                <a:latin typeface="Calibri"/>
                <a:cs typeface="Calibri"/>
              </a:rPr>
              <a:t> List:</a:t>
            </a:r>
          </a:p>
          <a:p>
            <a:pPr marL="285750" indent="-285750">
              <a:buFont typeface="Arial"/>
              <a:buChar char="•"/>
            </a:pPr>
            <a:r>
              <a:rPr lang="en-US" sz="2000" dirty="0">
                <a:cs typeface="Calibri"/>
              </a:rPr>
              <a:t>Ontological Engineering</a:t>
            </a:r>
          </a:p>
          <a:p>
            <a:pPr marL="285750" indent="-285750">
              <a:buFont typeface="Arial"/>
              <a:buChar char="•"/>
            </a:pPr>
            <a:r>
              <a:rPr lang="en-US" sz="2000" dirty="0">
                <a:cs typeface="Calibri"/>
              </a:rPr>
              <a:t>Categories and Objects</a:t>
            </a:r>
          </a:p>
          <a:p>
            <a:pPr marL="285750" indent="-285750">
              <a:buFont typeface="Arial"/>
              <a:buChar char="•"/>
            </a:pPr>
            <a:r>
              <a:rPr lang="en-US" sz="2000" dirty="0">
                <a:cs typeface="Calibri"/>
              </a:rPr>
              <a:t>Events</a:t>
            </a:r>
          </a:p>
          <a:p>
            <a:pPr marL="285750" indent="-285750">
              <a:buFont typeface="Arial"/>
              <a:buChar char="•"/>
            </a:pPr>
            <a:r>
              <a:rPr lang="en-US" sz="2000" dirty="0">
                <a:cs typeface="Calibri"/>
              </a:rPr>
              <a:t>The Internet Shopping World</a:t>
            </a:r>
            <a:endParaRPr lang="en-US" dirty="0"/>
          </a:p>
        </p:txBody>
      </p:sp>
    </p:spTree>
    <p:extLst>
      <p:ext uri="{BB962C8B-B14F-4D97-AF65-F5344CB8AC3E}">
        <p14:creationId xmlns:p14="http://schemas.microsoft.com/office/powerpoint/2010/main" val="2801678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986" name="Rectangle 2">
            <a:extLst>
              <a:ext uri="{FF2B5EF4-FFF2-40B4-BE49-F238E27FC236}">
                <a16:creationId xmlns:a16="http://schemas.microsoft.com/office/drawing/2014/main" id="{623DC5CF-0185-6146-BAD4-C58F7EE50045}"/>
              </a:ext>
            </a:extLst>
          </p:cNvPr>
          <p:cNvSpPr>
            <a:spLocks noGrp="1" noChangeArrowheads="1"/>
          </p:cNvSpPr>
          <p:nvPr>
            <p:ph type="title"/>
          </p:nvPr>
        </p:nvSpPr>
        <p:spPr>
          <a:xfrm>
            <a:off x="228600" y="228600"/>
            <a:ext cx="8686800" cy="1143000"/>
          </a:xfrm>
        </p:spPr>
        <p:txBody>
          <a:bodyPr/>
          <a:lstStyle/>
          <a:p>
            <a:r>
              <a:rPr lang="en-US" altLang="zh-CN">
                <a:ea typeface="宋体" panose="02010600030101010101" pitchFamily="2" charset="-122"/>
              </a:rPr>
              <a:t>A possible upper ontology</a:t>
            </a:r>
          </a:p>
        </p:txBody>
      </p:sp>
      <p:pic>
        <p:nvPicPr>
          <p:cNvPr id="1449987" name="Picture 3">
            <a:extLst>
              <a:ext uri="{FF2B5EF4-FFF2-40B4-BE49-F238E27FC236}">
                <a16:creationId xmlns:a16="http://schemas.microsoft.com/office/drawing/2014/main" id="{A61F7B81-E0FC-B643-80F2-98BB841BFA50}"/>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90563" y="1600200"/>
            <a:ext cx="7761287" cy="4525963"/>
          </a:xfrm>
          <a:noFill/>
          <a:ln/>
          <a:extLs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16559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Text Box 2">
            <a:extLst>
              <a:ext uri="{FF2B5EF4-FFF2-40B4-BE49-F238E27FC236}">
                <a16:creationId xmlns:a16="http://schemas.microsoft.com/office/drawing/2014/main" id="{5D0EE599-D43B-2643-98E3-8876E2A4D045}"/>
              </a:ext>
            </a:extLst>
          </p:cNvPr>
          <p:cNvSpPr txBox="1">
            <a:spLocks noChangeArrowheads="1"/>
          </p:cNvSpPr>
          <p:nvPr/>
        </p:nvSpPr>
        <p:spPr bwMode="auto">
          <a:xfrm>
            <a:off x="3657600" y="1524000"/>
            <a:ext cx="524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 vegetable </a:t>
            </a:r>
            <a:r>
              <a:rPr lang="en-US" altLang="en-US" i="1">
                <a:latin typeface="Times New Roman" panose="02020603050405020304" pitchFamily="18" charset="0"/>
              </a:rPr>
              <a:t>(Color, Flavor, Calories,Vitamins,Plant)</a:t>
            </a:r>
          </a:p>
        </p:txBody>
      </p:sp>
      <p:sp>
        <p:nvSpPr>
          <p:cNvPr id="1452035" name="Rectangle 3">
            <a:extLst>
              <a:ext uri="{FF2B5EF4-FFF2-40B4-BE49-F238E27FC236}">
                <a16:creationId xmlns:a16="http://schemas.microsoft.com/office/drawing/2014/main" id="{201DC12D-400A-2245-8D0B-3ACA50DF6F05}"/>
              </a:ext>
            </a:extLst>
          </p:cNvPr>
          <p:cNvSpPr>
            <a:spLocks noChangeArrowheads="1"/>
          </p:cNvSpPr>
          <p:nvPr/>
        </p:nvSpPr>
        <p:spPr bwMode="auto">
          <a:xfrm>
            <a:off x="609600" y="31242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root vegetable</a:t>
            </a:r>
            <a:r>
              <a:rPr lang="en-US" altLang="en-US" i="1">
                <a:latin typeface="Times New Roman" panose="02020603050405020304" pitchFamily="18" charset="0"/>
              </a:rPr>
              <a:t>                    </a:t>
            </a:r>
            <a:r>
              <a:rPr lang="en-US" altLang="en-US" sz="2400">
                <a:latin typeface="Times New Roman" panose="02020603050405020304" pitchFamily="18" charset="0"/>
              </a:rPr>
              <a:t>  gourd                           nightshade </a:t>
            </a:r>
          </a:p>
          <a:p>
            <a:r>
              <a:rPr lang="en-US" altLang="en-US" i="1">
                <a:latin typeface="Times New Roman" panose="02020603050405020304" pitchFamily="18" charset="0"/>
              </a:rPr>
              <a:t>                     (_,_,_,_,root)</a:t>
            </a:r>
            <a:r>
              <a:rPr lang="en-US" altLang="en-US" sz="2400">
                <a:latin typeface="Times New Roman" panose="02020603050405020304" pitchFamily="18" charset="0"/>
              </a:rPr>
              <a:t>                     </a:t>
            </a:r>
            <a:r>
              <a:rPr lang="en-US" altLang="en-US" i="1">
                <a:latin typeface="Times New Roman" panose="02020603050405020304" pitchFamily="18" charset="0"/>
              </a:rPr>
              <a:t>(_,_,_,_,vine)</a:t>
            </a:r>
            <a:r>
              <a:rPr lang="en-US" altLang="en-US" sz="2400">
                <a:latin typeface="Times New Roman" panose="02020603050405020304" pitchFamily="18" charset="0"/>
              </a:rPr>
              <a:t>                     </a:t>
            </a:r>
            <a:r>
              <a:rPr lang="en-US" altLang="en-US" i="1">
                <a:latin typeface="Times New Roman" panose="02020603050405020304" pitchFamily="18" charset="0"/>
              </a:rPr>
              <a:t>(_,_,_,_,shrub)</a:t>
            </a:r>
            <a:r>
              <a:rPr lang="en-US" altLang="en-US" sz="2400">
                <a:latin typeface="Times New Roman" panose="02020603050405020304" pitchFamily="18" charset="0"/>
              </a:rPr>
              <a:t> </a:t>
            </a:r>
          </a:p>
        </p:txBody>
      </p:sp>
      <p:sp>
        <p:nvSpPr>
          <p:cNvPr id="1452036" name="Rectangle 4">
            <a:extLst>
              <a:ext uri="{FF2B5EF4-FFF2-40B4-BE49-F238E27FC236}">
                <a16:creationId xmlns:a16="http://schemas.microsoft.com/office/drawing/2014/main" id="{5C0D776E-618E-8240-98F9-104CA6F7F207}"/>
              </a:ext>
            </a:extLst>
          </p:cNvPr>
          <p:cNvSpPr>
            <a:spLocks noChangeArrowheads="1"/>
          </p:cNvSpPr>
          <p:nvPr/>
        </p:nvSpPr>
        <p:spPr bwMode="auto">
          <a:xfrm>
            <a:off x="0" y="4572000"/>
            <a:ext cx="9232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carrots         turnips     zucchini        pumpkins         eggplant  tomatoes</a:t>
            </a:r>
          </a:p>
          <a:p>
            <a:r>
              <a:rPr lang="en-US" altLang="en-US" i="1">
                <a:latin typeface="Times New Roman" panose="02020603050405020304" pitchFamily="18" charset="0"/>
              </a:rPr>
              <a:t>(or,sw,31,c,_) (white,bi,39,c,_)</a:t>
            </a:r>
            <a:r>
              <a:rPr lang="en-US" altLang="en-US" sz="2400">
                <a:latin typeface="Times New Roman" panose="02020603050405020304" pitchFamily="18" charset="0"/>
              </a:rPr>
              <a:t>   </a:t>
            </a:r>
            <a:r>
              <a:rPr lang="en-US" altLang="en-US" i="1">
                <a:latin typeface="Times New Roman" panose="02020603050405020304" pitchFamily="18" charset="0"/>
              </a:rPr>
              <a:t>(gr,bi,29,f,_)</a:t>
            </a:r>
            <a:r>
              <a:rPr lang="en-US" altLang="en-US" sz="2400">
                <a:latin typeface="Times New Roman" panose="02020603050405020304" pitchFamily="18" charset="0"/>
              </a:rPr>
              <a:t>  </a:t>
            </a:r>
            <a:r>
              <a:rPr lang="en-US" altLang="en-US" i="1">
                <a:latin typeface="Times New Roman" panose="02020603050405020304" pitchFamily="18" charset="0"/>
              </a:rPr>
              <a:t>(or,sw,30,cf,_)   (purple,sw,21,c,_) (red,sw,26,c,_)</a:t>
            </a:r>
            <a:r>
              <a:rPr lang="en-US" altLang="en-US" sz="2400">
                <a:latin typeface="Times New Roman" panose="02020603050405020304" pitchFamily="18" charset="0"/>
              </a:rPr>
              <a:t> </a:t>
            </a:r>
          </a:p>
        </p:txBody>
      </p:sp>
      <p:sp>
        <p:nvSpPr>
          <p:cNvPr id="1452037" name="Line 5">
            <a:extLst>
              <a:ext uri="{FF2B5EF4-FFF2-40B4-BE49-F238E27FC236}">
                <a16:creationId xmlns:a16="http://schemas.microsoft.com/office/drawing/2014/main" id="{BC4487E8-F429-9E46-A1A4-1D6EEC38C4BF}"/>
              </a:ext>
            </a:extLst>
          </p:cNvPr>
          <p:cNvSpPr>
            <a:spLocks noChangeShapeType="1"/>
          </p:cNvSpPr>
          <p:nvPr/>
        </p:nvSpPr>
        <p:spPr bwMode="auto">
          <a:xfrm flipH="1">
            <a:off x="1295400" y="1905000"/>
            <a:ext cx="2895600" cy="13716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38" name="Line 6">
            <a:extLst>
              <a:ext uri="{FF2B5EF4-FFF2-40B4-BE49-F238E27FC236}">
                <a16:creationId xmlns:a16="http://schemas.microsoft.com/office/drawing/2014/main" id="{B660F51E-5DF7-5F46-8C0F-DA1F3E3622B4}"/>
              </a:ext>
            </a:extLst>
          </p:cNvPr>
          <p:cNvSpPr>
            <a:spLocks noChangeShapeType="1"/>
          </p:cNvSpPr>
          <p:nvPr/>
        </p:nvSpPr>
        <p:spPr bwMode="auto">
          <a:xfrm>
            <a:off x="4191000" y="1905000"/>
            <a:ext cx="3124200" cy="12954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39" name="Line 7">
            <a:extLst>
              <a:ext uri="{FF2B5EF4-FFF2-40B4-BE49-F238E27FC236}">
                <a16:creationId xmlns:a16="http://schemas.microsoft.com/office/drawing/2014/main" id="{B74A6E5F-B6D2-8248-8A22-A7E8C3A64A3A}"/>
              </a:ext>
            </a:extLst>
          </p:cNvPr>
          <p:cNvSpPr>
            <a:spLocks noChangeShapeType="1"/>
          </p:cNvSpPr>
          <p:nvPr/>
        </p:nvSpPr>
        <p:spPr bwMode="auto">
          <a:xfrm flipH="1">
            <a:off x="533400" y="3505200"/>
            <a:ext cx="762000"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40" name="Line 8">
            <a:extLst>
              <a:ext uri="{FF2B5EF4-FFF2-40B4-BE49-F238E27FC236}">
                <a16:creationId xmlns:a16="http://schemas.microsoft.com/office/drawing/2014/main" id="{8E4104A4-1404-034F-A1B9-564868588003}"/>
              </a:ext>
            </a:extLst>
          </p:cNvPr>
          <p:cNvSpPr>
            <a:spLocks noChangeShapeType="1"/>
          </p:cNvSpPr>
          <p:nvPr/>
        </p:nvSpPr>
        <p:spPr bwMode="auto">
          <a:xfrm>
            <a:off x="1295400" y="3505200"/>
            <a:ext cx="762000"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41" name="Line 9">
            <a:extLst>
              <a:ext uri="{FF2B5EF4-FFF2-40B4-BE49-F238E27FC236}">
                <a16:creationId xmlns:a16="http://schemas.microsoft.com/office/drawing/2014/main" id="{DA26E7FB-91EB-1749-BDFD-4A0B64D7FAEC}"/>
              </a:ext>
            </a:extLst>
          </p:cNvPr>
          <p:cNvSpPr>
            <a:spLocks noChangeShapeType="1"/>
          </p:cNvSpPr>
          <p:nvPr/>
        </p:nvSpPr>
        <p:spPr bwMode="auto">
          <a:xfrm flipH="1">
            <a:off x="3429000" y="3581400"/>
            <a:ext cx="762000" cy="10668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42" name="Line 10">
            <a:extLst>
              <a:ext uri="{FF2B5EF4-FFF2-40B4-BE49-F238E27FC236}">
                <a16:creationId xmlns:a16="http://schemas.microsoft.com/office/drawing/2014/main" id="{F42B2199-BB99-7643-8E97-1F2F24ACB113}"/>
              </a:ext>
            </a:extLst>
          </p:cNvPr>
          <p:cNvSpPr>
            <a:spLocks noChangeShapeType="1"/>
          </p:cNvSpPr>
          <p:nvPr/>
        </p:nvSpPr>
        <p:spPr bwMode="auto">
          <a:xfrm>
            <a:off x="4191000" y="3581400"/>
            <a:ext cx="990600" cy="10668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43" name="Line 11">
            <a:extLst>
              <a:ext uri="{FF2B5EF4-FFF2-40B4-BE49-F238E27FC236}">
                <a16:creationId xmlns:a16="http://schemas.microsoft.com/office/drawing/2014/main" id="{0B5AF758-83F4-CB4A-86E9-B7E404BBE7E5}"/>
              </a:ext>
            </a:extLst>
          </p:cNvPr>
          <p:cNvSpPr>
            <a:spLocks noChangeShapeType="1"/>
          </p:cNvSpPr>
          <p:nvPr/>
        </p:nvSpPr>
        <p:spPr bwMode="auto">
          <a:xfrm>
            <a:off x="4191000" y="1905000"/>
            <a:ext cx="0" cy="12954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44" name="Line 12">
            <a:extLst>
              <a:ext uri="{FF2B5EF4-FFF2-40B4-BE49-F238E27FC236}">
                <a16:creationId xmlns:a16="http://schemas.microsoft.com/office/drawing/2014/main" id="{426FF7D8-203C-3445-BE66-8292843EDB33}"/>
              </a:ext>
            </a:extLst>
          </p:cNvPr>
          <p:cNvSpPr>
            <a:spLocks noChangeShapeType="1"/>
          </p:cNvSpPr>
          <p:nvPr/>
        </p:nvSpPr>
        <p:spPr bwMode="auto">
          <a:xfrm flipH="1">
            <a:off x="6705600" y="3505200"/>
            <a:ext cx="457200"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45" name="Line 13">
            <a:extLst>
              <a:ext uri="{FF2B5EF4-FFF2-40B4-BE49-F238E27FC236}">
                <a16:creationId xmlns:a16="http://schemas.microsoft.com/office/drawing/2014/main" id="{9561030C-1896-B642-8D06-166FC16D4D3B}"/>
              </a:ext>
            </a:extLst>
          </p:cNvPr>
          <p:cNvSpPr>
            <a:spLocks noChangeShapeType="1"/>
          </p:cNvSpPr>
          <p:nvPr/>
        </p:nvSpPr>
        <p:spPr bwMode="auto">
          <a:xfrm>
            <a:off x="7162800" y="3505200"/>
            <a:ext cx="838200"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52046" name="Text Box 14">
            <a:extLst>
              <a:ext uri="{FF2B5EF4-FFF2-40B4-BE49-F238E27FC236}">
                <a16:creationId xmlns:a16="http://schemas.microsoft.com/office/drawing/2014/main" id="{88D79693-A81A-5E48-9856-FD8F4F974AA1}"/>
              </a:ext>
            </a:extLst>
          </p:cNvPr>
          <p:cNvSpPr txBox="1">
            <a:spLocks noChangeArrowheads="1"/>
          </p:cNvSpPr>
          <p:nvPr/>
        </p:nvSpPr>
        <p:spPr bwMode="auto">
          <a:xfrm>
            <a:off x="304800" y="5638800"/>
            <a:ext cx="810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imes New Roman" panose="02020603050405020304" pitchFamily="18" charset="0"/>
                <a:ea typeface="宋体" panose="02010600030101010101" pitchFamily="2" charset="-122"/>
              </a:rPr>
              <a:t>Abbreviations: or – orange, gr-green, sw-sweet, bi-bitter, f-folate</a:t>
            </a:r>
          </a:p>
        </p:txBody>
      </p:sp>
      <p:sp>
        <p:nvSpPr>
          <p:cNvPr id="1452047" name="Rectangle 15">
            <a:extLst>
              <a:ext uri="{FF2B5EF4-FFF2-40B4-BE49-F238E27FC236}">
                <a16:creationId xmlns:a16="http://schemas.microsoft.com/office/drawing/2014/main" id="{DB2A305A-6772-424B-9461-A2C37BBAD706}"/>
              </a:ext>
            </a:extLst>
          </p:cNvPr>
          <p:cNvSpPr>
            <a:spLocks noGrp="1" noChangeArrowheads="1"/>
          </p:cNvSpPr>
          <p:nvPr>
            <p:ph type="title"/>
          </p:nvPr>
        </p:nvSpPr>
        <p:spPr>
          <a:xfrm>
            <a:off x="0" y="152400"/>
            <a:ext cx="8686800" cy="762000"/>
          </a:xfrm>
          <a:noFill/>
          <a:ln/>
        </p:spPr>
        <p:txBody>
          <a:bodyPr lIns="92075" tIns="46038" rIns="92075" bIns="46038">
            <a:normAutofit fontScale="90000"/>
          </a:bodyPr>
          <a:lstStyle/>
          <a:p>
            <a:br>
              <a:rPr lang="en-US" altLang="en-US"/>
            </a:br>
            <a:r>
              <a:rPr lang="en-US" altLang="en-US"/>
              <a:t>A special purpose ontology</a:t>
            </a:r>
          </a:p>
        </p:txBody>
      </p:sp>
    </p:spTree>
    <p:extLst>
      <p:ext uri="{BB962C8B-B14F-4D97-AF65-F5344CB8AC3E}">
        <p14:creationId xmlns:p14="http://schemas.microsoft.com/office/powerpoint/2010/main" val="155841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a:extLst>
              <a:ext uri="{FF2B5EF4-FFF2-40B4-BE49-F238E27FC236}">
                <a16:creationId xmlns:a16="http://schemas.microsoft.com/office/drawing/2014/main" id="{D641F482-262C-C54B-AC86-1D2D8F32EE70}"/>
              </a:ext>
            </a:extLst>
          </p:cNvPr>
          <p:cNvSpPr>
            <a:spLocks noGrp="1" noChangeArrowheads="1"/>
          </p:cNvSpPr>
          <p:nvPr>
            <p:ph type="title"/>
          </p:nvPr>
        </p:nvSpPr>
        <p:spPr/>
        <p:txBody>
          <a:bodyPr/>
          <a:lstStyle/>
          <a:p>
            <a:r>
              <a:rPr lang="en-US" altLang="zh-CN">
                <a:ea typeface="宋体" panose="02010600030101010101" pitchFamily="2" charset="-122"/>
              </a:rPr>
              <a:t>Categories and objects</a:t>
            </a:r>
          </a:p>
        </p:txBody>
      </p:sp>
      <p:sp>
        <p:nvSpPr>
          <p:cNvPr id="1454083" name="Rectangle 3">
            <a:extLst>
              <a:ext uri="{FF2B5EF4-FFF2-40B4-BE49-F238E27FC236}">
                <a16:creationId xmlns:a16="http://schemas.microsoft.com/office/drawing/2014/main" id="{7959DE00-AF5E-EF44-AEE3-3E7118BE0E97}"/>
              </a:ext>
            </a:extLst>
          </p:cNvPr>
          <p:cNvSpPr>
            <a:spLocks noGrp="1" noChangeArrowheads="1"/>
          </p:cNvSpPr>
          <p:nvPr>
            <p:ph type="body" idx="1"/>
          </p:nvPr>
        </p:nvSpPr>
        <p:spPr/>
        <p:txBody>
          <a:bodyPr/>
          <a:lstStyle/>
          <a:p>
            <a:pPr>
              <a:lnSpc>
                <a:spcPct val="90000"/>
              </a:lnSpc>
            </a:pPr>
            <a:r>
              <a:rPr lang="en-US" altLang="zh-CN" sz="2400">
                <a:ea typeface="宋体" panose="02010600030101010101" pitchFamily="2" charset="-122"/>
              </a:rPr>
              <a:t>KR requires the organization of objects into categories</a:t>
            </a:r>
          </a:p>
          <a:p>
            <a:pPr lvl="1">
              <a:lnSpc>
                <a:spcPct val="90000"/>
              </a:lnSpc>
            </a:pPr>
            <a:r>
              <a:rPr lang="en-US" altLang="zh-CN" sz="2000">
                <a:ea typeface="宋体" panose="02010600030101010101" pitchFamily="2" charset="-122"/>
              </a:rPr>
              <a:t>Interaction at the level of the object</a:t>
            </a:r>
          </a:p>
          <a:p>
            <a:pPr lvl="1">
              <a:lnSpc>
                <a:spcPct val="90000"/>
              </a:lnSpc>
            </a:pPr>
            <a:r>
              <a:rPr lang="en-US" altLang="zh-CN" sz="2000">
                <a:ea typeface="宋体" panose="02010600030101010101" pitchFamily="2" charset="-122"/>
              </a:rPr>
              <a:t>Reasoning at the level of categories</a:t>
            </a:r>
          </a:p>
          <a:p>
            <a:pPr>
              <a:lnSpc>
                <a:spcPct val="90000"/>
              </a:lnSpc>
            </a:pPr>
            <a:r>
              <a:rPr lang="en-US" altLang="zh-CN" sz="2400">
                <a:ea typeface="宋体" panose="02010600030101010101" pitchFamily="2" charset="-122"/>
              </a:rPr>
              <a:t>Categories play a role in predictions about objects</a:t>
            </a:r>
          </a:p>
          <a:p>
            <a:pPr lvl="1">
              <a:lnSpc>
                <a:spcPct val="90000"/>
              </a:lnSpc>
            </a:pPr>
            <a:r>
              <a:rPr lang="en-US" altLang="zh-CN" sz="2000">
                <a:ea typeface="宋体" panose="02010600030101010101" pitchFamily="2" charset="-122"/>
              </a:rPr>
              <a:t>Based on perceived properties</a:t>
            </a:r>
          </a:p>
          <a:p>
            <a:pPr>
              <a:lnSpc>
                <a:spcPct val="90000"/>
              </a:lnSpc>
            </a:pPr>
            <a:r>
              <a:rPr lang="en-US" altLang="zh-CN" sz="2400">
                <a:ea typeface="宋体" panose="02010600030101010101" pitchFamily="2" charset="-122"/>
              </a:rPr>
              <a:t>Categories can be represented in two ways by FOL</a:t>
            </a:r>
          </a:p>
          <a:p>
            <a:pPr lvl="1">
              <a:lnSpc>
                <a:spcPct val="90000"/>
              </a:lnSpc>
            </a:pPr>
            <a:r>
              <a:rPr lang="en-US" altLang="zh-CN" sz="2000">
                <a:ea typeface="宋体" panose="02010600030101010101" pitchFamily="2" charset="-122"/>
              </a:rPr>
              <a:t>Predicates: apple(x)</a:t>
            </a:r>
          </a:p>
          <a:p>
            <a:pPr lvl="1">
              <a:lnSpc>
                <a:spcPct val="90000"/>
              </a:lnSpc>
            </a:pPr>
            <a:r>
              <a:rPr lang="en-US" altLang="zh-CN" sz="2000" i="1">
                <a:ea typeface="宋体" panose="02010600030101010101" pitchFamily="2" charset="-122"/>
              </a:rPr>
              <a:t>Reification</a:t>
            </a:r>
            <a:r>
              <a:rPr lang="en-US" altLang="zh-CN" sz="2000">
                <a:ea typeface="宋体" panose="02010600030101010101" pitchFamily="2" charset="-122"/>
              </a:rPr>
              <a:t> of categories into objects: apples</a:t>
            </a:r>
          </a:p>
          <a:p>
            <a:pPr>
              <a:lnSpc>
                <a:spcPct val="90000"/>
              </a:lnSpc>
            </a:pPr>
            <a:r>
              <a:rPr lang="en-US" altLang="zh-CN" sz="2400">
                <a:ea typeface="宋体" panose="02010600030101010101" pitchFamily="2" charset="-122"/>
              </a:rPr>
              <a:t>Category = set of its members</a:t>
            </a:r>
          </a:p>
        </p:txBody>
      </p:sp>
    </p:spTree>
    <p:extLst>
      <p:ext uri="{BB962C8B-B14F-4D97-AF65-F5344CB8AC3E}">
        <p14:creationId xmlns:p14="http://schemas.microsoft.com/office/powerpoint/2010/main" val="3023405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6130" name="Picture 2">
            <a:extLst>
              <a:ext uri="{FF2B5EF4-FFF2-40B4-BE49-F238E27FC236}">
                <a16:creationId xmlns:a16="http://schemas.microsoft.com/office/drawing/2014/main" id="{B90DA9F2-CDA1-414B-9B06-EFC7AD192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43200"/>
            <a:ext cx="586740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56131" name="Rectangle 3">
            <a:extLst>
              <a:ext uri="{FF2B5EF4-FFF2-40B4-BE49-F238E27FC236}">
                <a16:creationId xmlns:a16="http://schemas.microsoft.com/office/drawing/2014/main" id="{B769F90A-54B1-1540-AE7E-CF78BF60C677}"/>
              </a:ext>
            </a:extLst>
          </p:cNvPr>
          <p:cNvSpPr>
            <a:spLocks noGrp="1" noChangeArrowheads="1"/>
          </p:cNvSpPr>
          <p:nvPr>
            <p:ph type="title"/>
          </p:nvPr>
        </p:nvSpPr>
        <p:spPr/>
        <p:txBody>
          <a:bodyPr/>
          <a:lstStyle/>
          <a:p>
            <a:r>
              <a:rPr lang="en-US" altLang="zh-CN">
                <a:ea typeface="宋体" panose="02010600030101010101" pitchFamily="2" charset="-122"/>
              </a:rPr>
              <a:t>Category organization</a:t>
            </a:r>
          </a:p>
        </p:txBody>
      </p:sp>
      <p:sp>
        <p:nvSpPr>
          <p:cNvPr id="1456132" name="Rectangle 4">
            <a:extLst>
              <a:ext uri="{FF2B5EF4-FFF2-40B4-BE49-F238E27FC236}">
                <a16:creationId xmlns:a16="http://schemas.microsoft.com/office/drawing/2014/main" id="{31C36C38-AF92-AC44-BF5C-26CF5895A011}"/>
              </a:ext>
            </a:extLst>
          </p:cNvPr>
          <p:cNvSpPr>
            <a:spLocks noGrp="1" noChangeArrowheads="1"/>
          </p:cNvSpPr>
          <p:nvPr>
            <p:ph type="body" idx="1"/>
          </p:nvPr>
        </p:nvSpPr>
        <p:spPr/>
        <p:txBody>
          <a:bodyPr/>
          <a:lstStyle/>
          <a:p>
            <a:r>
              <a:rPr lang="en-US" altLang="zh-CN" sz="2000">
                <a:ea typeface="宋体" panose="02010600030101010101" pitchFamily="2" charset="-122"/>
              </a:rPr>
              <a:t>Subset Relation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 </a:t>
            </a:r>
            <a:r>
              <a:rPr lang="en-US" altLang="zh-CN" sz="2000" i="1">
                <a:ea typeface="宋体" panose="02010600030101010101" pitchFamily="2" charset="-122"/>
              </a:rPr>
              <a:t>inheritance</a:t>
            </a:r>
            <a:r>
              <a:rPr lang="en-US" altLang="zh-CN" sz="2000">
                <a:ea typeface="宋体" panose="02010600030101010101" pitchFamily="2" charset="-122"/>
              </a:rPr>
              <a:t>:</a:t>
            </a:r>
          </a:p>
          <a:p>
            <a:pPr lvl="1"/>
            <a:r>
              <a:rPr lang="en-US" altLang="zh-CN" sz="2000">
                <a:ea typeface="宋体" panose="02010600030101010101" pitchFamily="2" charset="-122"/>
              </a:rPr>
              <a:t>All instance of food are edible, fruit is a subclass of food and apples is a subclass of fruit then an apple is edible.</a:t>
            </a:r>
          </a:p>
          <a:p>
            <a:r>
              <a:rPr lang="en-US" altLang="zh-CN" sz="2000">
                <a:ea typeface="宋体" panose="02010600030101010101" pitchFamily="2" charset="-122"/>
              </a:rPr>
              <a:t>Defines a </a:t>
            </a:r>
            <a:r>
              <a:rPr lang="en-US" altLang="zh-CN" sz="2000" i="1">
                <a:ea typeface="宋体" panose="02010600030101010101" pitchFamily="2" charset="-122"/>
              </a:rPr>
              <a:t>taxonomy</a:t>
            </a:r>
          </a:p>
        </p:txBody>
      </p:sp>
    </p:spTree>
    <p:extLst>
      <p:ext uri="{BB962C8B-B14F-4D97-AF65-F5344CB8AC3E}">
        <p14:creationId xmlns:p14="http://schemas.microsoft.com/office/powerpoint/2010/main" val="1047140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a:extLst>
              <a:ext uri="{FF2B5EF4-FFF2-40B4-BE49-F238E27FC236}">
                <a16:creationId xmlns:a16="http://schemas.microsoft.com/office/drawing/2014/main" id="{9855BAE3-0BC9-CF46-A206-2E3470C91969}"/>
              </a:ext>
            </a:extLst>
          </p:cNvPr>
          <p:cNvSpPr>
            <a:spLocks noGrp="1" noChangeArrowheads="1"/>
          </p:cNvSpPr>
          <p:nvPr>
            <p:ph type="title"/>
          </p:nvPr>
        </p:nvSpPr>
        <p:spPr/>
        <p:txBody>
          <a:bodyPr/>
          <a:lstStyle/>
          <a:p>
            <a:r>
              <a:rPr lang="en-US" altLang="zh-CN">
                <a:ea typeface="宋体" panose="02010600030101010101" pitchFamily="2" charset="-122"/>
              </a:rPr>
              <a:t>FOL and categories</a:t>
            </a:r>
          </a:p>
        </p:txBody>
      </p:sp>
      <p:sp>
        <p:nvSpPr>
          <p:cNvPr id="1458179" name="Rectangle 3">
            <a:extLst>
              <a:ext uri="{FF2B5EF4-FFF2-40B4-BE49-F238E27FC236}">
                <a16:creationId xmlns:a16="http://schemas.microsoft.com/office/drawing/2014/main" id="{668E0AB8-58BC-2241-AA69-9029031F1FE3}"/>
              </a:ext>
            </a:extLst>
          </p:cNvPr>
          <p:cNvSpPr>
            <a:spLocks noGrp="1" noChangeArrowheads="1"/>
          </p:cNvSpPr>
          <p:nvPr>
            <p:ph type="body" idx="1"/>
          </p:nvPr>
        </p:nvSpPr>
        <p:spPr/>
        <p:txBody>
          <a:bodyPr/>
          <a:lstStyle/>
          <a:p>
            <a:pPr>
              <a:lnSpc>
                <a:spcPct val="80000"/>
              </a:lnSpc>
            </a:pPr>
            <a:r>
              <a:rPr lang="en-US" altLang="zh-CN" sz="2400">
                <a:ea typeface="宋体" panose="02010600030101010101" pitchFamily="2" charset="-122"/>
              </a:rPr>
              <a:t>An object is a member of a category</a:t>
            </a:r>
          </a:p>
          <a:p>
            <a:pPr lvl="1">
              <a:lnSpc>
                <a:spcPct val="80000"/>
              </a:lnSpc>
            </a:pPr>
            <a:r>
              <a:rPr lang="en-US" altLang="zh-CN" sz="2000" i="1">
                <a:solidFill>
                  <a:schemeClr val="accent2"/>
                </a:solidFill>
                <a:ea typeface="宋体" panose="02010600030101010101" pitchFamily="2" charset="-122"/>
              </a:rPr>
              <a:t>MemberOf(BB</a:t>
            </a:r>
            <a:r>
              <a:rPr lang="en-US" altLang="zh-CN" sz="2000" i="1" baseline="-25000">
                <a:solidFill>
                  <a:schemeClr val="accent2"/>
                </a:solidFill>
                <a:ea typeface="宋体" panose="02010600030101010101" pitchFamily="2" charset="-122"/>
              </a:rPr>
              <a:t>12</a:t>
            </a:r>
            <a:r>
              <a:rPr lang="en-US" altLang="zh-CN" sz="2000" i="1">
                <a:solidFill>
                  <a:schemeClr val="accent2"/>
                </a:solidFill>
                <a:ea typeface="宋体" panose="02010600030101010101" pitchFamily="2" charset="-122"/>
              </a:rPr>
              <a:t>,Basketballs)</a:t>
            </a:r>
          </a:p>
          <a:p>
            <a:pPr>
              <a:lnSpc>
                <a:spcPct val="80000"/>
              </a:lnSpc>
            </a:pPr>
            <a:r>
              <a:rPr lang="en-US" altLang="zh-CN" sz="2400">
                <a:ea typeface="宋体" panose="02010600030101010101" pitchFamily="2" charset="-122"/>
              </a:rPr>
              <a:t>A category is a subclass of another category</a:t>
            </a:r>
          </a:p>
          <a:p>
            <a:pPr lvl="1">
              <a:lnSpc>
                <a:spcPct val="80000"/>
              </a:lnSpc>
            </a:pPr>
            <a:r>
              <a:rPr lang="en-US" altLang="zh-CN" sz="2000" i="1">
                <a:solidFill>
                  <a:schemeClr val="accent2"/>
                </a:solidFill>
                <a:ea typeface="宋体" panose="02010600030101010101" pitchFamily="2" charset="-122"/>
              </a:rPr>
              <a:t>SubsetOf(Basketballs,Balls)</a:t>
            </a:r>
            <a:endParaRPr lang="en-US" altLang="zh-CN" sz="2000">
              <a:ea typeface="宋体" panose="02010600030101010101" pitchFamily="2" charset="-122"/>
            </a:endParaRPr>
          </a:p>
          <a:p>
            <a:pPr>
              <a:lnSpc>
                <a:spcPct val="80000"/>
              </a:lnSpc>
            </a:pPr>
            <a:r>
              <a:rPr lang="en-US" altLang="zh-CN" sz="2400">
                <a:ea typeface="宋体" panose="02010600030101010101" pitchFamily="2" charset="-122"/>
              </a:rPr>
              <a:t>All members of a category have some properties</a:t>
            </a:r>
          </a:p>
          <a:p>
            <a:pPr lvl="1">
              <a:lnSpc>
                <a:spcPct val="80000"/>
              </a:lnSpc>
            </a:pPr>
            <a:r>
              <a:rPr lang="en-US" altLang="zh-CN" sz="2000">
                <a:ea typeface="宋体" panose="02010600030101010101" pitchFamily="2" charset="-122"/>
              </a:rPr>
              <a:t> </a:t>
            </a:r>
            <a:r>
              <a:rPr lang="en-US" altLang="zh-CN" sz="20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x (MemberOf(x,Basketballs) </a:t>
            </a:r>
            <a:r>
              <a:rPr lang="en-US" altLang="zh-CN" sz="20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Round(x))</a:t>
            </a:r>
          </a:p>
          <a:p>
            <a:pPr>
              <a:lnSpc>
                <a:spcPct val="80000"/>
              </a:lnSpc>
            </a:pPr>
            <a:r>
              <a:rPr lang="en-US" altLang="zh-CN" sz="2400">
                <a:ea typeface="宋体" panose="02010600030101010101" pitchFamily="2" charset="-122"/>
              </a:rPr>
              <a:t>All members of a category can be recognized by some properties</a:t>
            </a:r>
          </a:p>
          <a:p>
            <a:pPr lvl="1">
              <a:lnSpc>
                <a:spcPct val="80000"/>
              </a:lnSpc>
            </a:pPr>
            <a:r>
              <a:rPr lang="en-US" altLang="zh-CN" sz="2000">
                <a:ea typeface="宋体" panose="02010600030101010101" pitchFamily="2" charset="-122"/>
              </a:rPr>
              <a:t> </a:t>
            </a:r>
            <a:r>
              <a:rPr lang="en-US" altLang="zh-CN" sz="20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x (Orange(x) </a:t>
            </a:r>
            <a:r>
              <a:rPr lang="en-US" altLang="zh-CN" sz="20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Round(x) </a:t>
            </a:r>
            <a:r>
              <a:rPr lang="en-US" altLang="zh-CN" sz="20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Diameter(x)=9.5in </a:t>
            </a:r>
            <a:r>
              <a:rPr lang="en-US" altLang="zh-CN" sz="20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MemberOf(x,Balls) </a:t>
            </a:r>
            <a:br>
              <a:rPr lang="en-US" altLang="zh-CN" sz="2000" i="1">
                <a:solidFill>
                  <a:schemeClr val="accent2"/>
                </a:solidFill>
                <a:ea typeface="宋体" panose="02010600030101010101" pitchFamily="2" charset="-122"/>
              </a:rPr>
            </a:br>
            <a:r>
              <a:rPr lang="en-US" altLang="zh-CN" sz="2000" i="1">
                <a:solidFill>
                  <a:schemeClr val="accent2"/>
                </a:solidFill>
                <a:ea typeface="宋体" panose="02010600030101010101" pitchFamily="2" charset="-122"/>
              </a:rPr>
              <a:t>			</a:t>
            </a:r>
            <a:r>
              <a:rPr lang="en-US" altLang="zh-CN" sz="20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MemberOf(x,BasketBalls))</a:t>
            </a:r>
          </a:p>
          <a:p>
            <a:pPr>
              <a:lnSpc>
                <a:spcPct val="80000"/>
              </a:lnSpc>
            </a:pPr>
            <a:r>
              <a:rPr lang="en-US" altLang="zh-CN" sz="2400">
                <a:ea typeface="宋体" panose="02010600030101010101" pitchFamily="2" charset="-122"/>
              </a:rPr>
              <a:t>A category as a whole has some properties</a:t>
            </a:r>
          </a:p>
          <a:p>
            <a:pPr lvl="1">
              <a:lnSpc>
                <a:spcPct val="80000"/>
              </a:lnSpc>
            </a:pPr>
            <a:r>
              <a:rPr lang="en-US" altLang="zh-CN" sz="2000" i="1">
                <a:solidFill>
                  <a:schemeClr val="accent2"/>
                </a:solidFill>
                <a:ea typeface="宋体" panose="02010600030101010101" pitchFamily="2" charset="-122"/>
              </a:rPr>
              <a:t>MemberOf(Dogs,DomesticatedSpecies)</a:t>
            </a:r>
          </a:p>
        </p:txBody>
      </p:sp>
    </p:spTree>
    <p:extLst>
      <p:ext uri="{BB962C8B-B14F-4D97-AF65-F5344CB8AC3E}">
        <p14:creationId xmlns:p14="http://schemas.microsoft.com/office/powerpoint/2010/main" val="283238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474" name="Rectangle 2">
            <a:extLst>
              <a:ext uri="{FF2B5EF4-FFF2-40B4-BE49-F238E27FC236}">
                <a16:creationId xmlns:a16="http://schemas.microsoft.com/office/drawing/2014/main" id="{076301CB-18C5-E143-BA24-0A8733398E34}"/>
              </a:ext>
            </a:extLst>
          </p:cNvPr>
          <p:cNvSpPr>
            <a:spLocks noGrp="1" noChangeArrowheads="1"/>
          </p:cNvSpPr>
          <p:nvPr>
            <p:ph type="title"/>
          </p:nvPr>
        </p:nvSpPr>
        <p:spPr/>
        <p:txBody>
          <a:bodyPr/>
          <a:lstStyle/>
          <a:p>
            <a:r>
              <a:rPr lang="en-US" altLang="zh-CN">
                <a:ea typeface="宋体" panose="02010600030101010101" pitchFamily="2" charset="-122"/>
              </a:rPr>
              <a:t>So what</a:t>
            </a:r>
          </a:p>
        </p:txBody>
      </p:sp>
      <p:sp>
        <p:nvSpPr>
          <p:cNvPr id="1513475" name="Rectangle 3">
            <a:extLst>
              <a:ext uri="{FF2B5EF4-FFF2-40B4-BE49-F238E27FC236}">
                <a16:creationId xmlns:a16="http://schemas.microsoft.com/office/drawing/2014/main" id="{3E0787CC-92F7-0548-85D1-42C86C4F4C11}"/>
              </a:ext>
            </a:extLst>
          </p:cNvPr>
          <p:cNvSpPr>
            <a:spLocks noGrp="1" noChangeArrowheads="1"/>
          </p:cNvSpPr>
          <p:nvPr>
            <p:ph type="body" idx="1"/>
          </p:nvPr>
        </p:nvSpPr>
        <p:spPr/>
        <p:txBody>
          <a:bodyPr/>
          <a:lstStyle/>
          <a:p>
            <a:r>
              <a:rPr lang="en-US" altLang="zh-CN">
                <a:ea typeface="宋体" panose="02010600030101010101" pitchFamily="2" charset="-122"/>
              </a:rPr>
              <a:t>Can we use formal categories in real world applications?</a:t>
            </a:r>
          </a:p>
        </p:txBody>
      </p:sp>
    </p:spTree>
    <p:extLst>
      <p:ext uri="{BB962C8B-B14F-4D97-AF65-F5344CB8AC3E}">
        <p14:creationId xmlns:p14="http://schemas.microsoft.com/office/powerpoint/2010/main" val="1109416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402" name="Rectangle 2">
            <a:extLst>
              <a:ext uri="{FF2B5EF4-FFF2-40B4-BE49-F238E27FC236}">
                <a16:creationId xmlns:a16="http://schemas.microsoft.com/office/drawing/2014/main" id="{4EAB2126-B490-2248-A80B-FA0A08042AB5}"/>
              </a:ext>
            </a:extLst>
          </p:cNvPr>
          <p:cNvSpPr>
            <a:spLocks noGrp="1" noChangeArrowheads="1"/>
          </p:cNvSpPr>
          <p:nvPr>
            <p:ph type="body" sz="half" idx="1"/>
          </p:nvPr>
        </p:nvSpPr>
        <p:spPr>
          <a:xfrm>
            <a:off x="685800" y="1752600"/>
            <a:ext cx="7847013" cy="4572000"/>
          </a:xfrm>
        </p:spPr>
        <p:txBody>
          <a:bodyPr/>
          <a:lstStyle/>
          <a:p>
            <a:pPr>
              <a:lnSpc>
                <a:spcPct val="80000"/>
              </a:lnSpc>
            </a:pPr>
            <a:r>
              <a:rPr lang="en-GB" altLang="zh-CN" sz="2000"/>
              <a:t>HTML was “invented” by </a:t>
            </a:r>
            <a:r>
              <a:rPr lang="en-GB" altLang="zh-CN" sz="2000">
                <a:solidFill>
                  <a:srgbClr val="0033CC"/>
                </a:solidFill>
              </a:rPr>
              <a:t>Tim Berners-Lee</a:t>
            </a:r>
            <a:r>
              <a:rPr lang="en-GB" altLang="zh-CN" sz="2000"/>
              <a:t> (amongst others), a physicist working at CERN</a:t>
            </a:r>
          </a:p>
          <a:p>
            <a:pPr>
              <a:lnSpc>
                <a:spcPct val="80000"/>
              </a:lnSpc>
            </a:pPr>
            <a:r>
              <a:rPr lang="en-GB" altLang="zh-CN" sz="2000"/>
              <a:t>His vision of the Web was much more ambitious than the reality of the existing (syntactic) Web:</a:t>
            </a:r>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endParaRPr lang="en-GB" altLang="zh-CN" sz="2000"/>
          </a:p>
          <a:p>
            <a:pPr>
              <a:lnSpc>
                <a:spcPct val="80000"/>
              </a:lnSpc>
            </a:pPr>
            <a:r>
              <a:rPr lang="en-GB" altLang="zh-CN" sz="2000"/>
              <a:t>This vision of the Web has become known as the Semantic Web</a:t>
            </a:r>
          </a:p>
          <a:p>
            <a:pPr lvl="1">
              <a:lnSpc>
                <a:spcPct val="80000"/>
              </a:lnSpc>
              <a:buFont typeface="Wingdings" pitchFamily="2" charset="2"/>
              <a:buNone/>
            </a:pPr>
            <a:endParaRPr lang="en-GB" altLang="zh-CN" sz="1800"/>
          </a:p>
        </p:txBody>
      </p:sp>
      <p:sp>
        <p:nvSpPr>
          <p:cNvPr id="1510403" name="Rectangle 3">
            <a:extLst>
              <a:ext uri="{FF2B5EF4-FFF2-40B4-BE49-F238E27FC236}">
                <a16:creationId xmlns:a16="http://schemas.microsoft.com/office/drawing/2014/main" id="{503B0F93-7DCB-E049-BC46-9B1A7C6ACDAB}"/>
              </a:ext>
            </a:extLst>
          </p:cNvPr>
          <p:cNvSpPr>
            <a:spLocks noGrp="1" noChangeArrowheads="1"/>
          </p:cNvSpPr>
          <p:nvPr>
            <p:ph type="title"/>
          </p:nvPr>
        </p:nvSpPr>
        <p:spPr/>
        <p:txBody>
          <a:bodyPr/>
          <a:lstStyle/>
          <a:p>
            <a:r>
              <a:rPr lang="en-GB" altLang="zh-CN"/>
              <a:t>Semantic Web</a:t>
            </a:r>
          </a:p>
        </p:txBody>
      </p:sp>
      <p:pic>
        <p:nvPicPr>
          <p:cNvPr id="1510404" name="Picture 4">
            <a:extLst>
              <a:ext uri="{FF2B5EF4-FFF2-40B4-BE49-F238E27FC236}">
                <a16:creationId xmlns:a16="http://schemas.microsoft.com/office/drawing/2014/main" id="{00C893BB-BE5B-5147-8B94-BE674E8B824D}"/>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6425" y="2903538"/>
            <a:ext cx="2692400" cy="2708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10405" name="AutoShape 5">
            <a:extLst>
              <a:ext uri="{FF2B5EF4-FFF2-40B4-BE49-F238E27FC236}">
                <a16:creationId xmlns:a16="http://schemas.microsoft.com/office/drawing/2014/main" id="{02DEDDC4-7EB2-1142-82E8-4BF5D83B9990}"/>
              </a:ext>
            </a:extLst>
          </p:cNvPr>
          <p:cNvSpPr>
            <a:spLocks noChangeArrowheads="1"/>
          </p:cNvSpPr>
          <p:nvPr/>
        </p:nvSpPr>
        <p:spPr bwMode="auto">
          <a:xfrm>
            <a:off x="3635375" y="3068638"/>
            <a:ext cx="4679950" cy="792162"/>
          </a:xfrm>
          <a:prstGeom prst="wedgeRoundRectCallout">
            <a:avLst>
              <a:gd name="adj1" fmla="val -37583"/>
              <a:gd name="adj2" fmla="val 142787"/>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rgbClr val="993300"/>
              </a:buClr>
              <a:buFontTx/>
              <a:buChar char="•"/>
            </a:pPr>
            <a:endParaRPr lang="zh-CN" altLang="zh-CN" sz="900">
              <a:latin typeface="Arial Narrow" panose="020B0604020202020204" pitchFamily="34" charset="0"/>
            </a:endParaRPr>
          </a:p>
        </p:txBody>
      </p:sp>
      <p:sp>
        <p:nvSpPr>
          <p:cNvPr id="1510406" name="AutoShape 6">
            <a:extLst>
              <a:ext uri="{FF2B5EF4-FFF2-40B4-BE49-F238E27FC236}">
                <a16:creationId xmlns:a16="http://schemas.microsoft.com/office/drawing/2014/main" id="{81E01979-9E0D-8444-AA6E-581763A00EDB}"/>
              </a:ext>
            </a:extLst>
          </p:cNvPr>
          <p:cNvSpPr>
            <a:spLocks noChangeArrowheads="1"/>
          </p:cNvSpPr>
          <p:nvPr/>
        </p:nvSpPr>
        <p:spPr bwMode="auto">
          <a:xfrm>
            <a:off x="3851275" y="2997200"/>
            <a:ext cx="5834063" cy="1295400"/>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rgbClr val="993300"/>
              </a:buClr>
              <a:buFontTx/>
              <a:buChar char="•"/>
            </a:pPr>
            <a:endParaRPr lang="zh-CN" altLang="zh-CN" sz="900">
              <a:latin typeface="Arial Narrow" panose="020B0604020202020204" pitchFamily="34" charset="0"/>
            </a:endParaRPr>
          </a:p>
        </p:txBody>
      </p:sp>
      <p:sp>
        <p:nvSpPr>
          <p:cNvPr id="1510407" name="AutoShape 7">
            <a:extLst>
              <a:ext uri="{FF2B5EF4-FFF2-40B4-BE49-F238E27FC236}">
                <a16:creationId xmlns:a16="http://schemas.microsoft.com/office/drawing/2014/main" id="{5855310C-BEC6-1C4B-9968-E102F125374A}"/>
              </a:ext>
            </a:extLst>
          </p:cNvPr>
          <p:cNvSpPr>
            <a:spLocks noChangeArrowheads="1"/>
          </p:cNvSpPr>
          <p:nvPr/>
        </p:nvSpPr>
        <p:spPr bwMode="auto">
          <a:xfrm>
            <a:off x="3492500" y="3068638"/>
            <a:ext cx="5327650" cy="1008062"/>
          </a:xfrm>
          <a:prstGeom prst="wedgeRoundRectCallout">
            <a:avLst>
              <a:gd name="adj1" fmla="val -68324"/>
              <a:gd name="adj2" fmla="val 124958"/>
              <a:gd name="adj3" fmla="val 16667"/>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993300"/>
              </a:buClr>
            </a:pPr>
            <a:r>
              <a:rPr lang="en-US" altLang="zh-CN">
                <a:ea typeface="宋体" panose="02010600030101010101" pitchFamily="2" charset="-122"/>
              </a:rPr>
              <a:t>“… a plan for achieving a set of connected applications for data on the Web in such a way as to form a </a:t>
            </a:r>
            <a:r>
              <a:rPr lang="en-US" altLang="zh-CN">
                <a:solidFill>
                  <a:srgbClr val="0033CC"/>
                </a:solidFill>
                <a:ea typeface="宋体" panose="02010600030101010101" pitchFamily="2" charset="-122"/>
              </a:rPr>
              <a:t>consistent logical web of data</a:t>
            </a:r>
            <a:r>
              <a:rPr lang="en-US" altLang="zh-CN">
                <a:ea typeface="宋体" panose="02010600030101010101" pitchFamily="2" charset="-122"/>
              </a:rPr>
              <a:t> …”</a:t>
            </a:r>
          </a:p>
        </p:txBody>
      </p:sp>
      <p:sp>
        <p:nvSpPr>
          <p:cNvPr id="1510408" name="AutoShape 8">
            <a:extLst>
              <a:ext uri="{FF2B5EF4-FFF2-40B4-BE49-F238E27FC236}">
                <a16:creationId xmlns:a16="http://schemas.microsoft.com/office/drawing/2014/main" id="{DEF1FFEB-24A2-0447-BDD8-863F2A4056C3}"/>
              </a:ext>
            </a:extLst>
          </p:cNvPr>
          <p:cNvSpPr>
            <a:spLocks noChangeArrowheads="1"/>
          </p:cNvSpPr>
          <p:nvPr/>
        </p:nvSpPr>
        <p:spPr bwMode="auto">
          <a:xfrm>
            <a:off x="3563938" y="4581525"/>
            <a:ext cx="5256212" cy="1223963"/>
          </a:xfrm>
          <a:prstGeom prst="wedgeRoundRectCallout">
            <a:avLst>
              <a:gd name="adj1" fmla="val -68847"/>
              <a:gd name="adj2" fmla="val -28338"/>
              <a:gd name="adj3" fmla="val 16667"/>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993300"/>
              </a:buClr>
            </a:pPr>
            <a:r>
              <a:rPr lang="en-US" altLang="zh-CN">
                <a:ea typeface="宋体" panose="02010600030101010101" pitchFamily="2" charset="-122"/>
              </a:rPr>
              <a:t>“… an extension of the current web in which information is given </a:t>
            </a:r>
            <a:r>
              <a:rPr lang="en-US" altLang="zh-CN">
                <a:solidFill>
                  <a:srgbClr val="0033CC"/>
                </a:solidFill>
                <a:ea typeface="宋体" panose="02010600030101010101" pitchFamily="2" charset="-122"/>
              </a:rPr>
              <a:t>well-defined meaning</a:t>
            </a:r>
            <a:r>
              <a:rPr lang="en-US" altLang="zh-CN">
                <a:ea typeface="宋体" panose="02010600030101010101" pitchFamily="2" charset="-122"/>
              </a:rPr>
              <a:t>, better enabling computers and people to work in cooperation …”</a:t>
            </a:r>
          </a:p>
        </p:txBody>
      </p:sp>
    </p:spTree>
    <p:extLst>
      <p:ext uri="{BB962C8B-B14F-4D97-AF65-F5344CB8AC3E}">
        <p14:creationId xmlns:p14="http://schemas.microsoft.com/office/powerpoint/2010/main" val="40774331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04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040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0402">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1510407"/>
                                        </p:tgtEl>
                                        <p:attrNameLst>
                                          <p:attrName>style.visibility</p:attrName>
                                        </p:attrNameLst>
                                      </p:cBhvr>
                                      <p:to>
                                        <p:strVal val="visible"/>
                                      </p:to>
                                    </p:set>
                                    <p:anim calcmode="lin" valueType="num">
                                      <p:cBhvr>
                                        <p:cTn id="17" dur="500" fill="hold"/>
                                        <p:tgtEl>
                                          <p:spTgt spid="1510407"/>
                                        </p:tgtEl>
                                        <p:attrNameLst>
                                          <p:attrName>ppt_w</p:attrName>
                                        </p:attrNameLst>
                                      </p:cBhvr>
                                      <p:tavLst>
                                        <p:tav tm="0">
                                          <p:val>
                                            <p:fltVal val="0"/>
                                          </p:val>
                                        </p:tav>
                                        <p:tav tm="100000">
                                          <p:val>
                                            <p:strVal val="#ppt_w"/>
                                          </p:val>
                                        </p:tav>
                                      </p:tavLst>
                                    </p:anim>
                                    <p:anim calcmode="lin" valueType="num">
                                      <p:cBhvr>
                                        <p:cTn id="18" dur="500" fill="hold"/>
                                        <p:tgtEl>
                                          <p:spTgt spid="1510407"/>
                                        </p:tgtEl>
                                        <p:attrNameLst>
                                          <p:attrName>ppt_h</p:attrName>
                                        </p:attrNameLst>
                                      </p:cBhvr>
                                      <p:tavLst>
                                        <p:tav tm="0">
                                          <p:val>
                                            <p:fltVal val="0"/>
                                          </p:val>
                                        </p:tav>
                                        <p:tav tm="100000">
                                          <p:val>
                                            <p:strVal val="#ppt_h"/>
                                          </p:val>
                                        </p:tav>
                                      </p:tavLst>
                                    </p:anim>
                                    <p:animEffect transition="in" filter="fade">
                                      <p:cBhvr>
                                        <p:cTn id="19" dur="500"/>
                                        <p:tgtEl>
                                          <p:spTgt spid="15104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1510408"/>
                                        </p:tgtEl>
                                        <p:attrNameLst>
                                          <p:attrName>style.visibility</p:attrName>
                                        </p:attrNameLst>
                                      </p:cBhvr>
                                      <p:to>
                                        <p:strVal val="visible"/>
                                      </p:to>
                                    </p:set>
                                    <p:anim calcmode="lin" valueType="num">
                                      <p:cBhvr>
                                        <p:cTn id="24" dur="500" fill="hold"/>
                                        <p:tgtEl>
                                          <p:spTgt spid="1510408"/>
                                        </p:tgtEl>
                                        <p:attrNameLst>
                                          <p:attrName>ppt_w</p:attrName>
                                        </p:attrNameLst>
                                      </p:cBhvr>
                                      <p:tavLst>
                                        <p:tav tm="0">
                                          <p:val>
                                            <p:fltVal val="0"/>
                                          </p:val>
                                        </p:tav>
                                        <p:tav tm="100000">
                                          <p:val>
                                            <p:strVal val="#ppt_w"/>
                                          </p:val>
                                        </p:tav>
                                      </p:tavLst>
                                    </p:anim>
                                    <p:anim calcmode="lin" valueType="num">
                                      <p:cBhvr>
                                        <p:cTn id="25" dur="500" fill="hold"/>
                                        <p:tgtEl>
                                          <p:spTgt spid="1510408"/>
                                        </p:tgtEl>
                                        <p:attrNameLst>
                                          <p:attrName>ppt_h</p:attrName>
                                        </p:attrNameLst>
                                      </p:cBhvr>
                                      <p:tavLst>
                                        <p:tav tm="0">
                                          <p:val>
                                            <p:fltVal val="0"/>
                                          </p:val>
                                        </p:tav>
                                        <p:tav tm="100000">
                                          <p:val>
                                            <p:strVal val="#ppt_h"/>
                                          </p:val>
                                        </p:tav>
                                      </p:tavLst>
                                    </p:anim>
                                    <p:animEffect transition="in" filter="fade">
                                      <p:cBhvr>
                                        <p:cTn id="26" dur="500"/>
                                        <p:tgtEl>
                                          <p:spTgt spid="15104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1040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402" grpId="0" build="p"/>
      <p:bldP spid="1510407" grpId="0" animBg="1"/>
      <p:bldP spid="15104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a:extLst>
              <a:ext uri="{FF2B5EF4-FFF2-40B4-BE49-F238E27FC236}">
                <a16:creationId xmlns:a16="http://schemas.microsoft.com/office/drawing/2014/main" id="{CD7A656B-8667-C44C-9EB2-65DDADDA280C}"/>
              </a:ext>
            </a:extLst>
          </p:cNvPr>
          <p:cNvSpPr>
            <a:spLocks noGrp="1" noChangeArrowheads="1"/>
          </p:cNvSpPr>
          <p:nvPr>
            <p:ph type="title"/>
          </p:nvPr>
        </p:nvSpPr>
        <p:spPr>
          <a:xfrm>
            <a:off x="304800" y="228600"/>
            <a:ext cx="8382000" cy="838200"/>
          </a:xfrm>
        </p:spPr>
        <p:txBody>
          <a:bodyPr>
            <a:normAutofit fontScale="90000"/>
          </a:bodyPr>
          <a:lstStyle/>
          <a:p>
            <a:r>
              <a:rPr lang="en-GB" altLang="zh-CN" sz="4000"/>
              <a:t>Where we are Today: the </a:t>
            </a:r>
            <a:r>
              <a:rPr lang="en-GB" altLang="zh-CN" sz="4000" i="1"/>
              <a:t>Syntactic</a:t>
            </a:r>
            <a:r>
              <a:rPr lang="en-GB" altLang="zh-CN" sz="4000"/>
              <a:t> Web</a:t>
            </a:r>
            <a:endParaRPr lang="en-US" altLang="zh-CN" sz="4000">
              <a:ea typeface="宋体" panose="02010600030101010101" pitchFamily="2" charset="-122"/>
            </a:endParaRPr>
          </a:p>
        </p:txBody>
      </p:sp>
      <p:sp>
        <p:nvSpPr>
          <p:cNvPr id="1462275" name="Text Box 3">
            <a:extLst>
              <a:ext uri="{FF2B5EF4-FFF2-40B4-BE49-F238E27FC236}">
                <a16:creationId xmlns:a16="http://schemas.microsoft.com/office/drawing/2014/main" id="{43FC27D9-D909-F340-8494-CABEF6F55485}"/>
              </a:ext>
            </a:extLst>
          </p:cNvPr>
          <p:cNvSpPr txBox="1">
            <a:spLocks noChangeArrowheads="1"/>
          </p:cNvSpPr>
          <p:nvPr/>
        </p:nvSpPr>
        <p:spPr bwMode="auto">
          <a:xfrm>
            <a:off x="6516688" y="6092825"/>
            <a:ext cx="2212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sz="1600">
                <a:solidFill>
                  <a:schemeClr val="bg2"/>
                </a:solidFill>
                <a:latin typeface="Comic Sans MS" panose="030F0902030302020204" pitchFamily="66" charset="0"/>
              </a:rPr>
              <a:t>[Hendler &amp; Miller 02]</a:t>
            </a:r>
          </a:p>
        </p:txBody>
      </p:sp>
      <p:pic>
        <p:nvPicPr>
          <p:cNvPr id="1462276" name="Picture 4">
            <a:extLst>
              <a:ext uri="{FF2B5EF4-FFF2-40B4-BE49-F238E27FC236}">
                <a16:creationId xmlns:a16="http://schemas.microsoft.com/office/drawing/2014/main" id="{CB7CBEF2-83EF-6042-BDFE-5F1262CF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46313"/>
            <a:ext cx="3910013" cy="3544887"/>
          </a:xfrm>
          <a:prstGeom prst="rect">
            <a:avLst/>
          </a:prstGeom>
          <a:noFill/>
          <a:extLst>
            <a:ext uri="{909E8E84-426E-40DD-AFC4-6F175D3DCCD1}">
              <a14:hiddenFill xmlns:a14="http://schemas.microsoft.com/office/drawing/2010/main">
                <a:solidFill>
                  <a:srgbClr val="FFFFFF"/>
                </a:solidFill>
              </a14:hiddenFill>
            </a:ext>
          </a:extLst>
        </p:spPr>
      </p:pic>
      <p:grpSp>
        <p:nvGrpSpPr>
          <p:cNvPr id="1462277" name="Group 5">
            <a:extLst>
              <a:ext uri="{FF2B5EF4-FFF2-40B4-BE49-F238E27FC236}">
                <a16:creationId xmlns:a16="http://schemas.microsoft.com/office/drawing/2014/main" id="{5994E42E-6F1A-B849-B57D-13588B604C5D}"/>
              </a:ext>
            </a:extLst>
          </p:cNvPr>
          <p:cNvGrpSpPr>
            <a:grpSpLocks/>
          </p:cNvGrpSpPr>
          <p:nvPr/>
        </p:nvGrpSpPr>
        <p:grpSpPr bwMode="auto">
          <a:xfrm>
            <a:off x="395288" y="1844675"/>
            <a:ext cx="3616325" cy="4176713"/>
            <a:chOff x="249" y="1162"/>
            <a:chExt cx="2278" cy="2631"/>
          </a:xfrm>
        </p:grpSpPr>
        <p:pic>
          <p:nvPicPr>
            <p:cNvPr id="1462278" name="Picture 6">
              <a:extLst>
                <a:ext uri="{FF2B5EF4-FFF2-40B4-BE49-F238E27FC236}">
                  <a16:creationId xmlns:a16="http://schemas.microsoft.com/office/drawing/2014/main" id="{A3A9DF8D-D485-9848-8ED8-240B755B8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3580" b="8643"/>
            <a:stretch>
              <a:fillRect/>
            </a:stretch>
          </p:blipFill>
          <p:spPr bwMode="auto">
            <a:xfrm>
              <a:off x="249" y="1162"/>
              <a:ext cx="1731" cy="1147"/>
            </a:xfrm>
            <a:prstGeom prst="rect">
              <a:avLst/>
            </a:prstGeom>
            <a:noFill/>
            <a:extLst>
              <a:ext uri="{909E8E84-426E-40DD-AFC4-6F175D3DCCD1}">
                <a14:hiddenFill xmlns:a14="http://schemas.microsoft.com/office/drawing/2010/main">
                  <a:solidFill>
                    <a:srgbClr val="FFFFFF"/>
                  </a:solidFill>
                </a14:hiddenFill>
              </a:ext>
            </a:extLst>
          </p:spPr>
        </p:pic>
        <p:pic>
          <p:nvPicPr>
            <p:cNvPr id="1462279" name="Picture 7">
              <a:extLst>
                <a:ext uri="{FF2B5EF4-FFF2-40B4-BE49-F238E27FC236}">
                  <a16:creationId xmlns:a16="http://schemas.microsoft.com/office/drawing/2014/main" id="{1C65860E-53D5-CC40-B08D-FD6B1AE988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 y="2659"/>
              <a:ext cx="1688"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2280" name="Line 8">
              <a:extLst>
                <a:ext uri="{FF2B5EF4-FFF2-40B4-BE49-F238E27FC236}">
                  <a16:creationId xmlns:a16="http://schemas.microsoft.com/office/drawing/2014/main" id="{C0952A98-48AA-264B-95EA-61743B1B3B9B}"/>
                </a:ext>
              </a:extLst>
            </p:cNvPr>
            <p:cNvSpPr>
              <a:spLocks noChangeShapeType="1"/>
            </p:cNvSpPr>
            <p:nvPr/>
          </p:nvSpPr>
          <p:spPr bwMode="auto">
            <a:xfrm>
              <a:off x="657" y="2205"/>
              <a:ext cx="363"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8403674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62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62276"/>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46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a:extLst>
              <a:ext uri="{FF2B5EF4-FFF2-40B4-BE49-F238E27FC236}">
                <a16:creationId xmlns:a16="http://schemas.microsoft.com/office/drawing/2014/main" id="{23F50CDD-2C6D-5A40-9AAA-0E9F46B6D4E7}"/>
              </a:ext>
            </a:extLst>
          </p:cNvPr>
          <p:cNvSpPr>
            <a:spLocks noGrp="1" noChangeArrowheads="1"/>
          </p:cNvSpPr>
          <p:nvPr>
            <p:ph type="title"/>
          </p:nvPr>
        </p:nvSpPr>
        <p:spPr>
          <a:xfrm>
            <a:off x="457200" y="228600"/>
            <a:ext cx="8229600" cy="838200"/>
          </a:xfrm>
        </p:spPr>
        <p:txBody>
          <a:bodyPr>
            <a:normAutofit fontScale="90000"/>
          </a:bodyPr>
          <a:lstStyle/>
          <a:p>
            <a:r>
              <a:rPr lang="en-GB" altLang="zh-CN" sz="4000"/>
              <a:t>Impossible using the Syntactic Web…</a:t>
            </a:r>
            <a:endParaRPr lang="en-US" altLang="zh-CN" sz="4000">
              <a:ea typeface="宋体" panose="02010600030101010101" pitchFamily="2" charset="-122"/>
            </a:endParaRPr>
          </a:p>
        </p:txBody>
      </p:sp>
      <p:sp>
        <p:nvSpPr>
          <p:cNvPr id="1468419" name="Rectangle 3">
            <a:extLst>
              <a:ext uri="{FF2B5EF4-FFF2-40B4-BE49-F238E27FC236}">
                <a16:creationId xmlns:a16="http://schemas.microsoft.com/office/drawing/2014/main" id="{4B4150CB-2EB9-3A4A-A208-03C004AAE300}"/>
              </a:ext>
            </a:extLst>
          </p:cNvPr>
          <p:cNvSpPr>
            <a:spLocks noGrp="1" noChangeArrowheads="1"/>
          </p:cNvSpPr>
          <p:nvPr>
            <p:ph type="body" idx="1"/>
          </p:nvPr>
        </p:nvSpPr>
        <p:spPr>
          <a:xfrm>
            <a:off x="684213" y="1773238"/>
            <a:ext cx="7991475" cy="4572000"/>
          </a:xfrm>
        </p:spPr>
        <p:txBody>
          <a:bodyPr/>
          <a:lstStyle/>
          <a:p>
            <a:pPr>
              <a:lnSpc>
                <a:spcPct val="80000"/>
              </a:lnSpc>
            </a:pPr>
            <a:r>
              <a:rPr lang="en-GB" altLang="zh-CN" sz="2400"/>
              <a:t>Complex queries involving </a:t>
            </a:r>
            <a:r>
              <a:rPr lang="en-GB" altLang="zh-CN" sz="2400">
                <a:solidFill>
                  <a:srgbClr val="0033CC"/>
                </a:solidFill>
              </a:rPr>
              <a:t>background knowledge</a:t>
            </a:r>
          </a:p>
          <a:p>
            <a:pPr lvl="1">
              <a:lnSpc>
                <a:spcPct val="80000"/>
              </a:lnSpc>
            </a:pPr>
            <a:r>
              <a:rPr lang="en-GB" altLang="zh-CN" sz="2000"/>
              <a:t>Find information about “animals that use sonar but are not either bats or dolphins”</a:t>
            </a:r>
          </a:p>
          <a:p>
            <a:pPr>
              <a:lnSpc>
                <a:spcPct val="80000"/>
              </a:lnSpc>
            </a:pPr>
            <a:r>
              <a:rPr lang="en-GB" altLang="zh-CN" sz="2400"/>
              <a:t>Locating information in </a:t>
            </a:r>
            <a:r>
              <a:rPr lang="en-GB" altLang="zh-CN" sz="2400">
                <a:solidFill>
                  <a:srgbClr val="0033CC"/>
                </a:solidFill>
              </a:rPr>
              <a:t>data repositories</a:t>
            </a:r>
          </a:p>
          <a:p>
            <a:pPr lvl="1">
              <a:lnSpc>
                <a:spcPct val="80000"/>
              </a:lnSpc>
            </a:pPr>
            <a:r>
              <a:rPr lang="en-GB" altLang="zh-CN" sz="2000"/>
              <a:t>Travel enquiries</a:t>
            </a:r>
          </a:p>
          <a:p>
            <a:pPr lvl="1">
              <a:lnSpc>
                <a:spcPct val="80000"/>
              </a:lnSpc>
            </a:pPr>
            <a:r>
              <a:rPr lang="en-GB" altLang="zh-CN" sz="2000"/>
              <a:t>Prices of goods and services</a:t>
            </a:r>
          </a:p>
          <a:p>
            <a:pPr lvl="1">
              <a:lnSpc>
                <a:spcPct val="80000"/>
              </a:lnSpc>
            </a:pPr>
            <a:r>
              <a:rPr lang="en-GB" altLang="zh-CN" sz="2000"/>
              <a:t>Results of human genome experiments</a:t>
            </a:r>
          </a:p>
          <a:p>
            <a:pPr>
              <a:lnSpc>
                <a:spcPct val="80000"/>
              </a:lnSpc>
            </a:pPr>
            <a:r>
              <a:rPr lang="en-GB" altLang="zh-CN" sz="2400"/>
              <a:t>Finding and using “</a:t>
            </a:r>
            <a:r>
              <a:rPr lang="en-GB" altLang="zh-CN" sz="2400">
                <a:solidFill>
                  <a:srgbClr val="0033CC"/>
                </a:solidFill>
              </a:rPr>
              <a:t>web services</a:t>
            </a:r>
            <a:r>
              <a:rPr lang="en-GB" altLang="zh-CN" sz="2400"/>
              <a:t>”</a:t>
            </a:r>
          </a:p>
          <a:p>
            <a:pPr lvl="1">
              <a:lnSpc>
                <a:spcPct val="80000"/>
              </a:lnSpc>
            </a:pPr>
            <a:r>
              <a:rPr lang="en-US" altLang="zh-CN" sz="2000">
                <a:ea typeface="宋体" panose="02010600030101010101" pitchFamily="2" charset="-122"/>
              </a:rPr>
              <a:t>Visualise surface interactions between two proteins</a:t>
            </a:r>
          </a:p>
          <a:p>
            <a:pPr>
              <a:lnSpc>
                <a:spcPct val="80000"/>
              </a:lnSpc>
            </a:pPr>
            <a:r>
              <a:rPr lang="en-GB" altLang="zh-CN" sz="2400"/>
              <a:t>Delegating complex tasks to web “</a:t>
            </a:r>
            <a:r>
              <a:rPr lang="en-GB" altLang="zh-CN" sz="2400">
                <a:solidFill>
                  <a:srgbClr val="0033CC"/>
                </a:solidFill>
              </a:rPr>
              <a:t>agents</a:t>
            </a:r>
            <a:r>
              <a:rPr lang="en-GB" altLang="zh-CN" sz="2400"/>
              <a:t>”</a:t>
            </a:r>
          </a:p>
          <a:p>
            <a:pPr lvl="1">
              <a:lnSpc>
                <a:spcPct val="80000"/>
              </a:lnSpc>
            </a:pPr>
            <a:r>
              <a:rPr lang="en-GB" altLang="zh-CN" sz="2000"/>
              <a:t>Book me a holiday next weekend somewhere warm, not too far away, and where they speak French or English</a:t>
            </a:r>
            <a:endParaRPr lang="en-US" altLang="zh-CN" sz="2000">
              <a:ea typeface="宋体" panose="02010600030101010101" pitchFamily="2" charset="-122"/>
            </a:endParaRPr>
          </a:p>
        </p:txBody>
      </p:sp>
      <p:grpSp>
        <p:nvGrpSpPr>
          <p:cNvPr id="1468420" name="Group 4">
            <a:extLst>
              <a:ext uri="{FF2B5EF4-FFF2-40B4-BE49-F238E27FC236}">
                <a16:creationId xmlns:a16="http://schemas.microsoft.com/office/drawing/2014/main" id="{5CDC3741-183C-0B4C-B0E7-CEEA69328B13}"/>
              </a:ext>
            </a:extLst>
          </p:cNvPr>
          <p:cNvGrpSpPr>
            <a:grpSpLocks/>
          </p:cNvGrpSpPr>
          <p:nvPr/>
        </p:nvGrpSpPr>
        <p:grpSpPr bwMode="auto">
          <a:xfrm>
            <a:off x="3429000" y="2492375"/>
            <a:ext cx="4456113" cy="3832225"/>
            <a:chOff x="2160" y="1570"/>
            <a:chExt cx="2807" cy="2414"/>
          </a:xfrm>
        </p:grpSpPr>
        <p:pic>
          <p:nvPicPr>
            <p:cNvPr id="1468421" name="Picture 5">
              <a:extLst>
                <a:ext uri="{FF2B5EF4-FFF2-40B4-BE49-F238E27FC236}">
                  <a16:creationId xmlns:a16="http://schemas.microsoft.com/office/drawing/2014/main" id="{D4D8A383-8C6E-4D47-AE4E-0D9A5EFE7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1872"/>
              <a:ext cx="1324" cy="2112"/>
            </a:xfrm>
            <a:prstGeom prst="rect">
              <a:avLst/>
            </a:prstGeom>
            <a:noFill/>
            <a:extLst>
              <a:ext uri="{909E8E84-426E-40DD-AFC4-6F175D3DCCD1}">
                <a14:hiddenFill xmlns:a14="http://schemas.microsoft.com/office/drawing/2010/main">
                  <a:solidFill>
                    <a:srgbClr val="FFFFFF"/>
                  </a:solidFill>
                </a14:hiddenFill>
              </a:ext>
            </a:extLst>
          </p:spPr>
        </p:pic>
        <p:sp>
          <p:nvSpPr>
            <p:cNvPr id="1468422" name="Text Box 6">
              <a:extLst>
                <a:ext uri="{FF2B5EF4-FFF2-40B4-BE49-F238E27FC236}">
                  <a16:creationId xmlns:a16="http://schemas.microsoft.com/office/drawing/2014/main" id="{F5145F08-ADF4-5C40-94CA-D89159796E65}"/>
                </a:ext>
              </a:extLst>
            </p:cNvPr>
            <p:cNvSpPr txBox="1">
              <a:spLocks noChangeArrowheads="1"/>
            </p:cNvSpPr>
            <p:nvPr/>
          </p:nvSpPr>
          <p:spPr bwMode="auto">
            <a:xfrm>
              <a:off x="2971" y="1570"/>
              <a:ext cx="1996" cy="25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sz="2000" b="1"/>
                <a:t>, e.g., Barn Owl</a:t>
              </a:r>
              <a:endParaRPr lang="en-US" altLang="zh-CN" sz="2000" b="1">
                <a:ea typeface="宋体" panose="02010600030101010101" pitchFamily="2" charset="-122"/>
              </a:endParaRPr>
            </a:p>
          </p:txBody>
        </p:sp>
      </p:grpSp>
    </p:spTree>
    <p:extLst>
      <p:ext uri="{BB962C8B-B14F-4D97-AF65-F5344CB8AC3E}">
        <p14:creationId xmlns:p14="http://schemas.microsoft.com/office/powerpoint/2010/main" val="6275382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84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68420"/>
                                        </p:tgtEl>
                                        <p:attrNameLst>
                                          <p:attrName>style.visibility</p:attrName>
                                        </p:attrNameLst>
                                      </p:cBhvr>
                                      <p:to>
                                        <p:strVal val="visible"/>
                                      </p:to>
                                    </p:set>
                                  </p:childTnLst>
                                  <p:subTnLst>
                                    <p:set>
                                      <p:cBhvr override="childStyle">
                                        <p:cTn dur="1" fill="hold" display="0" masterRel="nextClick" afterEffect="1"/>
                                        <p:tgtEl>
                                          <p:spTgt spid="146842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6841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84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84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841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841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841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6841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8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4021" name="Picture 5">
            <a:extLst>
              <a:ext uri="{FF2B5EF4-FFF2-40B4-BE49-F238E27FC236}">
                <a16:creationId xmlns:a16="http://schemas.microsoft.com/office/drawing/2014/main" id="{EF990778-6214-3746-B99A-FC2AC68DB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81200"/>
            <a:ext cx="5486400" cy="3905250"/>
          </a:xfrm>
          <a:prstGeom prst="rect">
            <a:avLst/>
          </a:prstGeom>
          <a:noFill/>
          <a:extLst>
            <a:ext uri="{909E8E84-426E-40DD-AFC4-6F175D3DCCD1}">
              <a14:hiddenFill xmlns:a14="http://schemas.microsoft.com/office/drawing/2010/main">
                <a:solidFill>
                  <a:srgbClr val="FFFFFF"/>
                </a:solidFill>
              </a14:hiddenFill>
            </a:ext>
          </a:extLst>
        </p:spPr>
      </p:pic>
      <p:sp>
        <p:nvSpPr>
          <p:cNvPr id="1494022" name="Rectangle 6">
            <a:extLst>
              <a:ext uri="{FF2B5EF4-FFF2-40B4-BE49-F238E27FC236}">
                <a16:creationId xmlns:a16="http://schemas.microsoft.com/office/drawing/2014/main" id="{87F05A7C-AB09-FA4E-AE99-B6E25AE70CD5}"/>
              </a:ext>
            </a:extLst>
          </p:cNvPr>
          <p:cNvSpPr>
            <a:spLocks noGrp="1" noChangeArrowheads="1"/>
          </p:cNvSpPr>
          <p:nvPr>
            <p:ph type="title"/>
          </p:nvPr>
        </p:nvSpPr>
        <p:spPr/>
        <p:txBody>
          <a:bodyPr/>
          <a:lstStyle/>
          <a:p>
            <a:r>
              <a:rPr lang="en-US" altLang="zh-CN">
                <a:ea typeface="宋体" panose="02010600030101010101" pitchFamily="2" charset="-122"/>
              </a:rPr>
              <a:t>A Layered Web</a:t>
            </a:r>
          </a:p>
        </p:txBody>
      </p:sp>
    </p:spTree>
    <p:extLst>
      <p:ext uri="{BB962C8B-B14F-4D97-AF65-F5344CB8AC3E}">
        <p14:creationId xmlns:p14="http://schemas.microsoft.com/office/powerpoint/2010/main" val="20050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a:extLst>
              <a:ext uri="{FF2B5EF4-FFF2-40B4-BE49-F238E27FC236}">
                <a16:creationId xmlns:a16="http://schemas.microsoft.com/office/drawing/2014/main" id="{BAFCD547-1313-2A44-8B06-1C942C78FF6D}"/>
              </a:ext>
            </a:extLst>
          </p:cNvPr>
          <p:cNvSpPr>
            <a:spLocks noGrp="1" noChangeArrowheads="1"/>
          </p:cNvSpPr>
          <p:nvPr>
            <p:ph type="title"/>
          </p:nvPr>
        </p:nvSpPr>
        <p:spPr/>
        <p:txBody>
          <a:bodyPr/>
          <a:lstStyle/>
          <a:p>
            <a:r>
              <a:rPr lang="en-US" altLang="zh-CN">
                <a:ea typeface="宋体" panose="02010600030101010101" pitchFamily="2" charset="-122"/>
              </a:rPr>
              <a:t>Universal quantification</a:t>
            </a:r>
          </a:p>
        </p:txBody>
      </p:sp>
      <p:sp>
        <p:nvSpPr>
          <p:cNvPr id="1385475" name="Rectangle 3">
            <a:extLst>
              <a:ext uri="{FF2B5EF4-FFF2-40B4-BE49-F238E27FC236}">
                <a16:creationId xmlns:a16="http://schemas.microsoft.com/office/drawing/2014/main" id="{571C74C4-29D7-4945-9A77-C27E44CF3DDC}"/>
              </a:ext>
            </a:extLst>
          </p:cNvPr>
          <p:cNvSpPr>
            <a:spLocks noGrp="1" noChangeArrowheads="1"/>
          </p:cNvSpPr>
          <p:nvPr>
            <p:ph type="body" idx="1"/>
          </p:nvPr>
        </p:nvSpPr>
        <p:spPr/>
        <p:txBody>
          <a:bodyPr/>
          <a:lstStyle/>
          <a:p>
            <a:pPr>
              <a:lnSpc>
                <a:spcPct val="80000"/>
              </a:lnSpc>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&lt;</a:t>
            </a:r>
            <a:r>
              <a:rPr lang="en-US" altLang="zh-CN" sz="2400" i="1">
                <a:ea typeface="宋体" panose="02010600030101010101" pitchFamily="2" charset="-122"/>
              </a:rPr>
              <a:t>variables</a:t>
            </a:r>
            <a:r>
              <a:rPr lang="en-US" altLang="zh-CN" sz="2400">
                <a:ea typeface="宋体" panose="02010600030101010101" pitchFamily="2" charset="-122"/>
              </a:rPr>
              <a:t>&gt; &lt;</a:t>
            </a:r>
            <a:r>
              <a:rPr lang="en-US" altLang="zh-CN" sz="2400" i="1">
                <a:ea typeface="宋体" panose="02010600030101010101" pitchFamily="2" charset="-122"/>
              </a:rPr>
              <a:t>sentence</a:t>
            </a:r>
            <a:r>
              <a:rPr lang="en-US" altLang="zh-CN" sz="2400">
                <a:ea typeface="宋体" panose="02010600030101010101" pitchFamily="2" charset="-122"/>
              </a:rPr>
              <a:t>&gt;</a:t>
            </a:r>
          </a:p>
          <a:p>
            <a:pPr lvl="4">
              <a:lnSpc>
                <a:spcPct val="80000"/>
              </a:lnSpc>
            </a:pPr>
            <a:endParaRPr lang="en-US" altLang="zh-CN" sz="1600">
              <a:ea typeface="宋体" panose="02010600030101010101" pitchFamily="2" charset="-122"/>
            </a:endParaRPr>
          </a:p>
          <a:p>
            <a:pPr>
              <a:lnSpc>
                <a:spcPct val="80000"/>
              </a:lnSpc>
              <a:buFont typeface="Wingdings" pitchFamily="2" charset="2"/>
              <a:buNone/>
            </a:pPr>
            <a:r>
              <a:rPr lang="en-US" altLang="zh-CN" sz="2400">
                <a:ea typeface="宋体" panose="02010600030101010101" pitchFamily="2" charset="-122"/>
              </a:rPr>
              <a:t>Everyone at UCB is smart:</a:t>
            </a:r>
          </a:p>
          <a:p>
            <a:pPr>
              <a:lnSpc>
                <a:spcPct val="80000"/>
              </a:lnSpc>
              <a:buFont typeface="Wingdings" pitchFamily="2" charset="2"/>
              <a:buNone/>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x At(x,UCB) </a:t>
            </a:r>
            <a:r>
              <a:rPr lang="en-US" altLang="zh-CN" sz="2400">
                <a:ea typeface="宋体" panose="02010600030101010101" pitchFamily="2" charset="-122"/>
                <a:sym typeface="Symbol" pitchFamily="2" charset="2"/>
              </a:rPr>
              <a:t> </a:t>
            </a:r>
            <a:r>
              <a:rPr lang="en-US" altLang="zh-CN" sz="2400">
                <a:ea typeface="宋体" panose="02010600030101010101" pitchFamily="2" charset="-122"/>
              </a:rPr>
              <a:t>Smart(x)</a:t>
            </a:r>
          </a:p>
          <a:p>
            <a:pPr lvl="4">
              <a:lnSpc>
                <a:spcPct val="80000"/>
              </a:lnSpc>
            </a:pPr>
            <a:endParaRPr lang="en-US" altLang="zh-CN" sz="1600">
              <a:ea typeface="宋体" panose="02010600030101010101" pitchFamily="2" charset="-122"/>
              <a:sym typeface="Symbol" pitchFamily="2" charset="2"/>
            </a:endParaRPr>
          </a:p>
          <a:p>
            <a:pPr>
              <a:lnSpc>
                <a:spcPct val="80000"/>
              </a:lnSpc>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x </a:t>
            </a:r>
            <a:r>
              <a:rPr lang="en-US" altLang="zh-CN" sz="2400" i="1">
                <a:ea typeface="宋体" panose="02010600030101010101" pitchFamily="2" charset="-122"/>
              </a:rPr>
              <a:t>P</a:t>
            </a:r>
            <a:r>
              <a:rPr lang="en-US" altLang="zh-CN" sz="2400">
                <a:ea typeface="宋体" panose="02010600030101010101" pitchFamily="2" charset="-122"/>
              </a:rPr>
              <a:t> is true in a model </a:t>
            </a:r>
            <a:r>
              <a:rPr lang="en-US" altLang="zh-CN" sz="2400" i="1">
                <a:ea typeface="宋体" panose="02010600030101010101" pitchFamily="2" charset="-122"/>
              </a:rPr>
              <a:t>m</a:t>
            </a:r>
            <a:r>
              <a:rPr lang="en-US" altLang="zh-CN" sz="2400">
                <a:ea typeface="宋体" panose="02010600030101010101" pitchFamily="2" charset="-122"/>
              </a:rPr>
              <a:t> iff </a:t>
            </a:r>
            <a:r>
              <a:rPr lang="en-US" altLang="zh-CN" sz="2400" i="1">
                <a:ea typeface="宋体" panose="02010600030101010101" pitchFamily="2" charset="-122"/>
              </a:rPr>
              <a:t>P</a:t>
            </a:r>
            <a:r>
              <a:rPr lang="en-US" altLang="zh-CN" sz="2400">
                <a:ea typeface="宋体" panose="02010600030101010101" pitchFamily="2" charset="-122"/>
              </a:rPr>
              <a:t> is true with </a:t>
            </a:r>
            <a:r>
              <a:rPr lang="en-US" altLang="zh-CN" sz="2400" i="1">
                <a:ea typeface="宋体" panose="02010600030101010101" pitchFamily="2" charset="-122"/>
              </a:rPr>
              <a:t>x</a:t>
            </a:r>
            <a:r>
              <a:rPr lang="en-US" altLang="zh-CN" sz="2400">
                <a:ea typeface="宋体" panose="02010600030101010101" pitchFamily="2" charset="-122"/>
              </a:rPr>
              <a:t> being each possible object in the model</a:t>
            </a:r>
          </a:p>
          <a:p>
            <a:pPr lvl="4">
              <a:lnSpc>
                <a:spcPct val="80000"/>
              </a:lnSpc>
            </a:pPr>
            <a:endParaRPr lang="en-US" altLang="zh-CN" sz="1600">
              <a:ea typeface="宋体" panose="02010600030101010101" pitchFamily="2" charset="-122"/>
            </a:endParaRPr>
          </a:p>
          <a:p>
            <a:pPr>
              <a:lnSpc>
                <a:spcPct val="80000"/>
              </a:lnSpc>
            </a:pPr>
            <a:r>
              <a:rPr lang="en-US" altLang="zh-CN" sz="2400">
                <a:ea typeface="宋体" panose="02010600030101010101" pitchFamily="2" charset="-122"/>
              </a:rPr>
              <a:t>Roughly speaking, equivalent to the conjunction of instantiations of P</a:t>
            </a:r>
          </a:p>
          <a:p>
            <a:pPr lvl="2">
              <a:lnSpc>
                <a:spcPct val="80000"/>
              </a:lnSpc>
              <a:buFont typeface="Wingdings" pitchFamily="2" charset="2"/>
              <a:buNone/>
            </a:pPr>
            <a:r>
              <a:rPr lang="en-US" altLang="zh-CN" sz="1800">
                <a:ea typeface="宋体" panose="02010600030101010101" pitchFamily="2" charset="-122"/>
              </a:rPr>
              <a:t>		At(KingJohn,UCB) </a:t>
            </a:r>
            <a:r>
              <a:rPr lang="en-US" altLang="zh-CN" sz="1800">
                <a:ea typeface="宋体" panose="02010600030101010101" pitchFamily="2" charset="-122"/>
                <a:sym typeface="Symbol" pitchFamily="2" charset="2"/>
              </a:rPr>
              <a:t> </a:t>
            </a:r>
            <a:r>
              <a:rPr lang="en-US" altLang="zh-CN" sz="1800">
                <a:ea typeface="宋体" panose="02010600030101010101" pitchFamily="2" charset="-122"/>
              </a:rPr>
              <a:t>Smart(KingJohn) </a:t>
            </a:r>
          </a:p>
          <a:p>
            <a:pPr lvl="2">
              <a:lnSpc>
                <a:spcPct val="80000"/>
              </a:lnSpc>
              <a:buFont typeface="Wingdings" pitchFamily="2" charset="2"/>
              <a:buNone/>
            </a:pPr>
            <a:r>
              <a:rPr lang="en-US" altLang="zh-CN" sz="1800">
                <a:ea typeface="宋体" panose="02010600030101010101" pitchFamily="2" charset="-122"/>
                <a:sym typeface="Symbol" pitchFamily="2" charset="2"/>
              </a:rPr>
              <a:t>	</a:t>
            </a:r>
            <a:r>
              <a:rPr lang="en-US" altLang="zh-CN" sz="1800">
                <a:ea typeface="宋体" panose="02010600030101010101" pitchFamily="2" charset="-122"/>
              </a:rPr>
              <a:t>	At(Richard,UCB) </a:t>
            </a:r>
            <a:r>
              <a:rPr lang="en-US" altLang="zh-CN" sz="1800">
                <a:ea typeface="宋体" panose="02010600030101010101" pitchFamily="2" charset="-122"/>
                <a:sym typeface="Symbol" pitchFamily="2" charset="2"/>
              </a:rPr>
              <a:t></a:t>
            </a:r>
            <a:r>
              <a:rPr lang="en-US" altLang="zh-CN" sz="1800">
                <a:ea typeface="宋体" panose="02010600030101010101" pitchFamily="2" charset="-122"/>
              </a:rPr>
              <a:t>  Smart(Richard) </a:t>
            </a:r>
          </a:p>
          <a:p>
            <a:pPr lvl="2">
              <a:lnSpc>
                <a:spcPct val="80000"/>
              </a:lnSpc>
              <a:buFont typeface="Wingdings" pitchFamily="2" charset="2"/>
              <a:buNone/>
            </a:pPr>
            <a:r>
              <a:rPr lang="en-US" altLang="zh-CN" sz="1800">
                <a:ea typeface="宋体" panose="02010600030101010101" pitchFamily="2" charset="-122"/>
                <a:sym typeface="Symbol" pitchFamily="2" charset="2"/>
              </a:rPr>
              <a:t>		</a:t>
            </a:r>
            <a:r>
              <a:rPr lang="en-US" altLang="zh-CN" sz="1800">
                <a:ea typeface="宋体" panose="02010600030101010101" pitchFamily="2" charset="-122"/>
              </a:rPr>
              <a:t>At(UCB,UCB) </a:t>
            </a:r>
            <a:r>
              <a:rPr lang="en-US" altLang="zh-CN" sz="1800">
                <a:ea typeface="宋体" panose="02010600030101010101" pitchFamily="2" charset="-122"/>
                <a:sym typeface="Symbol" pitchFamily="2" charset="2"/>
              </a:rPr>
              <a:t></a:t>
            </a:r>
            <a:r>
              <a:rPr lang="en-US" altLang="zh-CN" sz="1800">
                <a:ea typeface="宋体" panose="02010600030101010101" pitchFamily="2" charset="-122"/>
              </a:rPr>
              <a:t> Smart(UCB) </a:t>
            </a:r>
          </a:p>
          <a:p>
            <a:pPr lvl="2">
              <a:lnSpc>
                <a:spcPct val="80000"/>
              </a:lnSpc>
              <a:buFont typeface="Wingdings" pitchFamily="2" charset="2"/>
              <a:buNone/>
            </a:pPr>
            <a:r>
              <a:rPr lang="en-US" altLang="zh-CN" sz="1800">
                <a:ea typeface="宋体" panose="02010600030101010101" pitchFamily="2" charset="-122"/>
                <a:sym typeface="Symbol" pitchFamily="2" charset="2"/>
              </a:rPr>
              <a:t>	</a:t>
            </a:r>
            <a:r>
              <a:rPr lang="en-US" altLang="zh-CN" sz="1800">
                <a:ea typeface="宋体" panose="02010600030101010101" pitchFamily="2" charset="-122"/>
              </a:rPr>
              <a:t> ...</a:t>
            </a:r>
          </a:p>
        </p:txBody>
      </p:sp>
    </p:spTree>
    <p:extLst>
      <p:ext uri="{BB962C8B-B14F-4D97-AF65-F5344CB8AC3E}">
        <p14:creationId xmlns:p14="http://schemas.microsoft.com/office/powerpoint/2010/main" val="420783136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2">
            <a:extLst>
              <a:ext uri="{FF2B5EF4-FFF2-40B4-BE49-F238E27FC236}">
                <a16:creationId xmlns:a16="http://schemas.microsoft.com/office/drawing/2014/main" id="{C38EB37E-EE7A-C74F-933E-11EABB5BB6F0}"/>
              </a:ext>
            </a:extLst>
          </p:cNvPr>
          <p:cNvSpPr>
            <a:spLocks noGrp="1" noChangeArrowheads="1"/>
          </p:cNvSpPr>
          <p:nvPr>
            <p:ph type="title"/>
          </p:nvPr>
        </p:nvSpPr>
        <p:spPr>
          <a:xfrm>
            <a:off x="457200" y="228600"/>
            <a:ext cx="8229600" cy="762000"/>
          </a:xfrm>
        </p:spPr>
        <p:txBody>
          <a:bodyPr>
            <a:normAutofit fontScale="90000"/>
          </a:bodyPr>
          <a:lstStyle/>
          <a:p>
            <a:r>
              <a:rPr lang="en-GB" altLang="zh-CN" sz="4000"/>
              <a:t>Ontology Working Language (OWL)</a:t>
            </a:r>
          </a:p>
        </p:txBody>
      </p:sp>
      <p:pic>
        <p:nvPicPr>
          <p:cNvPr id="1524739" name="Picture 3">
            <a:extLst>
              <a:ext uri="{FF2B5EF4-FFF2-40B4-BE49-F238E27FC236}">
                <a16:creationId xmlns:a16="http://schemas.microsoft.com/office/drawing/2014/main" id="{06D4E522-EB12-1647-AFCC-2D28B031E225}"/>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23850" y="1773238"/>
            <a:ext cx="8569325"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24740" name="Rectangle 4">
            <a:extLst>
              <a:ext uri="{FF2B5EF4-FFF2-40B4-BE49-F238E27FC236}">
                <a16:creationId xmlns:a16="http://schemas.microsoft.com/office/drawing/2014/main" id="{02EDA32A-FCBF-3E48-A8BB-55A2659B6CA5}"/>
              </a:ext>
            </a:extLst>
          </p:cNvPr>
          <p:cNvSpPr>
            <a:spLocks noGrp="1" noChangeArrowheads="1"/>
          </p:cNvSpPr>
          <p:nvPr>
            <p:ph type="body" idx="1"/>
          </p:nvPr>
        </p:nvSpPr>
        <p:spPr>
          <a:xfrm>
            <a:off x="457200" y="4899025"/>
            <a:ext cx="8229600" cy="1227138"/>
          </a:xfrm>
          <a:noFill/>
          <a:ln/>
        </p:spPr>
        <p:txBody>
          <a:bodyPr/>
          <a:lstStyle/>
          <a:p>
            <a:pPr>
              <a:buFont typeface="Wingdings" pitchFamily="2" charset="2"/>
              <a:buNone/>
            </a:pPr>
            <a:r>
              <a:rPr lang="en-GB" altLang="zh-CN">
                <a:hlinkClick r:id="rId5"/>
              </a:rPr>
              <a:t>http://www.w3.org/TR/owl-features</a:t>
            </a:r>
            <a:endParaRPr lang="en-GB" altLang="zh-CN"/>
          </a:p>
          <a:p>
            <a:pPr>
              <a:buFont typeface="Wingdings" pitchFamily="2" charset="2"/>
              <a:buNone/>
            </a:pPr>
            <a:endParaRPr lang="en-GB" altLang="zh-CN"/>
          </a:p>
        </p:txBody>
      </p:sp>
    </p:spTree>
    <p:extLst>
      <p:ext uri="{BB962C8B-B14F-4D97-AF65-F5344CB8AC3E}">
        <p14:creationId xmlns:p14="http://schemas.microsoft.com/office/powerpoint/2010/main" val="18634924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24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47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4740"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a:extLst>
              <a:ext uri="{FF2B5EF4-FFF2-40B4-BE49-F238E27FC236}">
                <a16:creationId xmlns:a16="http://schemas.microsoft.com/office/drawing/2014/main" id="{B4A0486A-211C-C346-B0FC-88C08FEB3537}"/>
              </a:ext>
            </a:extLst>
          </p:cNvPr>
          <p:cNvSpPr>
            <a:spLocks noGrp="1" noChangeArrowheads="1"/>
          </p:cNvSpPr>
          <p:nvPr>
            <p:ph type="title"/>
          </p:nvPr>
        </p:nvSpPr>
        <p:spPr>
          <a:xfrm>
            <a:off x="457200" y="228600"/>
            <a:ext cx="8229600" cy="617538"/>
          </a:xfrm>
        </p:spPr>
        <p:txBody>
          <a:bodyPr>
            <a:normAutofit/>
          </a:bodyPr>
          <a:lstStyle/>
          <a:p>
            <a:r>
              <a:rPr lang="en-GB" altLang="zh-CN"/>
              <a:t>A Pizza ontology</a:t>
            </a:r>
          </a:p>
        </p:txBody>
      </p:sp>
      <p:sp>
        <p:nvSpPr>
          <p:cNvPr id="1538051" name="Rectangle 3">
            <a:extLst>
              <a:ext uri="{FF2B5EF4-FFF2-40B4-BE49-F238E27FC236}">
                <a16:creationId xmlns:a16="http://schemas.microsoft.com/office/drawing/2014/main" id="{CBCCABA1-30E6-5443-8583-3540A4B11368}"/>
              </a:ext>
            </a:extLst>
          </p:cNvPr>
          <p:cNvSpPr>
            <a:spLocks noGrp="1" noChangeArrowheads="1"/>
          </p:cNvSpPr>
          <p:nvPr>
            <p:ph type="body" idx="1"/>
          </p:nvPr>
        </p:nvSpPr>
        <p:spPr>
          <a:xfrm>
            <a:off x="685800" y="4343400"/>
            <a:ext cx="7772400" cy="2514600"/>
          </a:xfrm>
          <a:gradFill rotWithShape="0">
            <a:gsLst>
              <a:gs pos="0">
                <a:srgbClr val="660066"/>
              </a:gs>
              <a:gs pos="100000">
                <a:srgbClr val="660066">
                  <a:gamma/>
                  <a:tint val="63529"/>
                  <a:invGamma/>
                </a:srgbClr>
              </a:gs>
            </a:gsLst>
            <a:lin ang="2700000" scaled="1"/>
          </a:gradFill>
        </p:spPr>
        <p:txBody>
          <a:bodyPr/>
          <a:lstStyle/>
          <a:p>
            <a:pPr>
              <a:lnSpc>
                <a:spcPct val="90000"/>
              </a:lnSpc>
            </a:pPr>
            <a:r>
              <a:rPr lang="en-GB" altLang="zh-CN" sz="2400"/>
              <a:t>What it means</a:t>
            </a:r>
          </a:p>
          <a:p>
            <a:pPr lvl="1">
              <a:lnSpc>
                <a:spcPct val="90000"/>
              </a:lnSpc>
            </a:pPr>
            <a:r>
              <a:rPr lang="en-GB" altLang="zh-CN" sz="2400" i="1"/>
              <a:t>All</a:t>
            </a:r>
            <a:r>
              <a:rPr lang="en-GB" altLang="zh-CN" sz="2400"/>
              <a:t> Margherita_pizzas (amongst other things)</a:t>
            </a:r>
          </a:p>
          <a:p>
            <a:pPr lvl="2">
              <a:lnSpc>
                <a:spcPct val="90000"/>
              </a:lnSpc>
            </a:pPr>
            <a:r>
              <a:rPr lang="en-GB" altLang="zh-CN" sz="2000"/>
              <a:t>A</a:t>
            </a:r>
            <a:r>
              <a:rPr lang="en-GB" altLang="zh-CN" sz="2000" i="1"/>
              <a:t>re</a:t>
            </a:r>
            <a:r>
              <a:rPr lang="en-GB" altLang="zh-CN" sz="2000"/>
              <a:t> Pizzas</a:t>
            </a:r>
          </a:p>
          <a:p>
            <a:pPr lvl="2">
              <a:lnSpc>
                <a:spcPct val="90000"/>
              </a:lnSpc>
            </a:pPr>
            <a:r>
              <a:rPr lang="en-GB" altLang="zh-CN" sz="2000"/>
              <a:t>have_topping </a:t>
            </a:r>
            <a:r>
              <a:rPr lang="en-GB" altLang="zh-CN" sz="2000" i="1"/>
              <a:t>some</a:t>
            </a:r>
            <a:r>
              <a:rPr lang="en-GB" altLang="zh-CN" sz="2000"/>
              <a:t> Tomato_topping</a:t>
            </a:r>
          </a:p>
          <a:p>
            <a:pPr lvl="2">
              <a:lnSpc>
                <a:spcPct val="90000"/>
              </a:lnSpc>
            </a:pPr>
            <a:r>
              <a:rPr lang="en-GB" altLang="zh-CN" sz="2000"/>
              <a:t>have_topping </a:t>
            </a:r>
            <a:r>
              <a:rPr lang="en-GB" altLang="zh-CN" sz="2000" i="1"/>
              <a:t>some</a:t>
            </a:r>
            <a:r>
              <a:rPr lang="en-GB" altLang="zh-CN" sz="2000"/>
              <a:t> Mozzarella_topping</a:t>
            </a:r>
          </a:p>
          <a:p>
            <a:pPr lvl="3">
              <a:lnSpc>
                <a:spcPct val="90000"/>
              </a:lnSpc>
            </a:pPr>
            <a:r>
              <a:rPr lang="en-GB" altLang="zh-CN" sz="1800"/>
              <a:t>&amp; because they are Pizzas</a:t>
            </a:r>
            <a:br>
              <a:rPr lang="en-GB" altLang="zh-CN" sz="1800"/>
            </a:br>
            <a:r>
              <a:rPr lang="en-GB" altLang="zh-CN" sz="1800"/>
              <a:t>have_base </a:t>
            </a:r>
            <a:r>
              <a:rPr lang="en-GB" altLang="zh-CN" sz="1800" i="1"/>
              <a:t>some</a:t>
            </a:r>
            <a:r>
              <a:rPr lang="en-GB" altLang="zh-CN" sz="1800"/>
              <a:t> Pizza_base</a:t>
            </a:r>
          </a:p>
        </p:txBody>
      </p:sp>
      <p:grpSp>
        <p:nvGrpSpPr>
          <p:cNvPr id="1538052" name="Group 4">
            <a:extLst>
              <a:ext uri="{FF2B5EF4-FFF2-40B4-BE49-F238E27FC236}">
                <a16:creationId xmlns:a16="http://schemas.microsoft.com/office/drawing/2014/main" id="{EBC10C5B-A038-7441-B13A-40F0887CD29A}"/>
              </a:ext>
            </a:extLst>
          </p:cNvPr>
          <p:cNvGrpSpPr>
            <a:grpSpLocks/>
          </p:cNvGrpSpPr>
          <p:nvPr/>
        </p:nvGrpSpPr>
        <p:grpSpPr bwMode="auto">
          <a:xfrm>
            <a:off x="0" y="749300"/>
            <a:ext cx="9302750" cy="4238625"/>
            <a:chOff x="0" y="624"/>
            <a:chExt cx="5860" cy="2670"/>
          </a:xfrm>
        </p:grpSpPr>
        <p:grpSp>
          <p:nvGrpSpPr>
            <p:cNvPr id="1538053" name="Group 5">
              <a:extLst>
                <a:ext uri="{FF2B5EF4-FFF2-40B4-BE49-F238E27FC236}">
                  <a16:creationId xmlns:a16="http://schemas.microsoft.com/office/drawing/2014/main" id="{834DFD0D-A7F7-DD4E-BA00-B460019CF65D}"/>
                </a:ext>
              </a:extLst>
            </p:cNvPr>
            <p:cNvGrpSpPr>
              <a:grpSpLocks/>
            </p:cNvGrpSpPr>
            <p:nvPr/>
          </p:nvGrpSpPr>
          <p:grpSpPr bwMode="auto">
            <a:xfrm>
              <a:off x="0" y="624"/>
              <a:ext cx="5280" cy="2321"/>
              <a:chOff x="0" y="624"/>
              <a:chExt cx="5280" cy="2321"/>
            </a:xfrm>
          </p:grpSpPr>
          <p:pic>
            <p:nvPicPr>
              <p:cNvPr id="1538054" name="Picture 6">
                <a:extLst>
                  <a:ext uri="{FF2B5EF4-FFF2-40B4-BE49-F238E27FC236}">
                    <a16:creationId xmlns:a16="http://schemas.microsoft.com/office/drawing/2014/main" id="{111E926F-E187-3644-88FF-0A7A63198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072" b="7024"/>
              <a:stretch>
                <a:fillRect/>
              </a:stretch>
            </p:blipFill>
            <p:spPr bwMode="auto">
              <a:xfrm>
                <a:off x="528" y="624"/>
                <a:ext cx="4752" cy="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8055" name="Text Box 7">
                <a:extLst>
                  <a:ext uri="{FF2B5EF4-FFF2-40B4-BE49-F238E27FC236}">
                    <a16:creationId xmlns:a16="http://schemas.microsoft.com/office/drawing/2014/main" id="{9A1AEAEB-B519-5649-BCC8-FE46C3C41A6D}"/>
                  </a:ext>
                </a:extLst>
              </p:cNvPr>
              <p:cNvSpPr txBox="1">
                <a:spLocks noChangeArrowheads="1"/>
              </p:cNvSpPr>
              <p:nvPr/>
            </p:nvSpPr>
            <p:spPr bwMode="auto">
              <a:xfrm>
                <a:off x="0" y="1872"/>
                <a:ext cx="1316" cy="404"/>
              </a:xfrm>
              <a:prstGeom prst="rect">
                <a:avLst/>
              </a:prstGeom>
              <a:solidFill>
                <a:srgbClr val="99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b="1">
                    <a:solidFill>
                      <a:srgbClr val="FFCC00"/>
                    </a:solidFill>
                  </a:rPr>
                  <a:t>someValuesFrom</a:t>
                </a:r>
                <a:br>
                  <a:rPr lang="en-GB" altLang="zh-CN" b="1">
                    <a:solidFill>
                      <a:srgbClr val="FFCC00"/>
                    </a:solidFill>
                  </a:rPr>
                </a:br>
                <a:r>
                  <a:rPr lang="en-GB" altLang="zh-CN" b="1">
                    <a:solidFill>
                      <a:srgbClr val="FFCC00"/>
                    </a:solidFill>
                    <a:latin typeface="Times New Roman" panose="02020603050405020304" pitchFamily="18" charset="0"/>
                  </a:rPr>
                  <a:t>restrictions</a:t>
                </a:r>
              </a:p>
            </p:txBody>
          </p:sp>
          <p:sp>
            <p:nvSpPr>
              <p:cNvPr id="1538056" name="Line 8">
                <a:extLst>
                  <a:ext uri="{FF2B5EF4-FFF2-40B4-BE49-F238E27FC236}">
                    <a16:creationId xmlns:a16="http://schemas.microsoft.com/office/drawing/2014/main" id="{4717F4F5-9A97-464E-9F8E-B8DACE031497}"/>
                  </a:ext>
                </a:extLst>
              </p:cNvPr>
              <p:cNvSpPr>
                <a:spLocks noChangeShapeType="1"/>
              </p:cNvSpPr>
              <p:nvPr/>
            </p:nvSpPr>
            <p:spPr bwMode="auto">
              <a:xfrm>
                <a:off x="1248" y="2112"/>
                <a:ext cx="672" cy="192"/>
              </a:xfrm>
              <a:prstGeom prst="line">
                <a:avLst/>
              </a:prstGeom>
              <a:noFill/>
              <a:ln w="3810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8057" name="Group 9">
              <a:extLst>
                <a:ext uri="{FF2B5EF4-FFF2-40B4-BE49-F238E27FC236}">
                  <a16:creationId xmlns:a16="http://schemas.microsoft.com/office/drawing/2014/main" id="{45605AD7-0E4C-DC4B-A508-363A207D0C0F}"/>
                </a:ext>
              </a:extLst>
            </p:cNvPr>
            <p:cNvGrpSpPr>
              <a:grpSpLocks/>
            </p:cNvGrpSpPr>
            <p:nvPr/>
          </p:nvGrpSpPr>
          <p:grpSpPr bwMode="auto">
            <a:xfrm>
              <a:off x="4512" y="2304"/>
              <a:ext cx="1348" cy="990"/>
              <a:chOff x="4444" y="2544"/>
              <a:chExt cx="1348" cy="990"/>
            </a:xfrm>
          </p:grpSpPr>
          <p:sp>
            <p:nvSpPr>
              <p:cNvPr id="1538058" name="Text Box 10">
                <a:extLst>
                  <a:ext uri="{FF2B5EF4-FFF2-40B4-BE49-F238E27FC236}">
                    <a16:creationId xmlns:a16="http://schemas.microsoft.com/office/drawing/2014/main" id="{67E25D15-A702-6543-900A-D18DDF9C9416}"/>
                  </a:ext>
                </a:extLst>
              </p:cNvPr>
              <p:cNvSpPr txBox="1">
                <a:spLocks noChangeArrowheads="1"/>
              </p:cNvSpPr>
              <p:nvPr/>
            </p:nvSpPr>
            <p:spPr bwMode="auto">
              <a:xfrm>
                <a:off x="4444" y="2784"/>
                <a:ext cx="1348" cy="750"/>
              </a:xfrm>
              <a:prstGeom prst="rect">
                <a:avLst/>
              </a:prstGeom>
              <a:solidFill>
                <a:srgbClr val="99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zh-CN" b="1">
                    <a:solidFill>
                      <a:srgbClr val="FFCC00"/>
                    </a:solidFill>
                  </a:rPr>
                  <a:t>Properties </a:t>
                </a:r>
                <a:br>
                  <a:rPr lang="en-GB" altLang="zh-CN" b="1">
                    <a:solidFill>
                      <a:srgbClr val="FFCC00"/>
                    </a:solidFill>
                  </a:rPr>
                </a:br>
                <a:r>
                  <a:rPr lang="en-GB" altLang="zh-CN" b="1">
                    <a:solidFill>
                      <a:srgbClr val="FFCC00"/>
                    </a:solidFill>
                  </a:rPr>
                  <a:t>subpane showing</a:t>
                </a:r>
                <a:br>
                  <a:rPr lang="en-GB" altLang="zh-CN" b="1">
                    <a:solidFill>
                      <a:srgbClr val="FFCC00"/>
                    </a:solidFill>
                  </a:rPr>
                </a:br>
                <a:r>
                  <a:rPr lang="en-GB" altLang="zh-CN" b="1">
                    <a:solidFill>
                      <a:srgbClr val="FFCC00"/>
                    </a:solidFill>
                  </a:rPr>
                  <a:t>alternative ‘frame’</a:t>
                </a:r>
                <a:br>
                  <a:rPr lang="en-GB" altLang="zh-CN" b="1">
                    <a:solidFill>
                      <a:srgbClr val="FFCC00"/>
                    </a:solidFill>
                  </a:rPr>
                </a:br>
                <a:r>
                  <a:rPr lang="en-GB" altLang="zh-CN" b="1">
                    <a:solidFill>
                      <a:srgbClr val="FFCC00"/>
                    </a:solidFill>
                  </a:rPr>
                  <a:t>view</a:t>
                </a:r>
                <a:endParaRPr lang="en-GB" altLang="zh-CN" b="1">
                  <a:solidFill>
                    <a:srgbClr val="FFCC00"/>
                  </a:solidFill>
                  <a:latin typeface="Times New Roman" panose="02020603050405020304" pitchFamily="18" charset="0"/>
                </a:endParaRPr>
              </a:p>
            </p:txBody>
          </p:sp>
          <p:sp>
            <p:nvSpPr>
              <p:cNvPr id="1538059" name="Line 11">
                <a:extLst>
                  <a:ext uri="{FF2B5EF4-FFF2-40B4-BE49-F238E27FC236}">
                    <a16:creationId xmlns:a16="http://schemas.microsoft.com/office/drawing/2014/main" id="{7B342482-90D9-DC4C-ABF7-7F63F7F208DB}"/>
                  </a:ext>
                </a:extLst>
              </p:cNvPr>
              <p:cNvSpPr>
                <a:spLocks noChangeShapeType="1"/>
              </p:cNvSpPr>
              <p:nvPr/>
            </p:nvSpPr>
            <p:spPr bwMode="auto">
              <a:xfrm flipH="1" flipV="1">
                <a:off x="4512" y="2544"/>
                <a:ext cx="48" cy="288"/>
              </a:xfrm>
              <a:prstGeom prst="line">
                <a:avLst/>
              </a:prstGeom>
              <a:noFill/>
              <a:ln w="3810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4244257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090" name="Rectangle 2">
            <a:extLst>
              <a:ext uri="{FF2B5EF4-FFF2-40B4-BE49-F238E27FC236}">
                <a16:creationId xmlns:a16="http://schemas.microsoft.com/office/drawing/2014/main" id="{A8CA1898-DB71-974F-8450-2A2DE75F5F82}"/>
              </a:ext>
            </a:extLst>
          </p:cNvPr>
          <p:cNvSpPr>
            <a:spLocks noGrp="1" noChangeArrowheads="1"/>
          </p:cNvSpPr>
          <p:nvPr>
            <p:ph type="title"/>
          </p:nvPr>
        </p:nvSpPr>
        <p:spPr/>
        <p:txBody>
          <a:bodyPr/>
          <a:lstStyle/>
          <a:p>
            <a:r>
              <a:rPr lang="en-US" altLang="zh-CN">
                <a:ea typeface="宋体" panose="02010600030101010101" pitchFamily="2" charset="-122"/>
              </a:rPr>
              <a:t>Current Status</a:t>
            </a:r>
          </a:p>
        </p:txBody>
      </p:sp>
      <p:sp>
        <p:nvSpPr>
          <p:cNvPr id="1497091" name="Rectangle 3">
            <a:extLst>
              <a:ext uri="{FF2B5EF4-FFF2-40B4-BE49-F238E27FC236}">
                <a16:creationId xmlns:a16="http://schemas.microsoft.com/office/drawing/2014/main" id="{DFA8DF18-9B96-4740-A175-2A4019ACF1CF}"/>
              </a:ext>
            </a:extLst>
          </p:cNvPr>
          <p:cNvSpPr>
            <a:spLocks noGrp="1" noChangeArrowheads="1"/>
          </p:cNvSpPr>
          <p:nvPr>
            <p:ph type="body" idx="1"/>
          </p:nvPr>
        </p:nvSpPr>
        <p:spPr/>
        <p:txBody>
          <a:bodyPr/>
          <a:lstStyle/>
          <a:p>
            <a:r>
              <a:rPr lang="en-US" altLang="zh-CN" sz="2800">
                <a:ea typeface="宋体" panose="02010600030101010101" pitchFamily="2" charset="-122"/>
              </a:rPr>
              <a:t>Many general purpose logical ontologies in owl on the machine readable web</a:t>
            </a:r>
          </a:p>
          <a:p>
            <a:pPr lvl="1"/>
            <a:r>
              <a:rPr lang="en-US" altLang="zh-CN" sz="2400">
                <a:ea typeface="宋体" panose="02010600030101010101" pitchFamily="2" charset="-122"/>
              </a:rPr>
              <a:t>CYC</a:t>
            </a:r>
          </a:p>
          <a:p>
            <a:pPr lvl="1"/>
            <a:r>
              <a:rPr lang="en-US" altLang="zh-CN" sz="2400">
                <a:ea typeface="宋体" panose="02010600030101010101" pitchFamily="2" charset="-122"/>
              </a:rPr>
              <a:t>SUMO </a:t>
            </a:r>
          </a:p>
          <a:p>
            <a:r>
              <a:rPr lang="en-US" altLang="zh-CN" sz="2800">
                <a:ea typeface="宋体" panose="02010600030101010101" pitchFamily="2" charset="-122"/>
              </a:rPr>
              <a:t>Special purpose logical systems in routine use </a:t>
            </a:r>
          </a:p>
          <a:p>
            <a:pPr lvl="1"/>
            <a:r>
              <a:rPr lang="en-US" altLang="zh-CN" sz="2400">
                <a:ea typeface="宋体" panose="02010600030101010101" pitchFamily="2" charset="-122"/>
              </a:rPr>
              <a:t>UMLS medical ontology</a:t>
            </a:r>
          </a:p>
          <a:p>
            <a:pPr lvl="1"/>
            <a:r>
              <a:rPr lang="en-US" altLang="zh-CN" sz="2400">
                <a:ea typeface="宋体" panose="02010600030101010101" pitchFamily="2" charset="-122"/>
              </a:rPr>
              <a:t>EcoCYC metabolic pathway database</a:t>
            </a:r>
          </a:p>
          <a:p>
            <a:r>
              <a:rPr lang="en-US" altLang="zh-CN" sz="2800">
                <a:ea typeface="宋体" panose="02010600030101010101" pitchFamily="2" charset="-122"/>
              </a:rPr>
              <a:t>Just type “semantic web” on Google.</a:t>
            </a:r>
          </a:p>
          <a:p>
            <a:pPr lvl="1"/>
            <a:r>
              <a:rPr lang="en-US" altLang="zh-CN" sz="2400">
                <a:ea typeface="宋体" panose="02010600030101010101" pitchFamily="2" charset="-122"/>
              </a:rPr>
              <a:t>Check the Wikipedia entry for starters.</a:t>
            </a:r>
          </a:p>
        </p:txBody>
      </p:sp>
    </p:spTree>
    <p:extLst>
      <p:ext uri="{BB962C8B-B14F-4D97-AF65-F5344CB8AC3E}">
        <p14:creationId xmlns:p14="http://schemas.microsoft.com/office/powerpoint/2010/main" val="3548063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8594" name="Group 2">
            <a:extLst>
              <a:ext uri="{FF2B5EF4-FFF2-40B4-BE49-F238E27FC236}">
                <a16:creationId xmlns:a16="http://schemas.microsoft.com/office/drawing/2014/main" id="{2BC25E74-AC3D-AB4F-A464-4610328C4BEF}"/>
              </a:ext>
            </a:extLst>
          </p:cNvPr>
          <p:cNvGrpSpPr>
            <a:grpSpLocks/>
          </p:cNvGrpSpPr>
          <p:nvPr/>
        </p:nvGrpSpPr>
        <p:grpSpPr bwMode="auto">
          <a:xfrm>
            <a:off x="1246188" y="1122363"/>
            <a:ext cx="7431087" cy="644525"/>
            <a:chOff x="0" y="45"/>
            <a:chExt cx="5760" cy="527"/>
          </a:xfrm>
        </p:grpSpPr>
        <p:sp>
          <p:nvSpPr>
            <p:cNvPr id="1518595" name="Rectangle 3">
              <a:extLst>
                <a:ext uri="{FF2B5EF4-FFF2-40B4-BE49-F238E27FC236}">
                  <a16:creationId xmlns:a16="http://schemas.microsoft.com/office/drawing/2014/main" id="{65738660-F9A7-7B46-B717-CC41C6A2008D}"/>
                </a:ext>
              </a:extLst>
            </p:cNvPr>
            <p:cNvSpPr>
              <a:spLocks noChangeArrowheads="1"/>
            </p:cNvSpPr>
            <p:nvPr/>
          </p:nvSpPr>
          <p:spPr bwMode="auto">
            <a:xfrm>
              <a:off x="0" y="45"/>
              <a:ext cx="1383" cy="5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8596" name="Rectangle 4">
              <a:extLst>
                <a:ext uri="{FF2B5EF4-FFF2-40B4-BE49-F238E27FC236}">
                  <a16:creationId xmlns:a16="http://schemas.microsoft.com/office/drawing/2014/main" id="{BC606C89-3411-F643-9E6F-0773AD3EC924}"/>
                </a:ext>
              </a:extLst>
            </p:cNvPr>
            <p:cNvSpPr>
              <a:spLocks noChangeArrowheads="1"/>
            </p:cNvSpPr>
            <p:nvPr/>
          </p:nvSpPr>
          <p:spPr bwMode="auto">
            <a:xfrm>
              <a:off x="4377" y="45"/>
              <a:ext cx="1383" cy="5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18597" name="Rectangle 5">
            <a:extLst>
              <a:ext uri="{FF2B5EF4-FFF2-40B4-BE49-F238E27FC236}">
                <a16:creationId xmlns:a16="http://schemas.microsoft.com/office/drawing/2014/main" id="{248891FF-B787-0549-BB94-5F1D1887271F}"/>
              </a:ext>
            </a:extLst>
          </p:cNvPr>
          <p:cNvSpPr>
            <a:spLocks noGrp="1" noChangeArrowheads="1"/>
          </p:cNvSpPr>
          <p:nvPr>
            <p:ph type="body" idx="1"/>
          </p:nvPr>
        </p:nvSpPr>
        <p:spPr>
          <a:xfrm>
            <a:off x="455613" y="5184775"/>
            <a:ext cx="8229600" cy="941388"/>
          </a:xfrm>
        </p:spPr>
        <p:txBody>
          <a:bodyPr/>
          <a:lstStyle/>
          <a:p>
            <a:pPr>
              <a:lnSpc>
                <a:spcPct val="80000"/>
              </a:lnSpc>
            </a:pPr>
            <a:r>
              <a:rPr lang="en-GB" altLang="zh-CN" sz="2000"/>
              <a:t>Realising the complete “vision” is too hard for now (probably)</a:t>
            </a:r>
          </a:p>
          <a:p>
            <a:pPr>
              <a:lnSpc>
                <a:spcPct val="80000"/>
              </a:lnSpc>
            </a:pPr>
            <a:r>
              <a:rPr lang="en-GB" altLang="zh-CN" sz="2000"/>
              <a:t>But we can make a start by adding semantic annotation to web resources</a:t>
            </a:r>
            <a:endParaRPr lang="en-US" altLang="zh-CN" sz="2000">
              <a:ea typeface="宋体" panose="02010600030101010101" pitchFamily="2" charset="-122"/>
            </a:endParaRPr>
          </a:p>
        </p:txBody>
      </p:sp>
      <p:pic>
        <p:nvPicPr>
          <p:cNvPr id="1518598" name="Picture 6">
            <a:extLst>
              <a:ext uri="{FF2B5EF4-FFF2-40B4-BE49-F238E27FC236}">
                <a16:creationId xmlns:a16="http://schemas.microsoft.com/office/drawing/2014/main" id="{4B118BC8-5E34-9C43-9789-266F001F9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944563"/>
            <a:ext cx="7345362"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8599" name="Text Box 7">
            <a:extLst>
              <a:ext uri="{FF2B5EF4-FFF2-40B4-BE49-F238E27FC236}">
                <a16:creationId xmlns:a16="http://schemas.microsoft.com/office/drawing/2014/main" id="{7C354037-4A18-3240-A2CC-7F6ABDA8BD99}"/>
              </a:ext>
            </a:extLst>
          </p:cNvPr>
          <p:cNvSpPr txBox="1">
            <a:spLocks noChangeArrowheads="1"/>
          </p:cNvSpPr>
          <p:nvPr/>
        </p:nvSpPr>
        <p:spPr bwMode="auto">
          <a:xfrm>
            <a:off x="611188" y="476250"/>
            <a:ext cx="4752975" cy="366713"/>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zh-CN" b="1">
                <a:solidFill>
                  <a:schemeClr val="accent2"/>
                </a:solidFill>
                <a:latin typeface="Arial Narrow" panose="020B0604020202020204" pitchFamily="34" charset="0"/>
              </a:rPr>
              <a:t>Scientific American, May 2001:</a:t>
            </a:r>
            <a:endParaRPr lang="en-US" altLang="zh-CN" b="1">
              <a:solidFill>
                <a:schemeClr val="accent2"/>
              </a:solidFill>
              <a:latin typeface="Arial Narrow"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12972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85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85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859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a:extLst>
              <a:ext uri="{FF2B5EF4-FFF2-40B4-BE49-F238E27FC236}">
                <a16:creationId xmlns:a16="http://schemas.microsoft.com/office/drawing/2014/main" id="{5E68283A-FE25-1E4A-AE48-A34CD283076B}"/>
              </a:ext>
            </a:extLst>
          </p:cNvPr>
          <p:cNvSpPr>
            <a:spLocks noGrp="1" noChangeArrowheads="1"/>
          </p:cNvSpPr>
          <p:nvPr>
            <p:ph type="title"/>
          </p:nvPr>
        </p:nvSpPr>
        <p:spPr>
          <a:xfrm>
            <a:off x="457200" y="228600"/>
            <a:ext cx="8229600" cy="838200"/>
          </a:xfrm>
        </p:spPr>
        <p:txBody>
          <a:bodyPr/>
          <a:lstStyle/>
          <a:p>
            <a:r>
              <a:rPr lang="en-US" altLang="zh-CN">
                <a:ea typeface="宋体" panose="02010600030101010101" pitchFamily="2" charset="-122"/>
              </a:rPr>
              <a:t>Buying a book : Actions in FOL</a:t>
            </a:r>
          </a:p>
        </p:txBody>
      </p:sp>
      <p:sp>
        <p:nvSpPr>
          <p:cNvPr id="1498115" name="Rectangle 3">
            <a:extLst>
              <a:ext uri="{FF2B5EF4-FFF2-40B4-BE49-F238E27FC236}">
                <a16:creationId xmlns:a16="http://schemas.microsoft.com/office/drawing/2014/main" id="{67D57D7E-B5CC-2044-BA4D-79D899129E02}"/>
              </a:ext>
            </a:extLst>
          </p:cNvPr>
          <p:cNvSpPr>
            <a:spLocks noGrp="1" noChangeArrowheads="1"/>
          </p:cNvSpPr>
          <p:nvPr>
            <p:ph type="body" idx="1"/>
          </p:nvPr>
        </p:nvSpPr>
        <p:spPr/>
        <p:txBody>
          <a:bodyPr/>
          <a:lstStyle/>
          <a:p>
            <a:pPr>
              <a:lnSpc>
                <a:spcPct val="90000"/>
              </a:lnSpc>
            </a:pPr>
            <a:r>
              <a:rPr lang="en-US" altLang="zh-CN" sz="2400">
                <a:ea typeface="宋体" panose="02010600030101010101" pitchFamily="2" charset="-122"/>
              </a:rPr>
              <a:t>Actions change the state of the world. </a:t>
            </a:r>
          </a:p>
          <a:p>
            <a:pPr>
              <a:lnSpc>
                <a:spcPct val="90000"/>
              </a:lnSpc>
            </a:pPr>
            <a:r>
              <a:rPr lang="en-US" altLang="zh-CN" sz="2400">
                <a:ea typeface="宋体" panose="02010600030101010101" pitchFamily="2" charset="-122"/>
              </a:rPr>
              <a:t>Not easy to capture this in FOL (why?)</a:t>
            </a:r>
          </a:p>
          <a:p>
            <a:pPr>
              <a:lnSpc>
                <a:spcPct val="90000"/>
              </a:lnSpc>
            </a:pPr>
            <a:r>
              <a:rPr lang="en-US" altLang="zh-CN" sz="2400">
                <a:ea typeface="宋体" panose="02010600030101010101" pitchFamily="2" charset="-122"/>
              </a:rPr>
              <a:t>Action Buy (x, book, amazon)</a:t>
            </a:r>
          </a:p>
          <a:p>
            <a:pPr lvl="1">
              <a:lnSpc>
                <a:spcPct val="90000"/>
              </a:lnSpc>
            </a:pPr>
            <a:r>
              <a:rPr lang="en-US" altLang="zh-CN" sz="2000">
                <a:ea typeface="宋体" panose="02010600030101010101" pitchFamily="2" charset="-122"/>
              </a:rPr>
              <a:t>Precondition: have (x, credit) /\ has_in_stock(amazon, book)…</a:t>
            </a:r>
          </a:p>
          <a:p>
            <a:pPr lvl="1">
              <a:lnSpc>
                <a:spcPct val="90000"/>
              </a:lnSpc>
            </a:pPr>
            <a:r>
              <a:rPr lang="en-US" altLang="zh-CN" sz="2000">
                <a:ea typeface="宋体" panose="02010600030101010101" pitchFamily="2" charset="-122"/>
              </a:rPr>
              <a:t>Effect: charge(card) /\ ship(amazon, book, address(x))</a:t>
            </a:r>
          </a:p>
          <a:p>
            <a:pPr>
              <a:lnSpc>
                <a:spcPct val="90000"/>
              </a:lnSpc>
            </a:pPr>
            <a:r>
              <a:rPr lang="en-US" altLang="zh-CN" sz="2400">
                <a:ea typeface="宋体" panose="02010600030101010101" pitchFamily="2" charset="-122"/>
              </a:rPr>
              <a:t>Frame Problem</a:t>
            </a:r>
          </a:p>
          <a:p>
            <a:pPr lvl="1">
              <a:lnSpc>
                <a:spcPct val="90000"/>
              </a:lnSpc>
            </a:pPr>
            <a:r>
              <a:rPr lang="en-US" altLang="zh-CN" sz="2000">
                <a:ea typeface="宋体" panose="02010600030101010101" pitchFamily="2" charset="-122"/>
              </a:rPr>
              <a:t>Specifying things that don’t change (need Action x Fluents axioms)</a:t>
            </a:r>
          </a:p>
          <a:p>
            <a:pPr>
              <a:lnSpc>
                <a:spcPct val="90000"/>
              </a:lnSpc>
            </a:pPr>
            <a:r>
              <a:rPr lang="en-US" altLang="zh-CN" sz="2400">
                <a:ea typeface="宋体" panose="02010600030101010101" pitchFamily="2" charset="-122"/>
              </a:rPr>
              <a:t>Ramification problem </a:t>
            </a:r>
          </a:p>
          <a:p>
            <a:pPr lvl="1">
              <a:lnSpc>
                <a:spcPct val="90000"/>
              </a:lnSpc>
            </a:pPr>
            <a:r>
              <a:rPr lang="en-US" altLang="zh-CN" sz="2000">
                <a:ea typeface="宋体" panose="02010600030101010101" pitchFamily="2" charset="-122"/>
              </a:rPr>
              <a:t>Capturing indirect effects</a:t>
            </a:r>
          </a:p>
          <a:p>
            <a:pPr>
              <a:lnSpc>
                <a:spcPct val="90000"/>
              </a:lnSpc>
            </a:pPr>
            <a:r>
              <a:rPr lang="en-US" altLang="zh-CN" sz="2400">
                <a:ea typeface="宋体" panose="02010600030101010101" pitchFamily="2" charset="-122"/>
              </a:rPr>
              <a:t>Qualification problem</a:t>
            </a:r>
          </a:p>
          <a:p>
            <a:pPr lvl="1">
              <a:lnSpc>
                <a:spcPct val="90000"/>
              </a:lnSpc>
            </a:pPr>
            <a:r>
              <a:rPr lang="en-US" altLang="zh-CN" sz="2000">
                <a:ea typeface="宋体" panose="02010600030101010101" pitchFamily="2" charset="-122"/>
              </a:rPr>
              <a:t>Completeness of preconditions</a:t>
            </a:r>
          </a:p>
          <a:p>
            <a:pPr>
              <a:lnSpc>
                <a:spcPct val="90000"/>
              </a:lnSpc>
              <a:buFont typeface="Wingdings" pitchFamily="2" charset="2"/>
              <a:buNone/>
            </a:pPr>
            <a:endParaRPr lang="en-US" altLang="zh-CN" sz="2400">
              <a:ea typeface="宋体" panose="02010600030101010101" pitchFamily="2" charset="-122"/>
            </a:endParaRPr>
          </a:p>
        </p:txBody>
      </p:sp>
    </p:spTree>
    <p:extLst>
      <p:ext uri="{BB962C8B-B14F-4D97-AF65-F5344CB8AC3E}">
        <p14:creationId xmlns:p14="http://schemas.microsoft.com/office/powerpoint/2010/main" val="1034848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anim calcmode="lin" valueType="num">
                                      <p:cBhvr additive="base">
                                        <p:cTn id="7" dur="500" fill="hold"/>
                                        <p:tgtEl>
                                          <p:spTgt spid="1498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8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8115">
                                            <p:txEl>
                                              <p:pRg st="1" end="1"/>
                                            </p:txEl>
                                          </p:spTgt>
                                        </p:tgtEl>
                                        <p:attrNameLst>
                                          <p:attrName>style.visibility</p:attrName>
                                        </p:attrNameLst>
                                      </p:cBhvr>
                                      <p:to>
                                        <p:strVal val="visible"/>
                                      </p:to>
                                    </p:set>
                                    <p:anim calcmode="lin" valueType="num">
                                      <p:cBhvr additive="base">
                                        <p:cTn id="13" dur="500" fill="hold"/>
                                        <p:tgtEl>
                                          <p:spTgt spid="1498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8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8115">
                                            <p:txEl>
                                              <p:pRg st="2" end="2"/>
                                            </p:txEl>
                                          </p:spTgt>
                                        </p:tgtEl>
                                        <p:attrNameLst>
                                          <p:attrName>style.visibility</p:attrName>
                                        </p:attrNameLst>
                                      </p:cBhvr>
                                      <p:to>
                                        <p:strVal val="visible"/>
                                      </p:to>
                                    </p:set>
                                    <p:anim calcmode="lin" valueType="num">
                                      <p:cBhvr additive="base">
                                        <p:cTn id="19" dur="500" fill="hold"/>
                                        <p:tgtEl>
                                          <p:spTgt spid="1498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8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98115">
                                            <p:txEl>
                                              <p:pRg st="3" end="3"/>
                                            </p:txEl>
                                          </p:spTgt>
                                        </p:tgtEl>
                                        <p:attrNameLst>
                                          <p:attrName>style.visibility</p:attrName>
                                        </p:attrNameLst>
                                      </p:cBhvr>
                                      <p:to>
                                        <p:strVal val="visible"/>
                                      </p:to>
                                    </p:set>
                                    <p:anim calcmode="lin" valueType="num">
                                      <p:cBhvr additive="base">
                                        <p:cTn id="25" dur="500" fill="hold"/>
                                        <p:tgtEl>
                                          <p:spTgt spid="14981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98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98115">
                                            <p:txEl>
                                              <p:pRg st="4" end="4"/>
                                            </p:txEl>
                                          </p:spTgt>
                                        </p:tgtEl>
                                        <p:attrNameLst>
                                          <p:attrName>style.visibility</p:attrName>
                                        </p:attrNameLst>
                                      </p:cBhvr>
                                      <p:to>
                                        <p:strVal val="visible"/>
                                      </p:to>
                                    </p:set>
                                    <p:anim calcmode="lin" valueType="num">
                                      <p:cBhvr additive="base">
                                        <p:cTn id="31" dur="500" fill="hold"/>
                                        <p:tgtEl>
                                          <p:spTgt spid="14981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98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8115">
                                            <p:txEl>
                                              <p:pRg st="5" end="5"/>
                                            </p:txEl>
                                          </p:spTgt>
                                        </p:tgtEl>
                                        <p:attrNameLst>
                                          <p:attrName>style.visibility</p:attrName>
                                        </p:attrNameLst>
                                      </p:cBhvr>
                                      <p:to>
                                        <p:strVal val="visible"/>
                                      </p:to>
                                    </p:set>
                                    <p:anim calcmode="lin" valueType="num">
                                      <p:cBhvr additive="base">
                                        <p:cTn id="37" dur="500" fill="hold"/>
                                        <p:tgtEl>
                                          <p:spTgt spid="14981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8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98115">
                                            <p:txEl>
                                              <p:pRg st="6" end="6"/>
                                            </p:txEl>
                                          </p:spTgt>
                                        </p:tgtEl>
                                        <p:attrNameLst>
                                          <p:attrName>style.visibility</p:attrName>
                                        </p:attrNameLst>
                                      </p:cBhvr>
                                      <p:to>
                                        <p:strVal val="visible"/>
                                      </p:to>
                                    </p:set>
                                    <p:anim calcmode="lin" valueType="num">
                                      <p:cBhvr additive="base">
                                        <p:cTn id="43" dur="500" fill="hold"/>
                                        <p:tgtEl>
                                          <p:spTgt spid="14981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981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98115">
                                            <p:txEl>
                                              <p:pRg st="7" end="7"/>
                                            </p:txEl>
                                          </p:spTgt>
                                        </p:tgtEl>
                                        <p:attrNameLst>
                                          <p:attrName>style.visibility</p:attrName>
                                        </p:attrNameLst>
                                      </p:cBhvr>
                                      <p:to>
                                        <p:strVal val="visible"/>
                                      </p:to>
                                    </p:set>
                                    <p:anim calcmode="lin" valueType="num">
                                      <p:cBhvr additive="base">
                                        <p:cTn id="49" dur="500" fill="hold"/>
                                        <p:tgtEl>
                                          <p:spTgt spid="149811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981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98115">
                                            <p:txEl>
                                              <p:pRg st="8" end="8"/>
                                            </p:txEl>
                                          </p:spTgt>
                                        </p:tgtEl>
                                        <p:attrNameLst>
                                          <p:attrName>style.visibility</p:attrName>
                                        </p:attrNameLst>
                                      </p:cBhvr>
                                      <p:to>
                                        <p:strVal val="visible"/>
                                      </p:to>
                                    </p:set>
                                    <p:anim calcmode="lin" valueType="num">
                                      <p:cBhvr additive="base">
                                        <p:cTn id="55" dur="500" fill="hold"/>
                                        <p:tgtEl>
                                          <p:spTgt spid="149811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981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98115">
                                            <p:txEl>
                                              <p:pRg st="9" end="9"/>
                                            </p:txEl>
                                          </p:spTgt>
                                        </p:tgtEl>
                                        <p:attrNameLst>
                                          <p:attrName>style.visibility</p:attrName>
                                        </p:attrNameLst>
                                      </p:cBhvr>
                                      <p:to>
                                        <p:strVal val="visible"/>
                                      </p:to>
                                    </p:set>
                                    <p:anim calcmode="lin" valueType="num">
                                      <p:cBhvr additive="base">
                                        <p:cTn id="61" dur="500" fill="hold"/>
                                        <p:tgtEl>
                                          <p:spTgt spid="149811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981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98115">
                                            <p:txEl>
                                              <p:pRg st="10" end="10"/>
                                            </p:txEl>
                                          </p:spTgt>
                                        </p:tgtEl>
                                        <p:attrNameLst>
                                          <p:attrName>style.visibility</p:attrName>
                                        </p:attrNameLst>
                                      </p:cBhvr>
                                      <p:to>
                                        <p:strVal val="visible"/>
                                      </p:to>
                                    </p:set>
                                    <p:anim calcmode="lin" valueType="num">
                                      <p:cBhvr additive="base">
                                        <p:cTn id="67" dur="500" fill="hold"/>
                                        <p:tgtEl>
                                          <p:spTgt spid="149811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4981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330" name="Rectangle 2">
            <a:extLst>
              <a:ext uri="{FF2B5EF4-FFF2-40B4-BE49-F238E27FC236}">
                <a16:creationId xmlns:a16="http://schemas.microsoft.com/office/drawing/2014/main" id="{5A4A493C-5D78-C64B-A389-9CE6DB5DE819}"/>
              </a:ext>
            </a:extLst>
          </p:cNvPr>
          <p:cNvSpPr>
            <a:spLocks noGrp="1" noChangeArrowheads="1"/>
          </p:cNvSpPr>
          <p:nvPr>
            <p:ph type="title"/>
          </p:nvPr>
        </p:nvSpPr>
        <p:spPr>
          <a:xfrm>
            <a:off x="457200" y="228600"/>
            <a:ext cx="8229600" cy="609600"/>
          </a:xfrm>
        </p:spPr>
        <p:txBody>
          <a:bodyPr>
            <a:normAutofit fontScale="90000"/>
          </a:bodyPr>
          <a:lstStyle/>
          <a:p>
            <a:r>
              <a:rPr lang="en-US" altLang="zh-CN" sz="4000">
                <a:ea typeface="宋体" panose="02010600030101010101" pitchFamily="2" charset="-122"/>
              </a:rPr>
              <a:t>Necessary and Sufficient conditions</a:t>
            </a:r>
          </a:p>
        </p:txBody>
      </p:sp>
      <p:sp>
        <p:nvSpPr>
          <p:cNvPr id="1507331" name="Rectangle 3">
            <a:extLst>
              <a:ext uri="{FF2B5EF4-FFF2-40B4-BE49-F238E27FC236}">
                <a16:creationId xmlns:a16="http://schemas.microsoft.com/office/drawing/2014/main" id="{897A1ACA-F3DB-864D-AA9C-225FFA6C1505}"/>
              </a:ext>
            </a:extLst>
          </p:cNvPr>
          <p:cNvSpPr>
            <a:spLocks noGrp="1" noChangeArrowheads="1"/>
          </p:cNvSpPr>
          <p:nvPr>
            <p:ph type="body" idx="1"/>
          </p:nvPr>
        </p:nvSpPr>
        <p:spPr/>
        <p:txBody>
          <a:bodyPr/>
          <a:lstStyle/>
          <a:p>
            <a:pPr>
              <a:lnSpc>
                <a:spcPct val="80000"/>
              </a:lnSpc>
            </a:pPr>
            <a:r>
              <a:rPr lang="en-US" altLang="zh-CN" sz="2400">
                <a:ea typeface="宋体" panose="02010600030101010101" pitchFamily="2" charset="-122"/>
              </a:rPr>
              <a:t>Many categories have no clear-cut definitions </a:t>
            </a:r>
          </a:p>
          <a:p>
            <a:pPr lvl="1">
              <a:lnSpc>
                <a:spcPct val="80000"/>
              </a:lnSpc>
            </a:pPr>
            <a:r>
              <a:rPr lang="en-US" altLang="zh-CN" sz="2000">
                <a:ea typeface="宋体" panose="02010600030101010101" pitchFamily="2" charset="-122"/>
              </a:rPr>
              <a:t>E.G. (chair, bush, book) </a:t>
            </a:r>
          </a:p>
          <a:p>
            <a:pPr>
              <a:lnSpc>
                <a:spcPct val="80000"/>
              </a:lnSpc>
            </a:pPr>
            <a:r>
              <a:rPr lang="en-US" altLang="zh-CN" sz="2400">
                <a:ea typeface="宋体" panose="02010600030101010101" pitchFamily="2" charset="-122"/>
              </a:rPr>
              <a:t>Tomatoes: sometimes green, red, yellow, black. Mostly round.</a:t>
            </a:r>
          </a:p>
          <a:p>
            <a:pPr>
              <a:lnSpc>
                <a:spcPct val="80000"/>
              </a:lnSpc>
            </a:pPr>
            <a:r>
              <a:rPr lang="en-US" altLang="zh-CN" sz="2400">
                <a:ea typeface="宋体" panose="02010600030101010101" pitchFamily="2" charset="-122"/>
              </a:rPr>
              <a:t>One solution: category </a:t>
            </a:r>
            <a:r>
              <a:rPr lang="en-US" altLang="zh-CN" sz="2400" i="1">
                <a:ea typeface="宋体" panose="02010600030101010101" pitchFamily="2" charset="-122"/>
              </a:rPr>
              <a:t>Typical(Tomatoes)</a:t>
            </a:r>
          </a:p>
          <a:p>
            <a:pPr lvl="1">
              <a:lnSpc>
                <a:spcPct val="80000"/>
              </a:lnSpc>
            </a:pPr>
            <a:r>
              <a:rPr lang="en-US" altLang="zh-CN" sz="2000">
                <a:ea typeface="宋体" panose="02010600030101010101" pitchFamily="2" charset="-122"/>
              </a:rPr>
              <a:t> </a:t>
            </a:r>
            <a:r>
              <a:rPr lang="en-US" altLang="zh-CN" sz="18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x </a:t>
            </a:r>
            <a:r>
              <a:rPr lang="en-US" altLang="zh-CN" sz="17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Typical(Tomatoes) </a:t>
            </a:r>
            <a:r>
              <a:rPr lang="en-US" altLang="zh-CN" sz="1800" i="1">
                <a:solidFill>
                  <a:schemeClr val="accent2"/>
                </a:solidFill>
                <a:latin typeface="cmsy10" pitchFamily="34" charset="0"/>
                <a:ea typeface="宋体" panose="02010600030101010101" pitchFamily="2" charset="-122"/>
                <a:sym typeface="Symbol" pitchFamily="2" charset="2"/>
              </a:rPr>
              <a:t></a:t>
            </a:r>
            <a:r>
              <a:rPr lang="en-US" altLang="zh-CN" sz="2000" i="1">
                <a:solidFill>
                  <a:schemeClr val="accent2"/>
                </a:solidFill>
                <a:ea typeface="宋体" panose="02010600030101010101" pitchFamily="2" charset="-122"/>
              </a:rPr>
              <a:t> Red(x) </a:t>
            </a:r>
            <a:r>
              <a:rPr lang="en-US" altLang="zh-CN" sz="2400" i="1">
                <a:solidFill>
                  <a:schemeClr val="accent2"/>
                </a:solidFill>
                <a:latin typeface="cmsy10" pitchFamily="34" charset="0"/>
                <a:ea typeface="宋体" panose="02010600030101010101" pitchFamily="2" charset="-122"/>
                <a:sym typeface="Symbol" pitchFamily="2" charset="2"/>
              </a:rPr>
              <a:t></a:t>
            </a:r>
            <a:r>
              <a:rPr lang="en-US" altLang="zh-CN" sz="2100" i="1">
                <a:solidFill>
                  <a:schemeClr val="accent2"/>
                </a:solidFill>
                <a:ea typeface="宋体" panose="02010600030101010101" pitchFamily="2" charset="-122"/>
              </a:rPr>
              <a:t> </a:t>
            </a:r>
            <a:r>
              <a:rPr lang="en-US" altLang="zh-CN" sz="2000" i="1">
                <a:solidFill>
                  <a:schemeClr val="accent2"/>
                </a:solidFill>
                <a:ea typeface="宋体" panose="02010600030101010101" pitchFamily="2" charset="-122"/>
              </a:rPr>
              <a:t>Spherical(x)</a:t>
            </a:r>
          </a:p>
          <a:p>
            <a:pPr lvl="1">
              <a:lnSpc>
                <a:spcPct val="80000"/>
              </a:lnSpc>
            </a:pPr>
            <a:r>
              <a:rPr lang="en-US" altLang="zh-CN" sz="2000">
                <a:ea typeface="宋体" panose="02010600030101010101" pitchFamily="2" charset="-122"/>
              </a:rPr>
              <a:t>We can write down useful facts about categories without providing exact definitions.</a:t>
            </a:r>
          </a:p>
          <a:p>
            <a:pPr lvl="1">
              <a:lnSpc>
                <a:spcPct val="80000"/>
              </a:lnSpc>
            </a:pPr>
            <a:endParaRPr lang="en-US" altLang="zh-CN" sz="2000">
              <a:ea typeface="宋体" panose="02010600030101010101" pitchFamily="2" charset="-122"/>
            </a:endParaRPr>
          </a:p>
          <a:p>
            <a:pPr>
              <a:lnSpc>
                <a:spcPct val="80000"/>
              </a:lnSpc>
            </a:pPr>
            <a:r>
              <a:rPr lang="en-US" altLang="zh-CN" sz="2400">
                <a:ea typeface="宋体" panose="02010600030101010101" pitchFamily="2" charset="-122"/>
              </a:rPr>
              <a:t>What about “bachelor”? Philosophers (Quine, Fodor) and linguists (Fillmore) challenge the utility or possibility of the notion of  </a:t>
            </a:r>
            <a:r>
              <a:rPr lang="en-US" altLang="zh-CN" sz="2400" i="1">
                <a:ea typeface="宋体" panose="02010600030101010101" pitchFamily="2" charset="-122"/>
              </a:rPr>
              <a:t>strict definition</a:t>
            </a:r>
            <a:r>
              <a:rPr lang="en-US" altLang="zh-CN" sz="2400">
                <a:ea typeface="宋体" panose="02010600030101010101" pitchFamily="2" charset="-122"/>
              </a:rPr>
              <a:t>. We might question a statement such as “the Pope is a bachelor”.</a:t>
            </a:r>
          </a:p>
          <a:p>
            <a:pPr>
              <a:lnSpc>
                <a:spcPct val="80000"/>
              </a:lnSpc>
            </a:pPr>
            <a:endParaRPr lang="en-US" altLang="zh-CN" sz="2400">
              <a:ea typeface="宋体" panose="02010600030101010101" pitchFamily="2" charset="-122"/>
            </a:endParaRPr>
          </a:p>
        </p:txBody>
      </p:sp>
    </p:spTree>
    <p:extLst>
      <p:ext uri="{BB962C8B-B14F-4D97-AF65-F5344CB8AC3E}">
        <p14:creationId xmlns:p14="http://schemas.microsoft.com/office/powerpoint/2010/main" val="1377451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a:extLst>
              <a:ext uri="{FF2B5EF4-FFF2-40B4-BE49-F238E27FC236}">
                <a16:creationId xmlns:a16="http://schemas.microsoft.com/office/drawing/2014/main" id="{6AA6229B-E858-584F-BAFF-2ED87808390F}"/>
              </a:ext>
            </a:extLst>
          </p:cNvPr>
          <p:cNvSpPr>
            <a:spLocks noGrp="1" noChangeArrowheads="1"/>
          </p:cNvSpPr>
          <p:nvPr>
            <p:ph type="title"/>
          </p:nvPr>
        </p:nvSpPr>
        <p:spPr/>
        <p:txBody>
          <a:bodyPr/>
          <a:lstStyle/>
          <a:p>
            <a:r>
              <a:rPr lang="en-US" altLang="zh-CN">
                <a:ea typeface="宋体" panose="02010600030101010101" pitchFamily="2" charset="-122"/>
              </a:rPr>
              <a:t>Structure of concepts</a:t>
            </a:r>
          </a:p>
        </p:txBody>
      </p:sp>
      <p:sp>
        <p:nvSpPr>
          <p:cNvPr id="1515523" name="Rectangle 3">
            <a:extLst>
              <a:ext uri="{FF2B5EF4-FFF2-40B4-BE49-F238E27FC236}">
                <a16:creationId xmlns:a16="http://schemas.microsoft.com/office/drawing/2014/main" id="{0CACC1D5-144F-7843-A190-A9B0239D9F72}"/>
              </a:ext>
            </a:extLst>
          </p:cNvPr>
          <p:cNvSpPr>
            <a:spLocks noGrp="1" noChangeArrowheads="1"/>
          </p:cNvSpPr>
          <p:nvPr>
            <p:ph type="body" idx="1"/>
          </p:nvPr>
        </p:nvSpPr>
        <p:spPr/>
        <p:txBody>
          <a:bodyPr/>
          <a:lstStyle/>
          <a:p>
            <a:pPr>
              <a:lnSpc>
                <a:spcPct val="90000"/>
              </a:lnSpc>
            </a:pPr>
            <a:r>
              <a:rPr lang="en-US" altLang="zh-CN" sz="2400">
                <a:ea typeface="宋体" panose="02010600030101010101" pitchFamily="2" charset="-122"/>
              </a:rPr>
              <a:t>Instead complex concepts exhibit a radial structure often with a prototypical member and a number of mappings and extensions. </a:t>
            </a:r>
          </a:p>
          <a:p>
            <a:pPr lvl="1">
              <a:lnSpc>
                <a:spcPct val="90000"/>
              </a:lnSpc>
            </a:pPr>
            <a:r>
              <a:rPr lang="en-US" altLang="zh-CN" sz="2000">
                <a:ea typeface="宋体" panose="02010600030101010101" pitchFamily="2" charset="-122"/>
              </a:rPr>
              <a:t>Prototypes of categories could arise from various considerations including </a:t>
            </a:r>
          </a:p>
          <a:p>
            <a:pPr lvl="2">
              <a:lnSpc>
                <a:spcPct val="90000"/>
              </a:lnSpc>
            </a:pPr>
            <a:r>
              <a:rPr lang="en-US" altLang="zh-CN" sz="1800">
                <a:ea typeface="宋体" panose="02010600030101010101" pitchFamily="2" charset="-122"/>
              </a:rPr>
              <a:t>a) being a </a:t>
            </a:r>
            <a:r>
              <a:rPr lang="en-US" altLang="zh-CN" sz="1800" i="1">
                <a:ea typeface="宋体" panose="02010600030101010101" pitchFamily="2" charset="-122"/>
              </a:rPr>
              <a:t>central category</a:t>
            </a:r>
            <a:r>
              <a:rPr lang="en-US" altLang="zh-CN" sz="1800">
                <a:ea typeface="宋体" panose="02010600030101010101" pitchFamily="2" charset="-122"/>
              </a:rPr>
              <a:t> (others relate to it; </a:t>
            </a:r>
            <a:r>
              <a:rPr lang="en-US" altLang="zh-CN" sz="1800" i="1">
                <a:ea typeface="宋体" panose="02010600030101010101" pitchFamily="2" charset="-122"/>
              </a:rPr>
              <a:t>amble</a:t>
            </a:r>
            <a:r>
              <a:rPr lang="en-US" altLang="zh-CN" sz="1800">
                <a:ea typeface="宋体" panose="02010600030101010101" pitchFamily="2" charset="-122"/>
              </a:rPr>
              <a:t> and </a:t>
            </a:r>
            <a:r>
              <a:rPr lang="en-US" altLang="zh-CN" sz="1800" i="1">
                <a:ea typeface="宋体" panose="02010600030101010101" pitchFamily="2" charset="-122"/>
              </a:rPr>
              <a:t>swagger</a:t>
            </a:r>
            <a:r>
              <a:rPr lang="en-US" altLang="zh-CN" sz="1800">
                <a:ea typeface="宋体" panose="02010600030101010101" pitchFamily="2" charset="-122"/>
              </a:rPr>
              <a:t> relate to the prototype </a:t>
            </a:r>
            <a:r>
              <a:rPr lang="en-US" altLang="zh-CN" sz="1800" i="1">
                <a:ea typeface="宋体" panose="02010600030101010101" pitchFamily="2" charset="-122"/>
              </a:rPr>
              <a:t>walk</a:t>
            </a:r>
            <a:r>
              <a:rPr lang="en-US" altLang="zh-CN" sz="1800">
                <a:ea typeface="宋体" panose="02010600030101010101" pitchFamily="2" charset="-122"/>
              </a:rPr>
              <a:t>), </a:t>
            </a:r>
          </a:p>
          <a:p>
            <a:pPr lvl="2">
              <a:lnSpc>
                <a:spcPct val="90000"/>
              </a:lnSpc>
            </a:pPr>
            <a:r>
              <a:rPr lang="en-US" altLang="zh-CN" sz="1800">
                <a:ea typeface="宋体" panose="02010600030101010101" pitchFamily="2" charset="-122"/>
              </a:rPr>
              <a:t>b) being an </a:t>
            </a:r>
            <a:r>
              <a:rPr lang="en-US" altLang="zh-CN" sz="1800" i="1">
                <a:ea typeface="宋体" panose="02010600030101010101" pitchFamily="2" charset="-122"/>
              </a:rPr>
              <a:t>essential feature</a:t>
            </a:r>
            <a:r>
              <a:rPr lang="en-US" altLang="zh-CN" sz="1800">
                <a:ea typeface="宋体" panose="02010600030101010101" pitchFamily="2" charset="-122"/>
              </a:rPr>
              <a:t> that meets a </a:t>
            </a:r>
            <a:r>
              <a:rPr lang="en-US" altLang="zh-CN" sz="1800" i="1">
                <a:ea typeface="宋体" panose="02010600030101010101" pitchFamily="2" charset="-122"/>
              </a:rPr>
              <a:t>folk theory</a:t>
            </a:r>
            <a:r>
              <a:rPr lang="en-US" altLang="zh-CN" sz="1800">
                <a:ea typeface="宋体" panose="02010600030101010101" pitchFamily="2" charset="-122"/>
              </a:rPr>
              <a:t> (birds have </a:t>
            </a:r>
            <a:r>
              <a:rPr lang="en-US" altLang="zh-CN" sz="1800" i="1">
                <a:ea typeface="宋体" panose="02010600030101010101" pitchFamily="2" charset="-122"/>
              </a:rPr>
              <a:t>feathers, lay eggs</a:t>
            </a:r>
            <a:r>
              <a:rPr lang="en-US" altLang="zh-CN" sz="1800">
                <a:ea typeface="宋体" panose="02010600030101010101" pitchFamily="2" charset="-122"/>
              </a:rPr>
              <a:t>), </a:t>
            </a:r>
          </a:p>
          <a:p>
            <a:pPr lvl="2">
              <a:lnSpc>
                <a:spcPct val="90000"/>
              </a:lnSpc>
            </a:pPr>
            <a:r>
              <a:rPr lang="en-US" altLang="zh-CN" sz="1800">
                <a:ea typeface="宋体" panose="02010600030101010101" pitchFamily="2" charset="-122"/>
              </a:rPr>
              <a:t>c) being a typical case (</a:t>
            </a:r>
            <a:r>
              <a:rPr lang="en-US" altLang="zh-CN" sz="1800" i="1">
                <a:ea typeface="宋体" panose="02010600030101010101" pitchFamily="2" charset="-122"/>
              </a:rPr>
              <a:t>sparrow</a:t>
            </a:r>
            <a:r>
              <a:rPr lang="en-US" altLang="zh-CN" sz="1800">
                <a:ea typeface="宋体" panose="02010600030101010101" pitchFamily="2" charset="-122"/>
              </a:rPr>
              <a:t> is a typical bird), </a:t>
            </a:r>
          </a:p>
          <a:p>
            <a:pPr lvl="2">
              <a:lnSpc>
                <a:spcPct val="90000"/>
              </a:lnSpc>
            </a:pPr>
            <a:r>
              <a:rPr lang="en-US" altLang="zh-CN" sz="1800">
                <a:ea typeface="宋体" panose="02010600030101010101" pitchFamily="2" charset="-122"/>
              </a:rPr>
              <a:t>d)  being an ideal positive social standard (“parent) or an anti-ideal negative social standard (“terrorist”), </a:t>
            </a:r>
          </a:p>
          <a:p>
            <a:pPr lvl="2">
              <a:lnSpc>
                <a:spcPct val="90000"/>
              </a:lnSpc>
            </a:pPr>
            <a:r>
              <a:rPr lang="en-US" altLang="zh-CN" sz="1800">
                <a:ea typeface="宋体" panose="02010600030101010101" pitchFamily="2" charset="-122"/>
              </a:rPr>
              <a:t>e) a stereotype  (set of assumed attributes as in </a:t>
            </a:r>
            <a:r>
              <a:rPr lang="en-US" altLang="zh-CN" sz="1800" i="1">
                <a:ea typeface="宋体" panose="02010600030101010101" pitchFamily="2" charset="-122"/>
              </a:rPr>
              <a:t>dumb blonde) </a:t>
            </a:r>
            <a:r>
              <a:rPr lang="en-US" altLang="zh-CN" sz="1800">
                <a:ea typeface="宋体" panose="02010600030101010101" pitchFamily="2" charset="-122"/>
              </a:rPr>
              <a:t>or</a:t>
            </a:r>
            <a:r>
              <a:rPr lang="en-US" altLang="zh-CN" sz="1800" i="1">
                <a:ea typeface="宋体" panose="02010600030101010101" pitchFamily="2" charset="-122"/>
              </a:rPr>
              <a:t> </a:t>
            </a:r>
          </a:p>
          <a:p>
            <a:pPr lvl="2">
              <a:lnSpc>
                <a:spcPct val="90000"/>
              </a:lnSpc>
            </a:pPr>
            <a:r>
              <a:rPr lang="en-US" altLang="zh-CN" sz="1800">
                <a:ea typeface="宋体" panose="02010600030101010101" pitchFamily="2" charset="-122"/>
              </a:rPr>
              <a:t>f) a salient exemplar (second world war as a </a:t>
            </a:r>
            <a:r>
              <a:rPr lang="en-US" altLang="zh-CN" sz="1800" i="1">
                <a:ea typeface="宋体" panose="02010600030101010101" pitchFamily="2" charset="-122"/>
              </a:rPr>
              <a:t>just war</a:t>
            </a:r>
            <a:r>
              <a:rPr lang="en-US" altLang="zh-CN" sz="1800">
                <a:ea typeface="宋体" panose="02010600030101010101" pitchFamily="2" charset="-122"/>
              </a:rPr>
              <a:t>)</a:t>
            </a:r>
          </a:p>
        </p:txBody>
      </p:sp>
    </p:spTree>
    <p:extLst>
      <p:ext uri="{BB962C8B-B14F-4D97-AF65-F5344CB8AC3E}">
        <p14:creationId xmlns:p14="http://schemas.microsoft.com/office/powerpoint/2010/main" val="3506081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Rectangle 2">
            <a:extLst>
              <a:ext uri="{FF2B5EF4-FFF2-40B4-BE49-F238E27FC236}">
                <a16:creationId xmlns:a16="http://schemas.microsoft.com/office/drawing/2014/main" id="{DB82F62A-B122-304D-8CA3-5991981E5712}"/>
              </a:ext>
            </a:extLst>
          </p:cNvPr>
          <p:cNvSpPr>
            <a:spLocks noGrp="1" noChangeArrowheads="1"/>
          </p:cNvSpPr>
          <p:nvPr>
            <p:ph type="title"/>
          </p:nvPr>
        </p:nvSpPr>
        <p:spPr/>
        <p:txBody>
          <a:bodyPr/>
          <a:lstStyle/>
          <a:p>
            <a:r>
              <a:rPr lang="en-US" altLang="zh-CN">
                <a:ea typeface="宋体" panose="02010600030101010101" pitchFamily="2" charset="-122"/>
              </a:rPr>
              <a:t>Summary</a:t>
            </a:r>
          </a:p>
        </p:txBody>
      </p:sp>
      <p:sp>
        <p:nvSpPr>
          <p:cNvPr id="1420291" name="Rectangle 3">
            <a:extLst>
              <a:ext uri="{FF2B5EF4-FFF2-40B4-BE49-F238E27FC236}">
                <a16:creationId xmlns:a16="http://schemas.microsoft.com/office/drawing/2014/main" id="{0F4FE9D4-5E6F-6C42-B700-9D1BAE93416F}"/>
              </a:ext>
            </a:extLst>
          </p:cNvPr>
          <p:cNvSpPr>
            <a:spLocks noGrp="1" noChangeArrowheads="1"/>
          </p:cNvSpPr>
          <p:nvPr>
            <p:ph type="body" idx="1"/>
          </p:nvPr>
        </p:nvSpPr>
        <p:spPr/>
        <p:txBody>
          <a:bodyPr/>
          <a:lstStyle/>
          <a:p>
            <a:pPr>
              <a:lnSpc>
                <a:spcPct val="80000"/>
              </a:lnSpc>
            </a:pPr>
            <a:r>
              <a:rPr lang="en-US" altLang="zh-CN" sz="2800">
                <a:ea typeface="宋体" panose="02010600030101010101" pitchFamily="2" charset="-122"/>
              </a:rPr>
              <a:t>First-order logic:</a:t>
            </a:r>
          </a:p>
          <a:p>
            <a:pPr lvl="1">
              <a:lnSpc>
                <a:spcPct val="80000"/>
              </a:lnSpc>
            </a:pPr>
            <a:r>
              <a:rPr lang="en-US" altLang="zh-CN" sz="2400">
                <a:ea typeface="宋体" panose="02010600030101010101" pitchFamily="2" charset="-122"/>
              </a:rPr>
              <a:t>objects and relations are semantic primitives</a:t>
            </a:r>
          </a:p>
          <a:p>
            <a:pPr lvl="1">
              <a:lnSpc>
                <a:spcPct val="80000"/>
              </a:lnSpc>
            </a:pPr>
            <a:r>
              <a:rPr lang="en-US" altLang="zh-CN" sz="2400">
                <a:ea typeface="宋体" panose="02010600030101010101" pitchFamily="2" charset="-122"/>
              </a:rPr>
              <a:t>syntax: constants, functions, predicates, equality, quantifiers</a:t>
            </a:r>
          </a:p>
          <a:p>
            <a:pPr>
              <a:lnSpc>
                <a:spcPct val="80000"/>
              </a:lnSpc>
            </a:pPr>
            <a:r>
              <a:rPr lang="en-US" altLang="zh-CN" sz="2800">
                <a:ea typeface="宋体" panose="02010600030101010101" pitchFamily="2" charset="-122"/>
              </a:rPr>
              <a:t>Increased expressive power: sufficient to express real-world problems</a:t>
            </a:r>
          </a:p>
          <a:p>
            <a:pPr>
              <a:lnSpc>
                <a:spcPct val="80000"/>
              </a:lnSpc>
            </a:pPr>
            <a:r>
              <a:rPr lang="en-US" altLang="zh-CN" sz="2800">
                <a:ea typeface="宋体" panose="02010600030101010101" pitchFamily="2" charset="-122"/>
              </a:rPr>
              <a:t>Problems: </a:t>
            </a:r>
          </a:p>
          <a:p>
            <a:pPr lvl="1">
              <a:lnSpc>
                <a:spcPct val="80000"/>
              </a:lnSpc>
            </a:pPr>
            <a:r>
              <a:rPr lang="en-US" altLang="zh-CN" sz="2400">
                <a:ea typeface="宋体" panose="02010600030101010101" pitchFamily="2" charset="-122"/>
              </a:rPr>
              <a:t>Handling human conceptual categories, uncertainty and dynamics</a:t>
            </a:r>
          </a:p>
          <a:p>
            <a:pPr>
              <a:lnSpc>
                <a:spcPct val="80000"/>
              </a:lnSpc>
            </a:pPr>
            <a:r>
              <a:rPr lang="en-US" altLang="zh-CN" sz="2800">
                <a:ea typeface="宋体" panose="02010600030101010101" pitchFamily="2" charset="-122"/>
              </a:rPr>
              <a:t>Next week: Modern AI: Probability </a:t>
            </a:r>
          </a:p>
          <a:p>
            <a:pPr lvl="1">
              <a:lnSpc>
                <a:spcPct val="80000"/>
              </a:lnSpc>
            </a:pPr>
            <a:r>
              <a:rPr lang="en-US" altLang="zh-CN" sz="2400">
                <a:ea typeface="宋体" panose="02010600030101010101" pitchFamily="2" charset="-122"/>
              </a:rPr>
              <a:t>READ Chapter 13!!</a:t>
            </a:r>
          </a:p>
        </p:txBody>
      </p:sp>
    </p:spTree>
    <p:extLst>
      <p:ext uri="{BB962C8B-B14F-4D97-AF65-F5344CB8AC3E}">
        <p14:creationId xmlns:p14="http://schemas.microsoft.com/office/powerpoint/2010/main" val="1882613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a:extLst>
              <a:ext uri="{28A0092B-C50C-407E-A947-70E740481C1C}">
                <a14:useLocalDpi xmlns:a14="http://schemas.microsoft.com/office/drawing/2010/main" val="0"/>
              </a:ext>
            </a:extLst>
          </a:blip>
          <a:srcRect b="24119"/>
          <a:stretch/>
        </p:blipFill>
        <p:spPr>
          <a:xfrm>
            <a:off x="-79828" y="-1328240"/>
            <a:ext cx="9325429" cy="4719848"/>
          </a:xfrm>
          <a:prstGeom prst="rect">
            <a:avLst/>
          </a:prstGeom>
        </p:spPr>
      </p:pic>
      <p:sp>
        <p:nvSpPr>
          <p:cNvPr id="5" name="Rectangle 4"/>
          <p:cNvSpPr/>
          <p:nvPr/>
        </p:nvSpPr>
        <p:spPr>
          <a:xfrm rot="10800000">
            <a:off x="-50800" y="6672411"/>
            <a:ext cx="9262533" cy="214833"/>
          </a:xfrm>
          <a:prstGeom prst="rect">
            <a:avLst/>
          </a:prstGeom>
          <a:gradFill>
            <a:gsLst>
              <a:gs pos="100000">
                <a:srgbClr val="CE57C1"/>
              </a:gs>
              <a:gs pos="27000">
                <a:srgbClr val="000044"/>
              </a:gs>
            </a:gsLst>
            <a:lin ang="135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225915" y="5905716"/>
            <a:ext cx="2342070" cy="500977"/>
          </a:xfrm>
          <a:prstGeom prst="rect">
            <a:avLst/>
          </a:prstGeom>
        </p:spPr>
      </p:pic>
      <p:sp>
        <p:nvSpPr>
          <p:cNvPr id="34" name="Rectangle 33"/>
          <p:cNvSpPr/>
          <p:nvPr/>
        </p:nvSpPr>
        <p:spPr>
          <a:xfrm>
            <a:off x="2198074" y="2828773"/>
            <a:ext cx="4732741" cy="1146627"/>
          </a:xfrm>
          <a:prstGeom prst="rect">
            <a:avLst/>
          </a:prstGeom>
          <a:solidFill>
            <a:srgbClr val="000544"/>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itle 1"/>
          <p:cNvSpPr txBox="1">
            <a:spLocks/>
          </p:cNvSpPr>
          <p:nvPr/>
        </p:nvSpPr>
        <p:spPr>
          <a:xfrm>
            <a:off x="685800" y="2632672"/>
            <a:ext cx="7772400" cy="147002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6000" b="1" cap="all" dirty="0">
                <a:solidFill>
                  <a:schemeClr val="bg1"/>
                </a:solidFill>
                <a:latin typeface="Calibri"/>
                <a:cs typeface="Calibri"/>
              </a:rPr>
              <a:t>THANK YOU</a:t>
            </a:r>
            <a:endParaRPr lang="en-US" sz="6000" b="1" cap="all" spc="300" dirty="0">
              <a:solidFill>
                <a:schemeClr val="bg1"/>
              </a:solidFill>
              <a:latin typeface="Calibri"/>
              <a:cs typeface="Calibri"/>
            </a:endParaRPr>
          </a:p>
        </p:txBody>
      </p:sp>
      <p:pic>
        <p:nvPicPr>
          <p:cNvPr id="17" name="Picture 16" descr="SOFTA-graphic-identifier_(RGB for digita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582" y="5920497"/>
            <a:ext cx="2104887" cy="455667"/>
          </a:xfrm>
          <a:prstGeom prst="rect">
            <a:avLst/>
          </a:prstGeom>
        </p:spPr>
      </p:pic>
      <p:sp>
        <p:nvSpPr>
          <p:cNvPr id="25" name="Subtitle 2"/>
          <p:cNvSpPr txBox="1">
            <a:spLocks/>
          </p:cNvSpPr>
          <p:nvPr/>
        </p:nvSpPr>
        <p:spPr>
          <a:xfrm>
            <a:off x="2456823" y="4837602"/>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Visit us</a:t>
            </a:r>
          </a:p>
        </p:txBody>
      </p:sp>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1941" y="4571019"/>
            <a:ext cx="984882" cy="984882"/>
          </a:xfrm>
          <a:prstGeom prst="rect">
            <a:avLst/>
          </a:prstGeom>
        </p:spPr>
      </p:pic>
      <p:sp>
        <p:nvSpPr>
          <p:cNvPr id="29" name="Rectangle 28"/>
          <p:cNvSpPr/>
          <p:nvPr/>
        </p:nvSpPr>
        <p:spPr>
          <a:xfrm>
            <a:off x="2559433"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Subtitle 2"/>
          <p:cNvSpPr txBox="1">
            <a:spLocks/>
          </p:cNvSpPr>
          <p:nvPr/>
        </p:nvSpPr>
        <p:spPr>
          <a:xfrm>
            <a:off x="6649477" y="4830345"/>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ts val="2700"/>
              </a:lnSpc>
              <a:spcBef>
                <a:spcPts val="0"/>
              </a:spcBef>
              <a:buNone/>
            </a:pPr>
            <a:r>
              <a:rPr lang="en-US" sz="2400" b="1" cap="all" dirty="0">
                <a:solidFill>
                  <a:srgbClr val="000044"/>
                </a:solidFill>
                <a:cs typeface="DIN-Regular"/>
              </a:rPr>
              <a:t>FOLLOW us</a:t>
            </a:r>
          </a:p>
        </p:txBody>
      </p:sp>
      <p:sp>
        <p:nvSpPr>
          <p:cNvPr id="35" name="Rectangle 34"/>
          <p:cNvSpPr/>
          <p:nvPr/>
        </p:nvSpPr>
        <p:spPr>
          <a:xfrm>
            <a:off x="6752087" y="4643405"/>
            <a:ext cx="288000" cy="64800"/>
          </a:xfrm>
          <a:prstGeom prst="rect">
            <a:avLst/>
          </a:prstGeom>
          <a:solidFill>
            <a:srgbClr val="BA55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6" name="Group 35"/>
          <p:cNvGrpSpPr/>
          <p:nvPr/>
        </p:nvGrpSpPr>
        <p:grpSpPr>
          <a:xfrm>
            <a:off x="5621188" y="4571019"/>
            <a:ext cx="1037081" cy="974527"/>
            <a:chOff x="7496912" y="3906329"/>
            <a:chExt cx="1093174" cy="1027237"/>
          </a:xfrm>
        </p:grpSpPr>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r="51558" b="75832"/>
            <a:stretch/>
          </p:blipFill>
          <p:spPr>
            <a:xfrm>
              <a:off x="7496912" y="3906329"/>
              <a:ext cx="1093174" cy="531499"/>
            </a:xfrm>
            <a:prstGeom prst="rect">
              <a:avLst/>
            </a:prstGeom>
          </p:spPr>
        </p:pic>
        <p:pic>
          <p:nvPicPr>
            <p:cNvPr id="38" name="Picture 37"/>
            <p:cNvPicPr>
              <a:picLocks noChangeAspect="1"/>
            </p:cNvPicPr>
            <p:nvPr/>
          </p:nvPicPr>
          <p:blipFill rotWithShape="1">
            <a:blip r:embed="rId7">
              <a:extLst>
                <a:ext uri="{28A0092B-C50C-407E-A947-70E740481C1C}">
                  <a14:useLocalDpi xmlns:a14="http://schemas.microsoft.com/office/drawing/2010/main" val="0"/>
                </a:ext>
              </a:extLst>
            </a:blip>
            <a:srcRect l="48522" t="-22" r="27371" b="76543"/>
            <a:stretch/>
          </p:blipFill>
          <p:spPr>
            <a:xfrm>
              <a:off x="7505704" y="4441198"/>
              <a:ext cx="518747" cy="492368"/>
            </a:xfrm>
            <a:prstGeom prst="rect">
              <a:avLst/>
            </a:prstGeom>
          </p:spPr>
        </p:pic>
        <p:pic>
          <p:nvPicPr>
            <p:cNvPr id="40" name="Picture 39"/>
            <p:cNvPicPr>
              <a:picLocks noChangeAspect="1"/>
            </p:cNvPicPr>
            <p:nvPr/>
          </p:nvPicPr>
          <p:blipFill rotWithShape="1">
            <a:blip r:embed="rId7">
              <a:extLst>
                <a:ext uri="{28A0092B-C50C-407E-A947-70E740481C1C}">
                  <a14:useLocalDpi xmlns:a14="http://schemas.microsoft.com/office/drawing/2010/main" val="0"/>
                </a:ext>
              </a:extLst>
            </a:blip>
            <a:srcRect l="25036" t="23779" r="51266" b="51483"/>
            <a:stretch/>
          </p:blipFill>
          <p:spPr>
            <a:xfrm>
              <a:off x="8078919" y="4414820"/>
              <a:ext cx="509954" cy="518746"/>
            </a:xfrm>
            <a:prstGeom prst="rect">
              <a:avLst/>
            </a:prstGeom>
          </p:spPr>
        </p:pic>
      </p:grpSp>
      <p:sp>
        <p:nvSpPr>
          <p:cNvPr id="41" name="Subtitle 2"/>
          <p:cNvSpPr txBox="1">
            <a:spLocks/>
          </p:cNvSpPr>
          <p:nvPr/>
        </p:nvSpPr>
        <p:spPr>
          <a:xfrm>
            <a:off x="2462221"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dirty="0">
                <a:solidFill>
                  <a:srgbClr val="FFFF00"/>
                </a:solidFill>
                <a:cs typeface="DIN-Regular"/>
                <a:hlinkClick r:id="rId8"/>
              </a:rPr>
              <a:t>www.xjtlu.edu.cn</a:t>
            </a:r>
            <a:endParaRPr lang="en-US" sz="1100" b="1" cap="all" dirty="0">
              <a:solidFill>
                <a:srgbClr val="FFFF00"/>
              </a:solidFill>
              <a:cs typeface="DIN-Regular"/>
            </a:endParaRPr>
          </a:p>
        </p:txBody>
      </p:sp>
      <p:sp>
        <p:nvSpPr>
          <p:cNvPr id="42" name="Subtitle 2"/>
          <p:cNvSpPr txBox="1">
            <a:spLocks/>
          </p:cNvSpPr>
          <p:nvPr/>
        </p:nvSpPr>
        <p:spPr>
          <a:xfrm>
            <a:off x="6670473" y="5165264"/>
            <a:ext cx="4213650" cy="94889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ts val="2700"/>
              </a:lnSpc>
              <a:spcBef>
                <a:spcPts val="0"/>
              </a:spcBef>
              <a:buNone/>
            </a:pPr>
            <a:r>
              <a:rPr lang="en-US" sz="1200" b="1" cap="all" spc="50" dirty="0">
                <a:solidFill>
                  <a:srgbClr val="BA55A0"/>
                </a:solidFill>
                <a:cs typeface="DIN-Regular"/>
              </a:rPr>
              <a:t>@</a:t>
            </a:r>
            <a:r>
              <a:rPr lang="en-US" sz="1200" b="1" cap="all" spc="50" dirty="0" err="1">
                <a:solidFill>
                  <a:srgbClr val="BA55A0"/>
                </a:solidFill>
                <a:cs typeface="DIN-Regular"/>
              </a:rPr>
              <a:t>xjtlu</a:t>
            </a:r>
            <a:endParaRPr lang="en-US" sz="1200" b="1" cap="all" spc="50" dirty="0">
              <a:solidFill>
                <a:srgbClr val="BA55A0"/>
              </a:solidFill>
              <a:cs typeface="DIN-Regular"/>
            </a:endParaRPr>
          </a:p>
        </p:txBody>
      </p:sp>
    </p:spTree>
    <p:extLst>
      <p:ext uri="{BB962C8B-B14F-4D97-AF65-F5344CB8AC3E}">
        <p14:creationId xmlns:p14="http://schemas.microsoft.com/office/powerpoint/2010/main" val="147086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Rectangle 2">
            <a:extLst>
              <a:ext uri="{FF2B5EF4-FFF2-40B4-BE49-F238E27FC236}">
                <a16:creationId xmlns:a16="http://schemas.microsoft.com/office/drawing/2014/main" id="{C3103DB1-AEF0-6746-A643-84D07B5CAB4B}"/>
              </a:ext>
            </a:extLst>
          </p:cNvPr>
          <p:cNvSpPr>
            <a:spLocks noGrp="1" noChangeArrowheads="1"/>
          </p:cNvSpPr>
          <p:nvPr>
            <p:ph type="title"/>
          </p:nvPr>
        </p:nvSpPr>
        <p:spPr/>
        <p:txBody>
          <a:bodyPr/>
          <a:lstStyle/>
          <a:p>
            <a:r>
              <a:rPr lang="en-US" altLang="zh-CN">
                <a:ea typeface="宋体" panose="02010600030101010101" pitchFamily="2" charset="-122"/>
              </a:rPr>
              <a:t>A common mistake to avoid</a:t>
            </a:r>
          </a:p>
        </p:txBody>
      </p:sp>
      <p:sp>
        <p:nvSpPr>
          <p:cNvPr id="1387523" name="Rectangle 3">
            <a:extLst>
              <a:ext uri="{FF2B5EF4-FFF2-40B4-BE49-F238E27FC236}">
                <a16:creationId xmlns:a16="http://schemas.microsoft.com/office/drawing/2014/main" id="{9F485F4E-544D-8842-8F0A-545F8D3E8275}"/>
              </a:ext>
            </a:extLst>
          </p:cNvPr>
          <p:cNvSpPr>
            <a:spLocks noGrp="1" noChangeArrowheads="1"/>
          </p:cNvSpPr>
          <p:nvPr>
            <p:ph type="body" idx="1"/>
          </p:nvPr>
        </p:nvSpPr>
        <p:spPr/>
        <p:txBody>
          <a:bodyPr/>
          <a:lstStyle/>
          <a:p>
            <a:r>
              <a:rPr lang="en-US" altLang="zh-CN" sz="2800">
                <a:ea typeface="宋体" panose="02010600030101010101" pitchFamily="2" charset="-122"/>
              </a:rPr>
              <a:t>Typically, </a:t>
            </a:r>
            <a:r>
              <a:rPr lang="en-US" altLang="zh-CN" sz="2800">
                <a:ea typeface="宋体" panose="02010600030101010101" pitchFamily="2" charset="-122"/>
                <a:sym typeface="Symbol" pitchFamily="2" charset="2"/>
              </a:rPr>
              <a:t></a:t>
            </a:r>
            <a:r>
              <a:rPr lang="en-US" altLang="zh-CN" sz="2800">
                <a:ea typeface="宋体" panose="02010600030101010101" pitchFamily="2" charset="-122"/>
              </a:rPr>
              <a:t> is the main connective with </a:t>
            </a:r>
            <a:r>
              <a:rPr lang="en-US" altLang="zh-CN" sz="2800">
                <a:ea typeface="宋体" panose="02010600030101010101" pitchFamily="2" charset="-122"/>
                <a:sym typeface="Symbol" pitchFamily="2" charset="2"/>
              </a:rPr>
              <a:t></a:t>
            </a:r>
            <a:endParaRPr lang="en-US" altLang="zh-CN" sz="2800">
              <a:ea typeface="宋体" panose="02010600030101010101" pitchFamily="2" charset="-122"/>
            </a:endParaRPr>
          </a:p>
          <a:p>
            <a:r>
              <a:rPr lang="en-US" altLang="zh-CN" sz="2800">
                <a:ea typeface="宋体" panose="02010600030101010101" pitchFamily="2" charset="-122"/>
              </a:rPr>
              <a:t>Common mistake: using </a:t>
            </a:r>
            <a:r>
              <a:rPr lang="en-US" altLang="zh-CN" sz="2800">
                <a:ea typeface="宋体" panose="02010600030101010101" pitchFamily="2" charset="-122"/>
                <a:sym typeface="Symbol" pitchFamily="2" charset="2"/>
              </a:rPr>
              <a:t></a:t>
            </a:r>
            <a:r>
              <a:rPr lang="en-US" altLang="zh-CN" sz="2800">
                <a:ea typeface="宋体" panose="02010600030101010101" pitchFamily="2" charset="-122"/>
              </a:rPr>
              <a:t> as the main connective with </a:t>
            </a:r>
            <a:r>
              <a:rPr lang="en-US" altLang="zh-CN" sz="2800">
                <a:ea typeface="宋体" panose="02010600030101010101" pitchFamily="2" charset="-122"/>
                <a:sym typeface="Symbol" pitchFamily="2" charset="2"/>
              </a:rPr>
              <a:t></a:t>
            </a:r>
            <a:r>
              <a:rPr lang="en-US" altLang="zh-CN" sz="2800">
                <a:ea typeface="宋体" panose="02010600030101010101" pitchFamily="2" charset="-122"/>
              </a:rPr>
              <a:t>:</a:t>
            </a:r>
          </a:p>
          <a:p>
            <a:pPr lvl="1">
              <a:buFont typeface="Wingdings" pitchFamily="2" charset="2"/>
              <a:buNone/>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x At(x,UCB) </a:t>
            </a:r>
            <a:r>
              <a:rPr lang="en-US" altLang="zh-CN" sz="2400">
                <a:ea typeface="宋体" panose="02010600030101010101" pitchFamily="2" charset="-122"/>
                <a:sym typeface="Symbol" pitchFamily="2" charset="2"/>
              </a:rPr>
              <a:t> </a:t>
            </a:r>
            <a:r>
              <a:rPr lang="en-US" altLang="zh-CN" sz="2400">
                <a:ea typeface="宋体" panose="02010600030101010101" pitchFamily="2" charset="-122"/>
              </a:rPr>
              <a:t>Smart(x)</a:t>
            </a:r>
          </a:p>
          <a:p>
            <a:pPr lvl="1">
              <a:buFont typeface="Wingdings" pitchFamily="2" charset="2"/>
              <a:buNone/>
            </a:pPr>
            <a:r>
              <a:rPr lang="en-US" altLang="zh-CN" sz="2400">
                <a:ea typeface="宋体" panose="02010600030101010101" pitchFamily="2" charset="-122"/>
              </a:rPr>
              <a:t>means “Everyone is at UCB and everyone is smart”</a:t>
            </a:r>
          </a:p>
        </p:txBody>
      </p:sp>
    </p:spTree>
    <p:extLst>
      <p:ext uri="{BB962C8B-B14F-4D97-AF65-F5344CB8AC3E}">
        <p14:creationId xmlns:p14="http://schemas.microsoft.com/office/powerpoint/2010/main" val="426259013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0" name="Rectangle 2">
            <a:extLst>
              <a:ext uri="{FF2B5EF4-FFF2-40B4-BE49-F238E27FC236}">
                <a16:creationId xmlns:a16="http://schemas.microsoft.com/office/drawing/2014/main" id="{C7D44F54-F2FB-F940-BBAB-841BCCC21F10}"/>
              </a:ext>
            </a:extLst>
          </p:cNvPr>
          <p:cNvSpPr>
            <a:spLocks noGrp="1" noChangeArrowheads="1"/>
          </p:cNvSpPr>
          <p:nvPr>
            <p:ph type="title"/>
          </p:nvPr>
        </p:nvSpPr>
        <p:spPr/>
        <p:txBody>
          <a:bodyPr/>
          <a:lstStyle/>
          <a:p>
            <a:r>
              <a:rPr lang="en-US" altLang="zh-CN">
                <a:ea typeface="宋体" panose="02010600030101010101" pitchFamily="2" charset="-122"/>
              </a:rPr>
              <a:t>Existential quantification</a:t>
            </a:r>
          </a:p>
        </p:txBody>
      </p:sp>
      <p:sp>
        <p:nvSpPr>
          <p:cNvPr id="1389571" name="Rectangle 3">
            <a:extLst>
              <a:ext uri="{FF2B5EF4-FFF2-40B4-BE49-F238E27FC236}">
                <a16:creationId xmlns:a16="http://schemas.microsoft.com/office/drawing/2014/main" id="{B23FC0B5-9609-3940-A487-BC3A899AB019}"/>
              </a:ext>
            </a:extLst>
          </p:cNvPr>
          <p:cNvSpPr>
            <a:spLocks noGrp="1" noChangeArrowheads="1"/>
          </p:cNvSpPr>
          <p:nvPr>
            <p:ph type="body" idx="1"/>
          </p:nvPr>
        </p:nvSpPr>
        <p:spPr/>
        <p:txBody>
          <a:bodyPr/>
          <a:lstStyle/>
          <a:p>
            <a:pPr>
              <a:lnSpc>
                <a:spcPct val="80000"/>
              </a:lnSpc>
            </a:pPr>
            <a:r>
              <a:rPr lang="en-US" altLang="zh-CN" sz="2400">
                <a:ea typeface="宋体" panose="02010600030101010101" pitchFamily="2" charset="-122"/>
                <a:sym typeface="Symbol" pitchFamily="2" charset="2"/>
              </a:rPr>
              <a:t></a:t>
            </a:r>
            <a:r>
              <a:rPr lang="en-US" altLang="zh-CN" sz="2400">
                <a:ea typeface="宋体" panose="02010600030101010101" pitchFamily="2" charset="-122"/>
              </a:rPr>
              <a:t>&lt;</a:t>
            </a:r>
            <a:r>
              <a:rPr lang="en-US" altLang="zh-CN" sz="2400" i="1">
                <a:ea typeface="宋体" panose="02010600030101010101" pitchFamily="2" charset="-122"/>
              </a:rPr>
              <a:t>variables</a:t>
            </a:r>
            <a:r>
              <a:rPr lang="en-US" altLang="zh-CN" sz="2400">
                <a:ea typeface="宋体" panose="02010600030101010101" pitchFamily="2" charset="-122"/>
              </a:rPr>
              <a:t>&gt; &lt;</a:t>
            </a:r>
            <a:r>
              <a:rPr lang="en-US" altLang="zh-CN" sz="2400" i="1">
                <a:ea typeface="宋体" panose="02010600030101010101" pitchFamily="2" charset="-122"/>
              </a:rPr>
              <a:t>sentence</a:t>
            </a:r>
            <a:r>
              <a:rPr lang="en-US" altLang="zh-CN" sz="2400">
                <a:ea typeface="宋体" panose="02010600030101010101" pitchFamily="2" charset="-122"/>
              </a:rPr>
              <a:t>&gt;</a:t>
            </a:r>
          </a:p>
          <a:p>
            <a:pPr lvl="4">
              <a:lnSpc>
                <a:spcPct val="80000"/>
              </a:lnSpc>
            </a:pPr>
            <a:endParaRPr lang="en-US" altLang="zh-CN" sz="1600">
              <a:ea typeface="宋体" panose="02010600030101010101" pitchFamily="2" charset="-122"/>
            </a:endParaRPr>
          </a:p>
          <a:p>
            <a:pPr>
              <a:lnSpc>
                <a:spcPct val="80000"/>
              </a:lnSpc>
            </a:pPr>
            <a:r>
              <a:rPr lang="en-US" altLang="zh-CN" sz="2400">
                <a:ea typeface="宋体" panose="02010600030101010101" pitchFamily="2" charset="-122"/>
              </a:rPr>
              <a:t>Someone at UCB is smart:</a:t>
            </a:r>
          </a:p>
          <a:p>
            <a:pPr>
              <a:lnSpc>
                <a:spcPct val="80000"/>
              </a:lnSpc>
            </a:pPr>
            <a:r>
              <a:rPr lang="en-US" altLang="zh-CN" sz="2400">
                <a:ea typeface="宋体" panose="02010600030101010101" pitchFamily="2" charset="-122"/>
                <a:sym typeface="Symbol" pitchFamily="2" charset="2"/>
              </a:rPr>
              <a:t></a:t>
            </a:r>
            <a:r>
              <a:rPr lang="en-US" altLang="zh-CN" sz="2400" i="1">
                <a:ea typeface="宋体" panose="02010600030101010101" pitchFamily="2" charset="-122"/>
              </a:rPr>
              <a:t>x</a:t>
            </a:r>
            <a:r>
              <a:rPr lang="en-US" altLang="zh-CN" sz="2400">
                <a:ea typeface="宋体" panose="02010600030101010101" pitchFamily="2" charset="-122"/>
              </a:rPr>
              <a:t> At(x,UCB) </a:t>
            </a:r>
            <a:r>
              <a:rPr lang="en-US" altLang="zh-CN" sz="2400">
                <a:ea typeface="宋体" panose="02010600030101010101" pitchFamily="2" charset="-122"/>
                <a:sym typeface="Symbol" pitchFamily="2" charset="2"/>
              </a:rPr>
              <a:t></a:t>
            </a:r>
            <a:r>
              <a:rPr lang="en-US" altLang="zh-CN" sz="2400">
                <a:ea typeface="宋体" panose="02010600030101010101" pitchFamily="2" charset="-122"/>
              </a:rPr>
              <a:t> Smart(x)</a:t>
            </a:r>
          </a:p>
          <a:p>
            <a:pPr lvl="4">
              <a:lnSpc>
                <a:spcPct val="80000"/>
              </a:lnSpc>
            </a:pPr>
            <a:endParaRPr lang="en-US" altLang="zh-CN" sz="1600">
              <a:ea typeface="宋体" panose="02010600030101010101" pitchFamily="2" charset="-122"/>
              <a:sym typeface="Symbol" pitchFamily="2" charset="2"/>
            </a:endParaRPr>
          </a:p>
          <a:p>
            <a:pPr>
              <a:lnSpc>
                <a:spcPct val="80000"/>
              </a:lnSpc>
            </a:pPr>
            <a:r>
              <a:rPr lang="en-US" altLang="zh-CN" sz="2400">
                <a:ea typeface="宋体" panose="02010600030101010101" pitchFamily="2" charset="-122"/>
                <a:sym typeface="Symbol" pitchFamily="2" charset="2"/>
              </a:rPr>
              <a:t></a:t>
            </a:r>
            <a:r>
              <a:rPr lang="en-US" altLang="zh-CN" sz="2400" i="1">
                <a:ea typeface="宋体" panose="02010600030101010101" pitchFamily="2" charset="-122"/>
              </a:rPr>
              <a:t>x</a:t>
            </a:r>
            <a:r>
              <a:rPr lang="en-US" altLang="zh-CN" sz="2400">
                <a:ea typeface="宋体" panose="02010600030101010101" pitchFamily="2" charset="-122"/>
              </a:rPr>
              <a:t> </a:t>
            </a:r>
            <a:r>
              <a:rPr lang="en-US" altLang="zh-CN" sz="2400" i="1">
                <a:ea typeface="宋体" panose="02010600030101010101" pitchFamily="2" charset="-122"/>
              </a:rPr>
              <a:t>P</a:t>
            </a:r>
            <a:r>
              <a:rPr lang="en-US" altLang="zh-CN" sz="2400">
                <a:ea typeface="宋体" panose="02010600030101010101" pitchFamily="2" charset="-122"/>
              </a:rPr>
              <a:t> is true in a model </a:t>
            </a:r>
            <a:r>
              <a:rPr lang="en-US" altLang="zh-CN" sz="2400" i="1">
                <a:ea typeface="宋体" panose="02010600030101010101" pitchFamily="2" charset="-122"/>
              </a:rPr>
              <a:t>m</a:t>
            </a:r>
            <a:r>
              <a:rPr lang="en-US" altLang="zh-CN" sz="2400">
                <a:ea typeface="宋体" panose="02010600030101010101" pitchFamily="2" charset="-122"/>
              </a:rPr>
              <a:t> iff </a:t>
            </a:r>
            <a:r>
              <a:rPr lang="en-US" altLang="zh-CN" sz="2400" i="1">
                <a:ea typeface="宋体" panose="02010600030101010101" pitchFamily="2" charset="-122"/>
              </a:rPr>
              <a:t>P</a:t>
            </a:r>
            <a:r>
              <a:rPr lang="en-US" altLang="zh-CN" sz="2400">
                <a:ea typeface="宋体" panose="02010600030101010101" pitchFamily="2" charset="-122"/>
              </a:rPr>
              <a:t> is true with </a:t>
            </a:r>
            <a:r>
              <a:rPr lang="en-US" altLang="zh-CN" sz="2400" i="1">
                <a:ea typeface="宋体" panose="02010600030101010101" pitchFamily="2" charset="-122"/>
              </a:rPr>
              <a:t>x</a:t>
            </a:r>
            <a:r>
              <a:rPr lang="en-US" altLang="zh-CN" sz="2400">
                <a:ea typeface="宋体" panose="02010600030101010101" pitchFamily="2" charset="-122"/>
              </a:rPr>
              <a:t> being some possible object in the model</a:t>
            </a:r>
          </a:p>
          <a:p>
            <a:pPr lvl="4">
              <a:lnSpc>
                <a:spcPct val="80000"/>
              </a:lnSpc>
            </a:pPr>
            <a:endParaRPr lang="en-US" altLang="zh-CN" sz="1600">
              <a:ea typeface="宋体" panose="02010600030101010101" pitchFamily="2" charset="-122"/>
            </a:endParaRPr>
          </a:p>
          <a:p>
            <a:pPr>
              <a:lnSpc>
                <a:spcPct val="80000"/>
              </a:lnSpc>
            </a:pPr>
            <a:r>
              <a:rPr lang="en-US" altLang="zh-CN" sz="2400">
                <a:ea typeface="宋体" panose="02010600030101010101" pitchFamily="2" charset="-122"/>
              </a:rPr>
              <a:t>Roughly speaking, equivalent to the disjunction of instantiations of </a:t>
            </a:r>
            <a:r>
              <a:rPr lang="en-US" altLang="zh-CN" sz="2400" i="1">
                <a:ea typeface="宋体" panose="02010600030101010101" pitchFamily="2" charset="-122"/>
              </a:rPr>
              <a:t>P</a:t>
            </a:r>
            <a:endParaRPr lang="en-US" altLang="zh-CN" sz="2400">
              <a:ea typeface="宋体" panose="02010600030101010101" pitchFamily="2" charset="-122"/>
            </a:endParaRPr>
          </a:p>
          <a:p>
            <a:pPr lvl="1">
              <a:lnSpc>
                <a:spcPct val="80000"/>
              </a:lnSpc>
              <a:buFont typeface="Wingdings" pitchFamily="2" charset="2"/>
              <a:buNone/>
            </a:pPr>
            <a:r>
              <a:rPr lang="en-US" altLang="zh-CN" sz="2000">
                <a:ea typeface="宋体" panose="02010600030101010101" pitchFamily="2" charset="-122"/>
              </a:rPr>
              <a:t>	At(KingJohn,UCB)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 Smart(KingJohn) </a:t>
            </a:r>
          </a:p>
          <a:p>
            <a:pPr lvl="1">
              <a:lnSpc>
                <a:spcPct val="80000"/>
              </a:lnSpc>
              <a:buFont typeface="Wingdings" pitchFamily="2" charset="2"/>
              <a:buNone/>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	At(Richard,UCB) </a:t>
            </a:r>
            <a:r>
              <a:rPr lang="en-US" altLang="zh-CN" sz="2000">
                <a:ea typeface="宋体" panose="02010600030101010101" pitchFamily="2" charset="-122"/>
                <a:sym typeface="Symbol" pitchFamily="2" charset="2"/>
              </a:rPr>
              <a:t> </a:t>
            </a:r>
            <a:r>
              <a:rPr lang="en-US" altLang="zh-CN" sz="2000">
                <a:ea typeface="宋体" panose="02010600030101010101" pitchFamily="2" charset="-122"/>
              </a:rPr>
              <a:t>Smart(Richard) </a:t>
            </a:r>
          </a:p>
          <a:p>
            <a:pPr lvl="1">
              <a:lnSpc>
                <a:spcPct val="80000"/>
              </a:lnSpc>
              <a:buFont typeface="Wingdings" pitchFamily="2" charset="2"/>
              <a:buNone/>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	At(UCB,UCB)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 Smart(UCB) </a:t>
            </a:r>
          </a:p>
          <a:p>
            <a:pPr lvl="1">
              <a:lnSpc>
                <a:spcPct val="80000"/>
              </a:lnSpc>
              <a:buFont typeface="Wingdings" pitchFamily="2" charset="2"/>
              <a:buNone/>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 ...</a:t>
            </a:r>
          </a:p>
        </p:txBody>
      </p:sp>
    </p:spTree>
    <p:extLst>
      <p:ext uri="{BB962C8B-B14F-4D97-AF65-F5344CB8AC3E}">
        <p14:creationId xmlns:p14="http://schemas.microsoft.com/office/powerpoint/2010/main" val="2615068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a:extLst>
              <a:ext uri="{FF2B5EF4-FFF2-40B4-BE49-F238E27FC236}">
                <a16:creationId xmlns:a16="http://schemas.microsoft.com/office/drawing/2014/main" id="{4DB9DDC4-CB6F-AA4A-97C2-3D79676EDB64}"/>
              </a:ext>
            </a:extLst>
          </p:cNvPr>
          <p:cNvSpPr>
            <a:spLocks noGrp="1" noChangeArrowheads="1"/>
          </p:cNvSpPr>
          <p:nvPr>
            <p:ph type="title"/>
          </p:nvPr>
        </p:nvSpPr>
        <p:spPr/>
        <p:txBody>
          <a:bodyPr>
            <a:normAutofit fontScale="90000"/>
          </a:bodyPr>
          <a:lstStyle/>
          <a:p>
            <a:r>
              <a:rPr lang="en-US" altLang="zh-CN" sz="4000">
                <a:ea typeface="宋体" panose="02010600030101010101" pitchFamily="2" charset="-122"/>
              </a:rPr>
              <a:t>Another common mistake to avoid</a:t>
            </a:r>
          </a:p>
        </p:txBody>
      </p:sp>
      <p:sp>
        <p:nvSpPr>
          <p:cNvPr id="1391619" name="Rectangle 3">
            <a:extLst>
              <a:ext uri="{FF2B5EF4-FFF2-40B4-BE49-F238E27FC236}">
                <a16:creationId xmlns:a16="http://schemas.microsoft.com/office/drawing/2014/main" id="{4FD06B3B-9A34-5B4A-BF72-87C9A5E2D9B2}"/>
              </a:ext>
            </a:extLst>
          </p:cNvPr>
          <p:cNvSpPr>
            <a:spLocks noGrp="1" noChangeArrowheads="1"/>
          </p:cNvSpPr>
          <p:nvPr>
            <p:ph type="body" idx="1"/>
          </p:nvPr>
        </p:nvSpPr>
        <p:spPr/>
        <p:txBody>
          <a:bodyPr/>
          <a:lstStyle/>
          <a:p>
            <a:r>
              <a:rPr lang="en-US" altLang="zh-CN" sz="2800">
                <a:ea typeface="宋体" panose="02010600030101010101" pitchFamily="2" charset="-122"/>
              </a:rPr>
              <a:t>Typically, </a:t>
            </a:r>
            <a:r>
              <a:rPr lang="en-US" altLang="zh-CN" sz="2800">
                <a:ea typeface="宋体" panose="02010600030101010101" pitchFamily="2" charset="-122"/>
                <a:sym typeface="Symbol" pitchFamily="2" charset="2"/>
              </a:rPr>
              <a:t> </a:t>
            </a:r>
            <a:r>
              <a:rPr lang="en-US" altLang="zh-CN" sz="2800">
                <a:ea typeface="宋体" panose="02010600030101010101" pitchFamily="2" charset="-122"/>
              </a:rPr>
              <a:t>is the main connective with </a:t>
            </a:r>
            <a:r>
              <a:rPr lang="en-US" altLang="zh-CN" sz="2800">
                <a:ea typeface="宋体" panose="02010600030101010101" pitchFamily="2" charset="-122"/>
                <a:sym typeface="Symbol" pitchFamily="2" charset="2"/>
              </a:rPr>
              <a:t></a:t>
            </a:r>
            <a:endParaRPr lang="en-US" altLang="zh-CN" sz="2800">
              <a:ea typeface="宋体" panose="02010600030101010101" pitchFamily="2" charset="-122"/>
            </a:endParaRPr>
          </a:p>
          <a:p>
            <a:pPr lvl="4"/>
            <a:endParaRPr lang="en-US" altLang="zh-CN" sz="1800">
              <a:ea typeface="宋体" panose="02010600030101010101" pitchFamily="2" charset="-122"/>
            </a:endParaRPr>
          </a:p>
          <a:p>
            <a:r>
              <a:rPr lang="en-US" altLang="zh-CN" sz="2800">
                <a:ea typeface="宋体" panose="02010600030101010101" pitchFamily="2" charset="-122"/>
              </a:rPr>
              <a:t>Common mistake: using </a:t>
            </a:r>
            <a:r>
              <a:rPr lang="en-US" altLang="zh-CN" sz="2800">
                <a:ea typeface="宋体" panose="02010600030101010101" pitchFamily="2" charset="-122"/>
                <a:sym typeface="Symbol" pitchFamily="2" charset="2"/>
              </a:rPr>
              <a:t></a:t>
            </a:r>
            <a:r>
              <a:rPr lang="en-US" altLang="zh-CN" sz="2800">
                <a:ea typeface="宋体" panose="02010600030101010101" pitchFamily="2" charset="-122"/>
              </a:rPr>
              <a:t> as the main connective with </a:t>
            </a:r>
            <a:r>
              <a:rPr lang="en-US" altLang="zh-CN" sz="2800">
                <a:ea typeface="宋体" panose="02010600030101010101" pitchFamily="2" charset="-122"/>
                <a:sym typeface="Symbol" pitchFamily="2" charset="2"/>
              </a:rPr>
              <a:t></a:t>
            </a:r>
            <a:r>
              <a:rPr lang="en-US" altLang="zh-CN" sz="2800">
                <a:ea typeface="宋体" panose="02010600030101010101" pitchFamily="2" charset="-122"/>
              </a:rPr>
              <a:t>:</a:t>
            </a:r>
          </a:p>
          <a:p>
            <a:pPr algn="ctr">
              <a:buFont typeface="Wingdings" pitchFamily="2" charset="2"/>
              <a:buNone/>
            </a:pPr>
            <a:r>
              <a:rPr lang="en-US" altLang="zh-CN" sz="2800">
                <a:ea typeface="宋体" panose="02010600030101010101" pitchFamily="2" charset="-122"/>
                <a:sym typeface="Symbol" pitchFamily="2" charset="2"/>
              </a:rPr>
              <a:t></a:t>
            </a:r>
            <a:r>
              <a:rPr lang="en-US" altLang="zh-CN" sz="2800" i="1">
                <a:ea typeface="宋体" panose="02010600030101010101" pitchFamily="2" charset="-122"/>
              </a:rPr>
              <a:t>x</a:t>
            </a:r>
            <a:r>
              <a:rPr lang="en-US" altLang="zh-CN" sz="2800">
                <a:ea typeface="宋体" panose="02010600030101010101" pitchFamily="2" charset="-122"/>
              </a:rPr>
              <a:t> At(x,UCB) </a:t>
            </a:r>
            <a:r>
              <a:rPr lang="en-US" altLang="zh-CN" sz="2800">
                <a:ea typeface="宋体" panose="02010600030101010101" pitchFamily="2" charset="-122"/>
                <a:sym typeface="Symbol" pitchFamily="2" charset="2"/>
              </a:rPr>
              <a:t> </a:t>
            </a:r>
            <a:r>
              <a:rPr lang="en-US" altLang="zh-CN" sz="2800">
                <a:ea typeface="宋体" panose="02010600030101010101" pitchFamily="2" charset="-122"/>
              </a:rPr>
              <a:t>Smart(x)</a:t>
            </a:r>
          </a:p>
          <a:p>
            <a:pPr>
              <a:buFont typeface="Wingdings" pitchFamily="2" charset="2"/>
              <a:buNone/>
            </a:pPr>
            <a:r>
              <a:rPr lang="en-US" altLang="zh-CN" sz="2800">
                <a:ea typeface="宋体" panose="02010600030101010101" pitchFamily="2" charset="-122"/>
              </a:rPr>
              <a:t>	is true if there is anyone who is not at UCB!</a:t>
            </a:r>
          </a:p>
        </p:txBody>
      </p:sp>
    </p:spTree>
    <p:extLst>
      <p:ext uri="{BB962C8B-B14F-4D97-AF65-F5344CB8AC3E}">
        <p14:creationId xmlns:p14="http://schemas.microsoft.com/office/powerpoint/2010/main" val="34002945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Rectangle 2">
            <a:extLst>
              <a:ext uri="{FF2B5EF4-FFF2-40B4-BE49-F238E27FC236}">
                <a16:creationId xmlns:a16="http://schemas.microsoft.com/office/drawing/2014/main" id="{AB49042E-229E-CB40-910B-1C146604BF60}"/>
              </a:ext>
            </a:extLst>
          </p:cNvPr>
          <p:cNvSpPr>
            <a:spLocks noGrp="1" noChangeArrowheads="1"/>
          </p:cNvSpPr>
          <p:nvPr>
            <p:ph type="title"/>
          </p:nvPr>
        </p:nvSpPr>
        <p:spPr/>
        <p:txBody>
          <a:bodyPr/>
          <a:lstStyle/>
          <a:p>
            <a:r>
              <a:rPr lang="en-US" altLang="zh-CN">
                <a:ea typeface="宋体" panose="02010600030101010101" pitchFamily="2" charset="-122"/>
              </a:rPr>
              <a:t>Properties of quantifiers</a:t>
            </a:r>
          </a:p>
        </p:txBody>
      </p:sp>
      <p:sp>
        <p:nvSpPr>
          <p:cNvPr id="1522691" name="Rectangle 3">
            <a:extLst>
              <a:ext uri="{FF2B5EF4-FFF2-40B4-BE49-F238E27FC236}">
                <a16:creationId xmlns:a16="http://schemas.microsoft.com/office/drawing/2014/main" id="{25209FE0-1169-1341-AA44-9976240FAA81}"/>
              </a:ext>
            </a:extLst>
          </p:cNvPr>
          <p:cNvSpPr>
            <a:spLocks noGrp="1" noChangeArrowheads="1"/>
          </p:cNvSpPr>
          <p:nvPr>
            <p:ph type="body" idx="1"/>
          </p:nvPr>
        </p:nvSpPr>
        <p:spPr/>
        <p:txBody>
          <a:bodyPr/>
          <a:lstStyle/>
          <a:p>
            <a:pPr>
              <a:lnSpc>
                <a:spcPct val="80000"/>
              </a:lnSpc>
            </a:pPr>
            <a:r>
              <a:rPr lang="en-US" altLang="zh-CN" sz="2000">
                <a:ea typeface="宋体" panose="02010600030101010101" pitchFamily="2" charset="-122"/>
                <a:sym typeface="Symbol" pitchFamily="2" charset="2"/>
              </a:rPr>
              <a:t>x y</a:t>
            </a:r>
            <a:r>
              <a:rPr lang="en-US" altLang="zh-CN" sz="2000">
                <a:ea typeface="宋体" panose="02010600030101010101" pitchFamily="2" charset="-122"/>
              </a:rPr>
              <a:t> is the same as </a:t>
            </a:r>
            <a:r>
              <a:rPr lang="en-US" altLang="zh-CN" sz="2000">
                <a:ea typeface="宋体" panose="02010600030101010101" pitchFamily="2" charset="-122"/>
                <a:sym typeface="Symbol" pitchFamily="2" charset="2"/>
              </a:rPr>
              <a:t>y</a:t>
            </a:r>
            <a:r>
              <a:rPr lang="en-US" altLang="zh-CN" sz="2000">
                <a:ea typeface="宋体" panose="02010600030101010101" pitchFamily="2" charset="-122"/>
              </a:rPr>
              <a:t> </a:t>
            </a:r>
            <a:r>
              <a:rPr lang="en-US" altLang="zh-CN" sz="2000">
                <a:ea typeface="宋体" panose="02010600030101010101" pitchFamily="2" charset="-122"/>
                <a:sym typeface="Symbol" pitchFamily="2" charset="2"/>
              </a:rPr>
              <a:t>x</a:t>
            </a:r>
            <a:endParaRPr lang="en-US" altLang="zh-CN" sz="2000">
              <a:ea typeface="宋体" panose="02010600030101010101" pitchFamily="2" charset="-122"/>
            </a:endParaRPr>
          </a:p>
          <a:p>
            <a:pPr>
              <a:lnSpc>
                <a:spcPct val="80000"/>
              </a:lnSpc>
            </a:pPr>
            <a:r>
              <a:rPr lang="en-US" altLang="zh-CN" sz="2000">
                <a:ea typeface="宋体" panose="02010600030101010101" pitchFamily="2" charset="-122"/>
                <a:sym typeface="Symbol" pitchFamily="2" charset="2"/>
              </a:rPr>
              <a:t>x y</a:t>
            </a:r>
            <a:r>
              <a:rPr lang="en-US" altLang="zh-CN" sz="2000">
                <a:ea typeface="宋体" panose="02010600030101010101" pitchFamily="2" charset="-122"/>
              </a:rPr>
              <a:t> is the same as </a:t>
            </a:r>
            <a:r>
              <a:rPr lang="en-US" altLang="zh-CN" sz="2000">
                <a:ea typeface="宋体" panose="02010600030101010101" pitchFamily="2" charset="-122"/>
                <a:sym typeface="Symbol" pitchFamily="2" charset="2"/>
              </a:rPr>
              <a:t>y</a:t>
            </a:r>
            <a:r>
              <a:rPr lang="en-US" altLang="zh-CN" sz="2000">
                <a:ea typeface="宋体" panose="02010600030101010101" pitchFamily="2" charset="-122"/>
              </a:rPr>
              <a:t> </a:t>
            </a:r>
            <a:r>
              <a:rPr lang="en-US" altLang="zh-CN" sz="2000">
                <a:ea typeface="宋体" panose="02010600030101010101" pitchFamily="2" charset="-122"/>
                <a:sym typeface="Symbol" pitchFamily="2" charset="2"/>
              </a:rPr>
              <a:t>x</a:t>
            </a:r>
            <a:r>
              <a:rPr lang="en-US" altLang="zh-CN" sz="2000">
                <a:ea typeface="宋体" panose="02010600030101010101" pitchFamily="2" charset="-122"/>
              </a:rPr>
              <a:t> </a:t>
            </a:r>
          </a:p>
          <a:p>
            <a:pPr>
              <a:lnSpc>
                <a:spcPct val="80000"/>
              </a:lnSpc>
            </a:pPr>
            <a:endParaRPr lang="en-US" altLang="zh-CN" sz="2000">
              <a:ea typeface="宋体" panose="02010600030101010101" pitchFamily="2" charset="-122"/>
            </a:endParaRPr>
          </a:p>
          <a:p>
            <a:pPr>
              <a:lnSpc>
                <a:spcPct val="80000"/>
              </a:lnSpc>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x </a:t>
            </a:r>
            <a:r>
              <a:rPr lang="en-US" altLang="zh-CN" sz="2000">
                <a:ea typeface="宋体" panose="02010600030101010101" pitchFamily="2" charset="-122"/>
                <a:sym typeface="Symbol" pitchFamily="2" charset="2"/>
              </a:rPr>
              <a:t>y</a:t>
            </a:r>
            <a:r>
              <a:rPr lang="en-US" altLang="zh-CN" sz="2000">
                <a:ea typeface="宋体" panose="02010600030101010101" pitchFamily="2" charset="-122"/>
              </a:rPr>
              <a:t> is not the same as </a:t>
            </a:r>
            <a:r>
              <a:rPr lang="en-US" altLang="zh-CN" sz="2000">
                <a:ea typeface="宋体" panose="02010600030101010101" pitchFamily="2" charset="-122"/>
                <a:sym typeface="Symbol" pitchFamily="2" charset="2"/>
              </a:rPr>
              <a:t>y</a:t>
            </a:r>
            <a:r>
              <a:rPr lang="en-US" altLang="zh-CN" sz="2000">
                <a:ea typeface="宋体" panose="02010600030101010101" pitchFamily="2" charset="-122"/>
              </a:rPr>
              <a:t> </a:t>
            </a:r>
            <a:r>
              <a:rPr lang="en-US" altLang="zh-CN" sz="2000">
                <a:ea typeface="宋体" panose="02010600030101010101" pitchFamily="2" charset="-122"/>
                <a:sym typeface="Symbol" pitchFamily="2" charset="2"/>
              </a:rPr>
              <a:t>x</a:t>
            </a:r>
            <a:endParaRPr lang="en-US" altLang="zh-CN" sz="2000">
              <a:ea typeface="宋体" panose="02010600030101010101" pitchFamily="2" charset="-122"/>
            </a:endParaRPr>
          </a:p>
          <a:p>
            <a:pPr>
              <a:lnSpc>
                <a:spcPct val="80000"/>
              </a:lnSpc>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x </a:t>
            </a:r>
            <a:r>
              <a:rPr lang="en-US" altLang="zh-CN" sz="2000">
                <a:ea typeface="宋体" panose="02010600030101010101" pitchFamily="2" charset="-122"/>
                <a:sym typeface="Symbol" pitchFamily="2" charset="2"/>
              </a:rPr>
              <a:t>y</a:t>
            </a:r>
            <a:r>
              <a:rPr lang="en-US" altLang="zh-CN" sz="2000">
                <a:ea typeface="宋体" panose="02010600030101010101" pitchFamily="2" charset="-122"/>
              </a:rPr>
              <a:t> Loves(x,y)</a:t>
            </a:r>
          </a:p>
          <a:p>
            <a:pPr lvl="1">
              <a:lnSpc>
                <a:spcPct val="80000"/>
              </a:lnSpc>
            </a:pPr>
            <a:r>
              <a:rPr lang="en-US" altLang="zh-CN" sz="1800">
                <a:ea typeface="宋体" panose="02010600030101010101" pitchFamily="2" charset="-122"/>
              </a:rPr>
              <a:t>“There is a person who loves everyone in the world”</a:t>
            </a:r>
          </a:p>
          <a:p>
            <a:pPr>
              <a:lnSpc>
                <a:spcPct val="80000"/>
              </a:lnSpc>
            </a:pPr>
            <a:r>
              <a:rPr lang="en-US" altLang="zh-CN" sz="2000">
                <a:ea typeface="宋体" panose="02010600030101010101" pitchFamily="2" charset="-122"/>
                <a:sym typeface="Symbol" pitchFamily="2" charset="2"/>
              </a:rPr>
              <a:t>y</a:t>
            </a:r>
            <a:r>
              <a:rPr lang="en-US" altLang="zh-CN" sz="2000">
                <a:ea typeface="宋体" panose="02010600030101010101" pitchFamily="2" charset="-122"/>
              </a:rPr>
              <a:t>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x Loves(x,y)</a:t>
            </a:r>
          </a:p>
          <a:p>
            <a:pPr lvl="1">
              <a:lnSpc>
                <a:spcPct val="80000"/>
              </a:lnSpc>
            </a:pPr>
            <a:r>
              <a:rPr lang="en-US" altLang="zh-CN" sz="1800">
                <a:ea typeface="宋体" panose="02010600030101010101" pitchFamily="2" charset="-122"/>
              </a:rPr>
              <a:t>“Everyone in the world is loved by at least one person”</a:t>
            </a:r>
          </a:p>
          <a:p>
            <a:pPr>
              <a:lnSpc>
                <a:spcPct val="80000"/>
              </a:lnSpc>
            </a:pPr>
            <a:endParaRPr lang="en-US" altLang="zh-CN" sz="2000">
              <a:ea typeface="宋体" panose="02010600030101010101" pitchFamily="2" charset="-122"/>
            </a:endParaRPr>
          </a:p>
          <a:p>
            <a:pPr>
              <a:lnSpc>
                <a:spcPct val="80000"/>
              </a:lnSpc>
            </a:pPr>
            <a:r>
              <a:rPr lang="en-US" altLang="zh-CN" sz="2000">
                <a:ea typeface="宋体" panose="02010600030101010101" pitchFamily="2" charset="-122"/>
              </a:rPr>
              <a:t>Quantifier duality: each can be expressed using the other</a:t>
            </a:r>
          </a:p>
          <a:p>
            <a:pPr>
              <a:lnSpc>
                <a:spcPct val="80000"/>
              </a:lnSpc>
            </a:pPr>
            <a:r>
              <a:rPr lang="en-US" altLang="zh-CN" sz="2000">
                <a:ea typeface="宋体" panose="02010600030101010101" pitchFamily="2" charset="-122"/>
                <a:sym typeface="Symbol" pitchFamily="2" charset="2"/>
              </a:rPr>
              <a:t>x</a:t>
            </a:r>
            <a:r>
              <a:rPr lang="en-US" altLang="zh-CN" sz="2000">
                <a:ea typeface="宋体" panose="02010600030101010101" pitchFamily="2" charset="-122"/>
              </a:rPr>
              <a:t> Likes(x,IceCream)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x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Likes(x,IceCream)</a:t>
            </a:r>
          </a:p>
          <a:p>
            <a:pPr>
              <a:lnSpc>
                <a:spcPct val="80000"/>
              </a:lnSpc>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x Likes(x,Broccoli) 		</a:t>
            </a:r>
            <a:r>
              <a:rPr lang="en-US" altLang="zh-CN" sz="2000">
                <a:ea typeface="宋体" panose="02010600030101010101" pitchFamily="2" charset="-122"/>
                <a:sym typeface="Symbol" pitchFamily="2" charset="2"/>
              </a:rPr>
              <a:t>x</a:t>
            </a:r>
            <a:r>
              <a:rPr lang="en-US" altLang="zh-CN" sz="2000">
                <a:ea typeface="宋体" panose="02010600030101010101" pitchFamily="2" charset="-122"/>
              </a:rPr>
              <a:t>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Likes(x,Broccoli)</a:t>
            </a:r>
          </a:p>
        </p:txBody>
      </p:sp>
    </p:spTree>
    <p:extLst>
      <p:ext uri="{BB962C8B-B14F-4D97-AF65-F5344CB8AC3E}">
        <p14:creationId xmlns:p14="http://schemas.microsoft.com/office/powerpoint/2010/main" val="143411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138" name="Rectangle 2">
            <a:extLst>
              <a:ext uri="{FF2B5EF4-FFF2-40B4-BE49-F238E27FC236}">
                <a16:creationId xmlns:a16="http://schemas.microsoft.com/office/drawing/2014/main" id="{70F663A6-EA34-0446-9869-F1ED860B8FE6}"/>
              </a:ext>
            </a:extLst>
          </p:cNvPr>
          <p:cNvSpPr>
            <a:spLocks noGrp="1" noChangeArrowheads="1"/>
          </p:cNvSpPr>
          <p:nvPr>
            <p:ph type="title"/>
          </p:nvPr>
        </p:nvSpPr>
        <p:spPr/>
        <p:txBody>
          <a:bodyPr>
            <a:normAutofit fontScale="90000"/>
          </a:bodyPr>
          <a:lstStyle/>
          <a:p>
            <a:r>
              <a:rPr lang="en-US" altLang="zh-CN" sz="4000">
                <a:ea typeface="宋体" panose="02010600030101010101" pitchFamily="2" charset="-122"/>
              </a:rPr>
              <a:t>Some examples of FOL sentences</a:t>
            </a:r>
          </a:p>
        </p:txBody>
      </p:sp>
      <p:sp>
        <p:nvSpPr>
          <p:cNvPr id="1499139" name="Rectangle 3">
            <a:extLst>
              <a:ext uri="{FF2B5EF4-FFF2-40B4-BE49-F238E27FC236}">
                <a16:creationId xmlns:a16="http://schemas.microsoft.com/office/drawing/2014/main" id="{3CF57EE9-8F54-2A4E-8860-DF9F54EA12FE}"/>
              </a:ext>
            </a:extLst>
          </p:cNvPr>
          <p:cNvSpPr>
            <a:spLocks noGrp="1" noChangeArrowheads="1"/>
          </p:cNvSpPr>
          <p:nvPr>
            <p:ph type="body" idx="1"/>
          </p:nvPr>
        </p:nvSpPr>
        <p:spPr/>
        <p:txBody>
          <a:bodyPr/>
          <a:lstStyle/>
          <a:p>
            <a:pPr>
              <a:lnSpc>
                <a:spcPct val="90000"/>
              </a:lnSpc>
            </a:pPr>
            <a:r>
              <a:rPr lang="en-US" altLang="zh-CN" sz="2800">
                <a:ea typeface="宋体" panose="02010600030101010101" pitchFamily="2" charset="-122"/>
                <a:sym typeface="Symbol" pitchFamily="2" charset="2"/>
              </a:rPr>
              <a:t>How expressive is FOL?</a:t>
            </a:r>
          </a:p>
          <a:p>
            <a:pPr>
              <a:lnSpc>
                <a:spcPct val="90000"/>
              </a:lnSpc>
            </a:pPr>
            <a:r>
              <a:rPr lang="en-US" altLang="zh-CN" sz="2800">
                <a:ea typeface="宋体" panose="02010600030101010101" pitchFamily="2" charset="-122"/>
                <a:sym typeface="Symbol" pitchFamily="2" charset="2"/>
              </a:rPr>
              <a:t>Some examples from natural language</a:t>
            </a:r>
          </a:p>
          <a:p>
            <a:pPr lvl="1">
              <a:lnSpc>
                <a:spcPct val="90000"/>
              </a:lnSpc>
            </a:pPr>
            <a:r>
              <a:rPr lang="en-US" altLang="zh-CN" sz="2400">
                <a:ea typeface="宋体" panose="02010600030101010101" pitchFamily="2" charset="-122"/>
                <a:sym typeface="Symbol" pitchFamily="2" charset="2"/>
              </a:rPr>
              <a:t>Every gardener likes the sun.</a:t>
            </a:r>
          </a:p>
          <a:p>
            <a:pPr lvl="2">
              <a:lnSpc>
                <a:spcPct val="90000"/>
              </a:lnSpc>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x </a:t>
            </a:r>
            <a:r>
              <a:rPr lang="en-US" altLang="zh-CN" sz="2000">
                <a:ea typeface="宋体" panose="02010600030101010101" pitchFamily="2" charset="-122"/>
                <a:sym typeface="Symbol" pitchFamily="2" charset="2"/>
              </a:rPr>
              <a:t>gardener(x) =&gt; likes (x, Sun) </a:t>
            </a:r>
          </a:p>
          <a:p>
            <a:pPr lvl="1">
              <a:lnSpc>
                <a:spcPct val="90000"/>
              </a:lnSpc>
            </a:pPr>
            <a:r>
              <a:rPr lang="en-US" altLang="zh-CN" sz="2400">
                <a:ea typeface="宋体" panose="02010600030101010101" pitchFamily="2" charset="-122"/>
              </a:rPr>
              <a:t>You can fool some of the people all of the time</a:t>
            </a:r>
          </a:p>
          <a:p>
            <a:pPr lvl="2">
              <a:lnSpc>
                <a:spcPct val="90000"/>
              </a:lnSpc>
            </a:pPr>
            <a:r>
              <a:rPr lang="en-US" altLang="zh-CN" sz="2000">
                <a:ea typeface="宋体" panose="02010600030101010101" pitchFamily="2" charset="-122"/>
                <a:sym typeface="Symbol" pitchFamily="2" charset="2"/>
              </a:rPr>
              <a:t></a:t>
            </a:r>
            <a:r>
              <a:rPr lang="en-US" altLang="zh-CN" sz="2000" i="1">
                <a:ea typeface="宋体" panose="02010600030101010101" pitchFamily="2" charset="-122"/>
              </a:rPr>
              <a:t>x </a:t>
            </a:r>
            <a:r>
              <a:rPr lang="en-US" altLang="zh-CN" sz="2000">
                <a:ea typeface="宋体" panose="02010600030101010101" pitchFamily="2" charset="-122"/>
              </a:rPr>
              <a:t>(person(x) ^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 t) (time(t) =&gt; can-fool(x,t))) </a:t>
            </a:r>
          </a:p>
          <a:p>
            <a:pPr lvl="1">
              <a:lnSpc>
                <a:spcPct val="90000"/>
              </a:lnSpc>
            </a:pPr>
            <a:r>
              <a:rPr lang="en-US" altLang="zh-CN" sz="2400">
                <a:ea typeface="宋体" panose="02010600030101010101" pitchFamily="2" charset="-122"/>
              </a:rPr>
              <a:t>You can fool all of the people some of the time.</a:t>
            </a:r>
          </a:p>
          <a:p>
            <a:pPr lvl="2">
              <a:lnSpc>
                <a:spcPct val="90000"/>
              </a:lnSpc>
            </a:pPr>
            <a:r>
              <a:rPr lang="en-US" altLang="zh-CN" sz="2000">
                <a:ea typeface="宋体" panose="02010600030101010101" pitchFamily="2" charset="-122"/>
                <a:sym typeface="Symbol" pitchFamily="2" charset="2"/>
              </a:rPr>
              <a:t></a:t>
            </a:r>
            <a:r>
              <a:rPr lang="en-US" altLang="zh-CN" sz="2000">
                <a:ea typeface="宋体" panose="02010600030101010101" pitchFamily="2" charset="-122"/>
              </a:rPr>
              <a:t>x (person(x) =&gt; (</a:t>
            </a:r>
            <a:r>
              <a:rPr lang="en-US" altLang="zh-CN" sz="2000">
                <a:ea typeface="宋体" panose="02010600030101010101" pitchFamily="2" charset="-122"/>
                <a:sym typeface="Symbol" pitchFamily="2" charset="2"/>
              </a:rPr>
              <a:t> t</a:t>
            </a:r>
            <a:r>
              <a:rPr lang="en-US" altLang="zh-CN" sz="2000">
                <a:ea typeface="宋体" panose="02010600030101010101" pitchFamily="2" charset="-122"/>
              </a:rPr>
              <a:t>) (time(t) ^ can-fool(x,t))) </a:t>
            </a:r>
          </a:p>
          <a:p>
            <a:pPr lvl="1">
              <a:lnSpc>
                <a:spcPct val="90000"/>
              </a:lnSpc>
            </a:pPr>
            <a:r>
              <a:rPr lang="en-US" altLang="zh-CN" sz="2400">
                <a:ea typeface="宋体" panose="02010600030101010101" pitchFamily="2" charset="-122"/>
              </a:rPr>
              <a:t>No purple mushroom is poisonous.</a:t>
            </a:r>
          </a:p>
          <a:p>
            <a:pPr lvl="2">
              <a:lnSpc>
                <a:spcPct val="90000"/>
              </a:lnSpc>
            </a:pPr>
            <a:r>
              <a:rPr lang="en-US" altLang="zh-CN" sz="2000">
                <a:ea typeface="宋体" panose="02010600030101010101" pitchFamily="2" charset="-122"/>
              </a:rPr>
              <a:t>~ </a:t>
            </a:r>
            <a:r>
              <a:rPr lang="en-US" altLang="zh-CN" sz="2000">
                <a:ea typeface="宋体" panose="02010600030101010101" pitchFamily="2" charset="-122"/>
                <a:sym typeface="Symbol" pitchFamily="2" charset="2"/>
              </a:rPr>
              <a:t></a:t>
            </a:r>
            <a:r>
              <a:rPr lang="en-US" altLang="zh-CN" sz="2000" i="1">
                <a:ea typeface="宋体" panose="02010600030101010101" pitchFamily="2" charset="-122"/>
              </a:rPr>
              <a:t>x</a:t>
            </a:r>
            <a:r>
              <a:rPr lang="en-US" altLang="zh-CN" sz="2000">
                <a:ea typeface="宋体" panose="02010600030101010101" pitchFamily="2" charset="-122"/>
              </a:rPr>
              <a:t> purple(x) ^ mushroom(x) ^ poisonous(x) </a:t>
            </a:r>
          </a:p>
          <a:p>
            <a:pPr lvl="2">
              <a:lnSpc>
                <a:spcPct val="90000"/>
              </a:lnSpc>
            </a:pPr>
            <a:r>
              <a:rPr lang="en-US" altLang="zh-CN" sz="2000">
                <a:ea typeface="宋体" panose="02010600030101010101" pitchFamily="2" charset="-122"/>
              </a:rPr>
              <a:t>or, equivalently,</a:t>
            </a:r>
            <a:br>
              <a:rPr lang="en-US" altLang="zh-CN" sz="2000">
                <a:ea typeface="宋体" panose="02010600030101010101" pitchFamily="2" charset="-122"/>
              </a:rPr>
            </a:br>
            <a:r>
              <a:rPr lang="en-US" altLang="zh-CN" sz="2000">
                <a:ea typeface="宋体" panose="02010600030101010101" pitchFamily="2" charset="-122"/>
              </a:rPr>
              <a:t> </a:t>
            </a:r>
            <a:r>
              <a:rPr lang="en-US" altLang="zh-CN" sz="2000">
                <a:ea typeface="宋体" panose="02010600030101010101" pitchFamily="2" charset="-122"/>
                <a:sym typeface="Symbol" pitchFamily="2" charset="2"/>
              </a:rPr>
              <a:t></a:t>
            </a:r>
            <a:r>
              <a:rPr lang="en-US" altLang="zh-CN" sz="2000">
                <a:ea typeface="宋体" panose="02010600030101010101" pitchFamily="2" charset="-122"/>
              </a:rPr>
              <a:t>x (mushroom(x) ^ purple(x)) =&gt; ~poisonous(x) </a:t>
            </a:r>
          </a:p>
        </p:txBody>
      </p:sp>
    </p:spTree>
    <p:extLst>
      <p:ext uri="{BB962C8B-B14F-4D97-AF65-F5344CB8AC3E}">
        <p14:creationId xmlns:p14="http://schemas.microsoft.com/office/powerpoint/2010/main" val="2098321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99139">
                                            <p:txEl>
                                              <p:pRg st="2" end="2"/>
                                            </p:txEl>
                                          </p:spTgt>
                                        </p:tgtEl>
                                        <p:attrNameLst>
                                          <p:attrName>style.visibility</p:attrName>
                                        </p:attrNameLst>
                                      </p:cBhvr>
                                      <p:to>
                                        <p:strVal val="visible"/>
                                      </p:to>
                                    </p:set>
                                    <p:anim calcmode="lin" valueType="num">
                                      <p:cBhvr additive="base">
                                        <p:cTn id="7" dur="500" fill="hold"/>
                                        <p:tgtEl>
                                          <p:spTgt spid="14991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9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99139">
                                            <p:txEl>
                                              <p:pRg st="3" end="3"/>
                                            </p:txEl>
                                          </p:spTgt>
                                        </p:tgtEl>
                                        <p:attrNameLst>
                                          <p:attrName>style.visibility</p:attrName>
                                        </p:attrNameLst>
                                      </p:cBhvr>
                                      <p:to>
                                        <p:strVal val="visible"/>
                                      </p:to>
                                    </p:set>
                                    <p:anim calcmode="lin" valueType="num">
                                      <p:cBhvr additive="base">
                                        <p:cTn id="13" dur="500" fill="hold"/>
                                        <p:tgtEl>
                                          <p:spTgt spid="14991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9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99139">
                                            <p:txEl>
                                              <p:pRg st="4" end="4"/>
                                            </p:txEl>
                                          </p:spTgt>
                                        </p:tgtEl>
                                        <p:attrNameLst>
                                          <p:attrName>style.visibility</p:attrName>
                                        </p:attrNameLst>
                                      </p:cBhvr>
                                      <p:to>
                                        <p:strVal val="visible"/>
                                      </p:to>
                                    </p:set>
                                    <p:anim calcmode="lin" valueType="num">
                                      <p:cBhvr additive="base">
                                        <p:cTn id="19" dur="500" fill="hold"/>
                                        <p:tgtEl>
                                          <p:spTgt spid="14991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9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99139">
                                            <p:txEl>
                                              <p:pRg st="5" end="5"/>
                                            </p:txEl>
                                          </p:spTgt>
                                        </p:tgtEl>
                                        <p:attrNameLst>
                                          <p:attrName>style.visibility</p:attrName>
                                        </p:attrNameLst>
                                      </p:cBhvr>
                                      <p:to>
                                        <p:strVal val="visible"/>
                                      </p:to>
                                    </p:set>
                                    <p:anim calcmode="lin" valueType="num">
                                      <p:cBhvr additive="base">
                                        <p:cTn id="25" dur="500" fill="hold"/>
                                        <p:tgtEl>
                                          <p:spTgt spid="14991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99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99139">
                                            <p:txEl>
                                              <p:pRg st="6" end="6"/>
                                            </p:txEl>
                                          </p:spTgt>
                                        </p:tgtEl>
                                        <p:attrNameLst>
                                          <p:attrName>style.visibility</p:attrName>
                                        </p:attrNameLst>
                                      </p:cBhvr>
                                      <p:to>
                                        <p:strVal val="visible"/>
                                      </p:to>
                                    </p:set>
                                    <p:anim calcmode="lin" valueType="num">
                                      <p:cBhvr additive="base">
                                        <p:cTn id="31" dur="500" fill="hold"/>
                                        <p:tgtEl>
                                          <p:spTgt spid="14991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991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99139">
                                            <p:txEl>
                                              <p:pRg st="7" end="7"/>
                                            </p:txEl>
                                          </p:spTgt>
                                        </p:tgtEl>
                                        <p:attrNameLst>
                                          <p:attrName>style.visibility</p:attrName>
                                        </p:attrNameLst>
                                      </p:cBhvr>
                                      <p:to>
                                        <p:strVal val="visible"/>
                                      </p:to>
                                    </p:set>
                                    <p:anim calcmode="lin" valueType="num">
                                      <p:cBhvr additive="base">
                                        <p:cTn id="37" dur="500" fill="hold"/>
                                        <p:tgtEl>
                                          <p:spTgt spid="149913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991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99139">
                                            <p:txEl>
                                              <p:pRg st="8" end="8"/>
                                            </p:txEl>
                                          </p:spTgt>
                                        </p:tgtEl>
                                        <p:attrNameLst>
                                          <p:attrName>style.visibility</p:attrName>
                                        </p:attrNameLst>
                                      </p:cBhvr>
                                      <p:to>
                                        <p:strVal val="visible"/>
                                      </p:to>
                                    </p:set>
                                    <p:anim calcmode="lin" valueType="num">
                                      <p:cBhvr additive="base">
                                        <p:cTn id="43" dur="500" fill="hold"/>
                                        <p:tgtEl>
                                          <p:spTgt spid="149913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991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99139">
                                            <p:txEl>
                                              <p:pRg st="9" end="9"/>
                                            </p:txEl>
                                          </p:spTgt>
                                        </p:tgtEl>
                                        <p:attrNameLst>
                                          <p:attrName>style.visibility</p:attrName>
                                        </p:attrNameLst>
                                      </p:cBhvr>
                                      <p:to>
                                        <p:strVal val="visible"/>
                                      </p:to>
                                    </p:set>
                                    <p:anim calcmode="lin" valueType="num">
                                      <p:cBhvr additive="base">
                                        <p:cTn id="49" dur="500" fill="hold"/>
                                        <p:tgtEl>
                                          <p:spTgt spid="149913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991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499139">
                                            <p:txEl>
                                              <p:pRg st="10" end="10"/>
                                            </p:txEl>
                                          </p:spTgt>
                                        </p:tgtEl>
                                        <p:attrNameLst>
                                          <p:attrName>style.visibility</p:attrName>
                                        </p:attrNameLst>
                                      </p:cBhvr>
                                      <p:to>
                                        <p:strVal val="visible"/>
                                      </p:to>
                                    </p:set>
                                    <p:anim calcmode="lin" valueType="num">
                                      <p:cBhvr additive="base">
                                        <p:cTn id="55" dur="500" fill="hold"/>
                                        <p:tgtEl>
                                          <p:spTgt spid="149913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991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3;&#10;\usepackage{amssymb}&#13;&#10;\newcommand{\some}[2]{%&#13;&#10;  \ensuremath{\exists #1 . #2}}&#13;&#10;\newcommand{\all}[2]{%&#13;&#10;  \ensuremath{\forall #1 . #2}}&#13;&#10;\newcommand{\atleast}[2]{%&#13;&#10;        \ensuremath{\mbox{$\geqslant$}#1 #2}}&#13;&#10;\newcommand{\atmost}[2]{%&#13;&#10;        \ensuremath{\mbox{$\leqslant$}#1 #2}}&#13;&#10;\begin{document}&#13;&#10;    \begin{tabular}[t]{l|c|l|l}&#13;&#10;      Constructor &amp; DL Syntax &amp; Example &amp; FOL Syntax\\&#13;&#10;      \hline&#13;&#10;      intersectionOf &amp; $C_1 \sqcap\ldots\sqcap C_n$ &amp; $\mbox{Human}&#13;&#10;      \sqcap \mbox{Male}$ &amp; $C_1(x) \land\ldots\land C_n(x)$\\&#13;&#10;      unionOf &amp; $C_1 \sqcup\ldots\sqcup C_n$ &amp; $\mbox{Doctor} \sqcup \mbox{Lawyer}$ &amp; $C_1(x) \lor\ldots\lor C_n(x)$ \\&#13;&#10;      complementOf &amp; $\neg C$ &amp; $\neg \mbox{Male}$ &amp; $\neg C(x)$ \\&#13;&#10;      oneOf &amp; $\{x_1\}\sqcup\ldots\sqcup\{x_n\}$ &amp; $\{\mbox{john}\} \sqcup \{\mbox{mary}\}$ &amp; $x=x_1 \lor\ldots\lor x=x_n$ \\&#13;&#10;      allValuesFrom &amp; $\all{P}{C}$ &amp; $\all{\mbox{hasChild}}{\mbox{Doctor}}$ &amp; $\forall y.P(x,y)\rightarrow C(y)$ \\&#13;&#10;%$\Box_P C$ \\&#13;&#10;      someValuesFrom &amp; $\some{P}{C}$ &amp; $\some{\mbox{hasChild}}{\mbox{Lawyer}}$ &amp; $\exists y . P(x,y) \land C(y)$ \\&#13;&#10;%$\exists y . P(x,y) \land C(y)$ \\&#13;&#10;%      hasValue &amp; $\some{P}{\{x\}}$ &amp; $\some{\mbox{citizenOf}}{\{\mbox{USA}\}}$ \\&#13;&#10;      maxCardinality &amp; $\atmost{n}{P}$ &amp;&#13;&#10;      $\atmost{1}{\mbox{hasChild}}$ &amp; $\exists^{\leqslant n}y.P(x,y)$ \\&#13;&#10;      minCardinality &amp; $\atleast{n}{P}$ &amp;&#13;&#10;      $\atleast{2}{\mbox{hasChild}}$ &amp; $\exists^{\geqslant n}y.P(x,y)$ &#13;&#10;%      cardinalityQ &amp; $\equalq{n}{P}{C}$ &amp;&#13;&#10;%      $\equalq{1}{\mbox{hasParent}}{\mbox{Female}}$&#13;&#10;%      \quad\vdots &amp;&amp;&#13;&#10;     \end{tabular}&#13;&#10;\end{document}&#13;&#10;"/>
  <p:tag name="EXTERNALNAME" val="figure"/>
  <p:tag name="BLEND" val="False"/>
  <p:tag name="TRANSPARENT" val="False"/>
  <p:tag name="KEEPFILES" val="True"/>
  <p:tag name="DEBUGPAUSE" val="False"/>
  <p:tag name="RESOLUTION" val="1200"/>
  <p:tag name="TIMEOUT" val="(none)"/>
  <p:tag name="BOXWIDTH" val="686"/>
  <p:tag name="BOXHEIGHT" val="560"/>
  <p:tag name="BOXFONT" val="10"/>
  <p:tag name="BOXWRAP" val="False"/>
  <p:tag name="WORKAROUNDTRANSPARENCYBUG" val="False"/>
  <p:tag name="BITMAPFORMAT" val="pngmono"/>
  <p:tag name="DEBUGINTERACTIVE" val="True"/>
  <p:tag name="ORIGWIDTH" val="788"/>
  <p:tag name="PICTUREFILESIZE" val="241055"/>
</p:tagLst>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0C92E395E8E08542BE84397FDFC4739E" ma:contentTypeVersion="" ma:contentTypeDescription="Create a new document." ma:contentTypeScope="" ma:versionID="a6c32c42d6b9b054ce49606a6ea29a96" xmlns:ct="http://schemas.microsoft.com/office/2006/metadata/contentType" xmlns:ma="http://schemas.microsoft.com/office/2006/metadata/properties/metaAttributes">
<xsd:schema targetNamespace="http://schemas.microsoft.com/office/2006/metadata/properties" ma:root="true" ma:fieldsID="7503db7f5557d481fda480109d4de2ef" ns2:_="" ns3:_="" xmlns:xsd="http://www.w3.org/2001/XMLSchema" xmlns:xs="http://www.w3.org/2001/XMLSchema" xmlns:p="http://schemas.microsoft.com/office/2006/metadata/properties" xmlns:ns2="$ListId:Shared Documents;" xmlns:ns3="e8331262-de25-436d-8f05-154a071bbe3b">
<xsd:import namespace="$ListId:Shared Documents;"/>
<xsd:import namespace="e8331262-de25-436d-8f05-154a071bbe3b"/>
<xsd:element name="properties">
<xsd:complexType>
<xsd:sequence>
<xsd:element name="documentManagement">
<xsd:complexType>
<xsd:all>
<xsd:element ref="ns2:hc6d7eca65f9478abad7d03f5cf64e0f" minOccurs="0"/>
<xsd:element ref="ns3:TaxCatchAll"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hc6d7eca65f9478abad7d03f5cf64e0f" ma:index="9" nillable="true" ma:taxonomy="true" ma:internalName="hc6d7eca65f9478abad7d03f5cf64e0f" ma:taxonomyFieldName="Category" ma:displayName="Category" ma:default="" ma:fieldId="{1c6d7eca-65f9-478a-bad7-d03f5cf64e0f}" ma:sspId="415ee74b-2602-4e7a-8fdc-0d76d9df16f1" ma:termSetId="c9e38beb-e60a-46ec-a1a3-d119e6b2538e" ma:anchorId="00000000-0000-0000-0000-000000000000" ma:open="false" ma:isKeyword="false">
<xsd:complexType>
<xsd:sequence>
<xsd:element ref="pc:Terms" minOccurs="0" maxOccurs="1"></xsd:element>
</xsd:sequence>
</xsd:complexType>
</xsd:element>
</xsd:schema>
<xsd:schema targetNamespace="e8331262-de25-436d-8f05-154a071bbe3b"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TaxCatchAll" ma:index="10" nillable="true" ma:displayName="Taxonomy Catch All Column" ma:hidden="true" ma:list="{1B25C4DA-95C3-46C8-9C47-A37510700FC4}" ma:internalName="TaxCatchAll" ma:showField="CatchAllData" ma:web="{94c9b129-8f0b-4efd-a3a7-0f552c179199}">
<xsd:complexType>
<xsd:complexContent>
<xsd:extension base="dms:MultiChoiceLookup">
<xsd:sequence>
<xsd:element name="Value" type="dms:Lookup" maxOccurs="unbounded" minOccurs="0" nillable="true"/>
</xsd:sequence>
</xsd:extension>
</xsd:complexContent>
</xsd:complex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p:properties xmlns:p="http://schemas.microsoft.com/office/2006/metadata/properties" xmlns:xsi="http://www.w3.org/2001/XMLSchema-instance" xmlns:pc="http://schemas.microsoft.com/office/infopath/2007/PartnerControls"><documentManagement><hc6d7eca65f9478abad7d03f5cf64e0f xmlns="$ListId:Shared Documents;"><Terms xmlns="http://schemas.microsoft.com/office/infopath/2007/PartnerControls"></Terms></hc6d7eca65f9478abad7d03f5cf64e0f><TaxCatchAll xmlns="e8331262-de25-436d-8f05-154a071bbe3b"/></documentManagement></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C8E77D-B8E2-43BF-A607-672D88FF0D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e8331262-de25-436d-8f05-154a071bbe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E0F55A-5ACE-4E81-A452-A8FF73E0354A}">
  <ds:schemaRefs>
    <ds:schemaRef ds:uri="$ListId:Shared Document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e8331262-de25-436d-8f05-154a071bbe3b"/>
    <ds:schemaRef ds:uri="http://www.w3.org/XML/1998/namespace"/>
    <ds:schemaRef ds:uri="http://purl.org/dc/terms/"/>
  </ds:schemaRefs>
</ds:datastoreItem>
</file>

<file path=customXml/itemProps3.xml><?xml version="1.0" encoding="utf-8"?>
<ds:datastoreItem xmlns:ds="http://schemas.openxmlformats.org/officeDocument/2006/customXml" ds:itemID="{1DCF8A76-1436-47FC-9370-1D27FEBE2E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4449</TotalTime>
  <Words>3843</Words>
  <Application>Microsoft Macintosh PowerPoint</Application>
  <PresentationFormat>全屏显示(4:3)</PresentationFormat>
  <Paragraphs>465</Paragraphs>
  <Slides>48</Slides>
  <Notes>45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cmsy10</vt:lpstr>
      <vt:lpstr>Arial</vt:lpstr>
      <vt:lpstr>Arial Narrow</vt:lpstr>
      <vt:lpstr>Calibri</vt:lpstr>
      <vt:lpstr>Comic Sans MS</vt:lpstr>
      <vt:lpstr>Courier New</vt:lpstr>
      <vt:lpstr>Symbol</vt:lpstr>
      <vt:lpstr>Times New Roman</vt:lpstr>
      <vt:lpstr>Wingdings</vt:lpstr>
      <vt:lpstr>Default Theme</vt:lpstr>
      <vt:lpstr>Artificial Intelligence and Data Analysis </vt:lpstr>
      <vt:lpstr>Chapter 12 </vt:lpstr>
      <vt:lpstr>outline</vt:lpstr>
      <vt:lpstr>Universal quantification</vt:lpstr>
      <vt:lpstr>A common mistake to avoid</vt:lpstr>
      <vt:lpstr>Existential quantification</vt:lpstr>
      <vt:lpstr>Another common mistake to avoid</vt:lpstr>
      <vt:lpstr>Properties of quantifiers</vt:lpstr>
      <vt:lpstr>Some examples of FOL sentences</vt:lpstr>
      <vt:lpstr>Equality</vt:lpstr>
      <vt:lpstr>Using FOL</vt:lpstr>
      <vt:lpstr>Interacting with FOL KBs</vt:lpstr>
      <vt:lpstr>Inference in FOL</vt:lpstr>
      <vt:lpstr>Inference in FOL: Propositionalization</vt:lpstr>
      <vt:lpstr>Inference in FOL: Lifted inference</vt:lpstr>
      <vt:lpstr>KB for the wumpus world</vt:lpstr>
      <vt:lpstr>Deducing hidden properties</vt:lpstr>
      <vt:lpstr>Universal instantiation (UI)</vt:lpstr>
      <vt:lpstr>Existential instantiation (EI)</vt:lpstr>
      <vt:lpstr>Existential Instantiation continued</vt:lpstr>
      <vt:lpstr>Reduction to propositional inference</vt:lpstr>
      <vt:lpstr>Reduction contd.</vt:lpstr>
      <vt:lpstr>Reduction contd.</vt:lpstr>
      <vt:lpstr>Problems with propositionalization</vt:lpstr>
      <vt:lpstr>Methods to speed up inference</vt:lpstr>
      <vt:lpstr>What you need to know</vt:lpstr>
      <vt:lpstr>Knowledge engineering in FOL</vt:lpstr>
      <vt:lpstr>Knowledge Representation</vt:lpstr>
      <vt:lpstr>Ontology: Origins and History</vt:lpstr>
      <vt:lpstr>A possible upper ontology</vt:lpstr>
      <vt:lpstr> A special purpose ontology</vt:lpstr>
      <vt:lpstr>Categories and objects</vt:lpstr>
      <vt:lpstr>Category organization</vt:lpstr>
      <vt:lpstr>FOL and categories</vt:lpstr>
      <vt:lpstr>So what</vt:lpstr>
      <vt:lpstr>Semantic Web</vt:lpstr>
      <vt:lpstr>Where we are Today: the Syntactic Web</vt:lpstr>
      <vt:lpstr>Impossible using the Syntactic Web…</vt:lpstr>
      <vt:lpstr>A Layered Web</vt:lpstr>
      <vt:lpstr>Ontology Working Language (OWL)</vt:lpstr>
      <vt:lpstr>A Pizza ontology</vt:lpstr>
      <vt:lpstr>Current Status</vt:lpstr>
      <vt:lpstr>PowerPoint 演示文稿</vt:lpstr>
      <vt:lpstr>Buying a book : Actions in FOL</vt:lpstr>
      <vt:lpstr>Necessary and Sufficient conditions</vt:lpstr>
      <vt:lpstr>Structure of concepts</vt:lpstr>
      <vt:lpstr>Summary</vt:lpstr>
      <vt:lpstr>PowerPoint 演示文稿</vt:lpstr>
    </vt:vector>
  </TitlesOfParts>
  <Company>Xi'an Jiaotong-Liverpool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XJTLU</dc:title>
  <dc:creator>Tom Ennis</dc:creator>
  <cp:lastModifiedBy>li huakang</cp:lastModifiedBy>
  <cp:revision>318</cp:revision>
  <cp:lastPrinted>2017-09-14T05:15:08Z</cp:lastPrinted>
  <dcterms:created xsi:type="dcterms:W3CDTF">2016-01-19T04:00:20Z</dcterms:created>
  <dcterms:modified xsi:type="dcterms:W3CDTF">2020-11-17T13:05:32Z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0x0101000C92E395E8E08542BE84397FDFC4739E</vt:lpwstr>
  </property>
  <property fmtid="{D5CDD505-2E9C-101B-9397-08002B2CF9AE}" pid="3" name="Category">
    <vt:lpwstr/>
  </property>
</Properties>
</file>