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slideLayouts/slideLayout14.xml" ContentType="application/vnd.openxmlformats-officedocument.presentationml.slideLayout+xml"/>
  <Override PartName="/ppt/theme/theme9.xml" ContentType="application/vnd.openxmlformats-officedocument.theme+xml"/>
  <Override PartName="/ppt/slideLayouts/slideLayout15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61" r:id="rId2"/>
    <p:sldMasterId id="2147483663" r:id="rId3"/>
    <p:sldMasterId id="2147483664" r:id="rId4"/>
    <p:sldMasterId id="2147483665" r:id="rId5"/>
    <p:sldMasterId id="2147483666" r:id="rId6"/>
    <p:sldMasterId id="2147483667" r:id="rId7"/>
    <p:sldMasterId id="2147483668" r:id="rId8"/>
    <p:sldMasterId id="2147483669" r:id="rId9"/>
    <p:sldMasterId id="2147483670" r:id="rId10"/>
  </p:sldMasterIdLst>
  <p:notesMasterIdLst>
    <p:notesMasterId r:id="rId51"/>
  </p:notesMasterIdLst>
  <p:sldIdLst>
    <p:sldId id="256" r:id="rId11"/>
    <p:sldId id="257" r:id="rId12"/>
    <p:sldId id="258" r:id="rId13"/>
    <p:sldId id="313" r:id="rId14"/>
    <p:sldId id="259" r:id="rId15"/>
    <p:sldId id="301" r:id="rId16"/>
    <p:sldId id="373" r:id="rId17"/>
    <p:sldId id="374" r:id="rId18"/>
    <p:sldId id="380" r:id="rId19"/>
    <p:sldId id="312" r:id="rId20"/>
    <p:sldId id="302" r:id="rId21"/>
    <p:sldId id="292" r:id="rId22"/>
    <p:sldId id="288" r:id="rId23"/>
    <p:sldId id="361" r:id="rId24"/>
    <p:sldId id="293" r:id="rId25"/>
    <p:sldId id="264" r:id="rId26"/>
    <p:sldId id="316" r:id="rId27"/>
    <p:sldId id="303" r:id="rId28"/>
    <p:sldId id="305" r:id="rId29"/>
    <p:sldId id="294" r:id="rId30"/>
    <p:sldId id="299" r:id="rId31"/>
    <p:sldId id="295" r:id="rId32"/>
    <p:sldId id="266" r:id="rId33"/>
    <p:sldId id="267" r:id="rId34"/>
    <p:sldId id="306" r:id="rId35"/>
    <p:sldId id="309" r:id="rId36"/>
    <p:sldId id="310" r:id="rId37"/>
    <p:sldId id="311" r:id="rId38"/>
    <p:sldId id="307" r:id="rId39"/>
    <p:sldId id="272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308" r:id="rId49"/>
    <p:sldId id="283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C9EE9-0BB6-42A0-9927-804C3FC1AA73}">
  <a:tblStyle styleId="{940C9EE9-0BB6-42A0-9927-804C3FC1AA73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CB2E371-3DF2-4305-A28E-8BE1A876A804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9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99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603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9D912AF-0358-47F6-BCF0-A068C5DAD741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48CAE15-51CD-4089-B33F-51E791733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F0EC521-E26A-4A07-A867-396D25B903AF}" type="slidenum">
              <a:rPr lang="en-US" altLang="en-US">
                <a:latin typeface="Arial" panose="020B0604020202020204" pitchFamily="34" charset="0"/>
                <a:ea typeface="DFKai-SB" pitchFamily="65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0A44A95-EAFF-40EA-84A8-9ACFF8378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75F2533-606D-4219-9CCF-8E8EA77AB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DBCFB83-4CEE-4C85-B840-F13D36585D77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9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4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238250" y="2420938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40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2257424" y="-66675"/>
            <a:ext cx="4689475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85800" y="215898"/>
            <a:ext cx="7772400" cy="8910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15962" y="145648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B19156F3-572C-40A2-B54E-E0DF2E49D5C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114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9A68CA-D6E6-42D6-9E80-40F84591C9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BBCA76-91C4-4BAB-8564-90706A7C85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1-</a:t>
            </a:r>
            <a:fld id="{EEC1BA44-F973-4C19-9D5C-E35C6D3DED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5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67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C83E0154-C390-4172-B562-FC6C29EA508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743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2" name="Shape 12" descr="C:\WINDOWS\Desktop\Elmasri and Navathe ppt\sent_to_author_for_approvel\bar2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71" r:id="rId3"/>
    <p:sldLayoutId id="2147483674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:\WINDOWS\Desktop\Elmasri and Navathe ppt\sent_to_author_for_approvel\bar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Intro. To Databases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238250" y="2420936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lang="en-US" sz="40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Dr. Shaheen Khatoon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lang="en-US" sz="4000" b="1" i="1" u="none" strike="noStrike" cap="none" dirty="0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Shaheen.Khatoon@xjtlu.edu.cn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A37-12EE-4AD5-BF1C-F2F34524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91230-CBC0-4621-B38B-B94CAD47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938" y="1106902"/>
            <a:ext cx="3690891" cy="5185614"/>
          </a:xfrm>
        </p:spPr>
        <p:txBody>
          <a:bodyPr/>
          <a:lstStyle/>
          <a:p>
            <a:r>
              <a:rPr lang="en-GB" sz="1600" dirty="0"/>
              <a:t>An object-oriented data model represented using </a:t>
            </a:r>
            <a:r>
              <a:rPr lang="en-GB" sz="1600" b="1" dirty="0">
                <a:solidFill>
                  <a:srgbClr val="FF0000"/>
                </a:solidFill>
              </a:rPr>
              <a:t>UML Class diagram </a:t>
            </a:r>
            <a:r>
              <a:rPr lang="en-GB" sz="1600" dirty="0"/>
              <a:t>and consists object-oriented concepts:</a:t>
            </a:r>
          </a:p>
          <a:p>
            <a:pPr lvl="1"/>
            <a:r>
              <a:rPr lang="en-GB" sz="1600" dirty="0"/>
              <a:t>A entity is modelled as an </a:t>
            </a:r>
            <a:r>
              <a:rPr lang="en-GB" sz="1600" b="1" dirty="0"/>
              <a:t>object</a:t>
            </a:r>
            <a:r>
              <a:rPr lang="en-GB" sz="1600" dirty="0"/>
              <a:t>. </a:t>
            </a:r>
          </a:p>
          <a:p>
            <a:pPr lvl="1"/>
            <a:r>
              <a:rPr lang="en-GB" sz="1600" dirty="0"/>
              <a:t>Every object has a </a:t>
            </a:r>
            <a:r>
              <a:rPr lang="en-GB" sz="1600" b="1" dirty="0">
                <a:solidFill>
                  <a:srgbClr val="FF0000"/>
                </a:solidFill>
              </a:rPr>
              <a:t>state </a:t>
            </a:r>
            <a:r>
              <a:rPr lang="en-GB" sz="1600" dirty="0"/>
              <a:t>(the set of values for the attributes of the object) and a </a:t>
            </a:r>
            <a:r>
              <a:rPr lang="en-GB" sz="1600" b="1" dirty="0" err="1">
                <a:solidFill>
                  <a:srgbClr val="FF0000"/>
                </a:solidFill>
              </a:rPr>
              <a:t>behavior</a:t>
            </a:r>
            <a:r>
              <a:rPr lang="en-GB" sz="1600" dirty="0"/>
              <a:t> (the set of methods that operate on the state of the object). </a:t>
            </a:r>
          </a:p>
          <a:p>
            <a:pPr lvl="1"/>
            <a:r>
              <a:rPr lang="en-GB" sz="1600" dirty="0"/>
              <a:t>The values and methods in an object can be accessed or invoked outside the object only through explicit </a:t>
            </a:r>
            <a:r>
              <a:rPr lang="en-GB" sz="1600" b="1" dirty="0">
                <a:solidFill>
                  <a:srgbClr val="FF0000"/>
                </a:solidFill>
              </a:rPr>
              <a:t>implementation</a:t>
            </a:r>
            <a:r>
              <a:rPr lang="en-GB" sz="1600" dirty="0"/>
              <a:t>.</a:t>
            </a:r>
          </a:p>
          <a:p>
            <a:pPr lvl="1"/>
            <a:r>
              <a:rPr lang="en-GB" sz="1600" dirty="0"/>
              <a:t>The relationship between the objects is through sharing of access </a:t>
            </a:r>
            <a:r>
              <a:rPr lang="en-GB" sz="1600" b="1" dirty="0">
                <a:solidFill>
                  <a:srgbClr val="FF0000"/>
                </a:solidFill>
              </a:rPr>
              <a:t>rather than through pointers or joins</a:t>
            </a:r>
            <a:r>
              <a:rPr lang="en-GB" sz="1600" dirty="0"/>
              <a:t>. </a:t>
            </a:r>
          </a:p>
          <a:p>
            <a:pPr marL="19050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FB501-1FD5-48F3-AB8F-34DB7C1F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829" y="1265391"/>
            <a:ext cx="5051393" cy="3124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45CBB3-1B3D-4DA9-81D3-D65545587F08}"/>
              </a:ext>
            </a:extLst>
          </p:cNvPr>
          <p:cNvSpPr/>
          <p:nvPr/>
        </p:nvSpPr>
        <p:spPr>
          <a:xfrm>
            <a:off x="4345620" y="453520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Employee class defined with two attributes: </a:t>
            </a:r>
          </a:p>
          <a:p>
            <a:pPr>
              <a:buClr>
                <a:srgbClr val="FF0000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id attribute is the employee identifier.</a:t>
            </a:r>
          </a:p>
          <a:p>
            <a:pPr>
              <a:buClr>
                <a:srgbClr val="FF0000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</a:t>
            </a:r>
            <a:r>
              <a:rPr lang="en-US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lastName</a:t>
            </a: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attribute is the last name of the employee.</a:t>
            </a:r>
          </a:p>
          <a:p>
            <a:pPr>
              <a:buClr>
                <a:srgbClr val="FF0000"/>
              </a:buClr>
              <a:buSzPct val="100000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Employee class has two methods: </a:t>
            </a:r>
          </a:p>
          <a:p>
            <a:pPr>
              <a:buClr>
                <a:srgbClr val="FF0000"/>
              </a:buClr>
              <a:buSzPct val="100000"/>
            </a:pPr>
            <a:r>
              <a:rPr lang="en-US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getId</a:t>
            </a: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() </a:t>
            </a:r>
          </a:p>
          <a:p>
            <a:pPr>
              <a:buClr>
                <a:srgbClr val="FF0000"/>
              </a:buClr>
              <a:buSzPct val="100000"/>
            </a:pPr>
            <a:r>
              <a:rPr lang="en-US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setId</a:t>
            </a: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(String </a:t>
            </a:r>
            <a:r>
              <a:rPr lang="en-US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anId</a:t>
            </a: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68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092" y="2934625"/>
            <a:ext cx="559190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</a:rPr>
              <a:t>Book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</a:rPr>
              <a:t>ISBN</a:t>
            </a:r>
            <a:r>
              <a:rPr lang="en-US" dirty="0">
                <a:latin typeface="Courier New" panose="02070309020205020404" pitchFamily="49" charset="0"/>
              </a:rPr>
              <a:t>="ISBN-0-13-713526-2" </a:t>
            </a:r>
            <a:r>
              <a:rPr lang="en-US" b="1" dirty="0">
                <a:latin typeface="Courier New" panose="02070309020205020404" pitchFamily="49" charset="0"/>
              </a:rPr>
              <a:t>Price</a:t>
            </a:r>
            <a:r>
              <a:rPr lang="en-US" dirty="0">
                <a:latin typeface="Courier New" panose="02070309020205020404" pitchFamily="49" charset="0"/>
              </a:rPr>
              <a:t>="85" </a:t>
            </a:r>
            <a:r>
              <a:rPr lang="en-US" b="1" dirty="0">
                <a:latin typeface="Courier New" panose="02070309020205020404" pitchFamily="49" charset="0"/>
              </a:rPr>
              <a:t>Edition</a:t>
            </a:r>
            <a:r>
              <a:rPr lang="en-US" dirty="0">
                <a:latin typeface="Courier New" panose="02070309020205020404" pitchFamily="49" charset="0"/>
              </a:rPr>
              <a:t>="3rd"&gt;</a:t>
            </a:r>
          </a:p>
          <a:p>
            <a:r>
              <a:rPr lang="en-US" dirty="0">
                <a:latin typeface="Courier New" panose="02070309020205020404" pitchFamily="49" charset="0"/>
              </a:rPr>
              <a:t>&lt;Title&gt;A First Course in Database Systems&lt;/Title&gt;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&lt;Authors&gt;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</a:rPr>
              <a:t>&lt;Author&gt;</a:t>
            </a:r>
          </a:p>
          <a:p>
            <a:r>
              <a:rPr lang="en-US" dirty="0">
                <a:latin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</a:rPr>
              <a:t>&gt;Jeffrey&lt;/</a:t>
            </a:r>
            <a:r>
              <a:rPr lang="en-US" dirty="0" err="1">
                <a:latin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</a:rPr>
              <a:t>&gt;Ullman&lt;/</a:t>
            </a:r>
            <a:r>
              <a:rPr lang="en-US" dirty="0" err="1">
                <a:latin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</a:rPr>
              <a:t>&lt;/Author&gt;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</a:rPr>
              <a:t>&lt;Author&gt;</a:t>
            </a:r>
          </a:p>
          <a:p>
            <a:r>
              <a:rPr lang="en-US" dirty="0">
                <a:latin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</a:rPr>
              <a:t>&gt;Jennifer&lt;/</a:t>
            </a:r>
            <a:r>
              <a:rPr lang="en-US" dirty="0" err="1">
                <a:latin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	&lt;</a:t>
            </a:r>
            <a:r>
              <a:rPr lang="en-US" dirty="0" err="1">
                <a:latin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</a:rPr>
              <a:t>Widom</a:t>
            </a:r>
            <a:r>
              <a:rPr lang="en-US" dirty="0">
                <a:latin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</a:rPr>
              <a:t>&lt;/Author&gt;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&lt;/Authors&gt;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&lt;/Book&gt;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693" y="328613"/>
            <a:ext cx="3621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333399"/>
                </a:solidFill>
              </a:rPr>
              <a:t>XML Data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843" y="1171892"/>
            <a:ext cx="8243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XML document captures data, instead a set of records, as a </a:t>
            </a:r>
            <a:r>
              <a:rPr lang="en-US" sz="3000" i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hierarchical structure</a:t>
            </a:r>
            <a:r>
              <a:rPr lang="en-US" sz="3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, of labeled values.</a:t>
            </a:r>
          </a:p>
        </p:txBody>
      </p:sp>
    </p:spTree>
    <p:extLst>
      <p:ext uri="{BB962C8B-B14F-4D97-AF65-F5344CB8AC3E}">
        <p14:creationId xmlns:p14="http://schemas.microsoft.com/office/powerpoint/2010/main" val="297835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Models Analysis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712200" cy="52959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b="1" dirty="0"/>
              <a:t>Network and hierarchical </a:t>
            </a:r>
            <a:r>
              <a:rPr lang="en-US" altLang="en-US" sz="2400" dirty="0"/>
              <a:t>models require the user to have knowledge of the </a:t>
            </a:r>
            <a:r>
              <a:rPr lang="en-US" altLang="en-US" sz="2400" b="1" u="sng" dirty="0"/>
              <a:t>physical data </a:t>
            </a:r>
            <a:r>
              <a:rPr lang="en-US" altLang="en-US" sz="2400" dirty="0"/>
              <a:t>being accessed</a:t>
            </a:r>
          </a:p>
          <a:p>
            <a:pPr eaLnBrk="1" hangingPunct="1"/>
            <a:r>
              <a:rPr lang="en-US" altLang="en-US" sz="2400" dirty="0"/>
              <a:t>Relational Model provides a substantial amount of </a:t>
            </a:r>
            <a:r>
              <a:rPr lang="en-US" altLang="en-US" sz="2400" b="1" dirty="0"/>
              <a:t>data independence.</a:t>
            </a:r>
          </a:p>
          <a:p>
            <a:pPr eaLnBrk="1" hangingPunct="1"/>
            <a:r>
              <a:rPr lang="en-US" altLang="en-US" sz="2400" dirty="0"/>
              <a:t>Relational systems adopt a </a:t>
            </a:r>
            <a:r>
              <a:rPr lang="en-US" altLang="en-US" sz="2400" b="1" dirty="0"/>
              <a:t>declarative </a:t>
            </a:r>
            <a:r>
              <a:rPr lang="en-US" altLang="en-US" sz="2400" dirty="0"/>
              <a:t>approach to database processing (that is, they specify </a:t>
            </a:r>
            <a:r>
              <a:rPr lang="en-US" altLang="en-US" sz="2400" i="1" dirty="0">
                <a:solidFill>
                  <a:schemeClr val="bg2"/>
                </a:solidFill>
              </a:rPr>
              <a:t>what</a:t>
            </a:r>
            <a:r>
              <a:rPr lang="en-US" altLang="en-US" sz="2400" i="1" dirty="0"/>
              <a:t> </a:t>
            </a:r>
            <a:r>
              <a:rPr lang="en-US" altLang="en-US" sz="2400" dirty="0"/>
              <a:t>data is to be retrieved)</a:t>
            </a:r>
          </a:p>
          <a:p>
            <a:pPr eaLnBrk="1" hangingPunct="1"/>
            <a:r>
              <a:rPr lang="en-US" altLang="en-US" sz="2400" dirty="0"/>
              <a:t> Network and hierarchical systems adopt a </a:t>
            </a:r>
            <a:r>
              <a:rPr lang="en-US" altLang="en-US" sz="2400" b="1" dirty="0"/>
              <a:t>navigational </a:t>
            </a:r>
            <a:r>
              <a:rPr lang="en-US" altLang="en-US" sz="2400" dirty="0"/>
              <a:t>approach (that is, they specify </a:t>
            </a:r>
            <a:r>
              <a:rPr lang="en-US" altLang="en-US" sz="2400" i="1" dirty="0">
                <a:solidFill>
                  <a:schemeClr val="bg2"/>
                </a:solidFill>
              </a:rPr>
              <a:t>how</a:t>
            </a:r>
            <a:r>
              <a:rPr lang="en-US" altLang="en-US" sz="2400" i="1" dirty="0"/>
              <a:t> </a:t>
            </a:r>
            <a:r>
              <a:rPr lang="en-US" altLang="en-US" sz="2400" dirty="0"/>
              <a:t>the data is to be retrieved).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PMingLiU" pitchFamily="18" charset="-120"/>
              </a:rPr>
              <a:t>1-</a:t>
            </a:r>
            <a:fld id="{B6A7D68C-5C51-4603-B515-90A142E7B947}" type="slidenum">
              <a:rPr lang="en-US" altLang="zh-TW" sz="1400" smtClean="0">
                <a:ea typeface="PMingLiU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4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26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PMingLiU" pitchFamily="18" charset="-120"/>
              </a:rPr>
              <a:t>1-</a:t>
            </a:r>
            <a:fld id="{CCD1930F-9589-4DE5-9F1C-1545E73123DC}" type="slidenum">
              <a:rPr lang="en-US" altLang="zh-TW" sz="1400" smtClean="0">
                <a:ea typeface="PMingLiU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400">
              <a:ea typeface="PMingLiU" pitchFamily="18" charset="-120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68413"/>
            <a:ext cx="40100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3860800"/>
            <a:ext cx="6019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5724525" y="1916113"/>
            <a:ext cx="3190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  <a:ea typeface="DFKai-SB" pitchFamily="65" charset="-120"/>
              </a:rPr>
              <a:t>A sample instance of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Arial" panose="020B0604020202020204" pitchFamily="34" charset="0"/>
                <a:ea typeface="DFKai-SB" pitchFamily="65" charset="-120"/>
              </a:rPr>
              <a:t>a relational schema.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4259" y="328613"/>
            <a:ext cx="4724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333399"/>
                </a:solidFill>
              </a:rPr>
              <a:t>Relational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199475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A3EC251-3B4D-47F2-883D-05ECE1B6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The Evolution of Data Models</a:t>
            </a:r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D4E34073-B54A-4068-BD3A-53BCCA22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55345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ea typeface="PMingLiU" pitchFamily="18" charset="-120"/>
              </a:rPr>
              <a:t>1-</a:t>
            </a:r>
            <a:fld id="{F5FF7FF9-77E1-414B-A12F-0B929374BA87}" type="slidenum">
              <a:rPr lang="en-US" altLang="zh-TW" sz="1400" smtClean="0">
                <a:ea typeface="PMingLiU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400">
              <a:ea typeface="PMingLiU" pitchFamily="18" charset="-12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9868" y="456496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DBMS Architecture</a:t>
            </a:r>
            <a:br>
              <a:rPr lang="en-US" altLang="en-US" b="0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485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5532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6857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Three-Schema Architecture </a:t>
            </a:r>
          </a:p>
        </p:txBody>
      </p:sp>
      <p:pic>
        <p:nvPicPr>
          <p:cNvPr id="169" name="Shape 16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40349" y="1054173"/>
            <a:ext cx="5558620" cy="503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5800" y="1781132"/>
            <a:ext cx="16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Schema:  </a:t>
            </a:r>
            <a:r>
              <a:rPr lang="en-US" dirty="0">
                <a:solidFill>
                  <a:schemeClr val="bg2"/>
                </a:solidFill>
              </a:rPr>
              <a:t>Use of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834797"/>
            <a:ext cx="1659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Schema:  </a:t>
            </a:r>
            <a:r>
              <a:rPr lang="en-US" dirty="0">
                <a:solidFill>
                  <a:schemeClr val="bg2"/>
                </a:solidFill>
              </a:rPr>
              <a:t>Meaning of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246" y="4340843"/>
            <a:ext cx="16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Schema:  </a:t>
            </a:r>
            <a:r>
              <a:rPr lang="en-US" dirty="0">
                <a:solidFill>
                  <a:schemeClr val="bg2"/>
                </a:solidFill>
              </a:rPr>
              <a:t>Storage of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174E6-F302-44C2-A684-7B72D21644A2}"/>
              </a:ext>
            </a:extLst>
          </p:cNvPr>
          <p:cNvSpPr txBox="1"/>
          <p:nvPr/>
        </p:nvSpPr>
        <p:spPr>
          <a:xfrm>
            <a:off x="630246" y="528060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Schema: </a:t>
            </a:r>
            <a:r>
              <a:rPr lang="en-US" dirty="0"/>
              <a:t>The overall description of the database is called the database schema.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148-69AF-4CA6-865D-AD7EA95E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three schema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E3167-7F50-475A-9C92-7A15ED12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25" y="1369656"/>
            <a:ext cx="5974672" cy="46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6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898"/>
            <a:ext cx="7772400" cy="449927"/>
          </a:xfrm>
        </p:spPr>
        <p:txBody>
          <a:bodyPr/>
          <a:lstStyle/>
          <a:p>
            <a:r>
              <a:rPr lang="en-US" dirty="0"/>
              <a:t>Conceptual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478" y="897088"/>
            <a:ext cx="5253280" cy="5458265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698625" algn="l"/>
              </a:tabLst>
              <a:defRPr/>
            </a:pPr>
            <a:r>
              <a:rPr lang="en-US" altLang="en-US" sz="2400" dirty="0"/>
              <a:t>Describes the structure of the whole database for users.  </a:t>
            </a:r>
          </a:p>
          <a:p>
            <a:pPr lvl="1">
              <a:lnSpc>
                <a:spcPct val="80000"/>
              </a:lnSpc>
              <a:tabLst>
                <a:tab pos="1698625" algn="l"/>
              </a:tabLst>
              <a:defRPr/>
            </a:pPr>
            <a:r>
              <a:rPr lang="en-US" altLang="en-US" sz="2000" i="1" dirty="0"/>
              <a:t>Describes </a:t>
            </a:r>
            <a:r>
              <a:rPr lang="en-US" altLang="en-US" sz="2000" i="1" dirty="0">
                <a:solidFill>
                  <a:srgbClr val="FF0000"/>
                </a:solidFill>
              </a:rPr>
              <a:t>logical database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structure</a:t>
            </a:r>
            <a:r>
              <a:rPr lang="en-US" altLang="en-US" sz="2000" i="1" dirty="0"/>
              <a:t> and include the abstraction of all the database entities, relationship among them, their attributes, data types, user operations and constraints</a:t>
            </a:r>
          </a:p>
          <a:p>
            <a:pPr lvl="1">
              <a:lnSpc>
                <a:spcPct val="80000"/>
              </a:lnSpc>
              <a:tabLst>
                <a:tab pos="1698625" algn="l"/>
              </a:tabLst>
              <a:defRPr/>
            </a:pPr>
            <a:r>
              <a:rPr lang="en-US" altLang="en-US" sz="2000" i="1" dirty="0"/>
              <a:t>It represent the </a:t>
            </a:r>
            <a:r>
              <a:rPr lang="en-US" altLang="en-US" sz="2000" b="1" i="1" dirty="0">
                <a:solidFill>
                  <a:srgbClr val="FF0000"/>
                </a:solidFill>
              </a:rPr>
              <a:t>entire database </a:t>
            </a:r>
            <a:r>
              <a:rPr lang="en-US" altLang="en-US" sz="2000" i="1" dirty="0"/>
              <a:t>and its consolidated image of the model of the real world that the database represent</a:t>
            </a:r>
          </a:p>
          <a:p>
            <a:pPr lvl="1">
              <a:lnSpc>
                <a:spcPct val="80000"/>
              </a:lnSpc>
              <a:tabLst>
                <a:tab pos="1698625" algn="l"/>
              </a:tabLst>
              <a:defRPr/>
            </a:pPr>
            <a:r>
              <a:rPr lang="en-US" altLang="en-US" sz="2000" i="1" dirty="0"/>
              <a:t>Data in this schema is visible to user</a:t>
            </a:r>
          </a:p>
          <a:p>
            <a:pPr marL="1066800" lvl="2" indent="0" eaLnBrk="1" hangingPunct="1">
              <a:lnSpc>
                <a:spcPct val="80000"/>
              </a:lnSpc>
              <a:buNone/>
              <a:tabLst>
                <a:tab pos="1698625" algn="l"/>
              </a:tabLst>
              <a:defRPr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698625" algn="l"/>
              </a:tabLst>
              <a:defRPr/>
            </a:pPr>
            <a:endParaRPr lang="en-US" altLang="en-US" sz="1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48" y="4145872"/>
            <a:ext cx="5705999" cy="257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8D196-B495-4373-87A7-9FD783B5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34" y="897088"/>
            <a:ext cx="3108488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372" y="1097268"/>
            <a:ext cx="5374119" cy="2112475"/>
          </a:xfrm>
        </p:spPr>
        <p:txBody>
          <a:bodyPr/>
          <a:lstStyle/>
          <a:p>
            <a:r>
              <a:rPr lang="en-US" altLang="en-US" sz="2000" dirty="0"/>
              <a:t>Represent only </a:t>
            </a:r>
            <a:r>
              <a:rPr lang="en-US" altLang="en-US" sz="2000" dirty="0">
                <a:solidFill>
                  <a:schemeClr val="bg2"/>
                </a:solidFill>
              </a:rPr>
              <a:t>portion of database </a:t>
            </a:r>
            <a:r>
              <a:rPr lang="en-US" altLang="en-US" sz="2000" dirty="0"/>
              <a:t>required by user or program determined by DBA. </a:t>
            </a:r>
          </a:p>
          <a:p>
            <a:r>
              <a:rPr lang="en-US" altLang="en-US" sz="2000" dirty="0"/>
              <a:t>The remaining part is hidden from user</a:t>
            </a:r>
          </a:p>
          <a:p>
            <a:r>
              <a:rPr lang="en-US" altLang="en-US" sz="2000" dirty="0"/>
              <a:t>Describes part of the information in conceptual schema in a form convenient to particular user’s/ group’s view. 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1-</a:t>
            </a:r>
            <a:fld id="{C83E0154-C390-4172-B562-FC6C29EA508D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3" y="4686901"/>
            <a:ext cx="5643978" cy="2086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50BA2-1E70-4F4E-AC09-AB4CB363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49" y="2933851"/>
            <a:ext cx="3685714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3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54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Chapter 2: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1238250" y="281305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lang="en-US" sz="40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Overview of  Data Models and Architectures</a:t>
            </a: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endParaRPr sz="4000" b="1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9931" y="0"/>
            <a:ext cx="7704138" cy="871538"/>
          </a:xfrm>
        </p:spPr>
        <p:txBody>
          <a:bodyPr/>
          <a:lstStyle/>
          <a:p>
            <a:pPr eaLnBrk="1" hangingPunct="1"/>
            <a:r>
              <a:rPr lang="en-US" altLang="en-US" sz="3200" b="0" dirty="0"/>
              <a:t>Internal Schema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4067" y="582937"/>
            <a:ext cx="5739281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1698625" algn="l"/>
              </a:tabLst>
              <a:defRPr/>
            </a:pPr>
            <a:r>
              <a:rPr lang="en-US" altLang="en-US" sz="2600" dirty="0"/>
              <a:t>Describes physical structure of database</a:t>
            </a:r>
          </a:p>
          <a:p>
            <a:pPr lvl="1">
              <a:lnSpc>
                <a:spcPct val="80000"/>
              </a:lnSpc>
              <a:tabLst>
                <a:tab pos="1698625" algn="l"/>
              </a:tabLst>
              <a:defRPr/>
            </a:pPr>
            <a:r>
              <a:rPr lang="en-US" altLang="en-US" sz="2000" dirty="0"/>
              <a:t>How data will be </a:t>
            </a:r>
            <a:r>
              <a:rPr lang="en-US" altLang="en-US" sz="2000" b="1" i="1" dirty="0"/>
              <a:t>stored</a:t>
            </a:r>
            <a:r>
              <a:rPr lang="en-US" altLang="en-US" sz="2000" dirty="0"/>
              <a:t>, </a:t>
            </a:r>
            <a:r>
              <a:rPr lang="en-US" altLang="en-US" sz="2000" b="1" i="1" dirty="0"/>
              <a:t>record type </a:t>
            </a:r>
            <a:r>
              <a:rPr lang="en-US" altLang="en-US" sz="2000" dirty="0"/>
              <a:t>and </a:t>
            </a:r>
            <a:r>
              <a:rPr lang="en-US" altLang="en-US" sz="2000" b="1" i="1" dirty="0"/>
              <a:t>access path </a:t>
            </a:r>
            <a:r>
              <a:rPr lang="en-US" altLang="en-US" sz="2000" dirty="0"/>
              <a:t>for data</a:t>
            </a:r>
          </a:p>
          <a:p>
            <a:pPr lvl="1">
              <a:lnSpc>
                <a:spcPct val="80000"/>
              </a:lnSpc>
              <a:tabLst>
                <a:tab pos="1698625" algn="l"/>
              </a:tabLst>
              <a:defRPr/>
            </a:pPr>
            <a:r>
              <a:rPr lang="en-US" altLang="en-US" sz="2000" dirty="0"/>
              <a:t>Detail of database </a:t>
            </a:r>
            <a:r>
              <a:rPr lang="en-US" altLang="en-US" sz="2000" i="1" dirty="0"/>
              <a:t>file structure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disk location</a:t>
            </a:r>
            <a:r>
              <a:rPr lang="en-US" altLang="en-US" sz="2000" dirty="0"/>
              <a:t>, </a:t>
            </a:r>
            <a:r>
              <a:rPr lang="en-US" altLang="en-US" sz="2000" i="1" dirty="0"/>
              <a:t>indexing detail </a:t>
            </a:r>
          </a:p>
          <a:p>
            <a:pPr lvl="1" eaLnBrk="1" hangingPunct="1">
              <a:lnSpc>
                <a:spcPct val="80000"/>
              </a:lnSpc>
              <a:tabLst>
                <a:tab pos="1698625" algn="l"/>
              </a:tabLst>
              <a:defRPr/>
            </a:pPr>
            <a:r>
              <a:rPr lang="en-US" altLang="en-US" sz="1600" dirty="0"/>
              <a:t>Designer will decide the configuration of the storage media- database server and DBMS for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31" y="3073201"/>
            <a:ext cx="7556595" cy="35647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903BFD-54E6-406C-A4A5-334D51FF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747" y="1410304"/>
            <a:ext cx="255238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9277"/>
      </p:ext>
    </p:extLst>
  </p:cSld>
  <p:clrMapOvr>
    <a:masterClrMapping/>
  </p:clrMapOvr>
  <p:transition>
    <p:diamond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1814"/>
            <a:ext cx="7772400" cy="819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Levels of Abstraction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5247" y="756677"/>
            <a:ext cx="8219257" cy="6101323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Physical level:</a:t>
            </a:r>
            <a:r>
              <a:rPr lang="en-US" altLang="en-US" dirty="0"/>
              <a:t> describes how a record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Logical level:</a:t>
            </a:r>
            <a:r>
              <a:rPr lang="en-US" altLang="en-US" dirty="0"/>
              <a:t> describes data stored in database, and the relationships among the data.</a:t>
            </a: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/>
              <a:t>	</a:t>
            </a:r>
            <a:r>
              <a:rPr lang="en-US" altLang="en-US" sz="2000" b="1" dirty="0"/>
              <a:t>type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= </a:t>
            </a:r>
            <a:r>
              <a:rPr lang="en-US" altLang="en-US" sz="2000" b="1" dirty="0"/>
              <a:t>record</a:t>
            </a:r>
            <a:endParaRPr lang="en-US" altLang="en-US" sz="2000" dirty="0"/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ID</a:t>
            </a:r>
            <a:r>
              <a:rPr lang="en-US" altLang="en-US" sz="2000" dirty="0"/>
              <a:t> : string; 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: string;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 : string;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1600" b="1" dirty="0"/>
              <a:t>end</a:t>
            </a:r>
            <a:r>
              <a:rPr lang="en-US" altLang="en-US" sz="1600" dirty="0"/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View level:</a:t>
            </a:r>
            <a:r>
              <a:rPr lang="en-US" altLang="en-US" dirty="0"/>
              <a:t> </a:t>
            </a:r>
            <a:r>
              <a:rPr lang="en-US" altLang="en-US" sz="2800" dirty="0"/>
              <a:t>application programs hide details of data types.  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800" dirty="0"/>
              <a:t>Views can also hide information (such as an employee’s salary) for security purposes.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220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65163" y="93663"/>
            <a:ext cx="7772400" cy="417512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Three Schema: Example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55869"/>
              </p:ext>
            </p:extLst>
          </p:nvPr>
        </p:nvGraphicFramePr>
        <p:xfrm>
          <a:off x="1646238" y="709757"/>
          <a:ext cx="2205037" cy="1474788"/>
        </p:xfrm>
        <a:graphic>
          <a:graphicData uri="http://schemas.openxmlformats.org/drawingml/2006/table">
            <a:tbl>
              <a:tblPr firstRow="1" bandRow="1"/>
              <a:tblGrid>
                <a:gridCol w="220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43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Employee Data</a:t>
                      </a:r>
                    </a:p>
                  </a:txBody>
                  <a:tcPr marL="91428" marR="91428" marT="45723" marB="45723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5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First</a:t>
                      </a:r>
                      <a:r>
                        <a:rPr kumimoji="0" lang="en-US" sz="1600" b="0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Name: Fatima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Last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Name: Abdullah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DOB:</a:t>
                      </a:r>
                      <a:r>
                        <a:rPr kumimoji="0" lang="en-US" sz="1600" b="0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12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th</a:t>
                      </a:r>
                      <a:r>
                        <a:rPr kumimoji="0" lang="en-US" sz="1600" b="0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Sept. 1980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23" marB="45723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01315"/>
              </p:ext>
            </p:extLst>
          </p:nvPr>
        </p:nvGraphicFramePr>
        <p:xfrm>
          <a:off x="6719888" y="781050"/>
          <a:ext cx="2205037" cy="1474788"/>
        </p:xfrm>
        <a:graphic>
          <a:graphicData uri="http://schemas.openxmlformats.org/drawingml/2006/table">
            <a:tbl>
              <a:tblPr firstRow="1" bandRow="1"/>
              <a:tblGrid>
                <a:gridCol w="220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43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Workers</a:t>
                      </a:r>
                    </a:p>
                  </a:txBody>
                  <a:tcPr marL="91428" marR="91428" marT="45723" marB="45723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52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Name: F.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Abdullah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Age:</a:t>
                      </a:r>
                      <a:r>
                        <a:rPr kumimoji="0" lang="en-US" sz="1600" b="0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en-US" sz="1600" b="0" i="0" u="none" strike="noStrike" cap="none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 Y, 10 d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Department: Sales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28" marR="91428" marT="45723" marB="45723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8505"/>
              </p:ext>
            </p:extLst>
          </p:nvPr>
        </p:nvGraphicFramePr>
        <p:xfrm>
          <a:off x="1999777" y="5497607"/>
          <a:ext cx="6780773" cy="430212"/>
        </p:xfrm>
        <a:graphic>
          <a:graphicData uri="http://schemas.openxmlformats.org/drawingml/2006/table">
            <a:tbl>
              <a:tblPr/>
              <a:tblGrid>
                <a:gridCol w="73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BH</a:t>
                      </a:r>
                    </a:p>
                  </a:txBody>
                  <a:tcPr marL="91451" marR="91451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RH</a:t>
                      </a:r>
                    </a:p>
                  </a:txBody>
                  <a:tcPr marL="91451" marR="91451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Fatima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Abdullah 12081980 5 D019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RH</a:t>
                      </a:r>
                    </a:p>
                  </a:txBody>
                  <a:tcPr marL="91451" marR="91451" marT="45710" marB="4571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Ahmad Ali…</a:t>
                      </a:r>
                    </a:p>
                  </a:txBody>
                  <a:tcPr marL="91451" marR="91451"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33749"/>
              </p:ext>
            </p:extLst>
          </p:nvPr>
        </p:nvGraphicFramePr>
        <p:xfrm>
          <a:off x="1434173" y="6343962"/>
          <a:ext cx="7604125" cy="463392"/>
        </p:xfrm>
        <a:graphic>
          <a:graphicData uri="http://schemas.openxmlformats.org/drawingml/2006/table">
            <a:tbl>
              <a:tblPr firstRow="1" bandRow="1"/>
              <a:tblGrid>
                <a:gridCol w="76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39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100011001111000011100001110000111000011100101010…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47181" y="2379940"/>
            <a:ext cx="520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66"/>
                </a:solidFill>
                <a:latin typeface="Arial" panose="020B0604020202020204" pitchFamily="34" charset="0"/>
                <a:ea typeface="DFKai-SB" pitchFamily="65" charset="-120"/>
              </a:rPr>
              <a:t>External Layer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DFKai-SB" pitchFamily="65" charset="-120"/>
              </a:rPr>
              <a:t>-Logical Data Independence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904331" y="4720383"/>
            <a:ext cx="485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66"/>
                </a:solidFill>
                <a:ea typeface="DFKai-SB" pitchFamily="65" charset="-120"/>
              </a:rPr>
              <a:t>Internal Layer</a:t>
            </a:r>
            <a:r>
              <a:rPr lang="en-US" altLang="en-US" sz="2000" dirty="0">
                <a:solidFill>
                  <a:srgbClr val="FF0000"/>
                </a:solidFill>
                <a:ea typeface="DFKai-SB" pitchFamily="65" charset="-120"/>
              </a:rPr>
              <a:t>-Physical Data Independence</a:t>
            </a:r>
          </a:p>
        </p:txBody>
      </p:sp>
      <p:sp>
        <p:nvSpPr>
          <p:cNvPr id="16" name="Flowchart: Process 15"/>
          <p:cNvSpPr/>
          <p:nvPr/>
        </p:nvSpPr>
        <p:spPr bwMode="auto">
          <a:xfrm>
            <a:off x="1293813" y="6245378"/>
            <a:ext cx="7631112" cy="4445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89548" y="5913042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66"/>
                </a:solidFill>
                <a:ea typeface="DFKai-SB" pitchFamily="65" charset="-120"/>
              </a:rPr>
              <a:t>OS Layer</a:t>
            </a:r>
          </a:p>
        </p:txBody>
      </p:sp>
      <p:sp>
        <p:nvSpPr>
          <p:cNvPr id="19" name="Flowchart: Process 18"/>
          <p:cNvSpPr/>
          <p:nvPr/>
        </p:nvSpPr>
        <p:spPr bwMode="auto">
          <a:xfrm>
            <a:off x="1293813" y="2804337"/>
            <a:ext cx="7631112" cy="4603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Flowchart: Process 19"/>
          <p:cNvSpPr/>
          <p:nvPr/>
        </p:nvSpPr>
        <p:spPr bwMode="auto">
          <a:xfrm>
            <a:off x="1293813" y="5075983"/>
            <a:ext cx="7631112" cy="4445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058" y="1205752"/>
            <a:ext cx="1441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ea typeface="DFKai-SB" pitchFamily="65" charset="-120"/>
              </a:rPr>
              <a:t>External/View Level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122" y="3587811"/>
            <a:ext cx="18303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ea typeface="DFKai-SB" pitchFamily="65" charset="-120"/>
              </a:rPr>
              <a:t>Conceptual/logical Level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16122" y="5412496"/>
            <a:ext cx="1735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eaLnBrk="1" hangingPunct="1">
              <a:spcBef>
                <a:spcPct val="0"/>
              </a:spcBef>
              <a:buClrTx/>
              <a:buSzTx/>
              <a:buFontTx/>
              <a:defRPr kumimoji="1" sz="1600">
                <a:solidFill>
                  <a:schemeClr val="accent2"/>
                </a:solidFill>
                <a:latin typeface="Times New Roman" panose="02020603050405020304" pitchFamily="18" charset="0"/>
                <a:ea typeface="DFKai-SB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r>
              <a:rPr lang="en-US" altLang="en-US" dirty="0"/>
              <a:t>Internal/Physical Level</a:t>
            </a:r>
          </a:p>
        </p:txBody>
      </p:sp>
      <p:sp>
        <p:nvSpPr>
          <p:cNvPr id="24" name="Flowchart: Process 23"/>
          <p:cNvSpPr/>
          <p:nvPr/>
        </p:nvSpPr>
        <p:spPr bwMode="auto">
          <a:xfrm>
            <a:off x="1570038" y="644525"/>
            <a:ext cx="7453312" cy="1676400"/>
          </a:xfrm>
          <a:prstGeom prst="flowChartProcess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100380" y="678926"/>
            <a:ext cx="227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  <a:ea typeface="DFKai-SB" pitchFamily="65" charset="-120"/>
              </a:rPr>
              <a:t>Object based Models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11922" y="2841434"/>
            <a:ext cx="3773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DFKai-SB" pitchFamily="65" charset="-120"/>
              </a:rPr>
              <a:t>Record Based  Model</a:t>
            </a:r>
          </a:p>
        </p:txBody>
      </p:sp>
      <p:sp>
        <p:nvSpPr>
          <p:cNvPr id="27" name="Flowchart: Process 26"/>
          <p:cNvSpPr>
            <a:spLocks noChangeArrowheads="1"/>
          </p:cNvSpPr>
          <p:nvPr/>
        </p:nvSpPr>
        <p:spPr bwMode="auto">
          <a:xfrm>
            <a:off x="2003425" y="3232684"/>
            <a:ext cx="6894513" cy="1471994"/>
          </a:xfrm>
          <a:prstGeom prst="flowChartProcess">
            <a:avLst/>
          </a:prstGeom>
          <a:noFill/>
          <a:ln w="25400" algn="ctr">
            <a:solidFill>
              <a:srgbClr val="FF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ea typeface="DFKai-SB" pitchFamily="65" charset="-12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89548" y="5162058"/>
            <a:ext cx="3773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ea typeface="DFKai-SB" pitchFamily="65" charset="-120"/>
              </a:rPr>
              <a:t>Physical Model</a:t>
            </a:r>
          </a:p>
        </p:txBody>
      </p:sp>
      <p:sp>
        <p:nvSpPr>
          <p:cNvPr id="29" name="Flowchart: Process 28"/>
          <p:cNvSpPr>
            <a:spLocks noChangeArrowheads="1"/>
          </p:cNvSpPr>
          <p:nvPr/>
        </p:nvSpPr>
        <p:spPr bwMode="auto">
          <a:xfrm>
            <a:off x="1819922" y="5240402"/>
            <a:ext cx="7078016" cy="740354"/>
          </a:xfrm>
          <a:prstGeom prst="flowChartProcess">
            <a:avLst/>
          </a:prstGeom>
          <a:noFill/>
          <a:ln w="25400" algn="ctr">
            <a:solidFill>
              <a:srgbClr val="00B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ea typeface="DFKai-SB" pitchFamily="65" charset="-12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0" y="2440154"/>
            <a:ext cx="3468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ea typeface="DFKai-SB" pitchFamily="65" charset="-120"/>
              </a:rPr>
              <a:t>Ext/conceptual mapping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-105173" y="4747726"/>
            <a:ext cx="3365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ea typeface="DFKai-SB" pitchFamily="65" charset="-120"/>
              </a:rPr>
              <a:t>Conceptual/Int. mapping</a:t>
            </a:r>
          </a:p>
        </p:txBody>
      </p:sp>
      <p:pic>
        <p:nvPicPr>
          <p:cNvPr id="34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1081088"/>
            <a:ext cx="533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1109663"/>
            <a:ext cx="5524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17773-3AA1-4F61-B857-922FB5BFD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9538"/>
              </p:ext>
            </p:extLst>
          </p:nvPr>
        </p:nvGraphicFramePr>
        <p:xfrm>
          <a:off x="2362200" y="3394779"/>
          <a:ext cx="3365500" cy="1166877"/>
        </p:xfrm>
        <a:graphic>
          <a:graphicData uri="http://schemas.openxmlformats.org/drawingml/2006/table">
            <a:tbl>
              <a:tblPr firstRow="1" bandRow="1">
                <a:tableStyleId>{940C9EE9-0BB6-42A0-9927-804C3FC1AA73}</a:tableStyleId>
              </a:tblPr>
              <a:tblGrid>
                <a:gridCol w="1425561">
                  <a:extLst>
                    <a:ext uri="{9D8B030D-6E8A-4147-A177-3AD203B41FA5}">
                      <a16:colId xmlns:a16="http://schemas.microsoft.com/office/drawing/2014/main" val="2277742694"/>
                    </a:ext>
                  </a:extLst>
                </a:gridCol>
                <a:gridCol w="1014059">
                  <a:extLst>
                    <a:ext uri="{9D8B030D-6E8A-4147-A177-3AD203B41FA5}">
                      <a16:colId xmlns:a16="http://schemas.microsoft.com/office/drawing/2014/main" val="1546192076"/>
                    </a:ext>
                  </a:extLst>
                </a:gridCol>
                <a:gridCol w="925880">
                  <a:extLst>
                    <a:ext uri="{9D8B030D-6E8A-4147-A177-3AD203B41FA5}">
                      <a16:colId xmlns:a16="http://schemas.microsoft.com/office/drawing/2014/main" val="196491255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DOB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Dep.No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626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Fatima Abdullah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12-08-1980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7328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Ahmad Ali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10-03-1990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1018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6395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899E8D-EB3A-4E0A-A800-2E91A5D2B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8538"/>
              </p:ext>
            </p:extLst>
          </p:nvPr>
        </p:nvGraphicFramePr>
        <p:xfrm>
          <a:off x="5860849" y="3385328"/>
          <a:ext cx="2193332" cy="1047244"/>
        </p:xfrm>
        <a:graphic>
          <a:graphicData uri="http://schemas.openxmlformats.org/drawingml/2006/table">
            <a:tbl>
              <a:tblPr firstRow="1" bandRow="1">
                <a:tableStyleId>{940C9EE9-0BB6-42A0-9927-804C3FC1AA73}</a:tableStyleId>
              </a:tblPr>
              <a:tblGrid>
                <a:gridCol w="1096666">
                  <a:extLst>
                    <a:ext uri="{9D8B030D-6E8A-4147-A177-3AD203B41FA5}">
                      <a16:colId xmlns:a16="http://schemas.microsoft.com/office/drawing/2014/main" val="1758786415"/>
                    </a:ext>
                  </a:extLst>
                </a:gridCol>
                <a:gridCol w="1096666">
                  <a:extLst>
                    <a:ext uri="{9D8B030D-6E8A-4147-A177-3AD203B41FA5}">
                      <a16:colId xmlns:a16="http://schemas.microsoft.com/office/drawing/2014/main" val="154718873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Dep.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</a:rPr>
                        <a:t>Dep.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6695427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718197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Marketing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0921136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….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362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/>
      <p:bldP spid="19" grpId="0" animBg="1"/>
      <p:bldP spid="20" grpId="0" animBg="1"/>
      <p:bldP spid="21" grpId="0"/>
      <p:bldP spid="24" grpId="0" animBg="1"/>
      <p:bldP spid="25" grpId="0"/>
      <p:bldP spid="26" grpId="0"/>
      <p:bldP spid="27" grpId="0" animBg="1"/>
      <p:bldP spid="28" grpId="0"/>
      <p:bldP spid="29" grpId="0" animBg="1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Mapping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15962" y="11064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transform a request specified on external schema into conceptual schema and then to internal schema for processing over stored data: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of transforming requests and results between levels called </a:t>
            </a:r>
            <a:r>
              <a:rPr lang="en-US" sz="2800" b="1" i="0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 schema Mappings</a:t>
            </a:r>
          </a:p>
          <a:p>
            <a:pPr marL="514350" indent="-514350">
              <a:spcBef>
                <a:spcPts val="560"/>
              </a:spcBef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purpose is to achieve </a:t>
            </a:r>
            <a:r>
              <a:rPr lang="en-US" sz="2800" b="1" i="0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Independence</a:t>
            </a:r>
            <a:endParaRPr sz="2800" b="1" i="0" u="none" strike="noStrike" cap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 idx="4294967295"/>
          </p:nvPr>
        </p:nvSpPr>
        <p:spPr>
          <a:xfrm>
            <a:off x="609600" y="144461"/>
            <a:ext cx="8077199" cy="47466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Data Independence 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4294967295"/>
          </p:nvPr>
        </p:nvSpPr>
        <p:spPr>
          <a:xfrm>
            <a:off x="393701" y="877887"/>
            <a:ext cx="5472527" cy="57339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400" b="0" i="0" u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capacity to change the schema at one level without having to change it at the next higher level</a:t>
            </a:r>
          </a:p>
          <a:p>
            <a:pPr indent="-285750">
              <a:lnSpc>
                <a:spcPct val="90000"/>
              </a:lnSpc>
              <a:spcBef>
                <a:spcPts val="440"/>
              </a:spcBef>
              <a:buFont typeface="Times New Roman"/>
              <a:buChar char="–"/>
            </a:pPr>
            <a:r>
              <a:rPr lang="en-US" sz="2400" b="1" i="0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data Independence: </a:t>
            </a:r>
          </a:p>
          <a:p>
            <a:pPr lvl="1" indent="-228600">
              <a:lnSpc>
                <a:spcPct val="90000"/>
              </a:lnSpc>
              <a:spcBef>
                <a:spcPts val="360"/>
              </a:spcBef>
              <a:buFont typeface="Noto Sans Symbols"/>
              <a:buChar char="●"/>
            </a:pPr>
            <a:r>
              <a:rPr lang="en-US" sz="2200" b="1" dirty="0"/>
              <a:t>T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capacity to change the conceptual schema without having to change external schemas or application programs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or reduce)</a:t>
            </a:r>
          </a:p>
          <a:p>
            <a:pPr lvl="1"/>
            <a:r>
              <a:rPr lang="en-US" altLang="en-US" sz="2400" dirty="0"/>
              <a:t>Adding/deleting attribute to some relation</a:t>
            </a:r>
          </a:p>
          <a:p>
            <a:pPr lvl="2"/>
            <a:r>
              <a:rPr lang="en-US" altLang="en-US" sz="2000" dirty="0"/>
              <a:t>no need to change the programs or views that don’t require to use the new attribute</a:t>
            </a:r>
          </a:p>
          <a:p>
            <a:pPr lvl="2"/>
            <a:r>
              <a:rPr lang="en-US" altLang="en-US" sz="2000" dirty="0"/>
              <a:t>View definitions in External to conceptual mapping only need to be changed for views that use the deleted attribute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00" y="619121"/>
            <a:ext cx="3179299" cy="62388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79" y="1301742"/>
            <a:ext cx="4953318" cy="5169395"/>
          </a:xfrm>
        </p:spPr>
        <p:txBody>
          <a:bodyPr/>
          <a:lstStyle/>
          <a:p>
            <a:pPr indent="-285750">
              <a:lnSpc>
                <a:spcPct val="90000"/>
              </a:lnSpc>
              <a:spcBef>
                <a:spcPts val="440"/>
              </a:spcBef>
            </a:pPr>
            <a:r>
              <a:rPr lang="en-US" sz="2400" dirty="0">
                <a:solidFill>
                  <a:srgbClr val="F81E42"/>
                </a:solidFill>
              </a:rPr>
              <a:t>Physical Data independence: </a:t>
            </a:r>
          </a:p>
          <a:p>
            <a:pPr lvl="1" indent="-228600">
              <a:lnSpc>
                <a:spcPct val="90000"/>
              </a:lnSpc>
              <a:spcBef>
                <a:spcPts val="360"/>
              </a:spcBef>
            </a:pPr>
            <a:r>
              <a:rPr lang="en-US" sz="2200" b="1" dirty="0"/>
              <a:t>The capacity to change the internal schema without having to change the conceptual schemas </a:t>
            </a:r>
          </a:p>
          <a:p>
            <a:pPr lvl="1" indent="-228600">
              <a:lnSpc>
                <a:spcPct val="90000"/>
              </a:lnSpc>
              <a:spcBef>
                <a:spcPts val="360"/>
              </a:spcBef>
            </a:pPr>
            <a:endParaRPr lang="en-US" altLang="en-US" sz="2200" dirty="0"/>
          </a:p>
          <a:p>
            <a:pPr lvl="1" indent="-228600">
              <a:lnSpc>
                <a:spcPct val="90000"/>
              </a:lnSpc>
              <a:spcBef>
                <a:spcPts val="360"/>
              </a:spcBef>
            </a:pPr>
            <a:r>
              <a:rPr lang="en-US" altLang="en-US" sz="2200" dirty="0"/>
              <a:t>Performance tuning –modification at physical level creating a new index, changing file organization etc.</a:t>
            </a:r>
          </a:p>
          <a:p>
            <a:pPr lvl="1" indent="-228600">
              <a:lnSpc>
                <a:spcPct val="90000"/>
              </a:lnSpc>
              <a:spcBef>
                <a:spcPts val="360"/>
              </a:spcBef>
            </a:pPr>
            <a:endParaRPr lang="en-US" altLang="en-US" sz="2200" dirty="0"/>
          </a:p>
          <a:p>
            <a:pPr lvl="1" indent="-228600">
              <a:lnSpc>
                <a:spcPct val="90000"/>
              </a:lnSpc>
              <a:spcBef>
                <a:spcPts val="360"/>
              </a:spcBef>
            </a:pPr>
            <a:r>
              <a:rPr lang="en-US" altLang="en-US" sz="2200" dirty="0"/>
              <a:t>If the same data as before remain in the database should not affect conceptual schema</a:t>
            </a:r>
          </a:p>
          <a:p>
            <a:pPr lvl="2" indent="-228600">
              <a:lnSpc>
                <a:spcPct val="90000"/>
              </a:lnSpc>
              <a:spcBef>
                <a:spcPts val="360"/>
              </a:spcBef>
            </a:pPr>
            <a:endParaRPr lang="en-US" sz="1800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51" y="1301741"/>
            <a:ext cx="3277772" cy="53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06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9576"/>
            <a:ext cx="7772400" cy="5712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7964" y="690808"/>
            <a:ext cx="8557797" cy="5908431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-128"/>
              </a:rPr>
              <a:t>Similar to </a:t>
            </a:r>
            <a:r>
              <a:rPr lang="en-US" sz="2400" i="1" dirty="0">
                <a:ea typeface="ＭＳ Ｐゴシック" charset="-128"/>
              </a:rPr>
              <a:t>types</a:t>
            </a:r>
            <a:r>
              <a:rPr lang="en-US" sz="2400" dirty="0">
                <a:ea typeface="ＭＳ Ｐゴシック" charset="-128"/>
              </a:rPr>
              <a:t> and </a:t>
            </a:r>
            <a:r>
              <a:rPr lang="en-US" sz="2400" i="1" dirty="0">
                <a:ea typeface="ＭＳ Ｐゴシック" charset="-128"/>
              </a:rPr>
              <a:t>variables</a:t>
            </a:r>
            <a:r>
              <a:rPr lang="en-US" sz="2400" dirty="0">
                <a:ea typeface="ＭＳ Ｐゴシック" charset="-128"/>
              </a:rPr>
              <a:t> in programming languages</a:t>
            </a:r>
          </a:p>
          <a:p>
            <a:r>
              <a:rPr lang="en-US" sz="2400" b="1" dirty="0">
                <a:solidFill>
                  <a:srgbClr val="000099"/>
                </a:solidFill>
                <a:ea typeface="ＭＳ Ｐゴシック" charset="-128"/>
              </a:rPr>
              <a:t>Schema</a:t>
            </a:r>
            <a:r>
              <a:rPr lang="en-US" sz="2400" dirty="0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–  </a:t>
            </a:r>
            <a:r>
              <a:rPr lang="en-US" sz="2800" dirty="0"/>
              <a:t>The schema sets up the </a:t>
            </a:r>
            <a:r>
              <a:rPr lang="en-US" sz="2800" b="1" dirty="0"/>
              <a:t>structure </a:t>
            </a:r>
            <a:r>
              <a:rPr lang="en-US" sz="2800" dirty="0"/>
              <a:t>of the database (Set database object).</a:t>
            </a:r>
          </a:p>
          <a:p>
            <a:pPr lvl="1"/>
            <a:r>
              <a:rPr lang="en-US" sz="2400" dirty="0"/>
              <a:t>Typically the schema is set up at the beginning, and doesn't change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Example: The database consists of information about a set of customers and accounts in a bank and the relationship between them</a:t>
            </a:r>
          </a:p>
          <a:p>
            <a:pPr lvl="2">
              <a:buFont typeface="Webdings" charset="2"/>
              <a:buChar char="4"/>
              <a:defRPr/>
            </a:pPr>
            <a:r>
              <a:rPr lang="en-US" sz="1800" dirty="0">
                <a:ea typeface="ＭＳ Ｐゴシック" charset="-128"/>
              </a:rPr>
              <a:t>Analogous to </a:t>
            </a:r>
            <a:r>
              <a:rPr lang="en-US" sz="1800" b="1" dirty="0">
                <a:ea typeface="ＭＳ Ｐゴシック" charset="-128"/>
              </a:rPr>
              <a:t>type </a:t>
            </a:r>
            <a:r>
              <a:rPr lang="en-US" sz="1800" dirty="0">
                <a:ea typeface="ＭＳ Ｐゴシック" charset="-128"/>
              </a:rPr>
              <a:t>information of a </a:t>
            </a:r>
            <a:r>
              <a:rPr lang="en-US" sz="1800" b="1" dirty="0">
                <a:ea typeface="ＭＳ Ｐゴシック" charset="-128"/>
              </a:rPr>
              <a:t>variable </a:t>
            </a:r>
            <a:r>
              <a:rPr lang="en-US" sz="1800" dirty="0">
                <a:ea typeface="ＭＳ Ｐゴシック" charset="-128"/>
              </a:rPr>
              <a:t>in a program</a:t>
            </a:r>
          </a:p>
          <a:p>
            <a:pPr>
              <a:defRPr/>
            </a:pPr>
            <a:r>
              <a:rPr lang="en-US" sz="2400" b="1" dirty="0">
                <a:solidFill>
                  <a:srgbClr val="000099"/>
                </a:solidFill>
                <a:ea typeface="ＭＳ Ｐゴシック" charset="-128"/>
              </a:rPr>
              <a:t>Instance</a:t>
            </a:r>
            <a:r>
              <a:rPr lang="en-US" sz="2400" dirty="0">
                <a:ea typeface="ＭＳ Ｐゴシック" charset="-128"/>
              </a:rPr>
              <a:t> – the actual content of the database at a particular point in time 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Analogous to the </a:t>
            </a:r>
            <a:r>
              <a:rPr lang="en-US" sz="2000" b="1" dirty="0">
                <a:ea typeface="ＭＳ Ｐゴシック" charset="-128"/>
              </a:rPr>
              <a:t>value </a:t>
            </a:r>
            <a:r>
              <a:rPr lang="en-US" sz="2000" dirty="0">
                <a:ea typeface="ＭＳ Ｐゴシック" charset="-128"/>
              </a:rPr>
              <a:t>of a variable</a:t>
            </a:r>
          </a:p>
          <a:p>
            <a:pPr>
              <a:defRPr/>
            </a:pPr>
            <a:endParaRPr lang="en-US" sz="1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0045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65532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Example: University Database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675" y="4424362"/>
            <a:ext cx="3371850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8612" y="3581400"/>
            <a:ext cx="4581524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750" y="5219700"/>
            <a:ext cx="4076699" cy="133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29237" y="4648200"/>
            <a:ext cx="3390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5962" y="5848350"/>
            <a:ext cx="2924175" cy="78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" y="1600200"/>
            <a:ext cx="4572000" cy="170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457200" y="1447800"/>
            <a:ext cx="8305799" cy="1904999"/>
          </a:xfrm>
          <a:prstGeom prst="rect">
            <a:avLst/>
          </a:prstGeom>
          <a:noFill/>
          <a:ln w="28575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457200" y="3505200"/>
            <a:ext cx="8305799" cy="3200399"/>
          </a:xfrm>
          <a:prstGeom prst="rect">
            <a:avLst/>
          </a:prstGeom>
          <a:noFill/>
          <a:ln w="28575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4987925" y="1331912"/>
            <a:ext cx="14033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DB Schema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68275" y="3836987"/>
            <a:ext cx="4375149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 DB State/Instance/Extension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715000" y="2605086"/>
            <a:ext cx="2178049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Schema Constructs</a:t>
            </a:r>
          </a:p>
        </p:txBody>
      </p:sp>
      <p:cxnSp>
        <p:nvCxnSpPr>
          <p:cNvPr id="240" name="Shape 240"/>
          <p:cNvCxnSpPr/>
          <p:nvPr/>
        </p:nvCxnSpPr>
        <p:spPr>
          <a:xfrm flipH="1">
            <a:off x="3581400" y="2789236"/>
            <a:ext cx="2133599" cy="3492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1" name="Shape 241"/>
          <p:cNvCxnSpPr/>
          <p:nvPr/>
        </p:nvCxnSpPr>
        <p:spPr>
          <a:xfrm rot="10800000">
            <a:off x="4724400" y="2482849"/>
            <a:ext cx="990599" cy="30638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2" name="Shape 242"/>
          <p:cNvCxnSpPr/>
          <p:nvPr/>
        </p:nvCxnSpPr>
        <p:spPr>
          <a:xfrm flipH="1">
            <a:off x="3733800" y="2789236"/>
            <a:ext cx="1981199" cy="501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4610100" y="2482849"/>
            <a:ext cx="1104899" cy="3063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07478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85800" y="41275"/>
            <a:ext cx="7772400" cy="59055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Schema versus DB state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514350" y="636587"/>
            <a:ext cx="8361361" cy="5764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6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to distinguish between DB schema and state: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</a:t>
            </a:r>
            <a:r>
              <a:rPr lang="en-US" sz="2400" b="1" i="1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</a:t>
            </a:r>
            <a:r>
              <a:rPr lang="en-US" sz="2400" b="0" i="0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new database, specify its database schema only to the DBMs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corresponding database state is the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state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sz="2400" b="0" i="1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state 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database when database is first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Populated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initial data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when a basic operation is applied we get another database state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any point in time database has a 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ensures that every state of database is </a:t>
            </a:r>
            <a:r>
              <a:rPr lang="en-US" sz="2400" b="1" i="1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 State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satisfies structure and constraints specified in schema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only change when requirement change called schema evolution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we may decide another data item needed to be stored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1322435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2.1 </a:t>
            </a:r>
          </a:p>
          <a:p>
            <a:pPr lvl="1"/>
            <a:r>
              <a:rPr lang="en-US" dirty="0"/>
              <a:t>2.2</a:t>
            </a:r>
          </a:p>
          <a:p>
            <a:r>
              <a:rPr lang="en-US" dirty="0"/>
              <a:t>Review Questions</a:t>
            </a:r>
          </a:p>
          <a:p>
            <a:pPr lvl="1"/>
            <a:r>
              <a:rPr lang="en-US" dirty="0"/>
              <a:t>2.1 -2.5 </a:t>
            </a:r>
          </a:p>
        </p:txBody>
      </p:sp>
    </p:spTree>
    <p:extLst>
      <p:ext uri="{BB962C8B-B14F-4D97-AF65-F5344CB8AC3E}">
        <p14:creationId xmlns:p14="http://schemas.microsoft.com/office/powerpoint/2010/main" val="231851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Chapter 2: Outline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15962" y="14557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Database Development process</a:t>
            </a:r>
            <a:endParaRPr lang="en-US"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Models, Schemas, and Instances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Three-Schema Architecture and Data Independence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Languages and Interfaces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Database System Environment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and Client/Server Architectures</a:t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DBMSs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786301" y="955576"/>
            <a:ext cx="7772400" cy="56421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Definition Language (DDL):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define/setup a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schemas or structure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particular database.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Manipulation Language (DML):</a:t>
            </a:r>
          </a:p>
          <a:p>
            <a:pPr lvl="1"/>
            <a:r>
              <a:rPr lang="en-US" sz="24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querying and modifying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database, o</a:t>
            </a:r>
            <a:r>
              <a:rPr lang="en-US" sz="2400"/>
              <a:t>nce </a:t>
            </a:r>
            <a:r>
              <a:rPr lang="en-US" sz="2400" dirty="0"/>
              <a:t>the schema has been set up and data has been loaded, </a:t>
            </a:r>
            <a:endParaRPr lang="en-US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Query Language (SQL):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comprehensive language that combines both DDL and DML.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571891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Database Languages: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Centralized and Client/Server Architectures for DBMSs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15962" y="14557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DBMSs Architecture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DBMS functionality, application program execution, and user interface processing carried out on one machine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 Physical Centralized Architecture</a:t>
            </a:r>
          </a:p>
        </p:txBody>
      </p:sp>
      <p:pic>
        <p:nvPicPr>
          <p:cNvPr id="279" name="Shape 279" descr="fig02_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62" y="1246187"/>
            <a:ext cx="6476999" cy="424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Basic Client/Server Architectures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715962" y="14557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client/server architecture was developed to deal with computer environment in which a large number of PCs, workstation, file server…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client in this framework is typically a user machine that provides user interface capabilities and local processing</a:t>
            </a:r>
          </a:p>
          <a:p>
            <a:pPr marL="0" marR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endParaRPr lang="en-US"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server is a system containing both hardware and software that can provide services to the client machines.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Logical two-tier client server architecture</a:t>
            </a:r>
          </a:p>
        </p:txBody>
      </p:sp>
      <p:pic>
        <p:nvPicPr>
          <p:cNvPr id="291" name="Shape 291" descr="fig02_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590800"/>
            <a:ext cx="7810499" cy="17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Two-tier Architecture 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715962" y="14557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called </a:t>
            </a: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two-tire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architectures because the software components are distributed over two systems: client and server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emergence of the </a:t>
            </a: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changed the roles of client and server, leading to the </a:t>
            </a: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three-tier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Three-tier architecture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715962" y="14557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intermediate layer or 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layer 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sometimes called the 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server 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</a:p>
          <a:p>
            <a:pPr marL="533400" marR="0" lvl="0" indent="-533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28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3400" marR="0" lvl="0" indent="-533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Three-tier Architecture can </a:t>
            </a:r>
            <a:r>
              <a:rPr lang="en-US" sz="2800" b="0" i="0" u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Security: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33400" marR="0" lvl="0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AutoNum type="arabicPeriod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server only accessible via middle tier</a:t>
            </a:r>
          </a:p>
          <a:p>
            <a:pPr marL="533400" marR="0" lvl="0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AutoNum type="arabicPeriod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cannot directly access database server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Three-tier client-server architecture</a:t>
            </a:r>
          </a:p>
        </p:txBody>
      </p:sp>
      <p:pic>
        <p:nvPicPr>
          <p:cNvPr id="309" name="Shape 309" descr="fig02_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725" y="1847850"/>
            <a:ext cx="8194674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Three-tier architecture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15962" y="14557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layer displays information to the user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business logic layer handles intermediate rules and constrains before data is passed up to the user or down to the DBMS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bottom layer is split into two layers (a web server and a database server), then it is a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4-tire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(possible to the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n-tier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  <a:p>
            <a:pPr lvl="1"/>
            <a:r>
              <a:rPr lang="en-US" dirty="0"/>
              <a:t>2.3</a:t>
            </a:r>
          </a:p>
          <a:p>
            <a:pPr lvl="1"/>
            <a:r>
              <a:rPr lang="en-US" dirty="0"/>
              <a:t>2.4</a:t>
            </a:r>
          </a:p>
          <a:p>
            <a:pPr lvl="1"/>
            <a:r>
              <a:rPr lang="en-US" dirty="0"/>
              <a:t>2.5</a:t>
            </a:r>
          </a:p>
          <a:p>
            <a:r>
              <a:rPr lang="en-US" dirty="0"/>
              <a:t>Review Questions:</a:t>
            </a:r>
          </a:p>
          <a:p>
            <a:pPr lvl="1"/>
            <a:r>
              <a:rPr lang="en-US" dirty="0"/>
              <a:t>2.9-2.11</a:t>
            </a:r>
          </a:p>
        </p:txBody>
      </p:sp>
    </p:spTree>
    <p:extLst>
      <p:ext uri="{BB962C8B-B14F-4D97-AF65-F5344CB8AC3E}">
        <p14:creationId xmlns:p14="http://schemas.microsoft.com/office/powerpoint/2010/main" val="52249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D743-470F-4986-842D-8EA09EFC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25" y="0"/>
            <a:ext cx="7772400" cy="720650"/>
          </a:xfrm>
        </p:spPr>
        <p:txBody>
          <a:bodyPr/>
          <a:lstStyle/>
          <a:p>
            <a:r>
              <a:rPr lang="en-US" dirty="0"/>
              <a:t>Database Development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FF232-6098-4CB0-8A63-8FBA34BE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17" y="720650"/>
            <a:ext cx="3311372" cy="36546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3C6C-77CC-4BBE-8CB6-1B5227A8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425" y="839878"/>
            <a:ext cx="6010182" cy="5485508"/>
          </a:xfrm>
        </p:spPr>
        <p:txBody>
          <a:bodyPr/>
          <a:lstStyle/>
          <a:p>
            <a:r>
              <a:rPr lang="en-GB" sz="2000" b="1" dirty="0">
                <a:solidFill>
                  <a:srgbClr val="FF0000"/>
                </a:solidFill>
              </a:rPr>
              <a:t>Data modelling </a:t>
            </a:r>
            <a:r>
              <a:rPr lang="en-GB" sz="2000" dirty="0"/>
              <a:t>is the first part of the database development process</a:t>
            </a:r>
          </a:p>
          <a:p>
            <a:pPr lvl="1"/>
            <a:r>
              <a:rPr lang="en-GB" sz="2000" dirty="0"/>
              <a:t> </a:t>
            </a:r>
            <a:r>
              <a:rPr lang="en-GB" sz="1800" b="1" dirty="0">
                <a:solidFill>
                  <a:srgbClr val="FF0000"/>
                </a:solidFill>
              </a:rPr>
              <a:t>Conceptual data modelling </a:t>
            </a:r>
            <a:r>
              <a:rPr lang="en-GB" sz="1800" dirty="0"/>
              <a:t>is the examination of a business and business data to determine the </a:t>
            </a:r>
            <a:r>
              <a:rPr lang="en-GB" sz="1800" b="1" i="1" dirty="0">
                <a:solidFill>
                  <a:schemeClr val="accent6"/>
                </a:solidFill>
              </a:rPr>
              <a:t>structure</a:t>
            </a:r>
            <a:r>
              <a:rPr lang="en-GB" sz="1800" b="1" i="1" dirty="0"/>
              <a:t> </a:t>
            </a:r>
            <a:r>
              <a:rPr lang="en-GB" sz="1800" b="1" i="1" dirty="0">
                <a:solidFill>
                  <a:schemeClr val="accent6"/>
                </a:solidFill>
              </a:rPr>
              <a:t>of business information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sz="1800" dirty="0"/>
              <a:t>and the </a:t>
            </a:r>
            <a:r>
              <a:rPr lang="en-GB" sz="1800" b="1" i="1" dirty="0">
                <a:solidFill>
                  <a:schemeClr val="accent6"/>
                </a:solidFill>
              </a:rPr>
              <a:t>rules</a:t>
            </a:r>
            <a:r>
              <a:rPr lang="en-GB" sz="1800" b="1" i="1" dirty="0"/>
              <a:t> </a:t>
            </a:r>
            <a:r>
              <a:rPr lang="en-GB" sz="1800" dirty="0"/>
              <a:t>that govern it.</a:t>
            </a:r>
          </a:p>
          <a:p>
            <a:pPr lvl="1"/>
            <a:r>
              <a:rPr lang="en-US" sz="1800" dirty="0"/>
              <a:t>Addresses the needs of a business (what is conceptually ideal), but does not address its implementation (what is physically possible).</a:t>
            </a:r>
            <a:r>
              <a:rPr lang="en-GB" sz="1800" dirty="0"/>
              <a:t> </a:t>
            </a:r>
          </a:p>
          <a:p>
            <a:pPr lvl="1"/>
            <a:r>
              <a:rPr lang="en-GB" sz="1800" dirty="0"/>
              <a:t>This structure forms the basis for database </a:t>
            </a:r>
            <a:r>
              <a:rPr lang="en-GB" sz="1800" b="1" dirty="0">
                <a:solidFill>
                  <a:srgbClr val="FF0000"/>
                </a:solidFill>
              </a:rPr>
              <a:t>design</a:t>
            </a:r>
            <a:r>
              <a:rPr lang="en-GB" sz="1800" dirty="0"/>
              <a:t>. </a:t>
            </a:r>
          </a:p>
          <a:p>
            <a:pPr lvl="1"/>
            <a:r>
              <a:rPr lang="en-GB" sz="1800" dirty="0"/>
              <a:t>A conceptual model is relatively stable over long periods of time. </a:t>
            </a:r>
          </a:p>
          <a:p>
            <a:pPr lvl="1"/>
            <a:r>
              <a:rPr lang="en-GB" sz="1800" b="1" dirty="0">
                <a:solidFill>
                  <a:srgbClr val="FF0000"/>
                </a:solidFill>
              </a:rPr>
              <a:t>Physical data modelling </a:t>
            </a:r>
            <a:r>
              <a:rPr lang="en-GB" sz="1800" dirty="0"/>
              <a:t>(or database building) is concerned with </a:t>
            </a:r>
            <a:r>
              <a:rPr lang="en-GB" sz="1800" b="1" dirty="0">
                <a:solidFill>
                  <a:srgbClr val="FF0000"/>
                </a:solidFill>
              </a:rPr>
              <a:t>implementation </a:t>
            </a:r>
            <a:r>
              <a:rPr lang="en-GB" sz="1800" dirty="0"/>
              <a:t>in a given technical software and hardware environment. </a:t>
            </a:r>
          </a:p>
          <a:p>
            <a:pPr lvl="1"/>
            <a:r>
              <a:rPr lang="en-GB" sz="1800" dirty="0"/>
              <a:t>The physical implementation is highly dependent on the current state of technology and is subject to change as available technologies rapidly change.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3993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685800" y="215900"/>
            <a:ext cx="7772400" cy="890587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715962" y="14557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used in database systems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categories of data models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Schema Architecture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Architectures</a:t>
            </a: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3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685800" y="203200"/>
            <a:ext cx="7772400" cy="644524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892174"/>
            <a:ext cx="8040686" cy="58040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3000" b="0" i="0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Model is: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concepts that can be used to describe how the </a:t>
            </a:r>
            <a:r>
              <a:rPr lang="en-US" b="1" i="1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structured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085850" marR="0" lvl="2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structure of a database we mean the</a:t>
            </a:r>
          </a:p>
          <a:p>
            <a:pPr lvl="3">
              <a:lnSpc>
                <a:spcPct val="80000"/>
              </a:lnSpc>
            </a:pPr>
            <a:r>
              <a:rPr lang="en-US" sz="1000" b="0" i="0" u="none" strike="noStrike" cap="none" dirty="0">
                <a:solidFill>
                  <a:srgbClr val="F81E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en-US" dirty="0"/>
              <a:t>Data types </a:t>
            </a:r>
          </a:p>
          <a:p>
            <a:pPr lvl="3">
              <a:lnSpc>
                <a:spcPct val="80000"/>
              </a:lnSpc>
            </a:pPr>
            <a:r>
              <a:rPr lang="en-US" altLang="en-US" dirty="0"/>
              <a:t>Data relationships</a:t>
            </a:r>
          </a:p>
          <a:p>
            <a:pPr lvl="3">
              <a:lnSpc>
                <a:spcPct val="80000"/>
              </a:lnSpc>
            </a:pPr>
            <a:r>
              <a:rPr lang="en-US" altLang="en-US" dirty="0"/>
              <a:t>Data semantics</a:t>
            </a:r>
          </a:p>
          <a:p>
            <a:pPr lvl="3">
              <a:lnSpc>
                <a:spcPct val="80000"/>
              </a:lnSpc>
            </a:pPr>
            <a:r>
              <a:rPr lang="en-US" altLang="en-US" dirty="0"/>
              <a:t>Data constraints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</a:pP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the means to achieve </a:t>
            </a:r>
            <a:r>
              <a:rPr lang="en-US" b="1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abstraction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hiding unneeded details of data storage.</a:t>
            </a:r>
          </a:p>
          <a:p>
            <a:pPr lvl="3">
              <a:lnSpc>
                <a:spcPct val="80000"/>
              </a:lnSpc>
            </a:pPr>
            <a:r>
              <a:rPr lang="en-US" dirty="0"/>
              <a:t>Data abstraction is suppression of details of data </a:t>
            </a:r>
            <a:r>
              <a:rPr lang="en-US" i="1" dirty="0">
                <a:solidFill>
                  <a:schemeClr val="accent6"/>
                </a:solidFill>
              </a:rPr>
              <a:t>organization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b="1" i="1" dirty="0">
                <a:solidFill>
                  <a:schemeClr val="accent6"/>
                </a:solidFill>
              </a:rPr>
              <a:t>storage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highlighting</a:t>
            </a:r>
            <a:r>
              <a:rPr lang="en-US" dirty="0"/>
              <a:t> of the </a:t>
            </a:r>
            <a:r>
              <a:rPr lang="en-US" dirty="0">
                <a:solidFill>
                  <a:schemeClr val="bg2"/>
                </a:solidFill>
              </a:rPr>
              <a:t>essential features</a:t>
            </a:r>
            <a:r>
              <a:rPr lang="en-US" dirty="0"/>
              <a:t> for an improved understanding of data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rgbClr val="F81E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25633"/>
            <a:ext cx="7772400" cy="3039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Common types of Data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55755"/>
            <a:ext cx="7772400" cy="5958400"/>
          </a:xfrm>
        </p:spPr>
        <p:txBody>
          <a:bodyPr/>
          <a:lstStyle/>
          <a:p>
            <a:r>
              <a:rPr lang="en-US" altLang="en-US" sz="2800" b="1" dirty="0"/>
              <a:t>Flat files – single table</a:t>
            </a:r>
          </a:p>
          <a:p>
            <a:pPr>
              <a:lnSpc>
                <a:spcPct val="60000"/>
              </a:lnSpc>
            </a:pPr>
            <a:endParaRPr lang="en-US" altLang="en-US" sz="2800" b="1" dirty="0"/>
          </a:p>
          <a:p>
            <a:pPr>
              <a:lnSpc>
                <a:spcPct val="60000"/>
              </a:lnSpc>
            </a:pPr>
            <a:r>
              <a:rPr lang="en-US" altLang="en-US" sz="2600" b="1" dirty="0"/>
              <a:t>Hierarchical model: </a:t>
            </a:r>
            <a:r>
              <a:rPr lang="en-US" altLang="en-US" sz="2600" dirty="0"/>
              <a:t>Tree Data Structure</a:t>
            </a:r>
          </a:p>
          <a:p>
            <a:pPr marL="190500" indent="0">
              <a:lnSpc>
                <a:spcPct val="60000"/>
              </a:lnSpc>
              <a:buNone/>
            </a:pPr>
            <a:endParaRPr lang="en-US" altLang="en-US" sz="2600" dirty="0"/>
          </a:p>
          <a:p>
            <a:pPr>
              <a:lnSpc>
                <a:spcPct val="60000"/>
              </a:lnSpc>
            </a:pPr>
            <a:r>
              <a:rPr lang="en-US" altLang="en-US" sz="2600" b="1" dirty="0"/>
              <a:t>Network model </a:t>
            </a:r>
            <a:r>
              <a:rPr lang="en-US" altLang="en-US" sz="2600" dirty="0"/>
              <a:t>– Graph Data Structure </a:t>
            </a:r>
          </a:p>
          <a:p>
            <a:r>
              <a:rPr lang="en-US" altLang="en-US" sz="2800" b="1" dirty="0"/>
              <a:t>Relational model -</a:t>
            </a:r>
            <a:r>
              <a:rPr lang="en-US" altLang="en-US" sz="2600" dirty="0"/>
              <a:t> Set of Records</a:t>
            </a:r>
          </a:p>
          <a:p>
            <a:r>
              <a:rPr lang="en-US" altLang="en-US" sz="2800" b="1" dirty="0"/>
              <a:t>Object-based data models (</a:t>
            </a:r>
            <a:r>
              <a:rPr lang="en-US" altLang="en-US" sz="2600" dirty="0"/>
              <a:t>Object- and Object-Relational)</a:t>
            </a:r>
          </a:p>
          <a:p>
            <a:r>
              <a:rPr lang="en-US" altLang="en-US" sz="2800" b="1" dirty="0"/>
              <a:t>Semi-structured data model  </a:t>
            </a:r>
            <a:r>
              <a:rPr lang="en-US" altLang="en-US" sz="2800" dirty="0"/>
              <a:t>(XML)</a:t>
            </a:r>
          </a:p>
          <a:p>
            <a:pPr marL="19050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Entity-Relationship data model (mainly for </a:t>
            </a:r>
            <a:r>
              <a:rPr lang="en-US" altLang="en-US" sz="2800" b="1" dirty="0"/>
              <a:t>Relational data model </a:t>
            </a:r>
            <a:r>
              <a:rPr lang="en-US" altLang="en-US" sz="2800" dirty="0"/>
              <a:t>) </a:t>
            </a:r>
          </a:p>
          <a:p>
            <a:pPr marL="19050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349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E4E43715-3107-4A48-AD36-A383CA1CF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Hierarchical DB model</a:t>
            </a:r>
          </a:p>
        </p:txBody>
      </p:sp>
      <p:pic>
        <p:nvPicPr>
          <p:cNvPr id="55299" name="Picture 5" descr="f8_11">
            <a:extLst>
              <a:ext uri="{FF2B5EF4-FFF2-40B4-BE49-F238E27FC236}">
                <a16:creationId xmlns:a16="http://schemas.microsoft.com/office/drawing/2014/main" id="{256CB6D0-EBC9-4A3B-B871-8DAD66475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5057" y="1106902"/>
            <a:ext cx="8153400" cy="4343400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10639-F693-4659-8AE8-3E5047C4882C}"/>
              </a:ext>
            </a:extLst>
          </p:cNvPr>
          <p:cNvSpPr txBox="1"/>
          <p:nvPr/>
        </p:nvSpPr>
        <p:spPr>
          <a:xfrm>
            <a:off x="685799" y="5751098"/>
            <a:ext cx="53944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ea typeface="DFKai-SB" pitchFamily="65" charset="-120"/>
              </a:rPr>
              <a:t>Tree graph</a:t>
            </a:r>
            <a:r>
              <a:rPr lang="en-US" altLang="en-US" sz="1400" dirty="0">
                <a:latin typeface="Arial" panose="020B0604020202020204" pitchFamily="34" charset="0"/>
                <a:ea typeface="DFKai-SB" pitchFamily="65" charset="-120"/>
                <a:sym typeface="Wingdings" panose="05000000000000000000" pitchFamily="2" charset="2"/>
              </a:rPr>
              <a:t> </a:t>
            </a:r>
            <a:r>
              <a:rPr lang="en-US" altLang="en-US" sz="1400" dirty="0">
                <a:latin typeface="Arial" panose="020B0604020202020204" pitchFamily="34" charset="0"/>
                <a:ea typeface="DFKai-SB" pitchFamily="65" charset="-120"/>
              </a:rPr>
              <a:t>a node to have only one parent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ea typeface="DFKai-SB" pitchFamily="65" charset="-120"/>
              </a:rPr>
              <a:t>The main hierarchical DBMS is </a:t>
            </a:r>
            <a:r>
              <a:rPr lang="en-US" altLang="en-US" sz="1400" b="1" dirty="0">
                <a:latin typeface="Arial" panose="020B0604020202020204" pitchFamily="34" charset="0"/>
                <a:ea typeface="DFKai-SB" pitchFamily="65" charset="-120"/>
              </a:rPr>
              <a:t>IBM’s IMS</a:t>
            </a:r>
            <a:endParaRPr lang="en-US" altLang="en-US" sz="1400" dirty="0">
              <a:latin typeface="Arial" panose="020B0604020202020204" pitchFamily="34" charset="0"/>
              <a:ea typeface="DFKai-SB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3CC1ED0-B448-4B86-B924-CE2FADBD0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Example </a:t>
            </a:r>
            <a:endParaRPr lang="en-I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587BE9-DFD4-449F-97DA-E3B79421B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081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Dougals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Moorey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3D7AB4-B927-4CA9-881D-D8DA1EC8480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038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r>
                        <a:rPr lang="en-US" baseline="0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</a:t>
                      </a:r>
                      <a:r>
                        <a:rPr lang="en-US" dirty="0" err="1"/>
                        <a:t>Emp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3009734-4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Computer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3-23-283742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2-22-723423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232342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81" name="TextBox 7">
            <a:extLst>
              <a:ext uri="{FF2B5EF4-FFF2-40B4-BE49-F238E27FC236}">
                <a16:creationId xmlns:a16="http://schemas.microsoft.com/office/drawing/2014/main" id="{4558EE16-1C2E-4F74-8999-2367133D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>
                <a:latin typeface="Arial" panose="020B0604020202020204" pitchFamily="34" charset="0"/>
                <a:ea typeface="DFKai-SB" pitchFamily="65" charset="-128"/>
              </a:rPr>
              <a:t>PARENT</a:t>
            </a:r>
            <a:endParaRPr lang="en-IN" altLang="en-US" sz="1800" b="1" u="sng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56382" name="TextBox 8">
            <a:extLst>
              <a:ext uri="{FF2B5EF4-FFF2-40B4-BE49-F238E27FC236}">
                <a16:creationId xmlns:a16="http://schemas.microsoft.com/office/drawing/2014/main" id="{C5B94FC7-ABC5-41C4-B4D9-A80A36B10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92513"/>
            <a:ext cx="2209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rgbClr val="009900"/>
              </a:buClr>
              <a:buSzPct val="70000"/>
              <a:buFont typeface="Wingdings" panose="05000000000000000000" pitchFamily="2" charset="2"/>
              <a:buChar char="q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1pPr>
            <a:lvl2pPr marL="742950" indent="-285750">
              <a:spcBef>
                <a:spcPct val="40000"/>
              </a:spcBef>
              <a:buClr>
                <a:srgbClr val="009900"/>
              </a:buClr>
              <a:buSzPct val="11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20000"/>
              <a:buChar char="•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10000"/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行書體" pitchFamily="65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u="sng">
                <a:latin typeface="Arial" panose="020B0604020202020204" pitchFamily="34" charset="0"/>
                <a:ea typeface="DFKai-SB" pitchFamily="65" charset="-128"/>
              </a:rPr>
              <a:t>CHILD</a:t>
            </a:r>
            <a:endParaRPr lang="en-IN" altLang="en-US" sz="1800" b="1" u="sng">
              <a:latin typeface="Arial" panose="020B0604020202020204" pitchFamily="34" charset="0"/>
              <a:ea typeface="DFKai-SB" pitchFamily="65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1B2D2A7-5F4B-4902-84FE-CD756E847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Network DB model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E633A3F-0EE1-4ACB-A927-418D8CD1B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The network model contains logical information such as connectivity relationships among nodes and links, directions of links, and costs of nodes and links.</a:t>
            </a:r>
          </a:p>
          <a:p>
            <a:pPr lvl="1" eaLnBrk="1" hangingPunct="1"/>
            <a:r>
              <a:rPr lang="en-US" altLang="en-US" sz="2000" dirty="0">
                <a:cs typeface="Times New Roman" panose="02020603050405020304" pitchFamily="18" charset="0"/>
              </a:rPr>
              <a:t>Facebook data is a good example of Graph</a:t>
            </a:r>
          </a:p>
          <a:p>
            <a:pPr lvl="1" eaLnBrk="1" hangingPunct="1"/>
            <a:r>
              <a:rPr lang="en-US" altLang="en-US" sz="2000" dirty="0">
                <a:cs typeface="Times New Roman" panose="02020603050405020304" pitchFamily="18" charset="0"/>
              </a:rPr>
              <a:t>Airlines Network or other Transportation and Logistic network are also graph</a:t>
            </a:r>
          </a:p>
          <a:p>
            <a:pPr eaLnBrk="1" hangingPunct="1"/>
            <a:endParaRPr lang="en-US" altLang="en-US" sz="1800" dirty="0">
              <a:cs typeface="Times New Roman" panose="02020603050405020304" pitchFamily="18" charset="0"/>
            </a:endParaRPr>
          </a:p>
        </p:txBody>
      </p:sp>
      <p:pic>
        <p:nvPicPr>
          <p:cNvPr id="62468" name="Picture 8" descr="f8_12">
            <a:extLst>
              <a:ext uri="{FF2B5EF4-FFF2-40B4-BE49-F238E27FC236}">
                <a16:creationId xmlns:a16="http://schemas.microsoft.com/office/drawing/2014/main" id="{9A1E17E2-CC1E-4477-85B0-99BA341E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98" y="3174475"/>
            <a:ext cx="4048771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CFEDD-B04A-4034-8773-B439E0322EA1}"/>
              </a:ext>
            </a:extLst>
          </p:cNvPr>
          <p:cNvSpPr txBox="1"/>
          <p:nvPr/>
        </p:nvSpPr>
        <p:spPr>
          <a:xfrm>
            <a:off x="624547" y="3682455"/>
            <a:ext cx="30967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400" b="1" dirty="0">
                <a:cs typeface="Times New Roman" panose="02020603050405020304" pitchFamily="18" charset="0"/>
              </a:rPr>
              <a:t>Example with diagram</a:t>
            </a:r>
          </a:p>
          <a:p>
            <a:r>
              <a:rPr lang="en-US" altLang="en-US" sz="1400" dirty="0">
                <a:ea typeface="PMingLiU" pitchFamily="18" charset="-120"/>
              </a:rPr>
              <a:t>Relationships are explicitly modeled by the</a:t>
            </a:r>
            <a:r>
              <a:rPr lang="en-US" altLang="en-US" sz="1400" b="1" dirty="0">
                <a:ea typeface="PMingLiU" pitchFamily="18" charset="-120"/>
              </a:rPr>
              <a:t> sets</a:t>
            </a:r>
            <a:r>
              <a:rPr lang="en-US" altLang="en-US" sz="1400" dirty="0">
                <a:ea typeface="PMingLiU" pitchFamily="18" charset="-120"/>
              </a:rPr>
              <a:t>, which become </a:t>
            </a:r>
            <a:r>
              <a:rPr lang="en-US" altLang="en-US" sz="1400" b="1" dirty="0">
                <a:ea typeface="PMingLiU" pitchFamily="18" charset="-120"/>
              </a:rPr>
              <a:t>pointers</a:t>
            </a:r>
            <a:r>
              <a:rPr lang="en-US" altLang="en-US" sz="1400" dirty="0">
                <a:ea typeface="PMingLiU" pitchFamily="18" charset="-120"/>
              </a:rPr>
              <a:t> in the implementation.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1976</Words>
  <Application>Microsoft Office PowerPoint</Application>
  <PresentationFormat>On-screen Show (4:3)</PresentationFormat>
  <Paragraphs>307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40</vt:i4>
      </vt:variant>
    </vt:vector>
  </HeadingPairs>
  <TitlesOfParts>
    <vt:vector size="59" baseType="lpstr">
      <vt:lpstr>Arial</vt:lpstr>
      <vt:lpstr>Calibri</vt:lpstr>
      <vt:lpstr>Courier New</vt:lpstr>
      <vt:lpstr>Helvetica</vt:lpstr>
      <vt:lpstr>Monotype Sorts</vt:lpstr>
      <vt:lpstr>Noto Sans Symbols</vt:lpstr>
      <vt:lpstr>Times New Roman</vt:lpstr>
      <vt:lpstr>Webdings</vt:lpstr>
      <vt:lpstr>Wingdings</vt:lpstr>
      <vt:lpstr>elmasri_navathe_pptemplate</vt:lpstr>
      <vt:lpstr>5_elmasri_navathe_pptemplate</vt:lpstr>
      <vt:lpstr>1_elmasri_navathe_pptemplate</vt:lpstr>
      <vt:lpstr>2_elmasri_navathe_pptemplate</vt:lpstr>
      <vt:lpstr>3_elmasri_navathe_pptemplate</vt:lpstr>
      <vt:lpstr>4_elmasri_navathe_pptemplate</vt:lpstr>
      <vt:lpstr>6_elmasri_navathe_pptemplate</vt:lpstr>
      <vt:lpstr>7_elmasri_navathe_pptemplate</vt:lpstr>
      <vt:lpstr>8_elmasri_navathe_pptemplate</vt:lpstr>
      <vt:lpstr>9_elmasri_navathe_pptemplate</vt:lpstr>
      <vt:lpstr>Intro. To Databases</vt:lpstr>
      <vt:lpstr>Chapter 2:</vt:lpstr>
      <vt:lpstr>Chapter 2: Outline</vt:lpstr>
      <vt:lpstr>Database Development process</vt:lpstr>
      <vt:lpstr>Data Models</vt:lpstr>
      <vt:lpstr>Common types of Data Models</vt:lpstr>
      <vt:lpstr>Hierarchical DB model</vt:lpstr>
      <vt:lpstr>Example </vt:lpstr>
      <vt:lpstr>Network DB model</vt:lpstr>
      <vt:lpstr>Object Oriented Model</vt:lpstr>
      <vt:lpstr>PowerPoint Presentation</vt:lpstr>
      <vt:lpstr>Data Models Analysis</vt:lpstr>
      <vt:lpstr>PowerPoint Presentation</vt:lpstr>
      <vt:lpstr>The Evolution of Data Models</vt:lpstr>
      <vt:lpstr>DBMS Architecture </vt:lpstr>
      <vt:lpstr>Three-Schema Architecture </vt:lpstr>
      <vt:lpstr>Level of three schema architecture</vt:lpstr>
      <vt:lpstr>Conceptual Schema</vt:lpstr>
      <vt:lpstr>External Schema</vt:lpstr>
      <vt:lpstr>Internal Schema</vt:lpstr>
      <vt:lpstr>Levels of Abstraction</vt:lpstr>
      <vt:lpstr>Three Schema: Example</vt:lpstr>
      <vt:lpstr>Mapping</vt:lpstr>
      <vt:lpstr>Data Independence </vt:lpstr>
      <vt:lpstr>Data Independence </vt:lpstr>
      <vt:lpstr>Instances and Schemas</vt:lpstr>
      <vt:lpstr>Example: University Database</vt:lpstr>
      <vt:lpstr>Schema versus DB state</vt:lpstr>
      <vt:lpstr>Reading Assignment</vt:lpstr>
      <vt:lpstr>Database Languages:</vt:lpstr>
      <vt:lpstr>Centralized and Client/Server Architectures for DBMSs</vt:lpstr>
      <vt:lpstr>A Physical Centralized Architecture</vt:lpstr>
      <vt:lpstr>Basic Client/Server Architectures</vt:lpstr>
      <vt:lpstr>Logical two-tier client server architecture</vt:lpstr>
      <vt:lpstr>Two-tier Architecture </vt:lpstr>
      <vt:lpstr>Three-tier architecture</vt:lpstr>
      <vt:lpstr>Three-tier client-server architecture</vt:lpstr>
      <vt:lpstr>Three-tier architecture</vt:lpstr>
      <vt:lpstr>Reading Assignment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 IS222</dc:title>
  <cp:lastModifiedBy>Dr. Shaheen</cp:lastModifiedBy>
  <cp:revision>64</cp:revision>
  <dcterms:modified xsi:type="dcterms:W3CDTF">2022-04-11T15:30:23Z</dcterms:modified>
</cp:coreProperties>
</file>