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2" r:id="rId3"/>
  </p:sldMasterIdLst>
  <p:notesMasterIdLst>
    <p:notesMasterId r:id="rId10"/>
  </p:notesMasterIdLst>
  <p:sldIdLst>
    <p:sldId id="259" r:id="rId4"/>
    <p:sldId id="257"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1" autoAdjust="0"/>
    <p:restoredTop sz="94682"/>
  </p:normalViewPr>
  <p:slideViewPr>
    <p:cSldViewPr snapToGrid="0" snapToObjects="1" showGuides="1">
      <p:cViewPr varScale="1">
        <p:scale>
          <a:sx n="68" d="100"/>
          <a:sy n="68" d="100"/>
        </p:scale>
        <p:origin x="1416" y="48"/>
      </p:cViewPr>
      <p:guideLst>
        <p:guide orient="horz" pos="2488"/>
        <p:guide pos="4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2F9ED-F47E-4500-BD03-20CF6E09A38B}" type="datetimeFigureOut">
              <a:rPr lang="zh-CN" altLang="en-US" smtClean="0"/>
              <a:t>2024/12/11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DE173-C190-4D36-9EAC-EE13575B7DCE}" type="slidenum">
              <a:rPr lang="zh-CN" altLang="en-US" smtClean="0"/>
              <a:t>‹#›</a:t>
            </a:fld>
            <a:endParaRPr lang="zh-CN" altLang="en-US"/>
          </a:p>
        </p:txBody>
      </p:sp>
    </p:spTree>
    <p:extLst>
      <p:ext uri="{BB962C8B-B14F-4D97-AF65-F5344CB8AC3E}">
        <p14:creationId xmlns:p14="http://schemas.microsoft.com/office/powerpoint/2010/main" val="333945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Today, I'm excited to share our research on a fascinating application of deep learning that pushes the boundaries of artificial intelligence.</a:t>
            </a:r>
          </a:p>
          <a:p>
            <a:r>
              <a:rPr lang="en-US" altLang="zh-CN" dirty="0"/>
              <a:t>Image recognition has emerged as one of the most powerful and transformative applications in the field of machine learning and deep learning. In our project, we're focusing on two specific challenges that demonstrate the incredible potential of this technology.</a:t>
            </a:r>
          </a:p>
          <a:p>
            <a:r>
              <a:rPr lang="en-US" altLang="zh-CN" dirty="0"/>
              <a:t>Our primary objectives are twofold: First, we aim to develop a system that can accurately detect gender from facial images with high precision. Second, we're working on generating highly realistic facial images using advanced adversarial learning techniques.</a:t>
            </a:r>
          </a:p>
          <a:p>
            <a:r>
              <a:rPr lang="en-US" altLang="zh-CN" dirty="0"/>
              <a:t>The significance of this research extends far beyond academic interest. By developing these capabilities, we can enhance user experience across various platforms and applications. Moreover, these technologies play a crucial role in identity verification systems, making them more robust and reliable. Understanding demographic distributions through automated analysis also opens up new possibilities for social research and market analysis.</a:t>
            </a:r>
          </a:p>
          <a:p>
            <a:r>
              <a:rPr lang="en-US" altLang="zh-CN" dirty="0"/>
              <a:t>From a technical perspective, what makes our approach particularly interesting is how it combines two cutting-edge deep learning tasks. We're integrating binary classification for gender detection - a sophisticated pattern recognition challenge - with generative modeling using GANs (Generative Adversarial Networks). This combination represents the current state-of-the-art in deep learning applications.</a:t>
            </a:r>
          </a:p>
          <a:p>
            <a:r>
              <a:rPr lang="en-US" altLang="zh-CN" dirty="0"/>
              <a:t>Let me now walk you through the specific components and methodologies we've employed in this research</a:t>
            </a:r>
          </a:p>
          <a:p>
            <a:endParaRPr lang="zh-CN" altLang="en-US" dirty="0"/>
          </a:p>
        </p:txBody>
      </p:sp>
      <p:sp>
        <p:nvSpPr>
          <p:cNvPr id="4" name="灯片编号占位符 3"/>
          <p:cNvSpPr>
            <a:spLocks noGrp="1"/>
          </p:cNvSpPr>
          <p:nvPr>
            <p:ph type="sldNum" sz="quarter" idx="5"/>
          </p:nvPr>
        </p:nvSpPr>
        <p:spPr/>
        <p:txBody>
          <a:bodyPr/>
          <a:lstStyle/>
          <a:p>
            <a:fld id="{5FCDE173-C190-4D36-9EAC-EE13575B7DCE}" type="slidenum">
              <a:rPr lang="zh-CN" altLang="en-US" smtClean="0"/>
              <a:t>2</a:t>
            </a:fld>
            <a:endParaRPr lang="zh-CN" altLang="en-US"/>
          </a:p>
        </p:txBody>
      </p:sp>
    </p:spTree>
    <p:extLst>
      <p:ext uri="{BB962C8B-B14F-4D97-AF65-F5344CB8AC3E}">
        <p14:creationId xmlns:p14="http://schemas.microsoft.com/office/powerpoint/2010/main" val="1145387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 me introduce you to the </a:t>
            </a:r>
            <a:r>
              <a:rPr lang="en-US" altLang="zh-CN" dirty="0" err="1"/>
              <a:t>CelebA</a:t>
            </a:r>
            <a:r>
              <a:rPr lang="en-US" altLang="zh-CN" dirty="0"/>
              <a:t> dataset, which serves as the foundation of our research. This is one of the most comprehensive and well-annotated facial image datasets available in the field.</a:t>
            </a:r>
          </a:p>
          <a:p>
            <a:r>
              <a:rPr lang="en-US" altLang="zh-CN" dirty="0"/>
              <a:t>The scale of this dataset is truly remarkable. It contains more than two hundred thousand celebrity face images, providing us with a rich and diverse collection of samples to work with. Each image in the dataset has been standardized to a resolution of one hundred and seventy-eight by two hundred and eighteen pixels, ensuring consistency across our analysis.</a:t>
            </a:r>
          </a:p>
          <a:p>
            <a:r>
              <a:rPr lang="en-US" altLang="zh-CN" dirty="0"/>
              <a:t>What makes this dataset particularly valuable is its detailed annotation system. Each image is labeled with forty binary attributes, including gender and various facial features. These attributes range from basic characteristics like hair color and the presence of eyeglasses, to more subtle features such as arched eyebrows or high cheekbones.</a:t>
            </a:r>
          </a:p>
          <a:p>
            <a:r>
              <a:rPr lang="en-US" altLang="zh-CN" dirty="0"/>
              <a:t>For our research purposes, we've implemented a systematic data split strategy. The training set comprises ten thousand samples, which we use to teach our models the underlying patterns. We've allocated two thousand samples for validation, helping us fine-tune our models and prevent overfitting. Another two thousand samples are reserved for testing, allowing us to evaluate our models' performance on completely unseen data.</a:t>
            </a:r>
          </a:p>
          <a:p>
            <a:r>
              <a:rPr lang="en-US" altLang="zh-CN" dirty="0"/>
              <a:t>Looking at the gender distribution graph displayed here, we can observe a clear representation of both male and female subjects in the dataset. This balanced distribution is crucial for developing unbiased models that perform equally well across gender categories.</a:t>
            </a:r>
          </a:p>
          <a:p>
            <a:r>
              <a:rPr lang="en-US" altLang="zh-CN" dirty="0"/>
              <a:t>The attribute list shown on the right demonstrates the comprehensive nature of our facial feature analysis, including characteristics such as wearing lipstick, necklaces, or neckties, which helps in creating more nuanced and accurate predictions.</a:t>
            </a:r>
          </a:p>
          <a:p>
            <a:endParaRPr lang="zh-CN" altLang="en-US" dirty="0"/>
          </a:p>
        </p:txBody>
      </p:sp>
      <p:sp>
        <p:nvSpPr>
          <p:cNvPr id="4" name="灯片编号占位符 3"/>
          <p:cNvSpPr>
            <a:spLocks noGrp="1"/>
          </p:cNvSpPr>
          <p:nvPr>
            <p:ph type="sldNum" sz="quarter" idx="5"/>
          </p:nvPr>
        </p:nvSpPr>
        <p:spPr/>
        <p:txBody>
          <a:bodyPr/>
          <a:lstStyle/>
          <a:p>
            <a:fld id="{5FCDE173-C190-4D36-9EAC-EE13575B7DCE}" type="slidenum">
              <a:rPr lang="zh-CN" altLang="en-US" smtClean="0"/>
              <a:t>3</a:t>
            </a:fld>
            <a:endParaRPr lang="zh-CN" altLang="en-US"/>
          </a:p>
        </p:txBody>
      </p:sp>
    </p:spTree>
    <p:extLst>
      <p:ext uri="{BB962C8B-B14F-4D97-AF65-F5344CB8AC3E}">
        <p14:creationId xmlns:p14="http://schemas.microsoft.com/office/powerpoint/2010/main" val="2354758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delve into the technical architecture of our model, which consists of two primary networks working in tandem: the Generator Network and the Discriminator Network.</a:t>
            </a:r>
          </a:p>
          <a:p>
            <a:r>
              <a:rPr lang="en-US" altLang="zh-CN" dirty="0"/>
              <a:t>Let's first examine the Generator Network. Its primary purpose is to create realistic facial images from scratch. The process begins with a random noise vector of </a:t>
            </a:r>
            <a:r>
              <a:rPr lang="en-US" altLang="zh-CN" dirty="0" err="1"/>
              <a:t>nz</a:t>
            </a:r>
            <a:r>
              <a:rPr lang="en-US" altLang="zh-CN" dirty="0"/>
              <a:t> dimension, which serves as the seed for image generation. The architecture employs several sophisticated components. We use transposed convolutional layers to gradually upscale the features into a full image. These layers are complemented by batch normalization, which helps stabilize the training process. We've chosen </a:t>
            </a:r>
            <a:r>
              <a:rPr lang="en-US" altLang="zh-CN" dirty="0" err="1"/>
              <a:t>ReLU</a:t>
            </a:r>
            <a:r>
              <a:rPr lang="en-US" altLang="zh-CN" dirty="0"/>
              <a:t> activation functions to introduce non-linearity into our model, allowing it to learn complex patterns. The final output of this network is our generated facial images.</a:t>
            </a:r>
          </a:p>
          <a:p>
            <a:r>
              <a:rPr lang="en-US" altLang="zh-CN" dirty="0"/>
              <a:t>Moving on to the Discriminator Network, which plays an equally crucial role. This network receives both real images from our dataset and generated images from our Generator as input. Its architecture is built upon conventional convolutional layers, which are excellent at detecting spatial features in images. We've implemented Leaky </a:t>
            </a:r>
            <a:r>
              <a:rPr lang="en-US" altLang="zh-CN" dirty="0" err="1"/>
              <a:t>ReLU</a:t>
            </a:r>
            <a:r>
              <a:rPr lang="en-US" altLang="zh-CN" dirty="0"/>
              <a:t> as our activation function here, which helps prevent the 'dying </a:t>
            </a:r>
            <a:r>
              <a:rPr lang="en-US" altLang="zh-CN" dirty="0" err="1"/>
              <a:t>ReLU</a:t>
            </a:r>
            <a:r>
              <a:rPr lang="en-US" altLang="zh-CN" dirty="0"/>
              <a:t>' problem common in deep networks. The network culminates in a binary classification output, essentially determining whether an input image is real or generated.</a:t>
            </a:r>
          </a:p>
          <a:p>
            <a:r>
              <a:rPr lang="en-US" altLang="zh-CN" dirty="0"/>
              <a:t>As you can see in the code snippet on the right, both networks follow a sequential structure with carefully chosen layer dimensions. The Generator progressively expands the feature space from the initial noise vector, while the Discriminator gradually compresses the image information to make its final decision. This adversarial setup creates a powerful learning dynamic where both networks continuously improve through competition.</a:t>
            </a:r>
          </a:p>
          <a:p>
            <a:endParaRPr lang="zh-CN" altLang="en-US" dirty="0"/>
          </a:p>
        </p:txBody>
      </p:sp>
      <p:sp>
        <p:nvSpPr>
          <p:cNvPr id="4" name="灯片编号占位符 3"/>
          <p:cNvSpPr>
            <a:spLocks noGrp="1"/>
          </p:cNvSpPr>
          <p:nvPr>
            <p:ph type="sldNum" sz="quarter" idx="5"/>
          </p:nvPr>
        </p:nvSpPr>
        <p:spPr/>
        <p:txBody>
          <a:bodyPr/>
          <a:lstStyle/>
          <a:p>
            <a:fld id="{5FCDE173-C190-4D36-9EAC-EE13575B7DCE}" type="slidenum">
              <a:rPr lang="zh-CN" altLang="en-US" smtClean="0"/>
              <a:t>4</a:t>
            </a:fld>
            <a:endParaRPr lang="zh-CN" altLang="en-US"/>
          </a:p>
        </p:txBody>
      </p:sp>
    </p:spTree>
    <p:extLst>
      <p:ext uri="{BB962C8B-B14F-4D97-AF65-F5344CB8AC3E}">
        <p14:creationId xmlns:p14="http://schemas.microsoft.com/office/powerpoint/2010/main" val="307266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analyze the evaluation metrics and results of our model training process. We've employed a comprehensive set of metrics to assess both the Discriminator and Generator networks' performance.</a:t>
            </a:r>
          </a:p>
          <a:p>
            <a:r>
              <a:rPr lang="en-US" altLang="zh-CN" dirty="0"/>
              <a:t>For the Discriminator network, we tracked three key metrics. First, we monitored the </a:t>
            </a:r>
            <a:r>
              <a:rPr lang="en-US" altLang="zh-CN" dirty="0" err="1"/>
              <a:t>Loss_D</a:t>
            </a:r>
            <a:r>
              <a:rPr lang="en-US" altLang="zh-CN" dirty="0"/>
              <a:t>, which indicates how well the discriminator is performing its classification task. As you can see from the training logs displayed, the discriminator's loss values typically fluctuate between zero point five and one point five, indicating stable training. We also conducted a detailed D(x) convergence analysis, which shows how the discriminator's ability to distinguish real from fake images evolves over time. The classification accuracy metric demonstrates that our discriminator achieved consistent and reliable performance in distinguishing between real and generated images.</a:t>
            </a:r>
          </a:p>
          <a:p>
            <a:r>
              <a:rPr lang="en-US" altLang="zh-CN" dirty="0"/>
              <a:t>Turning to the Generator metrics, we closely tracked the </a:t>
            </a:r>
            <a:r>
              <a:rPr lang="en-US" altLang="zh-CN" dirty="0" err="1"/>
              <a:t>Loss_G</a:t>
            </a:r>
            <a:r>
              <a:rPr lang="en-US" altLang="zh-CN" dirty="0"/>
              <a:t> progression throughout the training process. The logs show that the generator's loss gradually decreased and stabilized, suggesting successful learning. The D(G(z)) evolution metric is particularly interesting as it shows how the generator improved in creating images that could fool the discriminator. Looking at the training logs, we can see the D(G(z)) values approaching zero point five, indicating that the generator became increasingly effective at producing realistic images.</a:t>
            </a:r>
          </a:p>
          <a:p>
            <a:r>
              <a:rPr lang="en-US" altLang="zh-CN" dirty="0"/>
              <a:t>The quality assessment of generated images, our final metric, was crucial in validating the practical effectiveness of our model. This assessment goes beyond mere numerical metrics to evaluate the visual fidelity and realism of the generated facial images. The stable convergence patterns in our loss values, as shown in the training output, suggest that our model achieved a good balance between the generator and discriminator networks."</a:t>
            </a:r>
          </a:p>
          <a:p>
            <a:endParaRPr lang="zh-CN" altLang="en-US" dirty="0"/>
          </a:p>
        </p:txBody>
      </p:sp>
      <p:sp>
        <p:nvSpPr>
          <p:cNvPr id="4" name="灯片编号占位符 3"/>
          <p:cNvSpPr>
            <a:spLocks noGrp="1"/>
          </p:cNvSpPr>
          <p:nvPr>
            <p:ph type="sldNum" sz="quarter" idx="5"/>
          </p:nvPr>
        </p:nvSpPr>
        <p:spPr/>
        <p:txBody>
          <a:bodyPr/>
          <a:lstStyle/>
          <a:p>
            <a:fld id="{5FCDE173-C190-4D36-9EAC-EE13575B7DCE}" type="slidenum">
              <a:rPr lang="zh-CN" altLang="en-US" smtClean="0"/>
              <a:t>5</a:t>
            </a:fld>
            <a:endParaRPr lang="zh-CN" altLang="en-US"/>
          </a:p>
        </p:txBody>
      </p:sp>
    </p:spTree>
    <p:extLst>
      <p:ext uri="{BB962C8B-B14F-4D97-AF65-F5344CB8AC3E}">
        <p14:creationId xmlns:p14="http://schemas.microsoft.com/office/powerpoint/2010/main" val="2243434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3" name="Picture 2"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4" name="Picture 3" descr="Bar_RtAngle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039" y="3947767"/>
            <a:ext cx="2451418" cy="124509"/>
          </a:xfrm>
          <a:prstGeom prst="rect">
            <a:avLst/>
          </a:prstGeom>
        </p:spPr>
      </p:pic>
      <p:sp>
        <p:nvSpPr>
          <p:cNvPr id="5" name="Title 4"/>
          <p:cNvSpPr>
            <a:spLocks noGrp="1"/>
          </p:cNvSpPr>
          <p:nvPr>
            <p:ph type="title" hasCustomPrompt="1"/>
          </p:nvPr>
        </p:nvSpPr>
        <p:spPr>
          <a:xfrm>
            <a:off x="671757" y="939146"/>
            <a:ext cx="6972300" cy="2871103"/>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9025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4663"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71757"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12" name="Picture 11" descr="Bar_RtAng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sp>
        <p:nvSpPr>
          <p:cNvPr id="2" name="Title 1"/>
          <p:cNvSpPr>
            <a:spLocks noGrp="1"/>
          </p:cNvSpPr>
          <p:nvPr>
            <p:ph type="title" hasCustomPrompt="1"/>
          </p:nvPr>
        </p:nvSpPr>
        <p:spPr>
          <a:xfrm>
            <a:off x="671757" y="365125"/>
            <a:ext cx="8184662" cy="998383"/>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81814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Bulleted 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1" name="Picture 10"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12" name="Picture 11" descr="Bar_RtAng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sp>
        <p:nvSpPr>
          <p:cNvPr id="2" name="Title 1"/>
          <p:cNvSpPr>
            <a:spLocks noGrp="1"/>
          </p:cNvSpPr>
          <p:nvPr>
            <p:ph type="title" hasCustomPrompt="1"/>
          </p:nvPr>
        </p:nvSpPr>
        <p:spPr>
          <a:xfrm>
            <a:off x="671755" y="365125"/>
            <a:ext cx="8064505" cy="998383"/>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78592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671757" y="1736725"/>
            <a:ext cx="8184662"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10" name="Picture 9" descr="Bar_RtAng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sp>
        <p:nvSpPr>
          <p:cNvPr id="2" name="Title 1"/>
          <p:cNvSpPr>
            <a:spLocks noGrp="1"/>
          </p:cNvSpPr>
          <p:nvPr>
            <p:ph type="title" hasCustomPrompt="1"/>
          </p:nvPr>
        </p:nvSpPr>
        <p:spPr>
          <a:xfrm>
            <a:off x="671755" y="371510"/>
            <a:ext cx="8184663"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8654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7" y="365069"/>
            <a:ext cx="8184662" cy="998440"/>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064505"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67124"/>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D3A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49630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1757" y="1179824"/>
            <a:ext cx="8398600" cy="2641756"/>
          </a:xfrm>
        </p:spPr>
        <p:txBody>
          <a:bodyPr/>
          <a:lstStyle/>
          <a:p>
            <a:r>
              <a:rPr lang="en-US" sz="5400" dirty="0"/>
              <a:t>EEP596 F</a:t>
            </a:r>
            <a:r>
              <a:rPr lang="en-US" altLang="zh-CN" sz="5400" dirty="0"/>
              <a:t>inal Project</a:t>
            </a:r>
            <a:br>
              <a:rPr lang="en-US" altLang="zh-CN" sz="5400" dirty="0"/>
            </a:br>
            <a:r>
              <a:rPr lang="en-US" altLang="zh-CN" sz="5400" dirty="0"/>
              <a:t>Yaqi Yu</a:t>
            </a:r>
            <a:endParaRPr lang="en-US" sz="5400" dirty="0"/>
          </a:p>
        </p:txBody>
      </p:sp>
    </p:spTree>
    <p:extLst>
      <p:ext uri="{BB962C8B-B14F-4D97-AF65-F5344CB8AC3E}">
        <p14:creationId xmlns:p14="http://schemas.microsoft.com/office/powerpoint/2010/main" val="191347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71757" y="1694274"/>
            <a:ext cx="8197114" cy="3810086"/>
          </a:xfrm>
        </p:spPr>
        <p:txBody>
          <a:bodyPr/>
          <a:lstStyle/>
          <a:p>
            <a:pPr marL="0" indent="0">
              <a:buNone/>
            </a:pPr>
            <a:r>
              <a:rPr lang="en-US" altLang="zh-CN" sz="1600" dirty="0"/>
              <a:t>Image recognition is a powerful application of Machine Learning and Deep Learning</a:t>
            </a:r>
          </a:p>
          <a:p>
            <a:pPr marL="0" indent="0">
              <a:buNone/>
            </a:pPr>
            <a:endParaRPr lang="en-US" altLang="zh-CN" sz="1600" dirty="0"/>
          </a:p>
          <a:p>
            <a:pPr marL="0" indent="0">
              <a:buNone/>
            </a:pPr>
            <a:r>
              <a:rPr lang="en-US" altLang="zh-CN" sz="1600" dirty="0"/>
              <a:t>Developing an intelligent system that can:</a:t>
            </a:r>
          </a:p>
          <a:p>
            <a:pPr lvl="1">
              <a:buFont typeface="+mj-lt"/>
              <a:buAutoNum type="arabicPeriod"/>
            </a:pPr>
            <a:r>
              <a:rPr lang="en-US" altLang="zh-CN" sz="1600" dirty="0"/>
              <a:t>	Accurately detect gender from facial images</a:t>
            </a:r>
          </a:p>
          <a:p>
            <a:pPr lvl="1">
              <a:buFont typeface="+mj-lt"/>
              <a:buAutoNum type="arabicPeriod"/>
            </a:pPr>
            <a:r>
              <a:rPr lang="en-US" altLang="zh-CN" sz="1600" dirty="0"/>
              <a:t>Generate realistic facial images using adversarial learning</a:t>
            </a:r>
          </a:p>
          <a:p>
            <a:pPr marL="457200" lvl="1" indent="0">
              <a:buNone/>
            </a:pPr>
            <a:endParaRPr lang="en-US" altLang="zh-CN" sz="1600" dirty="0"/>
          </a:p>
          <a:p>
            <a:pPr marL="0" indent="0">
              <a:buNone/>
            </a:pPr>
            <a:r>
              <a:rPr lang="en-US" altLang="zh-CN" sz="1600" dirty="0"/>
              <a:t>Significance:</a:t>
            </a:r>
          </a:p>
          <a:p>
            <a:pPr marL="0" indent="0">
              <a:buNone/>
            </a:pPr>
            <a:r>
              <a:rPr lang="en-US" altLang="zh-CN" sz="1600" dirty="0"/>
              <a:t>	- Enhance user experience</a:t>
            </a:r>
          </a:p>
          <a:p>
            <a:pPr marL="0" indent="0">
              <a:buNone/>
            </a:pPr>
            <a:r>
              <a:rPr lang="en-US" altLang="zh-CN" sz="1600" dirty="0"/>
              <a:t>	- Assist identify verification systems</a:t>
            </a:r>
          </a:p>
          <a:p>
            <a:pPr marL="0" indent="0">
              <a:buNone/>
            </a:pPr>
            <a:r>
              <a:rPr lang="en-US" altLang="zh-CN" sz="1600" dirty="0"/>
              <a:t>	- Understanding demographic distributions</a:t>
            </a:r>
          </a:p>
          <a:p>
            <a:pPr marL="0" indent="0">
              <a:buNone/>
            </a:pPr>
            <a:endParaRPr lang="en-US" altLang="zh-CN" sz="1200" dirty="0"/>
          </a:p>
          <a:p>
            <a:pPr marL="0" indent="0">
              <a:buNone/>
            </a:pPr>
            <a:r>
              <a:rPr lang="en-US" altLang="zh-CN" sz="1600" dirty="0"/>
              <a:t>Technical Challenge: Combines two cutting-edge deep learning tasks: </a:t>
            </a:r>
          </a:p>
          <a:p>
            <a:pPr marL="742950" lvl="1" indent="-285750">
              <a:buFont typeface="Arial" panose="020B0604020202020204" pitchFamily="34" charset="0"/>
              <a:buChar char="•"/>
            </a:pPr>
            <a:r>
              <a:rPr lang="en-US" altLang="zh-CN" sz="1600" dirty="0"/>
              <a:t>Binary classification for gender detection</a:t>
            </a:r>
          </a:p>
          <a:p>
            <a:pPr marL="742950" lvl="1" indent="-285750">
              <a:buFont typeface="Arial" panose="020B0604020202020204" pitchFamily="34" charset="0"/>
              <a:buChar char="•"/>
            </a:pPr>
            <a:r>
              <a:rPr lang="en-US" altLang="zh-CN" sz="1600" dirty="0"/>
              <a:t>Generative modeling using GANs</a:t>
            </a:r>
          </a:p>
          <a:p>
            <a:pPr marL="0" indent="0">
              <a:buNone/>
            </a:pPr>
            <a:endParaRPr lang="en-US" altLang="zh-CN" sz="2000" b="0" dirty="0">
              <a:solidFill>
                <a:srgbClr val="005661"/>
              </a:solidFill>
              <a:effectLst/>
              <a:latin typeface="Consolas" panose="020B0609020204030204" pitchFamily="49" charset="0"/>
            </a:endParaRPr>
          </a:p>
          <a:p>
            <a:endParaRPr lang="en-US" altLang="zh-CN" dirty="0">
              <a:latin typeface="华文仿宋" panose="02010600040101010101" pitchFamily="2" charset="-122"/>
              <a:ea typeface="华文仿宋" panose="02010600040101010101" pitchFamily="2" charset="-122"/>
            </a:endParaRPr>
          </a:p>
        </p:txBody>
      </p:sp>
      <p:sp>
        <p:nvSpPr>
          <p:cNvPr id="7" name="Title 6"/>
          <p:cNvSpPr>
            <a:spLocks noGrp="1"/>
          </p:cNvSpPr>
          <p:nvPr>
            <p:ph type="title"/>
          </p:nvPr>
        </p:nvSpPr>
        <p:spPr/>
        <p:txBody>
          <a:bodyPr/>
          <a:lstStyle/>
          <a:p>
            <a:r>
              <a:rPr lang="en-US" dirty="0"/>
              <a:t>Introduction </a:t>
            </a:r>
          </a:p>
        </p:txBody>
      </p:sp>
    </p:spTree>
    <p:extLst>
      <p:ext uri="{BB962C8B-B14F-4D97-AF65-F5344CB8AC3E}">
        <p14:creationId xmlns:p14="http://schemas.microsoft.com/office/powerpoint/2010/main" val="139913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CelebA</a:t>
            </a:r>
            <a:r>
              <a:rPr lang="zh-CN" altLang="en-US" dirty="0"/>
              <a:t> </a:t>
            </a:r>
            <a:r>
              <a:rPr lang="en-US" altLang="zh-CN" dirty="0"/>
              <a:t>Dataset Overview</a:t>
            </a:r>
            <a:endParaRPr lang="en-US" dirty="0"/>
          </a:p>
        </p:txBody>
      </p:sp>
      <p:sp>
        <p:nvSpPr>
          <p:cNvPr id="8" name="Rectangle 4">
            <a:extLst>
              <a:ext uri="{FF2B5EF4-FFF2-40B4-BE49-F238E27FC236}">
                <a16:creationId xmlns:a16="http://schemas.microsoft.com/office/drawing/2014/main" id="{A1316E4D-2C5F-07E2-AE01-D214620C1817}"/>
              </a:ext>
            </a:extLst>
          </p:cNvPr>
          <p:cNvSpPr>
            <a:spLocks noGrp="1" noChangeArrowheads="1"/>
          </p:cNvSpPr>
          <p:nvPr>
            <p:ph type="body" sz="quarter" idx="11"/>
          </p:nvPr>
        </p:nvSpPr>
        <p:spPr bwMode="auto">
          <a:xfrm>
            <a:off x="608971" y="1778975"/>
            <a:ext cx="5522666"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Scale</a:t>
            </a:r>
            <a:r>
              <a:rPr kumimoji="0" lang="zh-CN" altLang="zh-CN" sz="1800" b="0" i="0" u="none" strike="noStrike" cap="none" normalizeH="0" baseline="0" dirty="0">
                <a:ln>
                  <a:noFill/>
                </a:ln>
                <a:solidFill>
                  <a:schemeClr val="tx1"/>
                </a:solidFill>
                <a:effectLst/>
                <a:latin typeface="Arial" panose="020B0604020202020204" pitchFamily="34" charset="0"/>
              </a:rPr>
              <a:t>: 200,000+ celebrity face images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Resolution</a:t>
            </a:r>
            <a:r>
              <a:rPr kumimoji="0" lang="zh-CN" altLang="zh-CN" sz="1800" b="0" i="0" u="none" strike="noStrike" cap="none" normalizeH="0" baseline="0" dirty="0">
                <a:ln>
                  <a:noFill/>
                </a:ln>
                <a:solidFill>
                  <a:schemeClr val="tx1"/>
                </a:solidFill>
                <a:effectLst/>
                <a:latin typeface="Arial" panose="020B0604020202020204" pitchFamily="34" charset="0"/>
              </a:rPr>
              <a:t>: 178 x 218 pixels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Annotations</a:t>
            </a:r>
            <a:r>
              <a:rPr kumimoji="0" lang="zh-CN" altLang="zh-CN" sz="1800" b="0" i="0" u="none" strike="noStrike" cap="none" normalizeH="0" baseline="0" dirty="0">
                <a:ln>
                  <a:noFill/>
                </a:ln>
                <a:solidFill>
                  <a:schemeClr val="tx1"/>
                </a:solidFill>
                <a:effectLst/>
                <a:latin typeface="Arial" panose="020B0604020202020204" pitchFamily="34" charset="0"/>
              </a:rPr>
              <a:t>: 40 binary attributes including gender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Data Split</a:t>
            </a:r>
            <a:r>
              <a:rPr kumimoji="0" lang="zh-CN" altLang="zh-CN" sz="1800" b="0" i="0" u="none" strike="noStrike" cap="none" normalizeH="0" baseline="0" dirty="0">
                <a:ln>
                  <a:noFill/>
                </a:ln>
                <a:solidFill>
                  <a:schemeClr val="tx1"/>
                </a:solidFill>
                <a:effectLst/>
                <a:latin typeface="Arial" panose="020B0604020202020204" pitchFamily="34" charset="0"/>
              </a:rPr>
              <a:t>: </a:t>
            </a:r>
          </a:p>
          <a:p>
            <a:pPr marL="400050" lvl="1" indent="0" defTabSz="914400" eaLnBrk="0" fontAlgn="base" hangingPunct="0">
              <a:spcBef>
                <a:spcPct val="0"/>
              </a:spcBef>
              <a:spcAft>
                <a:spcPct val="0"/>
              </a:spcAft>
              <a:buFontTx/>
              <a:buChar char="•"/>
            </a:pPr>
            <a:r>
              <a:rPr kumimoji="0" lang="zh-CN" altLang="zh-CN" sz="1400" b="0" i="0" u="none" strike="noStrike" cap="none" normalizeH="0" baseline="0" dirty="0">
                <a:ln>
                  <a:noFill/>
                </a:ln>
                <a:solidFill>
                  <a:schemeClr val="tx1"/>
                </a:solidFill>
                <a:effectLst/>
                <a:latin typeface="Arial" panose="020B0604020202020204" pitchFamily="34" charset="0"/>
              </a:rPr>
              <a:t>Training: 10,000 samples </a:t>
            </a:r>
          </a:p>
          <a:p>
            <a:pPr marL="400050" lvl="1" indent="0" defTabSz="914400" eaLnBrk="0" fontAlgn="base" hangingPunct="0">
              <a:spcBef>
                <a:spcPct val="0"/>
              </a:spcBef>
              <a:spcAft>
                <a:spcPct val="0"/>
              </a:spcAft>
              <a:buFontTx/>
              <a:buChar char="•"/>
            </a:pPr>
            <a:r>
              <a:rPr kumimoji="0" lang="zh-CN" altLang="zh-CN" sz="1400" b="0" i="0" u="none" strike="noStrike" cap="none" normalizeH="0" baseline="0" dirty="0">
                <a:ln>
                  <a:noFill/>
                </a:ln>
                <a:solidFill>
                  <a:schemeClr val="tx1"/>
                </a:solidFill>
                <a:effectLst/>
                <a:latin typeface="Arial" panose="020B0604020202020204" pitchFamily="34" charset="0"/>
              </a:rPr>
              <a:t>Validation: 2,000 samples </a:t>
            </a:r>
          </a:p>
          <a:p>
            <a:pPr marL="400050" lvl="1" indent="0" defTabSz="914400" eaLnBrk="0" fontAlgn="base" hangingPunct="0">
              <a:spcBef>
                <a:spcPct val="0"/>
              </a:spcBef>
              <a:spcAft>
                <a:spcPct val="0"/>
              </a:spcAft>
              <a:buFontTx/>
              <a:buChar char="•"/>
            </a:pPr>
            <a:r>
              <a:rPr kumimoji="0" lang="zh-CN" altLang="zh-CN" sz="1400" b="0" i="0" u="none" strike="noStrike" cap="none" normalizeH="0" baseline="0" dirty="0">
                <a:ln>
                  <a:noFill/>
                </a:ln>
                <a:solidFill>
                  <a:schemeClr val="tx1"/>
                </a:solidFill>
                <a:effectLst/>
                <a:latin typeface="Arial" panose="020B0604020202020204" pitchFamily="34" charset="0"/>
              </a:rPr>
              <a:t>Test: 2,000 samples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3C5C53C0-0032-A1A6-4326-286CF4102906}"/>
              </a:ext>
            </a:extLst>
          </p:cNvPr>
          <p:cNvPicPr>
            <a:picLocks noChangeAspect="1"/>
          </p:cNvPicPr>
          <p:nvPr/>
        </p:nvPicPr>
        <p:blipFill>
          <a:blip r:embed="rId3"/>
          <a:stretch>
            <a:fillRect/>
          </a:stretch>
        </p:blipFill>
        <p:spPr>
          <a:xfrm>
            <a:off x="5973243" y="778734"/>
            <a:ext cx="2757697" cy="4757999"/>
          </a:xfrm>
          <a:prstGeom prst="rect">
            <a:avLst/>
          </a:prstGeom>
        </p:spPr>
      </p:pic>
      <p:pic>
        <p:nvPicPr>
          <p:cNvPr id="13" name="图片 12">
            <a:extLst>
              <a:ext uri="{FF2B5EF4-FFF2-40B4-BE49-F238E27FC236}">
                <a16:creationId xmlns:a16="http://schemas.microsoft.com/office/drawing/2014/main" id="{D3DE8148-9001-0837-A310-B4ACDC96C4F5}"/>
              </a:ext>
            </a:extLst>
          </p:cNvPr>
          <p:cNvPicPr>
            <a:picLocks noChangeAspect="1"/>
          </p:cNvPicPr>
          <p:nvPr/>
        </p:nvPicPr>
        <p:blipFill>
          <a:blip r:embed="rId4"/>
          <a:stretch>
            <a:fillRect/>
          </a:stretch>
        </p:blipFill>
        <p:spPr>
          <a:xfrm>
            <a:off x="608971" y="3594366"/>
            <a:ext cx="5239697" cy="3118079"/>
          </a:xfrm>
          <a:prstGeom prst="rect">
            <a:avLst/>
          </a:prstGeom>
        </p:spPr>
      </p:pic>
    </p:spTree>
    <p:extLst>
      <p:ext uri="{BB962C8B-B14F-4D97-AF65-F5344CB8AC3E}">
        <p14:creationId xmlns:p14="http://schemas.microsoft.com/office/powerpoint/2010/main" val="28909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1E002-4D51-5E84-B1CF-5D6E146A642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780DF049-CEF2-AB98-7367-DBEDEFFFCBA3}"/>
              </a:ext>
            </a:extLst>
          </p:cNvPr>
          <p:cNvSpPr>
            <a:spLocks noGrp="1"/>
          </p:cNvSpPr>
          <p:nvPr>
            <p:ph type="body" sz="quarter" idx="11"/>
          </p:nvPr>
        </p:nvSpPr>
        <p:spPr/>
        <p:txBody>
          <a:bodyPr/>
          <a:lstStyle/>
          <a:p>
            <a:r>
              <a:rPr lang="en-US" sz="2000" dirty="0"/>
              <a:t>Model Architecture</a:t>
            </a:r>
          </a:p>
          <a:p>
            <a:pPr lvl="1"/>
            <a:r>
              <a:rPr lang="en-US" dirty="0"/>
              <a:t>Generator Network</a:t>
            </a:r>
          </a:p>
          <a:p>
            <a:pPr lvl="2"/>
            <a:r>
              <a:rPr lang="en-US" dirty="0"/>
              <a:t>Input: Random noise vector (</a:t>
            </a:r>
            <a:r>
              <a:rPr lang="en-US" dirty="0" err="1"/>
              <a:t>nz</a:t>
            </a:r>
            <a:r>
              <a:rPr lang="en-US" dirty="0"/>
              <a:t> dimension)</a:t>
            </a:r>
          </a:p>
          <a:p>
            <a:pPr lvl="2"/>
            <a:r>
              <a:rPr lang="en-US" dirty="0"/>
              <a:t>Architecture:</a:t>
            </a:r>
          </a:p>
          <a:p>
            <a:pPr lvl="3"/>
            <a:r>
              <a:rPr lang="en-US" dirty="0"/>
              <a:t>Transposed convolutional layers</a:t>
            </a:r>
          </a:p>
          <a:p>
            <a:pPr lvl="3"/>
            <a:r>
              <a:rPr lang="en-US" dirty="0"/>
              <a:t>Batch normalization</a:t>
            </a:r>
          </a:p>
          <a:p>
            <a:pPr lvl="3"/>
            <a:r>
              <a:rPr lang="en-US" dirty="0" err="1"/>
              <a:t>ReLU</a:t>
            </a:r>
            <a:r>
              <a:rPr lang="en-US" dirty="0"/>
              <a:t> activation</a:t>
            </a:r>
          </a:p>
          <a:p>
            <a:pPr lvl="3"/>
            <a:r>
              <a:rPr lang="en-US" dirty="0"/>
              <a:t>Output: Generated facial images</a:t>
            </a:r>
          </a:p>
          <a:p>
            <a:pPr lvl="1"/>
            <a:r>
              <a:rPr lang="en-US" altLang="zh-CN" dirty="0"/>
              <a:t>Discriminator  Network</a:t>
            </a:r>
          </a:p>
          <a:p>
            <a:pPr lvl="2"/>
            <a:r>
              <a:rPr lang="en-US" altLang="zh-CN" dirty="0"/>
              <a:t>Input: Real/Generated images</a:t>
            </a:r>
          </a:p>
          <a:p>
            <a:pPr lvl="2"/>
            <a:r>
              <a:rPr lang="en-US" altLang="zh-CN" dirty="0"/>
              <a:t>Architecture:</a:t>
            </a:r>
          </a:p>
          <a:p>
            <a:pPr lvl="3"/>
            <a:r>
              <a:rPr lang="en-US" altLang="zh-CN" dirty="0"/>
              <a:t>Convolutional layers</a:t>
            </a:r>
          </a:p>
          <a:p>
            <a:pPr lvl="3"/>
            <a:r>
              <a:rPr lang="en-US" altLang="zh-CN" dirty="0"/>
              <a:t>Leaky </a:t>
            </a:r>
            <a:r>
              <a:rPr lang="en-US" altLang="zh-CN" dirty="0" err="1"/>
              <a:t>ReLU</a:t>
            </a:r>
            <a:endParaRPr lang="en-US" altLang="zh-CN" dirty="0"/>
          </a:p>
          <a:p>
            <a:pPr lvl="3"/>
            <a:r>
              <a:rPr lang="en-US" altLang="zh-CN" dirty="0"/>
              <a:t>Binary classification output</a:t>
            </a:r>
            <a:endParaRPr lang="en-US" dirty="0"/>
          </a:p>
        </p:txBody>
      </p:sp>
      <p:sp>
        <p:nvSpPr>
          <p:cNvPr id="7" name="Title 6">
            <a:extLst>
              <a:ext uri="{FF2B5EF4-FFF2-40B4-BE49-F238E27FC236}">
                <a16:creationId xmlns:a16="http://schemas.microsoft.com/office/drawing/2014/main" id="{18FCBBE1-0C10-B493-6F22-17C1587A4B33}"/>
              </a:ext>
            </a:extLst>
          </p:cNvPr>
          <p:cNvSpPr>
            <a:spLocks noGrp="1"/>
          </p:cNvSpPr>
          <p:nvPr>
            <p:ph type="title"/>
          </p:nvPr>
        </p:nvSpPr>
        <p:spPr/>
        <p:txBody>
          <a:bodyPr/>
          <a:lstStyle/>
          <a:p>
            <a:r>
              <a:rPr lang="en-US" dirty="0"/>
              <a:t>Method</a:t>
            </a:r>
          </a:p>
        </p:txBody>
      </p:sp>
      <p:pic>
        <p:nvPicPr>
          <p:cNvPr id="8" name="图片 7">
            <a:extLst>
              <a:ext uri="{FF2B5EF4-FFF2-40B4-BE49-F238E27FC236}">
                <a16:creationId xmlns:a16="http://schemas.microsoft.com/office/drawing/2014/main" id="{E2009440-DDB7-75E0-35D3-20A0934064C0}"/>
              </a:ext>
            </a:extLst>
          </p:cNvPr>
          <p:cNvPicPr>
            <a:picLocks noChangeAspect="1"/>
          </p:cNvPicPr>
          <p:nvPr/>
        </p:nvPicPr>
        <p:blipFill>
          <a:blip r:embed="rId3"/>
          <a:stretch>
            <a:fillRect/>
          </a:stretch>
        </p:blipFill>
        <p:spPr>
          <a:xfrm>
            <a:off x="6772739" y="604211"/>
            <a:ext cx="1907044" cy="2558438"/>
          </a:xfrm>
          <a:prstGeom prst="rect">
            <a:avLst/>
          </a:prstGeom>
        </p:spPr>
      </p:pic>
      <p:pic>
        <p:nvPicPr>
          <p:cNvPr id="10" name="图片 9">
            <a:extLst>
              <a:ext uri="{FF2B5EF4-FFF2-40B4-BE49-F238E27FC236}">
                <a16:creationId xmlns:a16="http://schemas.microsoft.com/office/drawing/2014/main" id="{B11D64D7-F9C9-17B7-E434-DB42D195788E}"/>
              </a:ext>
            </a:extLst>
          </p:cNvPr>
          <p:cNvPicPr>
            <a:picLocks noChangeAspect="1"/>
          </p:cNvPicPr>
          <p:nvPr/>
        </p:nvPicPr>
        <p:blipFill>
          <a:blip r:embed="rId4"/>
          <a:stretch>
            <a:fillRect/>
          </a:stretch>
        </p:blipFill>
        <p:spPr>
          <a:xfrm>
            <a:off x="6711194" y="3535865"/>
            <a:ext cx="1968589" cy="3053911"/>
          </a:xfrm>
          <a:prstGeom prst="rect">
            <a:avLst/>
          </a:prstGeom>
        </p:spPr>
      </p:pic>
    </p:spTree>
    <p:extLst>
      <p:ext uri="{BB962C8B-B14F-4D97-AF65-F5344CB8AC3E}">
        <p14:creationId xmlns:p14="http://schemas.microsoft.com/office/powerpoint/2010/main" val="421234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A97CE-DF03-E84B-3654-D18DBDCE48C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0E7825F-886D-3562-3B46-8CA857C5CC2E}"/>
              </a:ext>
            </a:extLst>
          </p:cNvPr>
          <p:cNvSpPr>
            <a:spLocks noGrp="1"/>
          </p:cNvSpPr>
          <p:nvPr>
            <p:ph type="body" sz="quarter" idx="11"/>
          </p:nvPr>
        </p:nvSpPr>
        <p:spPr/>
        <p:txBody>
          <a:bodyPr/>
          <a:lstStyle/>
          <a:p>
            <a:r>
              <a:rPr lang="en-US" sz="2000" dirty="0"/>
              <a:t>Discriminator Metrics:</a:t>
            </a:r>
          </a:p>
          <a:p>
            <a:pPr lvl="1"/>
            <a:r>
              <a:rPr lang="en-US" altLang="zh-CN" sz="1600" dirty="0" err="1"/>
              <a:t>Loss_D</a:t>
            </a:r>
            <a:r>
              <a:rPr lang="en-US" altLang="zh-CN" sz="1600" dirty="0"/>
              <a:t> tracking</a:t>
            </a:r>
          </a:p>
          <a:p>
            <a:pPr lvl="1"/>
            <a:r>
              <a:rPr lang="en-US" altLang="zh-CN" sz="1600" dirty="0"/>
              <a:t>D(x) convergence analysis</a:t>
            </a:r>
          </a:p>
          <a:p>
            <a:pPr lvl="1"/>
            <a:r>
              <a:rPr lang="en-US" altLang="zh-CN" sz="1600" dirty="0"/>
              <a:t>Classification accuracy</a:t>
            </a:r>
            <a:endParaRPr lang="en-US" sz="1600" dirty="0"/>
          </a:p>
          <a:p>
            <a:r>
              <a:rPr lang="en-US" altLang="zh-CN" sz="2000" dirty="0"/>
              <a:t>Generator Metrics:</a:t>
            </a:r>
          </a:p>
          <a:p>
            <a:pPr lvl="1"/>
            <a:r>
              <a:rPr lang="en-US" altLang="zh-CN" sz="1600" dirty="0" err="1"/>
              <a:t>Loss_G</a:t>
            </a:r>
            <a:r>
              <a:rPr lang="en-US" altLang="zh-CN" sz="1600" dirty="0"/>
              <a:t> progression</a:t>
            </a:r>
          </a:p>
          <a:p>
            <a:pPr lvl="1"/>
            <a:r>
              <a:rPr lang="en-US" altLang="zh-CN" sz="1600" dirty="0"/>
              <a:t>D(G(z)) evolution</a:t>
            </a:r>
          </a:p>
          <a:p>
            <a:pPr lvl="1"/>
            <a:r>
              <a:rPr lang="en-US" altLang="zh-CN" sz="1600" dirty="0"/>
              <a:t>Quality assessment of generated images</a:t>
            </a:r>
            <a:endParaRPr lang="en-US" sz="1600" dirty="0"/>
          </a:p>
        </p:txBody>
      </p:sp>
      <p:sp>
        <p:nvSpPr>
          <p:cNvPr id="5" name="标题 4">
            <a:extLst>
              <a:ext uri="{FF2B5EF4-FFF2-40B4-BE49-F238E27FC236}">
                <a16:creationId xmlns:a16="http://schemas.microsoft.com/office/drawing/2014/main" id="{570B6E6E-5119-5C46-392B-F294E6E662E4}"/>
              </a:ext>
            </a:extLst>
          </p:cNvPr>
          <p:cNvSpPr>
            <a:spLocks noGrp="1"/>
          </p:cNvSpPr>
          <p:nvPr>
            <p:ph type="title"/>
          </p:nvPr>
        </p:nvSpPr>
        <p:spPr/>
        <p:txBody>
          <a:bodyPr/>
          <a:lstStyle/>
          <a:p>
            <a:r>
              <a:rPr lang="en-US" altLang="zh-CN" dirty="0"/>
              <a:t>Evaluation and Results</a:t>
            </a:r>
            <a:endParaRPr lang="zh-CN" altLang="en-US" dirty="0"/>
          </a:p>
        </p:txBody>
      </p:sp>
      <p:pic>
        <p:nvPicPr>
          <p:cNvPr id="11" name="图片 10">
            <a:extLst>
              <a:ext uri="{FF2B5EF4-FFF2-40B4-BE49-F238E27FC236}">
                <a16:creationId xmlns:a16="http://schemas.microsoft.com/office/drawing/2014/main" id="{8BE05CE9-600C-8205-4A7E-61009709719C}"/>
              </a:ext>
            </a:extLst>
          </p:cNvPr>
          <p:cNvPicPr>
            <a:picLocks noChangeAspect="1"/>
          </p:cNvPicPr>
          <p:nvPr/>
        </p:nvPicPr>
        <p:blipFill>
          <a:blip r:embed="rId3"/>
          <a:stretch>
            <a:fillRect/>
          </a:stretch>
        </p:blipFill>
        <p:spPr>
          <a:xfrm>
            <a:off x="4890783" y="1613874"/>
            <a:ext cx="4110268" cy="3105396"/>
          </a:xfrm>
          <a:prstGeom prst="rect">
            <a:avLst/>
          </a:prstGeom>
        </p:spPr>
      </p:pic>
    </p:spTree>
    <p:extLst>
      <p:ext uri="{BB962C8B-B14F-4D97-AF65-F5344CB8AC3E}">
        <p14:creationId xmlns:p14="http://schemas.microsoft.com/office/powerpoint/2010/main" val="219260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FFD0A-0C63-7DB4-A4DE-965289734F91}"/>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0EA3A4F-8095-91BE-C3A6-109D070C4521}"/>
              </a:ext>
            </a:extLst>
          </p:cNvPr>
          <p:cNvSpPr>
            <a:spLocks noGrp="1"/>
          </p:cNvSpPr>
          <p:nvPr>
            <p:ph type="body" sz="quarter" idx="11"/>
          </p:nvPr>
        </p:nvSpPr>
        <p:spPr/>
        <p:txBody>
          <a:bodyPr/>
          <a:lstStyle/>
          <a:p>
            <a:endParaRPr lang="en-US" altLang="zh-CN" dirty="0"/>
          </a:p>
        </p:txBody>
      </p:sp>
      <p:sp>
        <p:nvSpPr>
          <p:cNvPr id="7" name="Title 6">
            <a:extLst>
              <a:ext uri="{FF2B5EF4-FFF2-40B4-BE49-F238E27FC236}">
                <a16:creationId xmlns:a16="http://schemas.microsoft.com/office/drawing/2014/main" id="{1245020F-EAA2-64BC-EDC3-516616223DDB}"/>
              </a:ext>
            </a:extLst>
          </p:cNvPr>
          <p:cNvSpPr>
            <a:spLocks noGrp="1"/>
          </p:cNvSpPr>
          <p:nvPr>
            <p:ph type="title"/>
          </p:nvPr>
        </p:nvSpPr>
        <p:spPr/>
        <p:txBody>
          <a:bodyPr/>
          <a:lstStyle/>
          <a:p>
            <a:r>
              <a:rPr lang="en-US" altLang="zh-CN" dirty="0"/>
              <a:t>Evaluation and Results</a:t>
            </a:r>
            <a:endParaRPr lang="en-US" dirty="0"/>
          </a:p>
        </p:txBody>
      </p:sp>
      <p:pic>
        <p:nvPicPr>
          <p:cNvPr id="4" name="图片 3">
            <a:extLst>
              <a:ext uri="{FF2B5EF4-FFF2-40B4-BE49-F238E27FC236}">
                <a16:creationId xmlns:a16="http://schemas.microsoft.com/office/drawing/2014/main" id="{A77563E5-D732-4CF8-08D0-DCECA5553230}"/>
              </a:ext>
            </a:extLst>
          </p:cNvPr>
          <p:cNvPicPr>
            <a:picLocks noChangeAspect="1"/>
          </p:cNvPicPr>
          <p:nvPr/>
        </p:nvPicPr>
        <p:blipFill>
          <a:blip r:embed="rId2"/>
          <a:stretch>
            <a:fillRect/>
          </a:stretch>
        </p:blipFill>
        <p:spPr>
          <a:xfrm>
            <a:off x="566491" y="1453109"/>
            <a:ext cx="5154801" cy="2848197"/>
          </a:xfrm>
          <a:prstGeom prst="rect">
            <a:avLst/>
          </a:prstGeom>
        </p:spPr>
      </p:pic>
      <p:pic>
        <p:nvPicPr>
          <p:cNvPr id="8" name="图片 7">
            <a:extLst>
              <a:ext uri="{FF2B5EF4-FFF2-40B4-BE49-F238E27FC236}">
                <a16:creationId xmlns:a16="http://schemas.microsoft.com/office/drawing/2014/main" id="{C9DD5A54-AE95-3E0D-B953-E3E51FE185BE}"/>
              </a:ext>
            </a:extLst>
          </p:cNvPr>
          <p:cNvPicPr>
            <a:picLocks noChangeAspect="1"/>
          </p:cNvPicPr>
          <p:nvPr/>
        </p:nvPicPr>
        <p:blipFill>
          <a:blip r:embed="rId3"/>
          <a:stretch>
            <a:fillRect/>
          </a:stretch>
        </p:blipFill>
        <p:spPr>
          <a:xfrm>
            <a:off x="3640019" y="4301306"/>
            <a:ext cx="5308310" cy="2526363"/>
          </a:xfrm>
          <a:prstGeom prst="rect">
            <a:avLst/>
          </a:prstGeom>
        </p:spPr>
      </p:pic>
    </p:spTree>
    <p:extLst>
      <p:ext uri="{BB962C8B-B14F-4D97-AF65-F5344CB8AC3E}">
        <p14:creationId xmlns:p14="http://schemas.microsoft.com/office/powerpoint/2010/main" val="2137982077"/>
      </p:ext>
    </p:extLst>
  </p:cSld>
  <p:clrMapOvr>
    <a:masterClrMapping/>
  </p:clrMapOvr>
</p:sld>
</file>

<file path=ppt/theme/theme1.xml><?xml version="1.0" encoding="utf-8"?>
<a:theme xmlns:a="http://schemas.openxmlformats.org/drawingml/2006/main" name="Office Theme">
  <a:themeElements>
    <a:clrScheme name="UW Palette 1">
      <a:dk1>
        <a:srgbClr val="4B2E83"/>
      </a:dk1>
      <a:lt1>
        <a:srgbClr val="E8E3D3"/>
      </a:lt1>
      <a:dk2>
        <a:srgbClr val="4B2E83"/>
      </a:dk2>
      <a:lt2>
        <a:srgbClr val="FFFFFF"/>
      </a:lt2>
      <a:accent1>
        <a:srgbClr val="4B2E83"/>
      </a:accent1>
      <a:accent2>
        <a:srgbClr val="E8E3D3"/>
      </a:accent2>
      <a:accent3>
        <a:srgbClr val="FFFFFF"/>
      </a:accent3>
      <a:accent4>
        <a:srgbClr val="D9D9D9"/>
      </a:accent4>
      <a:accent5>
        <a:srgbClr val="444444"/>
      </a:accent5>
      <a:accent6>
        <a:srgbClr val="85754D"/>
      </a:accent6>
      <a:hlink>
        <a:srgbClr val="4B2E83"/>
      </a:hlink>
      <a:folHlink>
        <a:srgbClr val="4B2E8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386</TotalTime>
  <Words>1371</Words>
  <Application>Microsoft Office PowerPoint</Application>
  <PresentationFormat>全屏显示(4:3)</PresentationFormat>
  <Paragraphs>73</Paragraphs>
  <Slides>6</Slides>
  <Notes>4</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6</vt:i4>
      </vt:variant>
    </vt:vector>
  </HeadingPairs>
  <TitlesOfParts>
    <vt:vector size="18" baseType="lpstr">
      <vt:lpstr>Encode Sans Normal Black</vt:lpstr>
      <vt:lpstr>Lucida Grande</vt:lpstr>
      <vt:lpstr>Uni Sans Regular</vt:lpstr>
      <vt:lpstr>等线</vt:lpstr>
      <vt:lpstr>华文仿宋</vt:lpstr>
      <vt:lpstr>Arial</vt:lpstr>
      <vt:lpstr>Consolas</vt:lpstr>
      <vt:lpstr>Open Sans</vt:lpstr>
      <vt:lpstr>Open Sans Light</vt:lpstr>
      <vt:lpstr>Office Theme</vt:lpstr>
      <vt:lpstr>Custom Design</vt:lpstr>
      <vt:lpstr>1_Custom Design</vt:lpstr>
      <vt:lpstr>EEP596 Final Project Yaqi Yu</vt:lpstr>
      <vt:lpstr>Introduction </vt:lpstr>
      <vt:lpstr>CelebA Dataset Overview</vt:lpstr>
      <vt:lpstr>Method</vt:lpstr>
      <vt:lpstr>Evaluation and Results</vt:lpstr>
      <vt:lpstr>Evaluation and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Yaqi Yu</cp:lastModifiedBy>
  <cp:revision>25</cp:revision>
  <cp:lastPrinted>2016-02-10T20:19:12Z</cp:lastPrinted>
  <dcterms:created xsi:type="dcterms:W3CDTF">2014-10-14T00:51:43Z</dcterms:created>
  <dcterms:modified xsi:type="dcterms:W3CDTF">2024-12-11T15:56:47Z</dcterms:modified>
</cp:coreProperties>
</file>