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4" r:id="rId10"/>
    <p:sldId id="263" r:id="rId11"/>
  </p:sldIdLst>
  <p:sldSz cx="18288000" cy="10287000"/>
  <p:notesSz cx="6858000" cy="9144000"/>
  <p:embeddedFontLst>
    <p:embeddedFont>
      <p:font typeface="Ovo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18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301E3-37EF-4C62-96D1-05B9D92BF6CC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A4588-03F8-48A2-AAC9-57272CEBAB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804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A4588-03F8-48A2-AAC9-57272CEBABC1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268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540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449899" y="0"/>
            <a:ext cx="670594" cy="10287000"/>
            <a:chOff x="0" y="0"/>
            <a:chExt cx="176617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6617" cy="2709333"/>
            </a:xfrm>
            <a:custGeom>
              <a:avLst/>
              <a:gdLst/>
              <a:ahLst/>
              <a:cxnLst/>
              <a:rect l="l" t="t" r="r" b="b"/>
              <a:pathLst>
                <a:path w="176617" h="2709333">
                  <a:moveTo>
                    <a:pt x="0" y="0"/>
                  </a:moveTo>
                  <a:lnTo>
                    <a:pt x="176617" y="0"/>
                  </a:lnTo>
                  <a:lnTo>
                    <a:pt x="176617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3740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76617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796819" y="0"/>
            <a:ext cx="5514115" cy="10287000"/>
            <a:chOff x="0" y="0"/>
            <a:chExt cx="571677" cy="106650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71677" cy="1066506"/>
            </a:xfrm>
            <a:custGeom>
              <a:avLst/>
              <a:gdLst/>
              <a:ahLst/>
              <a:cxnLst/>
              <a:rect l="l" t="t" r="r" b="b"/>
              <a:pathLst>
                <a:path w="571677" h="1066506">
                  <a:moveTo>
                    <a:pt x="0" y="0"/>
                  </a:moveTo>
                  <a:lnTo>
                    <a:pt x="571677" y="0"/>
                  </a:lnTo>
                  <a:lnTo>
                    <a:pt x="571677" y="1066506"/>
                  </a:lnTo>
                  <a:lnTo>
                    <a:pt x="0" y="106650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7" name="Group 7"/>
          <p:cNvGrpSpPr/>
          <p:nvPr/>
        </p:nvGrpSpPr>
        <p:grpSpPr>
          <a:xfrm>
            <a:off x="15310934" y="0"/>
            <a:ext cx="2977066" cy="10479535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0" cy="22352563"/>
            </a:xfrm>
            <a:custGeom>
              <a:avLst/>
              <a:gdLst/>
              <a:ahLst/>
              <a:cxnLst/>
              <a:rect l="l" t="t" r="r" b="b"/>
              <a:pathLst>
                <a:path w="6350000" h="22352563">
                  <a:moveTo>
                    <a:pt x="0" y="0"/>
                  </a:moveTo>
                  <a:lnTo>
                    <a:pt x="6350000" y="0"/>
                  </a:lnTo>
                  <a:lnTo>
                    <a:pt x="6350000" y="22352563"/>
                  </a:lnTo>
                  <a:lnTo>
                    <a:pt x="0" y="223525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8B628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0" y="0"/>
              <a:ext cx="6350000" cy="22352575"/>
            </a:xfrm>
            <a:custGeom>
              <a:avLst/>
              <a:gdLst/>
              <a:ahLst/>
              <a:cxnLst/>
              <a:rect l="l" t="t" r="r" b="b"/>
              <a:pathLst>
                <a:path w="6350000" h="22352575">
                  <a:moveTo>
                    <a:pt x="3175000" y="11176281"/>
                  </a:moveTo>
                  <a:lnTo>
                    <a:pt x="3175000" y="0"/>
                  </a:lnTo>
                  <a:cubicBezTo>
                    <a:pt x="1421498" y="0"/>
                    <a:pt x="0" y="5003800"/>
                    <a:pt x="0" y="11176281"/>
                  </a:cubicBezTo>
                  <a:lnTo>
                    <a:pt x="3175000" y="11176281"/>
                  </a:lnTo>
                  <a:close/>
                  <a:moveTo>
                    <a:pt x="3175000" y="11176326"/>
                  </a:moveTo>
                  <a:lnTo>
                    <a:pt x="3175000" y="22352575"/>
                  </a:lnTo>
                  <a:cubicBezTo>
                    <a:pt x="4928502" y="22352575"/>
                    <a:pt x="6350000" y="17348809"/>
                    <a:pt x="6350000" y="11176326"/>
                  </a:cubicBezTo>
                  <a:lnTo>
                    <a:pt x="3175000" y="11176326"/>
                  </a:lnTo>
                  <a:close/>
                </a:path>
              </a:pathLst>
            </a:custGeom>
            <a:solidFill>
              <a:srgbClr val="01540A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0" y="45"/>
              <a:ext cx="6350000" cy="22352518"/>
            </a:xfrm>
            <a:custGeom>
              <a:avLst/>
              <a:gdLst/>
              <a:ahLst/>
              <a:cxnLst/>
              <a:rect l="l" t="t" r="r" b="b"/>
              <a:pathLst>
                <a:path w="6350000" h="22352518">
                  <a:moveTo>
                    <a:pt x="6350000" y="0"/>
                  </a:moveTo>
                  <a:lnTo>
                    <a:pt x="3175000" y="0"/>
                  </a:lnTo>
                  <a:cubicBezTo>
                    <a:pt x="3175000" y="6172481"/>
                    <a:pt x="4596486" y="11176281"/>
                    <a:pt x="6349987" y="11176281"/>
                  </a:cubicBezTo>
                  <a:lnTo>
                    <a:pt x="6350000" y="0"/>
                  </a:lnTo>
                  <a:close/>
                  <a:moveTo>
                    <a:pt x="0" y="22352518"/>
                  </a:moveTo>
                  <a:lnTo>
                    <a:pt x="3175000" y="22352518"/>
                  </a:lnTo>
                  <a:cubicBezTo>
                    <a:pt x="3175000" y="16180037"/>
                    <a:pt x="1753514" y="11176236"/>
                    <a:pt x="13" y="11176236"/>
                  </a:cubicBezTo>
                  <a:lnTo>
                    <a:pt x="0" y="22352518"/>
                  </a:lnTo>
                  <a:close/>
                </a:path>
              </a:pathLst>
            </a:custGeom>
            <a:solidFill>
              <a:srgbClr val="03740F"/>
            </a:solidFill>
          </p:spPr>
        </p:sp>
      </p:grpSp>
      <p:sp>
        <p:nvSpPr>
          <p:cNvPr id="11" name="Freeform 11"/>
          <p:cNvSpPr/>
          <p:nvPr/>
        </p:nvSpPr>
        <p:spPr>
          <a:xfrm rot="-10800000">
            <a:off x="0" y="0"/>
            <a:ext cx="9449899" cy="13298553"/>
          </a:xfrm>
          <a:custGeom>
            <a:avLst/>
            <a:gdLst/>
            <a:ahLst/>
            <a:cxnLst/>
            <a:rect l="l" t="t" r="r" b="b"/>
            <a:pathLst>
              <a:path w="9449899" h="13298553">
                <a:moveTo>
                  <a:pt x="0" y="0"/>
                </a:moveTo>
                <a:lnTo>
                  <a:pt x="9449899" y="0"/>
                </a:lnTo>
                <a:lnTo>
                  <a:pt x="9449899" y="13298553"/>
                </a:lnTo>
                <a:lnTo>
                  <a:pt x="0" y="132985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1283685" y="4718939"/>
            <a:ext cx="7139504" cy="4482211"/>
            <a:chOff x="0" y="180975"/>
            <a:chExt cx="9519338" cy="5976281"/>
          </a:xfrm>
        </p:grpSpPr>
        <p:sp>
          <p:nvSpPr>
            <p:cNvPr id="13" name="TextBox 13"/>
            <p:cNvSpPr txBox="1"/>
            <p:nvPr/>
          </p:nvSpPr>
          <p:spPr>
            <a:xfrm>
              <a:off x="0" y="180975"/>
              <a:ext cx="9519338" cy="33626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9675"/>
                </a:lnSpc>
              </a:pPr>
              <a:r>
                <a:rPr lang="en-US" sz="9675" spc="-96" dirty="0">
                  <a:solidFill>
                    <a:srgbClr val="FFFFFF"/>
                  </a:solidFill>
                  <a:latin typeface="Ovo"/>
                  <a:ea typeface="Ovo"/>
                  <a:cs typeface="Ovo"/>
                  <a:sym typeface="Ovo"/>
                </a:rPr>
                <a:t>ECO TRACKER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5411131"/>
              <a:ext cx="9519338" cy="7461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384"/>
                </a:lnSpc>
              </a:pPr>
              <a:r>
                <a:rPr lang="en-US" sz="3654" dirty="0">
                  <a:solidFill>
                    <a:srgbClr val="FFFFFF"/>
                  </a:solidFill>
                  <a:latin typeface="Ovo"/>
                  <a:ea typeface="Ovo"/>
                  <a:cs typeface="Ovo"/>
                  <a:sym typeface="Ovo"/>
                </a:rPr>
                <a:t>Go Paperless, Go greener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540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2646310" y="-2646310"/>
            <a:ext cx="12995380" cy="18288000"/>
          </a:xfrm>
          <a:custGeom>
            <a:avLst/>
            <a:gdLst/>
            <a:ahLst/>
            <a:cxnLst/>
            <a:rect l="l" t="t" r="r" b="b"/>
            <a:pathLst>
              <a:path w="12995380" h="18288000">
                <a:moveTo>
                  <a:pt x="0" y="0"/>
                </a:moveTo>
                <a:lnTo>
                  <a:pt x="12995380" y="0"/>
                </a:lnTo>
                <a:lnTo>
                  <a:pt x="1299538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4" y="1152525"/>
            <a:ext cx="8787066" cy="1887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200"/>
              </a:lnSpc>
              <a:spcBef>
                <a:spcPct val="0"/>
              </a:spcBef>
            </a:pPr>
            <a:r>
              <a:rPr lang="en-US" sz="7200" u="none" strike="noStrike" spc="-72" dirty="0">
                <a:solidFill>
                  <a:srgbClr val="FFFFFF"/>
                </a:solidFill>
                <a:latin typeface="Ovo"/>
                <a:ea typeface="Ovo"/>
                <a:cs typeface="Ovo"/>
                <a:sym typeface="Ovo"/>
              </a:rPr>
              <a:t>Join us in going paperless!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028700" y="7417455"/>
            <a:ext cx="4662181" cy="1073245"/>
            <a:chOff x="0" y="0"/>
            <a:chExt cx="6216242" cy="1430993"/>
          </a:xfrm>
        </p:grpSpPr>
        <p:sp>
          <p:nvSpPr>
            <p:cNvPr id="5" name="TextBox 5"/>
            <p:cNvSpPr txBox="1"/>
            <p:nvPr/>
          </p:nvSpPr>
          <p:spPr>
            <a:xfrm>
              <a:off x="0" y="840231"/>
              <a:ext cx="6216242" cy="5907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39"/>
                </a:lnSpc>
              </a:pPr>
              <a:r>
                <a:rPr lang="en-US" sz="2799">
                  <a:solidFill>
                    <a:srgbClr val="FFFFFF"/>
                  </a:solidFill>
                  <a:latin typeface="Ovo"/>
                  <a:ea typeface="Ovo"/>
                  <a:cs typeface="Ovo"/>
                  <a:sym typeface="Ovo"/>
                </a:rPr>
                <a:t>hello@reallygreatsite.com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57150"/>
              <a:ext cx="6216242" cy="5075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799"/>
                </a:lnSpc>
              </a:pPr>
              <a:r>
                <a:rPr lang="en-US" sz="2799">
                  <a:solidFill>
                    <a:srgbClr val="FFFFFF"/>
                  </a:solidFill>
                  <a:latin typeface="Ovo"/>
                  <a:ea typeface="Ovo"/>
                  <a:cs typeface="Ovo"/>
                  <a:sym typeface="Ovo"/>
                </a:rPr>
                <a:t>Email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6194321" y="7414728"/>
            <a:ext cx="3621449" cy="1135692"/>
            <a:chOff x="0" y="0"/>
            <a:chExt cx="4828599" cy="1514256"/>
          </a:xfrm>
        </p:grpSpPr>
        <p:sp>
          <p:nvSpPr>
            <p:cNvPr id="8" name="TextBox 8"/>
            <p:cNvSpPr txBox="1"/>
            <p:nvPr/>
          </p:nvSpPr>
          <p:spPr>
            <a:xfrm>
              <a:off x="0" y="918858"/>
              <a:ext cx="4828599" cy="5953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39"/>
                </a:lnSpc>
                <a:spcBef>
                  <a:spcPct val="0"/>
                </a:spcBef>
              </a:pPr>
              <a:r>
                <a:rPr lang="en-US" sz="2799">
                  <a:solidFill>
                    <a:srgbClr val="FFFFFF"/>
                  </a:solidFill>
                  <a:latin typeface="Ovo"/>
                  <a:ea typeface="Ovo"/>
                  <a:cs typeface="Ovo"/>
                  <a:sym typeface="Ovo"/>
                </a:rPr>
                <a:t>@reallygreatsite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57150"/>
              <a:ext cx="4828599" cy="5862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199"/>
                </a:lnSpc>
                <a:spcBef>
                  <a:spcPct val="0"/>
                </a:spcBef>
              </a:pPr>
              <a:r>
                <a:rPr lang="en-US" sz="3199">
                  <a:solidFill>
                    <a:srgbClr val="FFFFFF"/>
                  </a:solidFill>
                  <a:latin typeface="Ovo"/>
                  <a:ea typeface="Ovo"/>
                  <a:cs typeface="Ovo"/>
                  <a:sym typeface="Ovo"/>
                </a:rPr>
                <a:t>Social Media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048884" y="7414728"/>
            <a:ext cx="3613653" cy="1135692"/>
            <a:chOff x="0" y="0"/>
            <a:chExt cx="4818204" cy="1514256"/>
          </a:xfrm>
        </p:grpSpPr>
        <p:sp>
          <p:nvSpPr>
            <p:cNvPr id="11" name="TextBox 11"/>
            <p:cNvSpPr txBox="1"/>
            <p:nvPr/>
          </p:nvSpPr>
          <p:spPr>
            <a:xfrm>
              <a:off x="0" y="918858"/>
              <a:ext cx="4818204" cy="5953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39"/>
                </a:lnSpc>
                <a:spcBef>
                  <a:spcPct val="0"/>
                </a:spcBef>
              </a:pPr>
              <a:r>
                <a:rPr lang="en-US" sz="2799">
                  <a:solidFill>
                    <a:srgbClr val="FFFFFF"/>
                  </a:solidFill>
                  <a:latin typeface="Ovo"/>
                  <a:ea typeface="Ovo"/>
                  <a:cs typeface="Ovo"/>
                  <a:sym typeface="Ovo"/>
                </a:rPr>
                <a:t>123-456-7890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57150"/>
              <a:ext cx="4818204" cy="5862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199"/>
                </a:lnSpc>
                <a:spcBef>
                  <a:spcPct val="0"/>
                </a:spcBef>
              </a:pPr>
              <a:r>
                <a:rPr lang="en-US" sz="3199">
                  <a:solidFill>
                    <a:srgbClr val="FFFFFF"/>
                  </a:solidFill>
                  <a:latin typeface="Ovo"/>
                  <a:ea typeface="Ovo"/>
                  <a:cs typeface="Ovo"/>
                  <a:sym typeface="Ovo"/>
                </a:rPr>
                <a:t>Phone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310934" y="0"/>
            <a:ext cx="2977066" cy="10479535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22352563"/>
            </a:xfrm>
            <a:custGeom>
              <a:avLst/>
              <a:gdLst/>
              <a:ahLst/>
              <a:cxnLst/>
              <a:rect l="l" t="t" r="r" b="b"/>
              <a:pathLst>
                <a:path w="6350000" h="22352563">
                  <a:moveTo>
                    <a:pt x="0" y="0"/>
                  </a:moveTo>
                  <a:lnTo>
                    <a:pt x="6350000" y="0"/>
                  </a:lnTo>
                  <a:lnTo>
                    <a:pt x="6350000" y="22352563"/>
                  </a:lnTo>
                  <a:lnTo>
                    <a:pt x="0" y="223525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540A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0" y="0"/>
              <a:ext cx="6350000" cy="22352575"/>
            </a:xfrm>
            <a:custGeom>
              <a:avLst/>
              <a:gdLst/>
              <a:ahLst/>
              <a:cxnLst/>
              <a:rect l="l" t="t" r="r" b="b"/>
              <a:pathLst>
                <a:path w="6350000" h="22352575">
                  <a:moveTo>
                    <a:pt x="3175000" y="11176281"/>
                  </a:moveTo>
                  <a:lnTo>
                    <a:pt x="3175000" y="0"/>
                  </a:lnTo>
                  <a:cubicBezTo>
                    <a:pt x="1421498" y="0"/>
                    <a:pt x="0" y="5003800"/>
                    <a:pt x="0" y="11176281"/>
                  </a:cubicBezTo>
                  <a:lnTo>
                    <a:pt x="3175000" y="11176281"/>
                  </a:lnTo>
                  <a:close/>
                  <a:moveTo>
                    <a:pt x="3175000" y="11176326"/>
                  </a:moveTo>
                  <a:lnTo>
                    <a:pt x="3175000" y="22352575"/>
                  </a:lnTo>
                  <a:cubicBezTo>
                    <a:pt x="4928502" y="22352575"/>
                    <a:pt x="6350000" y="17348809"/>
                    <a:pt x="6350000" y="11176326"/>
                  </a:cubicBezTo>
                  <a:lnTo>
                    <a:pt x="3175000" y="11176326"/>
                  </a:lnTo>
                  <a:close/>
                </a:path>
              </a:pathLst>
            </a:custGeom>
            <a:solidFill>
              <a:srgbClr val="E1E8CA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0" y="45"/>
              <a:ext cx="6350000" cy="22352518"/>
            </a:xfrm>
            <a:custGeom>
              <a:avLst/>
              <a:gdLst/>
              <a:ahLst/>
              <a:cxnLst/>
              <a:rect l="l" t="t" r="r" b="b"/>
              <a:pathLst>
                <a:path w="6350000" h="22352518">
                  <a:moveTo>
                    <a:pt x="6350000" y="0"/>
                  </a:moveTo>
                  <a:lnTo>
                    <a:pt x="3175000" y="0"/>
                  </a:lnTo>
                  <a:cubicBezTo>
                    <a:pt x="3175000" y="6172481"/>
                    <a:pt x="4596486" y="11176281"/>
                    <a:pt x="6349987" y="11176281"/>
                  </a:cubicBezTo>
                  <a:lnTo>
                    <a:pt x="6350000" y="0"/>
                  </a:lnTo>
                  <a:close/>
                  <a:moveTo>
                    <a:pt x="0" y="22352518"/>
                  </a:moveTo>
                  <a:lnTo>
                    <a:pt x="3175000" y="22352518"/>
                  </a:lnTo>
                  <a:cubicBezTo>
                    <a:pt x="3175000" y="16180037"/>
                    <a:pt x="1753514" y="11176236"/>
                    <a:pt x="13" y="11176236"/>
                  </a:cubicBezTo>
                  <a:lnTo>
                    <a:pt x="0" y="22352518"/>
                  </a:lnTo>
                  <a:close/>
                </a:path>
              </a:pathLst>
            </a:custGeom>
            <a:solidFill>
              <a:srgbClr val="2F8E2C"/>
            </a:solidFill>
          </p:spPr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540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2646310" y="-2646310"/>
            <a:ext cx="12995380" cy="18288000"/>
          </a:xfrm>
          <a:custGeom>
            <a:avLst/>
            <a:gdLst/>
            <a:ahLst/>
            <a:cxnLst/>
            <a:rect l="l" t="t" r="r" b="b"/>
            <a:pathLst>
              <a:path w="12995380" h="18288000">
                <a:moveTo>
                  <a:pt x="0" y="0"/>
                </a:moveTo>
                <a:lnTo>
                  <a:pt x="12995380" y="0"/>
                </a:lnTo>
                <a:lnTo>
                  <a:pt x="1299538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50817" y="1152525"/>
            <a:ext cx="16208483" cy="973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200"/>
              </a:lnSpc>
            </a:pPr>
            <a:r>
              <a:rPr lang="en-US" sz="7200" spc="-72">
                <a:solidFill>
                  <a:srgbClr val="FFFFFF"/>
                </a:solidFill>
                <a:latin typeface="Ovo"/>
                <a:ea typeface="Ovo"/>
                <a:cs typeface="Ovo"/>
                <a:sym typeface="Ovo"/>
              </a:rPr>
              <a:t>Digital Receipts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50817" y="3366483"/>
            <a:ext cx="16208479" cy="981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39"/>
              </a:lnSpc>
            </a:pPr>
            <a:r>
              <a:rPr lang="en-US" sz="3199">
                <a:solidFill>
                  <a:srgbClr val="FFFFFF"/>
                </a:solidFill>
                <a:latin typeface="Ovo"/>
                <a:ea typeface="Ovo"/>
                <a:cs typeface="Ovo"/>
                <a:sym typeface="Ovo"/>
              </a:rPr>
              <a:t>Transitioning to digital receipts offers convenience, better organization, and a significant positive environmental impact by reducing paper waste and conserving resources.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050817" y="6373116"/>
            <a:ext cx="4662181" cy="2348039"/>
            <a:chOff x="0" y="0"/>
            <a:chExt cx="6216242" cy="3130719"/>
          </a:xfrm>
        </p:grpSpPr>
        <p:sp>
          <p:nvSpPr>
            <p:cNvPr id="6" name="TextBox 6"/>
            <p:cNvSpPr txBox="1"/>
            <p:nvPr/>
          </p:nvSpPr>
          <p:spPr>
            <a:xfrm>
              <a:off x="0" y="810683"/>
              <a:ext cx="6216242" cy="23200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480"/>
                </a:lnSpc>
              </a:pPr>
              <a:r>
                <a:rPr lang="en-US" sz="2677">
                  <a:solidFill>
                    <a:srgbClr val="FFFFFF"/>
                  </a:solidFill>
                  <a:latin typeface="Ovo"/>
                  <a:ea typeface="Ovo"/>
                  <a:cs typeface="Ovo"/>
                  <a:sym typeface="Ovo"/>
                </a:rPr>
                <a:t>Digital receipts are instantly accessible on devices, making them easy to track and manage without clutter.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47625"/>
              <a:ext cx="6216242" cy="4875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677"/>
                </a:lnSpc>
              </a:pPr>
              <a:r>
                <a:rPr lang="en-US" sz="2677">
                  <a:solidFill>
                    <a:srgbClr val="FFFFFF"/>
                  </a:solidFill>
                  <a:latin typeface="Ovo"/>
                  <a:ea typeface="Ovo"/>
                  <a:cs typeface="Ovo"/>
                  <a:sym typeface="Ovo"/>
                </a:rPr>
                <a:t>Convenience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801851" y="6370390"/>
            <a:ext cx="4684298" cy="2430116"/>
            <a:chOff x="0" y="0"/>
            <a:chExt cx="6245731" cy="3240154"/>
          </a:xfrm>
        </p:grpSpPr>
        <p:sp>
          <p:nvSpPr>
            <p:cNvPr id="9" name="TextBox 9"/>
            <p:cNvSpPr txBox="1"/>
            <p:nvPr/>
          </p:nvSpPr>
          <p:spPr>
            <a:xfrm>
              <a:off x="0" y="918858"/>
              <a:ext cx="6245731" cy="23212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480"/>
                </a:lnSpc>
                <a:spcBef>
                  <a:spcPct val="0"/>
                </a:spcBef>
              </a:pPr>
              <a:r>
                <a:rPr lang="en-US" sz="2677" u="none" strike="noStrike">
                  <a:solidFill>
                    <a:srgbClr val="FFFFFF"/>
                  </a:solidFill>
                  <a:latin typeface="Ovo"/>
                  <a:ea typeface="Ovo"/>
                  <a:cs typeface="Ovo"/>
                  <a:sym typeface="Ovo"/>
                </a:rPr>
                <a:t>They help in better document management, allowing users to categorize and search receipts effortlessly.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57150"/>
              <a:ext cx="6245731" cy="5862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199"/>
                </a:lnSpc>
                <a:spcBef>
                  <a:spcPct val="0"/>
                </a:spcBef>
              </a:pPr>
              <a:r>
                <a:rPr lang="en-US" sz="3199" u="none" strike="noStrike">
                  <a:solidFill>
                    <a:srgbClr val="FFFFFF"/>
                  </a:solidFill>
                  <a:latin typeface="Ovo"/>
                  <a:ea typeface="Ovo"/>
                  <a:cs typeface="Ovo"/>
                  <a:sym typeface="Ovo"/>
                </a:rPr>
                <a:t>Organization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2575002" y="6370390"/>
            <a:ext cx="4684298" cy="2868502"/>
            <a:chOff x="0" y="0"/>
            <a:chExt cx="6245731" cy="3824670"/>
          </a:xfrm>
        </p:grpSpPr>
        <p:sp>
          <p:nvSpPr>
            <p:cNvPr id="12" name="TextBox 12"/>
            <p:cNvSpPr txBox="1"/>
            <p:nvPr/>
          </p:nvSpPr>
          <p:spPr>
            <a:xfrm>
              <a:off x="0" y="918858"/>
              <a:ext cx="6245731" cy="29058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480"/>
                </a:lnSpc>
                <a:spcBef>
                  <a:spcPct val="0"/>
                </a:spcBef>
              </a:pPr>
              <a:r>
                <a:rPr lang="en-US" sz="2677" u="none" strike="noStrike">
                  <a:solidFill>
                    <a:srgbClr val="FFFFFF"/>
                  </a:solidFill>
                  <a:latin typeface="Ovo"/>
                  <a:ea typeface="Ovo"/>
                  <a:cs typeface="Ovo"/>
                  <a:sym typeface="Ovo"/>
                </a:rPr>
                <a:t>Going digital significantly reduces paper consumption, contributing to a more sustainable future and helping our planet.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57150"/>
              <a:ext cx="6245731" cy="5862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199"/>
                </a:lnSpc>
                <a:spcBef>
                  <a:spcPct val="0"/>
                </a:spcBef>
              </a:pPr>
              <a:r>
                <a:rPr lang="en-US" sz="3199" u="none" strike="noStrike">
                  <a:solidFill>
                    <a:srgbClr val="FFFFFF"/>
                  </a:solidFill>
                  <a:latin typeface="Ovo"/>
                  <a:ea typeface="Ovo"/>
                  <a:cs typeface="Ovo"/>
                  <a:sym typeface="Ovo"/>
                </a:rPr>
                <a:t>Environmental Impact</a:t>
              </a:r>
            </a:p>
          </p:txBody>
        </p:sp>
      </p:grpSp>
      <p:sp>
        <p:nvSpPr>
          <p:cNvPr id="14" name="AutoShape 14"/>
          <p:cNvSpPr/>
          <p:nvPr/>
        </p:nvSpPr>
        <p:spPr>
          <a:xfrm>
            <a:off x="1028700" y="5597586"/>
            <a:ext cx="16230596" cy="0"/>
          </a:xfrm>
          <a:prstGeom prst="line">
            <a:avLst/>
          </a:prstGeom>
          <a:ln w="9525" cap="rnd">
            <a:solidFill>
              <a:srgbClr val="E1E8CA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5" name="Group 15"/>
          <p:cNvGrpSpPr/>
          <p:nvPr/>
        </p:nvGrpSpPr>
        <p:grpSpPr>
          <a:xfrm rot="5400000">
            <a:off x="12733260" y="-6419655"/>
            <a:ext cx="754946" cy="12617764"/>
            <a:chOff x="0" y="0"/>
            <a:chExt cx="198834" cy="3323197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98834" cy="3323197"/>
            </a:xfrm>
            <a:custGeom>
              <a:avLst/>
              <a:gdLst/>
              <a:ahLst/>
              <a:cxnLst/>
              <a:rect l="l" t="t" r="r" b="b"/>
              <a:pathLst>
                <a:path w="198834" h="3323197">
                  <a:moveTo>
                    <a:pt x="0" y="0"/>
                  </a:moveTo>
                  <a:lnTo>
                    <a:pt x="198834" y="0"/>
                  </a:lnTo>
                  <a:lnTo>
                    <a:pt x="198834" y="3323197"/>
                  </a:lnTo>
                  <a:lnTo>
                    <a:pt x="0" y="3323197"/>
                  </a:lnTo>
                  <a:close/>
                </a:path>
              </a:pathLst>
            </a:custGeom>
            <a:solidFill>
              <a:srgbClr val="2F8E2C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198834" cy="33612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 rot="5400000">
            <a:off x="2668251" y="-3866900"/>
            <a:ext cx="754946" cy="7512254"/>
            <a:chOff x="0" y="0"/>
            <a:chExt cx="198834" cy="1978536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98834" cy="1978536"/>
            </a:xfrm>
            <a:custGeom>
              <a:avLst/>
              <a:gdLst/>
              <a:ahLst/>
              <a:cxnLst/>
              <a:rect l="l" t="t" r="r" b="b"/>
              <a:pathLst>
                <a:path w="198834" h="1978536">
                  <a:moveTo>
                    <a:pt x="0" y="0"/>
                  </a:moveTo>
                  <a:lnTo>
                    <a:pt x="198834" y="0"/>
                  </a:lnTo>
                  <a:lnTo>
                    <a:pt x="198834" y="1978536"/>
                  </a:lnTo>
                  <a:lnTo>
                    <a:pt x="0" y="1978536"/>
                  </a:lnTo>
                  <a:close/>
                </a:path>
              </a:pathLst>
            </a:custGeom>
            <a:solidFill>
              <a:srgbClr val="E1E8CA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198834" cy="20166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540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2646310" y="-2646310"/>
            <a:ext cx="12995380" cy="18288000"/>
          </a:xfrm>
          <a:custGeom>
            <a:avLst/>
            <a:gdLst/>
            <a:ahLst/>
            <a:cxnLst/>
            <a:rect l="l" t="t" r="r" b="b"/>
            <a:pathLst>
              <a:path w="12995380" h="18288000">
                <a:moveTo>
                  <a:pt x="0" y="0"/>
                </a:moveTo>
                <a:lnTo>
                  <a:pt x="12995380" y="0"/>
                </a:lnTo>
                <a:lnTo>
                  <a:pt x="1299538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879" y="2793427"/>
            <a:ext cx="4782454" cy="4782454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2773" y="2793427"/>
            <a:ext cx="4782454" cy="4782454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21748" y="2793427"/>
            <a:ext cx="4782454" cy="4782454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028700" y="1304517"/>
            <a:ext cx="16230600" cy="973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00"/>
              </a:lnSpc>
            </a:pPr>
            <a:r>
              <a:rPr lang="en-US" sz="7200" u="none" spc="-72">
                <a:solidFill>
                  <a:srgbClr val="FFFFFF"/>
                </a:solidFill>
                <a:latin typeface="Ovo"/>
                <a:ea typeface="Ovo"/>
                <a:cs typeface="Ovo"/>
                <a:sym typeface="Ovo"/>
              </a:rPr>
              <a:t>Paper vs. Digital Receipts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946531" y="4551498"/>
            <a:ext cx="2940048" cy="1461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489"/>
              </a:lnSpc>
            </a:pPr>
            <a:r>
              <a:rPr lang="en-US" sz="6099" spc="-60">
                <a:solidFill>
                  <a:srgbClr val="FFFFFF"/>
                </a:solidFill>
                <a:latin typeface="Ovo"/>
                <a:ea typeface="Ovo"/>
                <a:cs typeface="Ovo"/>
                <a:sym typeface="Ovo"/>
              </a:rPr>
              <a:t>1.9 Billion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40126" y="7939342"/>
            <a:ext cx="4719961" cy="419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59"/>
              </a:lnSpc>
              <a:spcBef>
                <a:spcPct val="0"/>
              </a:spcBef>
            </a:pPr>
            <a:r>
              <a:rPr lang="en-US" sz="2799" u="none" strike="noStrike">
                <a:solidFill>
                  <a:srgbClr val="FFFFFF"/>
                </a:solidFill>
                <a:latin typeface="Ovo"/>
                <a:ea typeface="Ovo"/>
                <a:cs typeface="Ovo"/>
                <a:sym typeface="Ovo"/>
              </a:rPr>
              <a:t>Paper receipts annually used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598991" y="4899160"/>
            <a:ext cx="3090019" cy="765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489"/>
              </a:lnSpc>
            </a:pPr>
            <a:r>
              <a:rPr lang="en-US" sz="6099" spc="-60">
                <a:solidFill>
                  <a:srgbClr val="FFFFFF"/>
                </a:solidFill>
                <a:latin typeface="Ovo"/>
                <a:ea typeface="Ovo"/>
                <a:cs typeface="Ovo"/>
                <a:sym typeface="Ovo"/>
              </a:rPr>
              <a:t>53 M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783678" y="7939342"/>
            <a:ext cx="4720643" cy="419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59"/>
              </a:lnSpc>
              <a:spcBef>
                <a:spcPct val="0"/>
              </a:spcBef>
            </a:pPr>
            <a:r>
              <a:rPr lang="en-US" sz="2799" u="none" strike="noStrike">
                <a:solidFill>
                  <a:srgbClr val="FFFFFF"/>
                </a:solidFill>
                <a:latin typeface="Ovo"/>
                <a:ea typeface="Ovo"/>
                <a:cs typeface="Ovo"/>
                <a:sym typeface="Ovo"/>
              </a:rPr>
              <a:t>Trees saved each year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334343" y="4899160"/>
            <a:ext cx="3157265" cy="765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489"/>
              </a:lnSpc>
            </a:pPr>
            <a:r>
              <a:rPr lang="en-US" sz="6099" spc="-60">
                <a:solidFill>
                  <a:srgbClr val="FFFFFF"/>
                </a:solidFill>
                <a:latin typeface="Ovo"/>
                <a:ea typeface="Ovo"/>
                <a:cs typeface="Ovo"/>
                <a:sym typeface="Ovo"/>
              </a:rPr>
              <a:t>10 M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566650" y="7939342"/>
            <a:ext cx="4692650" cy="419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59"/>
              </a:lnSpc>
              <a:spcBef>
                <a:spcPct val="0"/>
              </a:spcBef>
            </a:pPr>
            <a:r>
              <a:rPr lang="en-US" sz="2799" u="none" strike="noStrike">
                <a:solidFill>
                  <a:srgbClr val="FFFFFF"/>
                </a:solidFill>
                <a:latin typeface="Ovo"/>
                <a:ea typeface="Ovo"/>
                <a:cs typeface="Ovo"/>
                <a:sym typeface="Ovo"/>
              </a:rPr>
              <a:t>Tons of CO2 reduced</a:t>
            </a:r>
          </a:p>
        </p:txBody>
      </p:sp>
      <p:grpSp>
        <p:nvGrpSpPr>
          <p:cNvPr id="13" name="Group 13"/>
          <p:cNvGrpSpPr/>
          <p:nvPr/>
        </p:nvGrpSpPr>
        <p:grpSpPr>
          <a:xfrm rot="5400000">
            <a:off x="12733260" y="-6419655"/>
            <a:ext cx="754946" cy="12617764"/>
            <a:chOff x="0" y="0"/>
            <a:chExt cx="198834" cy="3323197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98834" cy="3323197"/>
            </a:xfrm>
            <a:custGeom>
              <a:avLst/>
              <a:gdLst/>
              <a:ahLst/>
              <a:cxnLst/>
              <a:rect l="l" t="t" r="r" b="b"/>
              <a:pathLst>
                <a:path w="198834" h="3323197">
                  <a:moveTo>
                    <a:pt x="0" y="0"/>
                  </a:moveTo>
                  <a:lnTo>
                    <a:pt x="198834" y="0"/>
                  </a:lnTo>
                  <a:lnTo>
                    <a:pt x="198834" y="3323197"/>
                  </a:lnTo>
                  <a:lnTo>
                    <a:pt x="0" y="3323197"/>
                  </a:lnTo>
                  <a:close/>
                </a:path>
              </a:pathLst>
            </a:custGeom>
            <a:solidFill>
              <a:srgbClr val="2F8E2C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198834" cy="33612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5400000">
            <a:off x="2668251" y="-3866900"/>
            <a:ext cx="754946" cy="7512254"/>
            <a:chOff x="0" y="0"/>
            <a:chExt cx="198834" cy="197853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98834" cy="1978536"/>
            </a:xfrm>
            <a:custGeom>
              <a:avLst/>
              <a:gdLst/>
              <a:ahLst/>
              <a:cxnLst/>
              <a:rect l="l" t="t" r="r" b="b"/>
              <a:pathLst>
                <a:path w="198834" h="1978536">
                  <a:moveTo>
                    <a:pt x="0" y="0"/>
                  </a:moveTo>
                  <a:lnTo>
                    <a:pt x="198834" y="0"/>
                  </a:lnTo>
                  <a:lnTo>
                    <a:pt x="198834" y="1978536"/>
                  </a:lnTo>
                  <a:lnTo>
                    <a:pt x="0" y="1978536"/>
                  </a:lnTo>
                  <a:close/>
                </a:path>
              </a:pathLst>
            </a:custGeom>
            <a:solidFill>
              <a:srgbClr val="E1E8CA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198834" cy="20166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540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9661645" y="0"/>
            <a:ext cx="9449899" cy="13298553"/>
          </a:xfrm>
          <a:custGeom>
            <a:avLst/>
            <a:gdLst/>
            <a:ahLst/>
            <a:cxnLst/>
            <a:rect l="l" t="t" r="r" b="b"/>
            <a:pathLst>
              <a:path w="9449899" h="13298553">
                <a:moveTo>
                  <a:pt x="0" y="0"/>
                </a:moveTo>
                <a:lnTo>
                  <a:pt x="9449898" y="0"/>
                </a:lnTo>
                <a:lnTo>
                  <a:pt x="9449898" y="13298553"/>
                </a:lnTo>
                <a:lnTo>
                  <a:pt x="0" y="132985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9144000" y="0"/>
            <a:ext cx="517645" cy="10287000"/>
            <a:chOff x="0" y="0"/>
            <a:chExt cx="136334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6334" cy="2709333"/>
            </a:xfrm>
            <a:custGeom>
              <a:avLst/>
              <a:gdLst/>
              <a:ahLst/>
              <a:cxnLst/>
              <a:rect l="l" t="t" r="r" b="b"/>
              <a:pathLst>
                <a:path w="136334" h="2709333">
                  <a:moveTo>
                    <a:pt x="0" y="0"/>
                  </a:moveTo>
                  <a:lnTo>
                    <a:pt x="136334" y="0"/>
                  </a:lnTo>
                  <a:lnTo>
                    <a:pt x="13633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E1E8CA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36334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2977066" y="0"/>
            <a:ext cx="6166934" cy="10287000"/>
            <a:chOff x="0" y="0"/>
            <a:chExt cx="639358" cy="106650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9358" cy="1066506"/>
            </a:xfrm>
            <a:custGeom>
              <a:avLst/>
              <a:gdLst/>
              <a:ahLst/>
              <a:cxnLst/>
              <a:rect l="l" t="t" r="r" b="b"/>
              <a:pathLst>
                <a:path w="639358" h="1066506">
                  <a:moveTo>
                    <a:pt x="0" y="0"/>
                  </a:moveTo>
                  <a:lnTo>
                    <a:pt x="639358" y="0"/>
                  </a:lnTo>
                  <a:lnTo>
                    <a:pt x="639358" y="1066506"/>
                  </a:lnTo>
                  <a:lnTo>
                    <a:pt x="0" y="106650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id="8" name="TextBox 8"/>
          <p:cNvSpPr txBox="1"/>
          <p:nvPr/>
        </p:nvSpPr>
        <p:spPr>
          <a:xfrm>
            <a:off x="11565820" y="4357753"/>
            <a:ext cx="4973512" cy="1887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00"/>
              </a:lnSpc>
            </a:pPr>
            <a:r>
              <a:rPr lang="en-US" sz="7200" u="none" spc="-72">
                <a:solidFill>
                  <a:srgbClr val="FFFFFF"/>
                </a:solidFill>
                <a:latin typeface="Ovo"/>
                <a:ea typeface="Ovo"/>
                <a:cs typeface="Ovo"/>
                <a:sym typeface="Ovo"/>
              </a:rPr>
              <a:t>The Future of Receipts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0" y="0"/>
            <a:ext cx="2977066" cy="10479535"/>
            <a:chOff x="0" y="0"/>
            <a:chExt cx="6350000" cy="63500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350000" cy="22352563"/>
            </a:xfrm>
            <a:custGeom>
              <a:avLst/>
              <a:gdLst/>
              <a:ahLst/>
              <a:cxnLst/>
              <a:rect l="l" t="t" r="r" b="b"/>
              <a:pathLst>
                <a:path w="6350000" h="22352563">
                  <a:moveTo>
                    <a:pt x="0" y="0"/>
                  </a:moveTo>
                  <a:lnTo>
                    <a:pt x="6350000" y="0"/>
                  </a:lnTo>
                  <a:lnTo>
                    <a:pt x="6350000" y="22352563"/>
                  </a:lnTo>
                  <a:lnTo>
                    <a:pt x="0" y="223525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8B628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0" y="0"/>
              <a:ext cx="6350000" cy="22352575"/>
            </a:xfrm>
            <a:custGeom>
              <a:avLst/>
              <a:gdLst/>
              <a:ahLst/>
              <a:cxnLst/>
              <a:rect l="l" t="t" r="r" b="b"/>
              <a:pathLst>
                <a:path w="6350000" h="22352575">
                  <a:moveTo>
                    <a:pt x="3175000" y="11176281"/>
                  </a:moveTo>
                  <a:lnTo>
                    <a:pt x="3175000" y="0"/>
                  </a:lnTo>
                  <a:cubicBezTo>
                    <a:pt x="1421498" y="0"/>
                    <a:pt x="0" y="5003800"/>
                    <a:pt x="0" y="11176281"/>
                  </a:cubicBezTo>
                  <a:lnTo>
                    <a:pt x="3175000" y="11176281"/>
                  </a:lnTo>
                  <a:close/>
                  <a:moveTo>
                    <a:pt x="3175000" y="11176326"/>
                  </a:moveTo>
                  <a:lnTo>
                    <a:pt x="3175000" y="22352575"/>
                  </a:lnTo>
                  <a:cubicBezTo>
                    <a:pt x="4928502" y="22352575"/>
                    <a:pt x="6350000" y="17348809"/>
                    <a:pt x="6350000" y="11176326"/>
                  </a:cubicBezTo>
                  <a:lnTo>
                    <a:pt x="3175000" y="11176326"/>
                  </a:lnTo>
                  <a:close/>
                </a:path>
              </a:pathLst>
            </a:custGeom>
            <a:solidFill>
              <a:srgbClr val="E1E8CA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0" y="45"/>
              <a:ext cx="6350000" cy="22352518"/>
            </a:xfrm>
            <a:custGeom>
              <a:avLst/>
              <a:gdLst/>
              <a:ahLst/>
              <a:cxnLst/>
              <a:rect l="l" t="t" r="r" b="b"/>
              <a:pathLst>
                <a:path w="6350000" h="22352518">
                  <a:moveTo>
                    <a:pt x="6350000" y="0"/>
                  </a:moveTo>
                  <a:lnTo>
                    <a:pt x="3175000" y="0"/>
                  </a:lnTo>
                  <a:cubicBezTo>
                    <a:pt x="3175000" y="6172481"/>
                    <a:pt x="4596486" y="11176281"/>
                    <a:pt x="6349987" y="11176281"/>
                  </a:cubicBezTo>
                  <a:lnTo>
                    <a:pt x="6350000" y="0"/>
                  </a:lnTo>
                  <a:close/>
                  <a:moveTo>
                    <a:pt x="0" y="22352518"/>
                  </a:moveTo>
                  <a:lnTo>
                    <a:pt x="3175000" y="22352518"/>
                  </a:lnTo>
                  <a:cubicBezTo>
                    <a:pt x="3175000" y="16180037"/>
                    <a:pt x="1753514" y="11176236"/>
                    <a:pt x="13" y="11176236"/>
                  </a:cubicBezTo>
                  <a:lnTo>
                    <a:pt x="0" y="22352518"/>
                  </a:lnTo>
                  <a:close/>
                </a:path>
              </a:pathLst>
            </a:custGeom>
            <a:solidFill>
              <a:srgbClr val="03740F"/>
            </a:solidFill>
          </p:spPr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540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2646310" y="-2646310"/>
            <a:ext cx="12995380" cy="18288000"/>
          </a:xfrm>
          <a:custGeom>
            <a:avLst/>
            <a:gdLst/>
            <a:ahLst/>
            <a:cxnLst/>
            <a:rect l="l" t="t" r="r" b="b"/>
            <a:pathLst>
              <a:path w="12995380" h="18288000">
                <a:moveTo>
                  <a:pt x="0" y="0"/>
                </a:moveTo>
                <a:lnTo>
                  <a:pt x="12995380" y="0"/>
                </a:lnTo>
                <a:lnTo>
                  <a:pt x="1299538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28700" y="4801837"/>
            <a:ext cx="5119056" cy="4461990"/>
            <a:chOff x="0" y="0"/>
            <a:chExt cx="1731631" cy="150936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731631" cy="1509364"/>
            </a:xfrm>
            <a:custGeom>
              <a:avLst/>
              <a:gdLst/>
              <a:ahLst/>
              <a:cxnLst/>
              <a:rect l="l" t="t" r="r" b="b"/>
              <a:pathLst>
                <a:path w="1731631" h="1509364">
                  <a:moveTo>
                    <a:pt x="0" y="0"/>
                  </a:moveTo>
                  <a:lnTo>
                    <a:pt x="1731631" y="0"/>
                  </a:lnTo>
                  <a:lnTo>
                    <a:pt x="1731631" y="1509364"/>
                  </a:lnTo>
                  <a:lnTo>
                    <a:pt x="0" y="1509364"/>
                  </a:lnTo>
                  <a:close/>
                </a:path>
              </a:pathLst>
            </a:custGeom>
            <a:solidFill>
              <a:srgbClr val="03740F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6584472" y="4801837"/>
            <a:ext cx="5119056" cy="4461990"/>
            <a:chOff x="0" y="0"/>
            <a:chExt cx="1731631" cy="150936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731631" cy="1509364"/>
            </a:xfrm>
            <a:custGeom>
              <a:avLst/>
              <a:gdLst/>
              <a:ahLst/>
              <a:cxnLst/>
              <a:rect l="l" t="t" r="r" b="b"/>
              <a:pathLst>
                <a:path w="1731631" h="1509364">
                  <a:moveTo>
                    <a:pt x="0" y="0"/>
                  </a:moveTo>
                  <a:lnTo>
                    <a:pt x="1731631" y="0"/>
                  </a:lnTo>
                  <a:lnTo>
                    <a:pt x="1731631" y="1509364"/>
                  </a:lnTo>
                  <a:lnTo>
                    <a:pt x="0" y="1509364"/>
                  </a:lnTo>
                  <a:close/>
                </a:path>
              </a:pathLst>
            </a:custGeom>
            <a:solidFill>
              <a:srgbClr val="03740F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1028700" y="1057275"/>
            <a:ext cx="16230600" cy="6460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949"/>
              </a:lnSpc>
              <a:spcBef>
                <a:spcPct val="0"/>
              </a:spcBef>
            </a:pPr>
            <a:r>
              <a:rPr lang="en-US" sz="4499" u="none" spc="-44">
                <a:solidFill>
                  <a:srgbClr val="FFFFFF"/>
                </a:solidFill>
                <a:latin typeface="Ovo"/>
                <a:ea typeface="Ovo"/>
                <a:cs typeface="Ovo"/>
                <a:sym typeface="Ovo"/>
              </a:rPr>
              <a:t>Digital Receipt Solutions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2677826"/>
            <a:ext cx="16230600" cy="1173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680"/>
              </a:lnSpc>
            </a:pPr>
            <a:r>
              <a:rPr lang="en-US" sz="3600" u="none" dirty="0">
                <a:solidFill>
                  <a:srgbClr val="FFFFFF"/>
                </a:solidFill>
                <a:latin typeface="Ovo"/>
                <a:ea typeface="Ovo"/>
                <a:cs typeface="Ovo"/>
                <a:sym typeface="Ovo"/>
              </a:rPr>
              <a:t>Streamline your transition from paper to digital with our eco-friendly </a:t>
            </a:r>
            <a:r>
              <a:rPr lang="en-US" sz="3600" dirty="0">
                <a:solidFill>
                  <a:srgbClr val="FFFFFF"/>
                </a:solidFill>
                <a:latin typeface="Ovo"/>
                <a:ea typeface="Ovo"/>
                <a:cs typeface="Ovo"/>
                <a:sym typeface="Ovo"/>
              </a:rPr>
              <a:t>app</a:t>
            </a:r>
            <a:r>
              <a:rPr lang="en-US" sz="3600" u="none" dirty="0">
                <a:solidFill>
                  <a:srgbClr val="FFFFFF"/>
                </a:solidFill>
                <a:latin typeface="Ovo"/>
                <a:ea typeface="Ovo"/>
                <a:cs typeface="Ovo"/>
                <a:sym typeface="Ovo"/>
              </a:rPr>
              <a:t>. Save trees and costs simultaneously!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564101" y="5549148"/>
            <a:ext cx="4048253" cy="647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949"/>
              </a:lnSpc>
              <a:spcBef>
                <a:spcPct val="0"/>
              </a:spcBef>
            </a:pPr>
            <a:r>
              <a:rPr lang="en-US" sz="4499" u="none" strike="noStrike" dirty="0">
                <a:solidFill>
                  <a:srgbClr val="FFFFFF"/>
                </a:solidFill>
                <a:latin typeface="Ovo"/>
                <a:ea typeface="Ovo"/>
                <a:cs typeface="Ovo"/>
                <a:sym typeface="Ovo"/>
              </a:rPr>
              <a:t>Trees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564101" y="7374262"/>
            <a:ext cx="4048253" cy="12988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59"/>
              </a:lnSpc>
            </a:pPr>
            <a:r>
              <a:rPr lang="en-US" sz="2799" dirty="0">
                <a:solidFill>
                  <a:srgbClr val="FFFFFF"/>
                </a:solidFill>
                <a:latin typeface="Ovo"/>
                <a:ea typeface="Ovo"/>
                <a:cs typeface="Ovo"/>
                <a:sym typeface="Ovo"/>
              </a:rPr>
              <a:t>Using this app reduces the need for receipts hence saving trees.</a:t>
            </a:r>
            <a:endParaRPr lang="en-US" sz="2799" u="none" dirty="0">
              <a:solidFill>
                <a:srgbClr val="FFFFFF"/>
              </a:solidFill>
              <a:latin typeface="Ovo"/>
              <a:ea typeface="Ovo"/>
              <a:cs typeface="Ovo"/>
              <a:sym typeface="Ovo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7205292" y="5549148"/>
            <a:ext cx="4035112" cy="647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949"/>
              </a:lnSpc>
              <a:spcBef>
                <a:spcPct val="0"/>
              </a:spcBef>
            </a:pPr>
            <a:r>
              <a:rPr lang="en-US" sz="4499" dirty="0">
                <a:solidFill>
                  <a:srgbClr val="FFFFFF"/>
                </a:solidFill>
                <a:latin typeface="Ovo"/>
                <a:ea typeface="Ovo"/>
                <a:cs typeface="Ovo"/>
                <a:sym typeface="Ovo"/>
              </a:rPr>
              <a:t>Money</a:t>
            </a:r>
            <a:endParaRPr lang="en-US" sz="4499" u="none" strike="noStrike" dirty="0">
              <a:solidFill>
                <a:srgbClr val="FFFFFF"/>
              </a:solidFill>
              <a:latin typeface="Ovo"/>
              <a:ea typeface="Ovo"/>
              <a:cs typeface="Ovo"/>
              <a:sym typeface="Ovo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7205292" y="7354483"/>
            <a:ext cx="4035112" cy="862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59"/>
              </a:lnSpc>
              <a:spcBef>
                <a:spcPct val="0"/>
              </a:spcBef>
            </a:pPr>
            <a:r>
              <a:rPr lang="en-US" sz="2799" u="none" strike="noStrike" dirty="0">
                <a:solidFill>
                  <a:srgbClr val="FFFFFF"/>
                </a:solidFill>
                <a:latin typeface="Ovo"/>
                <a:ea typeface="Ovo"/>
                <a:cs typeface="Ovo"/>
                <a:sym typeface="Ovo"/>
              </a:rPr>
              <a:t>Save the cost of buying receipt paper go eco.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12140244" y="4801837"/>
            <a:ext cx="5119056" cy="4461990"/>
            <a:chOff x="0" y="0"/>
            <a:chExt cx="1731631" cy="1509364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731631" cy="1509364"/>
            </a:xfrm>
            <a:custGeom>
              <a:avLst/>
              <a:gdLst/>
              <a:ahLst/>
              <a:cxnLst/>
              <a:rect l="l" t="t" r="r" b="b"/>
              <a:pathLst>
                <a:path w="1731631" h="1509364">
                  <a:moveTo>
                    <a:pt x="0" y="0"/>
                  </a:moveTo>
                  <a:lnTo>
                    <a:pt x="1731631" y="0"/>
                  </a:lnTo>
                  <a:lnTo>
                    <a:pt x="1731631" y="1509364"/>
                  </a:lnTo>
                  <a:lnTo>
                    <a:pt x="0" y="1509364"/>
                  </a:lnTo>
                  <a:close/>
                </a:path>
              </a:pathLst>
            </a:custGeom>
            <a:solidFill>
              <a:srgbClr val="03740F"/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12682216" y="5549148"/>
            <a:ext cx="4035112" cy="647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949"/>
              </a:lnSpc>
              <a:spcBef>
                <a:spcPct val="0"/>
              </a:spcBef>
            </a:pPr>
            <a:r>
              <a:rPr lang="en-US" sz="4499" dirty="0">
                <a:solidFill>
                  <a:srgbClr val="FFFFFF"/>
                </a:solidFill>
                <a:latin typeface="Ovo"/>
                <a:ea typeface="Ovo"/>
                <a:cs typeface="Ovo"/>
                <a:sym typeface="Ovo"/>
              </a:rPr>
              <a:t>Plastic</a:t>
            </a:r>
            <a:endParaRPr lang="en-US" sz="4499" u="none" strike="noStrike" dirty="0">
              <a:solidFill>
                <a:srgbClr val="FFFFFF"/>
              </a:solidFill>
              <a:latin typeface="Ovo"/>
              <a:ea typeface="Ovo"/>
              <a:cs typeface="Ovo"/>
              <a:sym typeface="Ovo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2682216" y="7354483"/>
            <a:ext cx="4035112" cy="1734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59"/>
              </a:lnSpc>
              <a:spcBef>
                <a:spcPct val="0"/>
              </a:spcBef>
            </a:pPr>
            <a:r>
              <a:rPr lang="en-US" sz="2799" dirty="0">
                <a:solidFill>
                  <a:srgbClr val="FFFFFF"/>
                </a:solidFill>
                <a:latin typeface="Ovo"/>
                <a:ea typeface="Ovo"/>
                <a:cs typeface="Ovo"/>
                <a:sym typeface="Ovo"/>
              </a:rPr>
              <a:t>Incentivize customers to not buy items having plastic and save the world</a:t>
            </a:r>
            <a:r>
              <a:rPr lang="en-US" sz="2799" u="none" strike="noStrike" dirty="0">
                <a:solidFill>
                  <a:srgbClr val="FFFFFF"/>
                </a:solidFill>
                <a:latin typeface="Ovo"/>
                <a:ea typeface="Ovo"/>
                <a:cs typeface="Ovo"/>
                <a:sym typeface="Ovo"/>
              </a:rPr>
              <a:t>.</a:t>
            </a:r>
          </a:p>
        </p:txBody>
      </p:sp>
      <p:grpSp>
        <p:nvGrpSpPr>
          <p:cNvPr id="17" name="Group 17"/>
          <p:cNvGrpSpPr/>
          <p:nvPr/>
        </p:nvGrpSpPr>
        <p:grpSpPr>
          <a:xfrm rot="5400000">
            <a:off x="12733260" y="-6419655"/>
            <a:ext cx="754946" cy="12617764"/>
            <a:chOff x="0" y="0"/>
            <a:chExt cx="198834" cy="3323197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98834" cy="3323197"/>
            </a:xfrm>
            <a:custGeom>
              <a:avLst/>
              <a:gdLst/>
              <a:ahLst/>
              <a:cxnLst/>
              <a:rect l="l" t="t" r="r" b="b"/>
              <a:pathLst>
                <a:path w="198834" h="3323197">
                  <a:moveTo>
                    <a:pt x="0" y="0"/>
                  </a:moveTo>
                  <a:lnTo>
                    <a:pt x="198834" y="0"/>
                  </a:lnTo>
                  <a:lnTo>
                    <a:pt x="198834" y="3323197"/>
                  </a:lnTo>
                  <a:lnTo>
                    <a:pt x="0" y="3323197"/>
                  </a:lnTo>
                  <a:close/>
                </a:path>
              </a:pathLst>
            </a:custGeom>
            <a:solidFill>
              <a:srgbClr val="18B628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198834" cy="33612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 rot="5400000">
            <a:off x="2668251" y="-3866900"/>
            <a:ext cx="754946" cy="7512254"/>
            <a:chOff x="0" y="0"/>
            <a:chExt cx="198834" cy="1978536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98834" cy="1978536"/>
            </a:xfrm>
            <a:custGeom>
              <a:avLst/>
              <a:gdLst/>
              <a:ahLst/>
              <a:cxnLst/>
              <a:rect l="l" t="t" r="r" b="b"/>
              <a:pathLst>
                <a:path w="198834" h="1978536">
                  <a:moveTo>
                    <a:pt x="0" y="0"/>
                  </a:moveTo>
                  <a:lnTo>
                    <a:pt x="198834" y="0"/>
                  </a:lnTo>
                  <a:lnTo>
                    <a:pt x="198834" y="1978536"/>
                  </a:lnTo>
                  <a:lnTo>
                    <a:pt x="0" y="1978536"/>
                  </a:lnTo>
                  <a:close/>
                </a:path>
              </a:pathLst>
            </a:custGeom>
            <a:solidFill>
              <a:srgbClr val="03740F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198834" cy="20166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540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2646310" y="-2379610"/>
            <a:ext cx="12995380" cy="18288000"/>
          </a:xfrm>
          <a:custGeom>
            <a:avLst/>
            <a:gdLst/>
            <a:ahLst/>
            <a:cxnLst/>
            <a:rect l="l" t="t" r="r" b="b"/>
            <a:pathLst>
              <a:path w="12995380" h="18288000">
                <a:moveTo>
                  <a:pt x="0" y="0"/>
                </a:moveTo>
                <a:lnTo>
                  <a:pt x="12995380" y="0"/>
                </a:lnTo>
                <a:lnTo>
                  <a:pt x="1299538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9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5691944"/>
            <a:chOff x="0" y="0"/>
            <a:chExt cx="4653819" cy="144845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653819" cy="1448451"/>
            </a:xfrm>
            <a:custGeom>
              <a:avLst/>
              <a:gdLst/>
              <a:ahLst/>
              <a:cxnLst/>
              <a:rect l="l" t="t" r="r" b="b"/>
              <a:pathLst>
                <a:path w="4653819" h="1448451">
                  <a:moveTo>
                    <a:pt x="0" y="0"/>
                  </a:moveTo>
                  <a:lnTo>
                    <a:pt x="4653819" y="0"/>
                  </a:lnTo>
                  <a:lnTo>
                    <a:pt x="4653819" y="1448451"/>
                  </a:lnTo>
                  <a:lnTo>
                    <a:pt x="0" y="1448451"/>
                  </a:lnTo>
                  <a:close/>
                </a:path>
              </a:pathLst>
            </a:custGeom>
            <a:solidFill>
              <a:srgbClr val="2F8E2C"/>
            </a:solidFill>
          </p:spPr>
        </p:sp>
      </p:grp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1518133" y="3136121"/>
            <a:ext cx="4006231" cy="4006215"/>
            <a:chOff x="0" y="0"/>
            <a:chExt cx="6350025" cy="6350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26" cy="6350000"/>
            </a:xfrm>
            <a:custGeom>
              <a:avLst/>
              <a:gdLst/>
              <a:ahLst/>
              <a:cxnLst/>
              <a:rect l="l" t="t" r="r" b="b"/>
              <a:pathLst>
                <a:path w="6350026" h="6350000">
                  <a:moveTo>
                    <a:pt x="0" y="0"/>
                  </a:moveTo>
                  <a:lnTo>
                    <a:pt x="6350026" y="0"/>
                  </a:lnTo>
                  <a:lnTo>
                    <a:pt x="6350026" y="6350000"/>
                  </a:lnTo>
                  <a:lnTo>
                    <a:pt x="0" y="6350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7140884" y="3136121"/>
            <a:ext cx="4006231" cy="4006215"/>
            <a:chOff x="0" y="0"/>
            <a:chExt cx="6350025" cy="63500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26" cy="6350000"/>
            </a:xfrm>
            <a:custGeom>
              <a:avLst/>
              <a:gdLst/>
              <a:ahLst/>
              <a:cxnLst/>
              <a:rect l="l" t="t" r="r" b="b"/>
              <a:pathLst>
                <a:path w="6350026" h="6350000">
                  <a:moveTo>
                    <a:pt x="0" y="0"/>
                  </a:moveTo>
                  <a:lnTo>
                    <a:pt x="6350026" y="0"/>
                  </a:lnTo>
                  <a:lnTo>
                    <a:pt x="6350026" y="6350000"/>
                  </a:lnTo>
                  <a:lnTo>
                    <a:pt x="0" y="6350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12696657" y="3136121"/>
            <a:ext cx="4006231" cy="4006215"/>
            <a:chOff x="0" y="0"/>
            <a:chExt cx="6350025" cy="63500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350026" cy="6350000"/>
            </a:xfrm>
            <a:custGeom>
              <a:avLst/>
              <a:gdLst/>
              <a:ahLst/>
              <a:cxnLst/>
              <a:rect l="l" t="t" r="r" b="b"/>
              <a:pathLst>
                <a:path w="6350026" h="6350000">
                  <a:moveTo>
                    <a:pt x="0" y="0"/>
                  </a:moveTo>
                  <a:lnTo>
                    <a:pt x="6350026" y="0"/>
                  </a:lnTo>
                  <a:lnTo>
                    <a:pt x="6350026" y="6350000"/>
                  </a:lnTo>
                  <a:lnTo>
                    <a:pt x="0" y="6350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id="11" name="TextBox 11"/>
          <p:cNvSpPr txBox="1"/>
          <p:nvPr/>
        </p:nvSpPr>
        <p:spPr>
          <a:xfrm>
            <a:off x="1350077" y="1422718"/>
            <a:ext cx="15587845" cy="366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799"/>
              </a:lnSpc>
            </a:pPr>
            <a:r>
              <a:rPr lang="en-US" sz="2799" spc="-27">
                <a:solidFill>
                  <a:srgbClr val="FFFFFF"/>
                </a:solidFill>
                <a:latin typeface="Ovo"/>
                <a:ea typeface="Ovo"/>
                <a:cs typeface="Ovo"/>
                <a:sym typeface="Ovo"/>
              </a:rPr>
              <a:t>Meet Our Team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1200800" y="7883269"/>
            <a:ext cx="4640896" cy="1035385"/>
            <a:chOff x="0" y="28575"/>
            <a:chExt cx="6187861" cy="1380514"/>
          </a:xfrm>
        </p:grpSpPr>
        <p:sp>
          <p:nvSpPr>
            <p:cNvPr id="13" name="TextBox 13"/>
            <p:cNvSpPr txBox="1"/>
            <p:nvPr/>
          </p:nvSpPr>
          <p:spPr>
            <a:xfrm>
              <a:off x="0" y="28575"/>
              <a:ext cx="6187861" cy="5395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079"/>
                </a:lnSpc>
              </a:pPr>
              <a:r>
                <a:rPr lang="en-US" sz="2799" dirty="0">
                  <a:solidFill>
                    <a:srgbClr val="FFFFFF"/>
                  </a:solidFill>
                  <a:latin typeface="Ovo"/>
                  <a:ea typeface="Ovo"/>
                  <a:cs typeface="Ovo"/>
                  <a:sym typeface="Ovo"/>
                </a:rPr>
                <a:t>Hari Haran</a:t>
              </a:r>
              <a:endParaRPr lang="en-US" sz="2799" u="none" dirty="0">
                <a:solidFill>
                  <a:srgbClr val="FFFFFF"/>
                </a:solidFill>
                <a:latin typeface="Ovo"/>
                <a:ea typeface="Ovo"/>
                <a:cs typeface="Ovo"/>
                <a:sym typeface="Ovo"/>
              </a:endParaRP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839958"/>
              <a:ext cx="6187861" cy="5691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359"/>
                </a:lnSpc>
              </a:pPr>
              <a:r>
                <a:rPr lang="en-US" sz="2799" u="none" dirty="0">
                  <a:solidFill>
                    <a:srgbClr val="FFFFFF"/>
                  </a:solidFill>
                  <a:latin typeface="Ovo"/>
                  <a:ea typeface="Ovo"/>
                  <a:cs typeface="Ovo"/>
                  <a:sym typeface="Ovo"/>
                </a:rPr>
                <a:t>Front End Dev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6732092" y="7861838"/>
            <a:ext cx="4823815" cy="1054137"/>
            <a:chOff x="0" y="0"/>
            <a:chExt cx="6431754" cy="1405516"/>
          </a:xfrm>
        </p:grpSpPr>
        <p:sp>
          <p:nvSpPr>
            <p:cNvPr id="16" name="TextBox 16"/>
            <p:cNvSpPr txBox="1"/>
            <p:nvPr/>
          </p:nvSpPr>
          <p:spPr>
            <a:xfrm>
              <a:off x="0" y="28575"/>
              <a:ext cx="6431754" cy="5395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079"/>
                </a:lnSpc>
                <a:spcBef>
                  <a:spcPct val="0"/>
                </a:spcBef>
              </a:pPr>
              <a:r>
                <a:rPr lang="en-US" sz="2799" dirty="0">
                  <a:solidFill>
                    <a:srgbClr val="FFFFFF"/>
                  </a:solidFill>
                  <a:latin typeface="Ovo"/>
                  <a:ea typeface="Ovo"/>
                  <a:cs typeface="Ovo"/>
                  <a:sym typeface="Ovo"/>
                </a:rPr>
                <a:t>Sohail Mohammed</a:t>
              </a:r>
              <a:endParaRPr lang="en-US" sz="2799" u="none" strike="noStrike" dirty="0">
                <a:solidFill>
                  <a:srgbClr val="FFFFFF"/>
                </a:solidFill>
                <a:latin typeface="Ovo"/>
                <a:ea typeface="Ovo"/>
                <a:cs typeface="Ovo"/>
                <a:sym typeface="Ovo"/>
              </a:endParaRP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840232"/>
              <a:ext cx="6431754" cy="5652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799" dirty="0">
                  <a:solidFill>
                    <a:srgbClr val="FFFFFF"/>
                  </a:solidFill>
                  <a:latin typeface="Ovo"/>
                  <a:ea typeface="Ovo"/>
                  <a:cs typeface="Ovo"/>
                  <a:sym typeface="Ovo"/>
                </a:rPr>
                <a:t>Back End Dev</a:t>
              </a:r>
              <a:endParaRPr lang="en-US" sz="2799" u="none" strike="noStrike" dirty="0">
                <a:solidFill>
                  <a:srgbClr val="FFFFFF"/>
                </a:solidFill>
                <a:latin typeface="Ovo"/>
                <a:ea typeface="Ovo"/>
                <a:cs typeface="Ovo"/>
                <a:sym typeface="Ovo"/>
              </a:endParaRP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2441733" y="7862044"/>
            <a:ext cx="4476301" cy="1053931"/>
            <a:chOff x="0" y="0"/>
            <a:chExt cx="5968402" cy="1405241"/>
          </a:xfrm>
        </p:grpSpPr>
        <p:sp>
          <p:nvSpPr>
            <p:cNvPr id="19" name="TextBox 19"/>
            <p:cNvSpPr txBox="1"/>
            <p:nvPr/>
          </p:nvSpPr>
          <p:spPr>
            <a:xfrm>
              <a:off x="0" y="28575"/>
              <a:ext cx="5968402" cy="5395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079"/>
                </a:lnSpc>
                <a:spcBef>
                  <a:spcPct val="0"/>
                </a:spcBef>
              </a:pPr>
              <a:r>
                <a:rPr lang="en-US" sz="2799" dirty="0">
                  <a:solidFill>
                    <a:srgbClr val="FFFFFF"/>
                  </a:solidFill>
                  <a:latin typeface="Ovo"/>
                  <a:ea typeface="Ovo"/>
                  <a:cs typeface="Ovo"/>
                  <a:sym typeface="Ovo"/>
                </a:rPr>
                <a:t>Prabhujot Singh</a:t>
              </a:r>
              <a:endParaRPr lang="en-US" sz="2799" u="none" strike="noStrike" dirty="0">
                <a:solidFill>
                  <a:srgbClr val="FFFFFF"/>
                </a:solidFill>
                <a:latin typeface="Ovo"/>
                <a:ea typeface="Ovo"/>
                <a:cs typeface="Ovo"/>
                <a:sym typeface="Ovo"/>
              </a:endParaRP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839958"/>
              <a:ext cx="5968402" cy="5652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799" u="none" strike="noStrike" dirty="0">
                  <a:solidFill>
                    <a:srgbClr val="FFFFFF"/>
                  </a:solidFill>
                  <a:latin typeface="Ovo"/>
                  <a:ea typeface="Ovo"/>
                  <a:cs typeface="Ovo"/>
                  <a:sym typeface="Ovo"/>
                </a:rPr>
                <a:t>Documentation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 rot="5400000">
            <a:off x="12733260" y="-6419655"/>
            <a:ext cx="754946" cy="12617764"/>
            <a:chOff x="0" y="0"/>
            <a:chExt cx="198834" cy="3323197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98834" cy="3323197"/>
            </a:xfrm>
            <a:custGeom>
              <a:avLst/>
              <a:gdLst/>
              <a:ahLst/>
              <a:cxnLst/>
              <a:rect l="l" t="t" r="r" b="b"/>
              <a:pathLst>
                <a:path w="198834" h="3323197">
                  <a:moveTo>
                    <a:pt x="0" y="0"/>
                  </a:moveTo>
                  <a:lnTo>
                    <a:pt x="198834" y="0"/>
                  </a:lnTo>
                  <a:lnTo>
                    <a:pt x="198834" y="3323197"/>
                  </a:lnTo>
                  <a:lnTo>
                    <a:pt x="0" y="3323197"/>
                  </a:lnTo>
                  <a:close/>
                </a:path>
              </a:pathLst>
            </a:custGeom>
            <a:solidFill>
              <a:srgbClr val="03740F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38100"/>
              <a:ext cx="198834" cy="33612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 rot="5400000">
            <a:off x="2668251" y="-3866900"/>
            <a:ext cx="754946" cy="7512254"/>
            <a:chOff x="0" y="0"/>
            <a:chExt cx="198834" cy="1978536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98834" cy="1978536"/>
            </a:xfrm>
            <a:custGeom>
              <a:avLst/>
              <a:gdLst/>
              <a:ahLst/>
              <a:cxnLst/>
              <a:rect l="l" t="t" r="r" b="b"/>
              <a:pathLst>
                <a:path w="198834" h="1978536">
                  <a:moveTo>
                    <a:pt x="0" y="0"/>
                  </a:moveTo>
                  <a:lnTo>
                    <a:pt x="198834" y="0"/>
                  </a:lnTo>
                  <a:lnTo>
                    <a:pt x="198834" y="1978536"/>
                  </a:lnTo>
                  <a:lnTo>
                    <a:pt x="0" y="1978536"/>
                  </a:lnTo>
                  <a:close/>
                </a:path>
              </a:pathLst>
            </a:custGeom>
            <a:solidFill>
              <a:srgbClr val="03740F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-38100"/>
              <a:ext cx="198834" cy="20166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 rot="5400000">
            <a:off x="3401163" y="5019135"/>
            <a:ext cx="240171" cy="4006231"/>
            <a:chOff x="0" y="0"/>
            <a:chExt cx="63255" cy="1055139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63255" cy="1055139"/>
            </a:xfrm>
            <a:custGeom>
              <a:avLst/>
              <a:gdLst/>
              <a:ahLst/>
              <a:cxnLst/>
              <a:rect l="l" t="t" r="r" b="b"/>
              <a:pathLst>
                <a:path w="63255" h="1055139">
                  <a:moveTo>
                    <a:pt x="0" y="0"/>
                  </a:moveTo>
                  <a:lnTo>
                    <a:pt x="63255" y="0"/>
                  </a:lnTo>
                  <a:lnTo>
                    <a:pt x="63255" y="1055139"/>
                  </a:lnTo>
                  <a:lnTo>
                    <a:pt x="0" y="1055139"/>
                  </a:lnTo>
                  <a:close/>
                </a:path>
              </a:pathLst>
            </a:custGeom>
            <a:solidFill>
              <a:srgbClr val="03740F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0" y="-38100"/>
              <a:ext cx="63255" cy="10932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30" name="Group 30"/>
          <p:cNvGrpSpPr/>
          <p:nvPr/>
        </p:nvGrpSpPr>
        <p:grpSpPr>
          <a:xfrm rot="5400000">
            <a:off x="9023915" y="5019135"/>
            <a:ext cx="240171" cy="4006231"/>
            <a:chOff x="0" y="0"/>
            <a:chExt cx="63255" cy="1055139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63255" cy="1055139"/>
            </a:xfrm>
            <a:custGeom>
              <a:avLst/>
              <a:gdLst/>
              <a:ahLst/>
              <a:cxnLst/>
              <a:rect l="l" t="t" r="r" b="b"/>
              <a:pathLst>
                <a:path w="63255" h="1055139">
                  <a:moveTo>
                    <a:pt x="0" y="0"/>
                  </a:moveTo>
                  <a:lnTo>
                    <a:pt x="63255" y="0"/>
                  </a:lnTo>
                  <a:lnTo>
                    <a:pt x="63255" y="1055139"/>
                  </a:lnTo>
                  <a:lnTo>
                    <a:pt x="0" y="1055139"/>
                  </a:lnTo>
                  <a:close/>
                </a:path>
              </a:pathLst>
            </a:custGeom>
            <a:solidFill>
              <a:srgbClr val="03740F"/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0" y="-38100"/>
              <a:ext cx="63255" cy="10932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33" name="Group 33"/>
          <p:cNvGrpSpPr/>
          <p:nvPr/>
        </p:nvGrpSpPr>
        <p:grpSpPr>
          <a:xfrm rot="5400000">
            <a:off x="14579687" y="5019135"/>
            <a:ext cx="240171" cy="4006231"/>
            <a:chOff x="0" y="0"/>
            <a:chExt cx="63255" cy="1055139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63255" cy="1055139"/>
            </a:xfrm>
            <a:custGeom>
              <a:avLst/>
              <a:gdLst/>
              <a:ahLst/>
              <a:cxnLst/>
              <a:rect l="l" t="t" r="r" b="b"/>
              <a:pathLst>
                <a:path w="63255" h="1055139">
                  <a:moveTo>
                    <a:pt x="0" y="0"/>
                  </a:moveTo>
                  <a:lnTo>
                    <a:pt x="63255" y="0"/>
                  </a:lnTo>
                  <a:lnTo>
                    <a:pt x="63255" y="1055139"/>
                  </a:lnTo>
                  <a:lnTo>
                    <a:pt x="0" y="1055139"/>
                  </a:lnTo>
                  <a:close/>
                </a:path>
              </a:pathLst>
            </a:custGeom>
            <a:solidFill>
              <a:srgbClr val="03740F"/>
            </a:solidFill>
          </p:spPr>
        </p:sp>
        <p:sp>
          <p:nvSpPr>
            <p:cNvPr id="35" name="TextBox 35"/>
            <p:cNvSpPr txBox="1"/>
            <p:nvPr/>
          </p:nvSpPr>
          <p:spPr>
            <a:xfrm>
              <a:off x="0" y="-38100"/>
              <a:ext cx="63255" cy="10932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pic>
        <p:nvPicPr>
          <p:cNvPr id="37" name="Picture 36" descr="A cartoon of a person with glasses&#10;&#10;AI-generated content may be incorrect.">
            <a:extLst>
              <a:ext uri="{FF2B5EF4-FFF2-40B4-BE49-F238E27FC236}">
                <a16:creationId xmlns:a16="http://schemas.microsoft.com/office/drawing/2014/main" id="{50D6A61F-E4DE-48F3-18F3-CD1BD085C8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131" y="3136119"/>
            <a:ext cx="4006233" cy="400623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A68DF738-ED4F-BAF9-7EFD-49DE8DEFBE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72404" y="3159253"/>
            <a:ext cx="4054735" cy="3959949"/>
          </a:xfrm>
          <a:prstGeom prst="rect">
            <a:avLst/>
          </a:prstGeom>
        </p:spPr>
      </p:pic>
      <p:pic>
        <p:nvPicPr>
          <p:cNvPr id="38" name="Picture 37" descr="A person in sunglasses looking out of a window&#10;&#10;AI-generated content may be incorrect.">
            <a:extLst>
              <a:ext uri="{FF2B5EF4-FFF2-40B4-BE49-F238E27FC236}">
                <a16:creationId xmlns:a16="http://schemas.microsoft.com/office/drawing/2014/main" id="{5E628579-643C-7AB4-3DD1-BF679942FD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975" y="3200400"/>
            <a:ext cx="4210050" cy="3886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540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0D9AE6-1A38-44C1-3429-6B8E10FED6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20CE6266-368D-0080-3292-21BAF2A9C42F}"/>
              </a:ext>
            </a:extLst>
          </p:cNvPr>
          <p:cNvSpPr/>
          <p:nvPr/>
        </p:nvSpPr>
        <p:spPr>
          <a:xfrm rot="5400000">
            <a:off x="2646310" y="-2646310"/>
            <a:ext cx="12995380" cy="18288000"/>
          </a:xfrm>
          <a:custGeom>
            <a:avLst/>
            <a:gdLst/>
            <a:ahLst/>
            <a:cxnLst/>
            <a:rect l="l" t="t" r="r" b="b"/>
            <a:pathLst>
              <a:path w="12995380" h="18288000">
                <a:moveTo>
                  <a:pt x="0" y="0"/>
                </a:moveTo>
                <a:lnTo>
                  <a:pt x="12995380" y="0"/>
                </a:lnTo>
                <a:lnTo>
                  <a:pt x="1299538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72AE4B34-8484-6332-4129-28B7CA5B97C4}"/>
              </a:ext>
            </a:extLst>
          </p:cNvPr>
          <p:cNvSpPr txBox="1"/>
          <p:nvPr/>
        </p:nvSpPr>
        <p:spPr>
          <a:xfrm>
            <a:off x="1028700" y="495300"/>
            <a:ext cx="16230600" cy="10364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920"/>
              </a:lnSpc>
              <a:spcBef>
                <a:spcPct val="0"/>
              </a:spcBef>
            </a:pPr>
            <a:r>
              <a:rPr lang="en-US" sz="7200" spc="-72" dirty="0">
                <a:solidFill>
                  <a:srgbClr val="FFFFFF"/>
                </a:solidFill>
                <a:latin typeface="Ovo"/>
                <a:ea typeface="Ovo"/>
                <a:cs typeface="Ovo"/>
                <a:sym typeface="Ovo"/>
              </a:rPr>
              <a:t>Why we used ‘GO’ for Eco Tracker</a:t>
            </a:r>
          </a:p>
        </p:txBody>
      </p:sp>
      <p:grpSp>
        <p:nvGrpSpPr>
          <p:cNvPr id="16" name="Group 16">
            <a:extLst>
              <a:ext uri="{FF2B5EF4-FFF2-40B4-BE49-F238E27FC236}">
                <a16:creationId xmlns:a16="http://schemas.microsoft.com/office/drawing/2014/main" id="{98A1AC5B-BC8C-9596-19E2-D0B4A6E997A4}"/>
              </a:ext>
            </a:extLst>
          </p:cNvPr>
          <p:cNvGrpSpPr/>
          <p:nvPr/>
        </p:nvGrpSpPr>
        <p:grpSpPr>
          <a:xfrm rot="5400000">
            <a:off x="12733260" y="-6419655"/>
            <a:ext cx="754946" cy="12617764"/>
            <a:chOff x="0" y="0"/>
            <a:chExt cx="198834" cy="3323197"/>
          </a:xfrm>
        </p:grpSpPr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65291E73-B6E1-B7D5-4D11-B3A83D8E5B59}"/>
                </a:ext>
              </a:extLst>
            </p:cNvPr>
            <p:cNvSpPr/>
            <p:nvPr/>
          </p:nvSpPr>
          <p:spPr>
            <a:xfrm>
              <a:off x="0" y="0"/>
              <a:ext cx="198834" cy="3323197"/>
            </a:xfrm>
            <a:custGeom>
              <a:avLst/>
              <a:gdLst/>
              <a:ahLst/>
              <a:cxnLst/>
              <a:rect l="l" t="t" r="r" b="b"/>
              <a:pathLst>
                <a:path w="198834" h="3323197">
                  <a:moveTo>
                    <a:pt x="0" y="0"/>
                  </a:moveTo>
                  <a:lnTo>
                    <a:pt x="198834" y="0"/>
                  </a:lnTo>
                  <a:lnTo>
                    <a:pt x="198834" y="3323197"/>
                  </a:lnTo>
                  <a:lnTo>
                    <a:pt x="0" y="3323197"/>
                  </a:lnTo>
                  <a:close/>
                </a:path>
              </a:pathLst>
            </a:custGeom>
            <a:solidFill>
              <a:srgbClr val="2F8E2C"/>
            </a:solidFill>
          </p:spPr>
        </p:sp>
        <p:sp>
          <p:nvSpPr>
            <p:cNvPr id="18" name="TextBox 18">
              <a:extLst>
                <a:ext uri="{FF2B5EF4-FFF2-40B4-BE49-F238E27FC236}">
                  <a16:creationId xmlns:a16="http://schemas.microsoft.com/office/drawing/2014/main" id="{70444BB7-90B1-2853-EA3F-271A2ED2DAFF}"/>
                </a:ext>
              </a:extLst>
            </p:cNvPr>
            <p:cNvSpPr txBox="1"/>
            <p:nvPr/>
          </p:nvSpPr>
          <p:spPr>
            <a:xfrm>
              <a:off x="0" y="-38100"/>
              <a:ext cx="198834" cy="33612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9" name="Group 19">
            <a:extLst>
              <a:ext uri="{FF2B5EF4-FFF2-40B4-BE49-F238E27FC236}">
                <a16:creationId xmlns:a16="http://schemas.microsoft.com/office/drawing/2014/main" id="{9931EE9A-23DB-CEE4-DB5A-88D88CDFDC85}"/>
              </a:ext>
            </a:extLst>
          </p:cNvPr>
          <p:cNvGrpSpPr/>
          <p:nvPr/>
        </p:nvGrpSpPr>
        <p:grpSpPr>
          <a:xfrm rot="5400000">
            <a:off x="2668251" y="-3866900"/>
            <a:ext cx="754946" cy="7512254"/>
            <a:chOff x="0" y="0"/>
            <a:chExt cx="198834" cy="1978536"/>
          </a:xfrm>
        </p:grpSpPr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03949249-CC6B-5DF7-E67D-2FBC5C752137}"/>
                </a:ext>
              </a:extLst>
            </p:cNvPr>
            <p:cNvSpPr/>
            <p:nvPr/>
          </p:nvSpPr>
          <p:spPr>
            <a:xfrm>
              <a:off x="0" y="0"/>
              <a:ext cx="198834" cy="1978536"/>
            </a:xfrm>
            <a:custGeom>
              <a:avLst/>
              <a:gdLst/>
              <a:ahLst/>
              <a:cxnLst/>
              <a:rect l="l" t="t" r="r" b="b"/>
              <a:pathLst>
                <a:path w="198834" h="1978536">
                  <a:moveTo>
                    <a:pt x="0" y="0"/>
                  </a:moveTo>
                  <a:lnTo>
                    <a:pt x="198834" y="0"/>
                  </a:lnTo>
                  <a:lnTo>
                    <a:pt x="198834" y="1978536"/>
                  </a:lnTo>
                  <a:lnTo>
                    <a:pt x="0" y="1978536"/>
                  </a:lnTo>
                  <a:close/>
                </a:path>
              </a:pathLst>
            </a:custGeom>
            <a:solidFill>
              <a:srgbClr val="E1E8CA"/>
            </a:solidFill>
          </p:spPr>
        </p:sp>
        <p:sp>
          <p:nvSpPr>
            <p:cNvPr id="21" name="TextBox 21">
              <a:extLst>
                <a:ext uri="{FF2B5EF4-FFF2-40B4-BE49-F238E27FC236}">
                  <a16:creationId xmlns:a16="http://schemas.microsoft.com/office/drawing/2014/main" id="{7D53769F-C11D-93C1-0FEC-DEBF67448EEF}"/>
                </a:ext>
              </a:extLst>
            </p:cNvPr>
            <p:cNvSpPr txBox="1"/>
            <p:nvPr/>
          </p:nvSpPr>
          <p:spPr>
            <a:xfrm>
              <a:off x="0" y="-38100"/>
              <a:ext cx="198834" cy="20166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6" name="TextBox 4">
            <a:extLst>
              <a:ext uri="{FF2B5EF4-FFF2-40B4-BE49-F238E27FC236}">
                <a16:creationId xmlns:a16="http://schemas.microsoft.com/office/drawing/2014/main" id="{22821E39-1200-C86D-2D3F-9514EBE80A3D}"/>
              </a:ext>
            </a:extLst>
          </p:cNvPr>
          <p:cNvSpPr txBox="1"/>
          <p:nvPr/>
        </p:nvSpPr>
        <p:spPr>
          <a:xfrm>
            <a:off x="1028700" y="1531751"/>
            <a:ext cx="16230600" cy="82983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5040"/>
              </a:lnSpc>
            </a:pPr>
            <a:r>
              <a:rPr lang="en-US" sz="3600" dirty="0">
                <a:solidFill>
                  <a:srgbClr val="FFFFFF"/>
                </a:solidFill>
                <a:latin typeface="Ovo"/>
                <a:ea typeface="Ovo"/>
                <a:cs typeface="Ovo"/>
                <a:sym typeface="Ovo"/>
              </a:rPr>
              <a:t>Why Go is Perfect for </a:t>
            </a:r>
            <a:r>
              <a:rPr lang="en-US" sz="3600" dirty="0" err="1">
                <a:solidFill>
                  <a:srgbClr val="FFFFFF"/>
                </a:solidFill>
                <a:latin typeface="Ovo"/>
                <a:ea typeface="Ovo"/>
                <a:cs typeface="Ovo"/>
                <a:sym typeface="Ovo"/>
              </a:rPr>
              <a:t>EcoTracker</a:t>
            </a:r>
            <a:endParaRPr lang="en-US" sz="3600" dirty="0">
              <a:solidFill>
                <a:srgbClr val="FFFFFF"/>
              </a:solidFill>
              <a:latin typeface="Ovo"/>
              <a:ea typeface="Ovo"/>
              <a:cs typeface="Ovo"/>
              <a:sym typeface="Ovo"/>
            </a:endParaRPr>
          </a:p>
          <a:p>
            <a:pPr marL="742950" lvl="0" indent="-742950">
              <a:lnSpc>
                <a:spcPts val="5040"/>
              </a:lnSpc>
              <a:buAutoNum type="arabicPeriod"/>
            </a:pPr>
            <a:r>
              <a:rPr lang="en-US" sz="3600" dirty="0">
                <a:solidFill>
                  <a:srgbClr val="FFFFFF"/>
                </a:solidFill>
                <a:latin typeface="Ovo"/>
                <a:ea typeface="Ovo"/>
                <a:cs typeface="Ovo"/>
                <a:sym typeface="Ovo"/>
              </a:rPr>
              <a:t>Performance &amp; Efficiency</a:t>
            </a:r>
          </a:p>
          <a:p>
            <a:pPr lvl="0">
              <a:lnSpc>
                <a:spcPts val="5040"/>
              </a:lnSpc>
            </a:pPr>
            <a:r>
              <a:rPr lang="en-US" sz="3600" dirty="0">
                <a:solidFill>
                  <a:srgbClr val="FFFFFF"/>
                </a:solidFill>
                <a:latin typeface="Ovo"/>
                <a:ea typeface="Ovo"/>
                <a:cs typeface="Ovo"/>
                <a:sym typeface="Ovo"/>
              </a:rPr>
              <a:t>       Apply to </a:t>
            </a:r>
            <a:r>
              <a:rPr lang="en-US" sz="3600" dirty="0" err="1">
                <a:solidFill>
                  <a:srgbClr val="FFFFFF"/>
                </a:solidFill>
                <a:latin typeface="Ovo"/>
                <a:ea typeface="Ovo"/>
                <a:cs typeface="Ovo"/>
                <a:sym typeface="Ovo"/>
              </a:rPr>
              <a:t>DockerfileBenefits</a:t>
            </a:r>
            <a:r>
              <a:rPr lang="en-US" sz="3600" dirty="0">
                <a:solidFill>
                  <a:srgbClr val="FFFFFF"/>
                </a:solidFill>
                <a:latin typeface="Ovo"/>
                <a:ea typeface="Ovo"/>
                <a:cs typeface="Ovo"/>
                <a:sym typeface="Ovo"/>
              </a:rPr>
              <a:t> for </a:t>
            </a:r>
            <a:r>
              <a:rPr lang="en-US" sz="3600" dirty="0" err="1">
                <a:solidFill>
                  <a:srgbClr val="FFFFFF"/>
                </a:solidFill>
                <a:latin typeface="Ovo"/>
                <a:ea typeface="Ovo"/>
                <a:cs typeface="Ovo"/>
                <a:sym typeface="Ovo"/>
              </a:rPr>
              <a:t>EcoTracker</a:t>
            </a:r>
            <a:r>
              <a:rPr lang="en-US" sz="3600" dirty="0">
                <a:solidFill>
                  <a:srgbClr val="FFFFFF"/>
                </a:solidFill>
                <a:latin typeface="Ovo"/>
                <a:ea typeface="Ovo"/>
                <a:cs typeface="Ovo"/>
                <a:sym typeface="Ovo"/>
              </a:rPr>
              <a:t>:</a:t>
            </a:r>
          </a:p>
          <a:p>
            <a:pPr lvl="0">
              <a:lnSpc>
                <a:spcPts val="5040"/>
              </a:lnSpc>
            </a:pPr>
            <a:r>
              <a:rPr lang="en-US" sz="3600" dirty="0">
                <a:solidFill>
                  <a:srgbClr val="FFFFFF"/>
                </a:solidFill>
                <a:latin typeface="Ovo"/>
                <a:ea typeface="Ovo"/>
                <a:cs typeface="Ovo"/>
                <a:sym typeface="Ovo"/>
              </a:rPr>
              <a:t>       ✅ Fast API responses for receipt creation</a:t>
            </a:r>
          </a:p>
          <a:p>
            <a:pPr lvl="0">
              <a:lnSpc>
                <a:spcPts val="5040"/>
              </a:lnSpc>
            </a:pPr>
            <a:r>
              <a:rPr lang="en-US" sz="3600" dirty="0">
                <a:solidFill>
                  <a:srgbClr val="FFFFFF"/>
                </a:solidFill>
                <a:latin typeface="Ovo"/>
                <a:ea typeface="Ovo"/>
                <a:cs typeface="Ovo"/>
                <a:sym typeface="Ovo"/>
              </a:rPr>
              <a:t>       ✅ Concurrent user handling (multiple shopkeepers + customers)</a:t>
            </a:r>
          </a:p>
          <a:p>
            <a:pPr lvl="0">
              <a:lnSpc>
                <a:spcPts val="5040"/>
              </a:lnSpc>
            </a:pPr>
            <a:r>
              <a:rPr lang="en-US" sz="3600" dirty="0">
                <a:solidFill>
                  <a:srgbClr val="FFFFFF"/>
                </a:solidFill>
                <a:latin typeface="Ovo"/>
                <a:ea typeface="Ovo"/>
                <a:cs typeface="Ovo"/>
                <a:sym typeface="Ovo"/>
              </a:rPr>
              <a:t>       ✅ Low memory usage (~10-20MB vs 100-500MB for Node.js/Java)</a:t>
            </a:r>
          </a:p>
          <a:p>
            <a:pPr lvl="0">
              <a:lnSpc>
                <a:spcPts val="5040"/>
              </a:lnSpc>
            </a:pPr>
            <a:r>
              <a:rPr lang="en-US" sz="3600" dirty="0">
                <a:solidFill>
                  <a:srgbClr val="FFFFFF"/>
                </a:solidFill>
                <a:latin typeface="Ovo"/>
                <a:ea typeface="Ovo"/>
                <a:cs typeface="Ovo"/>
                <a:sym typeface="Ovo"/>
              </a:rPr>
              <a:t>       ✅ Perfect for Akash's resource constraints</a:t>
            </a:r>
          </a:p>
          <a:p>
            <a:pPr lvl="0">
              <a:lnSpc>
                <a:spcPts val="5040"/>
              </a:lnSpc>
            </a:pPr>
            <a:r>
              <a:rPr lang="en-US" sz="3600" dirty="0">
                <a:solidFill>
                  <a:srgbClr val="FFFFFF"/>
                </a:solidFill>
                <a:latin typeface="Ovo"/>
                <a:ea typeface="Ovo"/>
                <a:cs typeface="Ovo"/>
                <a:sym typeface="Ovo"/>
              </a:rPr>
              <a:t>2. Container-</a:t>
            </a:r>
            <a:r>
              <a:rPr lang="en-US" sz="3600" dirty="0" err="1">
                <a:solidFill>
                  <a:srgbClr val="FFFFFF"/>
                </a:solidFill>
                <a:latin typeface="Ovo"/>
                <a:ea typeface="Ovo"/>
                <a:cs typeface="Ovo"/>
                <a:sym typeface="Ovo"/>
              </a:rPr>
              <a:t>FriendlyApply</a:t>
            </a:r>
            <a:r>
              <a:rPr lang="en-US" sz="3600" dirty="0">
                <a:solidFill>
                  <a:srgbClr val="FFFFFF"/>
                </a:solidFill>
                <a:latin typeface="Ovo"/>
                <a:ea typeface="Ovo"/>
                <a:cs typeface="Ovo"/>
                <a:sym typeface="Ovo"/>
              </a:rPr>
              <a:t> to </a:t>
            </a:r>
            <a:r>
              <a:rPr lang="en-US" sz="3600" dirty="0" err="1">
                <a:solidFill>
                  <a:srgbClr val="FFFFFF"/>
                </a:solidFill>
                <a:latin typeface="Ovo"/>
                <a:ea typeface="Ovo"/>
                <a:cs typeface="Ovo"/>
                <a:sym typeface="Ovo"/>
              </a:rPr>
              <a:t>Dockerfile</a:t>
            </a:r>
            <a:endParaRPr lang="en-US" sz="3600" dirty="0">
              <a:solidFill>
                <a:srgbClr val="FFFFFF"/>
              </a:solidFill>
              <a:latin typeface="Ovo"/>
              <a:ea typeface="Ovo"/>
              <a:cs typeface="Ovo"/>
              <a:sym typeface="Ovo"/>
            </a:endParaRPr>
          </a:p>
          <a:p>
            <a:pPr lvl="0">
              <a:lnSpc>
                <a:spcPts val="5040"/>
              </a:lnSpc>
            </a:pPr>
            <a:r>
              <a:rPr lang="en-US" sz="3600" dirty="0">
                <a:solidFill>
                  <a:srgbClr val="FFFFFF"/>
                </a:solidFill>
                <a:latin typeface="Ovo"/>
                <a:ea typeface="Ovo"/>
                <a:cs typeface="Ovo"/>
                <a:sym typeface="Ovo"/>
              </a:rPr>
              <a:t>       Why this matters on Akash:</a:t>
            </a:r>
          </a:p>
          <a:p>
            <a:pPr lvl="0">
              <a:lnSpc>
                <a:spcPts val="5040"/>
              </a:lnSpc>
            </a:pPr>
            <a:r>
              <a:rPr lang="en-US" sz="3600" dirty="0">
                <a:solidFill>
                  <a:srgbClr val="FFFFFF"/>
                </a:solidFill>
                <a:latin typeface="Ovo"/>
                <a:ea typeface="Ovo"/>
                <a:cs typeface="Ovo"/>
                <a:sym typeface="Ovo"/>
              </a:rPr>
              <a:t>      ✅ Smaller Docker images = faster deployment</a:t>
            </a:r>
          </a:p>
          <a:p>
            <a:pPr lvl="0">
              <a:lnSpc>
                <a:spcPts val="5040"/>
              </a:lnSpc>
            </a:pPr>
            <a:r>
              <a:rPr lang="en-US" sz="3600" dirty="0">
                <a:solidFill>
                  <a:srgbClr val="FFFFFF"/>
                </a:solidFill>
                <a:latin typeface="Ovo"/>
                <a:ea typeface="Ovo"/>
                <a:cs typeface="Ovo"/>
                <a:sym typeface="Ovo"/>
              </a:rPr>
              <a:t>      ✅ No runtime dependencies = more reliable</a:t>
            </a:r>
          </a:p>
          <a:p>
            <a:pPr lvl="0">
              <a:lnSpc>
                <a:spcPts val="5040"/>
              </a:lnSpc>
            </a:pPr>
            <a:r>
              <a:rPr lang="en-US" sz="3600" dirty="0">
                <a:solidFill>
                  <a:srgbClr val="FFFFFF"/>
                </a:solidFill>
                <a:latin typeface="Ovo"/>
                <a:ea typeface="Ovo"/>
                <a:cs typeface="Ovo"/>
                <a:sym typeface="Ovo"/>
              </a:rPr>
              <a:t>      ✅ Lower resource costs on Akash Network</a:t>
            </a:r>
          </a:p>
          <a:p>
            <a:pPr lvl="0">
              <a:lnSpc>
                <a:spcPts val="5040"/>
              </a:lnSpc>
            </a:pPr>
            <a:r>
              <a:rPr lang="en-US" sz="3600" dirty="0">
                <a:solidFill>
                  <a:srgbClr val="FFFFFF"/>
                </a:solidFill>
                <a:latin typeface="Ovo"/>
                <a:ea typeface="Ovo"/>
                <a:cs typeface="Ovo"/>
                <a:sym typeface="Ovo"/>
              </a:rPr>
              <a:t>      ✅ Faster container startup times</a:t>
            </a:r>
          </a:p>
        </p:txBody>
      </p:sp>
    </p:spTree>
    <p:extLst>
      <p:ext uri="{BB962C8B-B14F-4D97-AF65-F5344CB8AC3E}">
        <p14:creationId xmlns:p14="http://schemas.microsoft.com/office/powerpoint/2010/main" val="3522621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540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2646310" y="-2646310"/>
            <a:ext cx="12995380" cy="18288000"/>
          </a:xfrm>
          <a:custGeom>
            <a:avLst/>
            <a:gdLst/>
            <a:ahLst/>
            <a:cxnLst/>
            <a:rect l="l" t="t" r="r" b="b"/>
            <a:pathLst>
              <a:path w="12995380" h="18288000">
                <a:moveTo>
                  <a:pt x="0" y="0"/>
                </a:moveTo>
                <a:lnTo>
                  <a:pt x="12995380" y="0"/>
                </a:lnTo>
                <a:lnTo>
                  <a:pt x="1299538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1085850"/>
            <a:ext cx="16230600" cy="10364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920"/>
              </a:lnSpc>
              <a:spcBef>
                <a:spcPct val="0"/>
              </a:spcBef>
            </a:pPr>
            <a:r>
              <a:rPr lang="en-US" sz="7200" spc="-72" dirty="0">
                <a:solidFill>
                  <a:srgbClr val="FFFFFF"/>
                </a:solidFill>
                <a:latin typeface="Ovo"/>
                <a:ea typeface="Ovo"/>
                <a:cs typeface="Ovo"/>
                <a:sym typeface="Ovo"/>
              </a:rPr>
              <a:t>Features in our Website For Customers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3444672"/>
            <a:ext cx="16230600" cy="609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040"/>
              </a:lnSpc>
            </a:pPr>
            <a:r>
              <a:rPr lang="en-US" sz="3600" dirty="0">
                <a:solidFill>
                  <a:srgbClr val="FFFFFF"/>
                </a:solidFill>
                <a:latin typeface="Ovo"/>
                <a:ea typeface="Ovo"/>
                <a:cs typeface="Ovo"/>
                <a:sym typeface="Ovo"/>
              </a:rPr>
              <a:t>We have many features in our website that are listed below,</a:t>
            </a:r>
          </a:p>
        </p:txBody>
      </p:sp>
      <p:grpSp>
        <p:nvGrpSpPr>
          <p:cNvPr id="16" name="Group 16"/>
          <p:cNvGrpSpPr/>
          <p:nvPr/>
        </p:nvGrpSpPr>
        <p:grpSpPr>
          <a:xfrm rot="5400000">
            <a:off x="12733260" y="-6419655"/>
            <a:ext cx="754946" cy="12617764"/>
            <a:chOff x="0" y="0"/>
            <a:chExt cx="198834" cy="3323197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98834" cy="3323197"/>
            </a:xfrm>
            <a:custGeom>
              <a:avLst/>
              <a:gdLst/>
              <a:ahLst/>
              <a:cxnLst/>
              <a:rect l="l" t="t" r="r" b="b"/>
              <a:pathLst>
                <a:path w="198834" h="3323197">
                  <a:moveTo>
                    <a:pt x="0" y="0"/>
                  </a:moveTo>
                  <a:lnTo>
                    <a:pt x="198834" y="0"/>
                  </a:lnTo>
                  <a:lnTo>
                    <a:pt x="198834" y="3323197"/>
                  </a:lnTo>
                  <a:lnTo>
                    <a:pt x="0" y="3323197"/>
                  </a:lnTo>
                  <a:close/>
                </a:path>
              </a:pathLst>
            </a:custGeom>
            <a:solidFill>
              <a:srgbClr val="2F8E2C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198834" cy="33612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5400000">
            <a:off x="2668251" y="-3866900"/>
            <a:ext cx="754946" cy="7512254"/>
            <a:chOff x="0" y="0"/>
            <a:chExt cx="198834" cy="1978536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98834" cy="1978536"/>
            </a:xfrm>
            <a:custGeom>
              <a:avLst/>
              <a:gdLst/>
              <a:ahLst/>
              <a:cxnLst/>
              <a:rect l="l" t="t" r="r" b="b"/>
              <a:pathLst>
                <a:path w="198834" h="1978536">
                  <a:moveTo>
                    <a:pt x="0" y="0"/>
                  </a:moveTo>
                  <a:lnTo>
                    <a:pt x="198834" y="0"/>
                  </a:lnTo>
                  <a:lnTo>
                    <a:pt x="198834" y="1978536"/>
                  </a:lnTo>
                  <a:lnTo>
                    <a:pt x="0" y="1978536"/>
                  </a:lnTo>
                  <a:close/>
                </a:path>
              </a:pathLst>
            </a:custGeom>
            <a:solidFill>
              <a:srgbClr val="E1E8CA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198834" cy="20166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C5654904-7853-45B7-F32D-2890897E66C0}"/>
              </a:ext>
            </a:extLst>
          </p:cNvPr>
          <p:cNvSpPr/>
          <p:nvPr/>
        </p:nvSpPr>
        <p:spPr>
          <a:xfrm>
            <a:off x="1059180" y="4919112"/>
            <a:ext cx="800100" cy="9144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1F7384D-E00C-82FB-36D8-0E3105735EA0}"/>
              </a:ext>
            </a:extLst>
          </p:cNvPr>
          <p:cNvSpPr/>
          <p:nvPr/>
        </p:nvSpPr>
        <p:spPr>
          <a:xfrm>
            <a:off x="1059180" y="6263275"/>
            <a:ext cx="800100" cy="9144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736168C-911E-92A8-F8E8-ED68742EF7F5}"/>
              </a:ext>
            </a:extLst>
          </p:cNvPr>
          <p:cNvSpPr/>
          <p:nvPr/>
        </p:nvSpPr>
        <p:spPr>
          <a:xfrm>
            <a:off x="1059180" y="7665921"/>
            <a:ext cx="800100" cy="9144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5B1DE03-E16A-4CC0-F2B0-840EEFE87789}"/>
              </a:ext>
            </a:extLst>
          </p:cNvPr>
          <p:cNvSpPr/>
          <p:nvPr/>
        </p:nvSpPr>
        <p:spPr>
          <a:xfrm>
            <a:off x="8743950" y="4919112"/>
            <a:ext cx="800100" cy="9144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C3A3424-2462-977E-B218-6E12C29221EA}"/>
              </a:ext>
            </a:extLst>
          </p:cNvPr>
          <p:cNvSpPr/>
          <p:nvPr/>
        </p:nvSpPr>
        <p:spPr>
          <a:xfrm>
            <a:off x="8743950" y="7665921"/>
            <a:ext cx="800100" cy="9144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99BAA86-5B53-C2A8-D3EA-D6A0F1FD8BCE}"/>
              </a:ext>
            </a:extLst>
          </p:cNvPr>
          <p:cNvSpPr/>
          <p:nvPr/>
        </p:nvSpPr>
        <p:spPr>
          <a:xfrm>
            <a:off x="8743950" y="6286135"/>
            <a:ext cx="800100" cy="9144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4">
            <a:extLst>
              <a:ext uri="{FF2B5EF4-FFF2-40B4-BE49-F238E27FC236}">
                <a16:creationId xmlns:a16="http://schemas.microsoft.com/office/drawing/2014/main" id="{0C67AD62-B09A-1843-0E1D-897E7D18C9A5}"/>
              </a:ext>
            </a:extLst>
          </p:cNvPr>
          <p:cNvSpPr txBox="1"/>
          <p:nvPr/>
        </p:nvSpPr>
        <p:spPr>
          <a:xfrm>
            <a:off x="2433718" y="4877767"/>
            <a:ext cx="5924550" cy="12504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5040"/>
              </a:lnSpc>
            </a:pPr>
            <a:r>
              <a:rPr lang="en-US" sz="3600" dirty="0">
                <a:solidFill>
                  <a:srgbClr val="FFFFFF"/>
                </a:solidFill>
                <a:latin typeface="Ovo"/>
                <a:ea typeface="Ovo"/>
                <a:cs typeface="Ovo"/>
                <a:sym typeface="Ovo"/>
              </a:rPr>
              <a:t>Scoring based on how much paper you saved</a:t>
            </a:r>
          </a:p>
        </p:txBody>
      </p:sp>
      <p:sp>
        <p:nvSpPr>
          <p:cNvPr id="31" name="TextBox 4">
            <a:extLst>
              <a:ext uri="{FF2B5EF4-FFF2-40B4-BE49-F238E27FC236}">
                <a16:creationId xmlns:a16="http://schemas.microsoft.com/office/drawing/2014/main" id="{57DB23CE-EC9F-CFBB-46CB-275D86A10BD8}"/>
              </a:ext>
            </a:extLst>
          </p:cNvPr>
          <p:cNvSpPr txBox="1"/>
          <p:nvPr/>
        </p:nvSpPr>
        <p:spPr>
          <a:xfrm>
            <a:off x="2464198" y="6081639"/>
            <a:ext cx="6070202" cy="12504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5040"/>
              </a:lnSpc>
            </a:pPr>
            <a:r>
              <a:rPr lang="en-US" sz="3600" dirty="0">
                <a:solidFill>
                  <a:srgbClr val="FFFFFF"/>
                </a:solidFill>
                <a:latin typeface="Ovo"/>
                <a:ea typeface="Ovo"/>
                <a:cs typeface="Ovo"/>
                <a:sym typeface="Ovo"/>
              </a:rPr>
              <a:t>Challenges and achievements helping the environment</a:t>
            </a:r>
          </a:p>
        </p:txBody>
      </p:sp>
      <p:sp>
        <p:nvSpPr>
          <p:cNvPr id="32" name="TextBox 4">
            <a:extLst>
              <a:ext uri="{FF2B5EF4-FFF2-40B4-BE49-F238E27FC236}">
                <a16:creationId xmlns:a16="http://schemas.microsoft.com/office/drawing/2014/main" id="{64F6CF26-52D2-49FD-0AC1-8ECAF1EEAC7E}"/>
              </a:ext>
            </a:extLst>
          </p:cNvPr>
          <p:cNvSpPr txBox="1"/>
          <p:nvPr/>
        </p:nvSpPr>
        <p:spPr>
          <a:xfrm>
            <a:off x="2464198" y="7505612"/>
            <a:ext cx="5924550" cy="12504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5040"/>
              </a:lnSpc>
            </a:pPr>
            <a:r>
              <a:rPr lang="en-US" sz="3600" dirty="0">
                <a:solidFill>
                  <a:srgbClr val="FFFFFF"/>
                </a:solidFill>
                <a:latin typeface="Ovo"/>
                <a:ea typeface="Ovo"/>
                <a:cs typeface="Ovo"/>
                <a:sym typeface="Ovo"/>
              </a:rPr>
              <a:t>Proof of all the items bought in the palm of your hand</a:t>
            </a:r>
          </a:p>
        </p:txBody>
      </p:sp>
      <p:sp>
        <p:nvSpPr>
          <p:cNvPr id="33" name="TextBox 4">
            <a:extLst>
              <a:ext uri="{FF2B5EF4-FFF2-40B4-BE49-F238E27FC236}">
                <a16:creationId xmlns:a16="http://schemas.microsoft.com/office/drawing/2014/main" id="{56320932-597F-BCAA-B10E-7FDD5D817CA8}"/>
              </a:ext>
            </a:extLst>
          </p:cNvPr>
          <p:cNvSpPr txBox="1"/>
          <p:nvPr/>
        </p:nvSpPr>
        <p:spPr>
          <a:xfrm>
            <a:off x="10069793" y="7497885"/>
            <a:ext cx="5924550" cy="12504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5040"/>
              </a:lnSpc>
            </a:pPr>
            <a:r>
              <a:rPr lang="en-US" sz="3600" dirty="0">
                <a:solidFill>
                  <a:srgbClr val="FFFFFF"/>
                </a:solidFill>
                <a:latin typeface="Ovo"/>
                <a:ea typeface="Ovo"/>
                <a:cs typeface="Ovo"/>
                <a:sym typeface="Ovo"/>
              </a:rPr>
              <a:t>See the history of you buying habits </a:t>
            </a:r>
          </a:p>
        </p:txBody>
      </p:sp>
      <p:sp>
        <p:nvSpPr>
          <p:cNvPr id="35" name="TextBox 4">
            <a:extLst>
              <a:ext uri="{FF2B5EF4-FFF2-40B4-BE49-F238E27FC236}">
                <a16:creationId xmlns:a16="http://schemas.microsoft.com/office/drawing/2014/main" id="{CFC8F50B-DA60-F180-9A90-107698F3EC7E}"/>
              </a:ext>
            </a:extLst>
          </p:cNvPr>
          <p:cNvSpPr txBox="1"/>
          <p:nvPr/>
        </p:nvSpPr>
        <p:spPr>
          <a:xfrm>
            <a:off x="10039313" y="4717314"/>
            <a:ext cx="5924550" cy="12504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3600" dirty="0">
                <a:solidFill>
                  <a:srgbClr val="FFFFFF"/>
                </a:solidFill>
                <a:latin typeface="Ovo"/>
                <a:ea typeface="Ovo"/>
                <a:cs typeface="Ovo"/>
                <a:sym typeface="Ovo"/>
              </a:rPr>
              <a:t>Incentivizing the boycott of plastic  </a:t>
            </a:r>
          </a:p>
        </p:txBody>
      </p:sp>
      <p:sp>
        <p:nvSpPr>
          <p:cNvPr id="36" name="TextBox 4">
            <a:extLst>
              <a:ext uri="{FF2B5EF4-FFF2-40B4-BE49-F238E27FC236}">
                <a16:creationId xmlns:a16="http://schemas.microsoft.com/office/drawing/2014/main" id="{C92C9B0C-4E66-2103-8383-EBBFC2831A3B}"/>
              </a:ext>
            </a:extLst>
          </p:cNvPr>
          <p:cNvSpPr txBox="1"/>
          <p:nvPr/>
        </p:nvSpPr>
        <p:spPr>
          <a:xfrm>
            <a:off x="10039313" y="6095239"/>
            <a:ext cx="5924550" cy="12504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5040"/>
              </a:lnSpc>
            </a:pPr>
            <a:r>
              <a:rPr lang="en-US" sz="3600" dirty="0">
                <a:solidFill>
                  <a:srgbClr val="FFFFFF"/>
                </a:solidFill>
                <a:latin typeface="Ovo"/>
                <a:ea typeface="Ovo"/>
                <a:cs typeface="Ovo"/>
                <a:sym typeface="Ovo"/>
              </a:rPr>
              <a:t>Track all the items you bought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540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8148F3-F063-03A6-1F21-600AE0FF3C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CF7262FB-6AB0-C90D-22BE-3B6443DE9984}"/>
              </a:ext>
            </a:extLst>
          </p:cNvPr>
          <p:cNvSpPr/>
          <p:nvPr/>
        </p:nvSpPr>
        <p:spPr>
          <a:xfrm rot="5400000">
            <a:off x="2646310" y="-2646310"/>
            <a:ext cx="12995380" cy="18288000"/>
          </a:xfrm>
          <a:custGeom>
            <a:avLst/>
            <a:gdLst/>
            <a:ahLst/>
            <a:cxnLst/>
            <a:rect l="l" t="t" r="r" b="b"/>
            <a:pathLst>
              <a:path w="12995380" h="18288000">
                <a:moveTo>
                  <a:pt x="0" y="0"/>
                </a:moveTo>
                <a:lnTo>
                  <a:pt x="12995380" y="0"/>
                </a:lnTo>
                <a:lnTo>
                  <a:pt x="1299538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43515E85-F099-A515-0CD7-AC8A873A79BB}"/>
              </a:ext>
            </a:extLst>
          </p:cNvPr>
          <p:cNvSpPr txBox="1"/>
          <p:nvPr/>
        </p:nvSpPr>
        <p:spPr>
          <a:xfrm>
            <a:off x="1028700" y="1085850"/>
            <a:ext cx="16230600" cy="10364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920"/>
              </a:lnSpc>
              <a:spcBef>
                <a:spcPct val="0"/>
              </a:spcBef>
            </a:pPr>
            <a:r>
              <a:rPr lang="en-US" sz="7200" spc="-72" dirty="0">
                <a:solidFill>
                  <a:srgbClr val="FFFFFF"/>
                </a:solidFill>
                <a:latin typeface="Ovo"/>
                <a:ea typeface="Ovo"/>
                <a:cs typeface="Ovo"/>
                <a:sym typeface="Ovo"/>
              </a:rPr>
              <a:t>Features in our Website For Shopkeepers 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0EEC3354-235B-D0B5-D88D-0D18D541FCB4}"/>
              </a:ext>
            </a:extLst>
          </p:cNvPr>
          <p:cNvSpPr txBox="1"/>
          <p:nvPr/>
        </p:nvSpPr>
        <p:spPr>
          <a:xfrm>
            <a:off x="1028700" y="3444672"/>
            <a:ext cx="16230600" cy="609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040"/>
              </a:lnSpc>
            </a:pPr>
            <a:r>
              <a:rPr lang="en-US" sz="3600" dirty="0">
                <a:solidFill>
                  <a:srgbClr val="FFFFFF"/>
                </a:solidFill>
                <a:latin typeface="Ovo"/>
                <a:ea typeface="Ovo"/>
                <a:cs typeface="Ovo"/>
                <a:sym typeface="Ovo"/>
              </a:rPr>
              <a:t>We have many features in our website that are listed below,</a:t>
            </a:r>
          </a:p>
        </p:txBody>
      </p:sp>
      <p:grpSp>
        <p:nvGrpSpPr>
          <p:cNvPr id="16" name="Group 16">
            <a:extLst>
              <a:ext uri="{FF2B5EF4-FFF2-40B4-BE49-F238E27FC236}">
                <a16:creationId xmlns:a16="http://schemas.microsoft.com/office/drawing/2014/main" id="{E94C9B12-74A8-2502-F7BB-51127742F025}"/>
              </a:ext>
            </a:extLst>
          </p:cNvPr>
          <p:cNvGrpSpPr/>
          <p:nvPr/>
        </p:nvGrpSpPr>
        <p:grpSpPr>
          <a:xfrm rot="5400000">
            <a:off x="12733260" y="-6419655"/>
            <a:ext cx="754946" cy="12617764"/>
            <a:chOff x="0" y="0"/>
            <a:chExt cx="198834" cy="3323197"/>
          </a:xfrm>
        </p:grpSpPr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6D922BFC-4AC1-B8AA-0D85-643B1854DDEC}"/>
                </a:ext>
              </a:extLst>
            </p:cNvPr>
            <p:cNvSpPr/>
            <p:nvPr/>
          </p:nvSpPr>
          <p:spPr>
            <a:xfrm>
              <a:off x="0" y="0"/>
              <a:ext cx="198834" cy="3323197"/>
            </a:xfrm>
            <a:custGeom>
              <a:avLst/>
              <a:gdLst/>
              <a:ahLst/>
              <a:cxnLst/>
              <a:rect l="l" t="t" r="r" b="b"/>
              <a:pathLst>
                <a:path w="198834" h="3323197">
                  <a:moveTo>
                    <a:pt x="0" y="0"/>
                  </a:moveTo>
                  <a:lnTo>
                    <a:pt x="198834" y="0"/>
                  </a:lnTo>
                  <a:lnTo>
                    <a:pt x="198834" y="3323197"/>
                  </a:lnTo>
                  <a:lnTo>
                    <a:pt x="0" y="3323197"/>
                  </a:lnTo>
                  <a:close/>
                </a:path>
              </a:pathLst>
            </a:custGeom>
            <a:solidFill>
              <a:srgbClr val="2F8E2C"/>
            </a:solidFill>
          </p:spPr>
        </p:sp>
        <p:sp>
          <p:nvSpPr>
            <p:cNvPr id="18" name="TextBox 18">
              <a:extLst>
                <a:ext uri="{FF2B5EF4-FFF2-40B4-BE49-F238E27FC236}">
                  <a16:creationId xmlns:a16="http://schemas.microsoft.com/office/drawing/2014/main" id="{D4AA9D61-885D-957D-F3A3-5F0A4F445D10}"/>
                </a:ext>
              </a:extLst>
            </p:cNvPr>
            <p:cNvSpPr txBox="1"/>
            <p:nvPr/>
          </p:nvSpPr>
          <p:spPr>
            <a:xfrm>
              <a:off x="0" y="-38100"/>
              <a:ext cx="198834" cy="33612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9" name="Group 19">
            <a:extLst>
              <a:ext uri="{FF2B5EF4-FFF2-40B4-BE49-F238E27FC236}">
                <a16:creationId xmlns:a16="http://schemas.microsoft.com/office/drawing/2014/main" id="{D61A8306-9375-6F56-FD16-0C56DB74B977}"/>
              </a:ext>
            </a:extLst>
          </p:cNvPr>
          <p:cNvGrpSpPr/>
          <p:nvPr/>
        </p:nvGrpSpPr>
        <p:grpSpPr>
          <a:xfrm rot="5400000">
            <a:off x="2668251" y="-3866900"/>
            <a:ext cx="754946" cy="7512254"/>
            <a:chOff x="0" y="0"/>
            <a:chExt cx="198834" cy="1978536"/>
          </a:xfrm>
        </p:grpSpPr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592FDD96-3593-74F1-DCAD-EDE5F77FC49A}"/>
                </a:ext>
              </a:extLst>
            </p:cNvPr>
            <p:cNvSpPr/>
            <p:nvPr/>
          </p:nvSpPr>
          <p:spPr>
            <a:xfrm>
              <a:off x="0" y="0"/>
              <a:ext cx="198834" cy="1978536"/>
            </a:xfrm>
            <a:custGeom>
              <a:avLst/>
              <a:gdLst/>
              <a:ahLst/>
              <a:cxnLst/>
              <a:rect l="l" t="t" r="r" b="b"/>
              <a:pathLst>
                <a:path w="198834" h="1978536">
                  <a:moveTo>
                    <a:pt x="0" y="0"/>
                  </a:moveTo>
                  <a:lnTo>
                    <a:pt x="198834" y="0"/>
                  </a:lnTo>
                  <a:lnTo>
                    <a:pt x="198834" y="1978536"/>
                  </a:lnTo>
                  <a:lnTo>
                    <a:pt x="0" y="1978536"/>
                  </a:lnTo>
                  <a:close/>
                </a:path>
              </a:pathLst>
            </a:custGeom>
            <a:solidFill>
              <a:srgbClr val="E1E8CA"/>
            </a:solidFill>
          </p:spPr>
        </p:sp>
        <p:sp>
          <p:nvSpPr>
            <p:cNvPr id="21" name="TextBox 21">
              <a:extLst>
                <a:ext uri="{FF2B5EF4-FFF2-40B4-BE49-F238E27FC236}">
                  <a16:creationId xmlns:a16="http://schemas.microsoft.com/office/drawing/2014/main" id="{5BEC4B89-54F1-5B81-B41F-84EF1685DF0C}"/>
                </a:ext>
              </a:extLst>
            </p:cNvPr>
            <p:cNvSpPr txBox="1"/>
            <p:nvPr/>
          </p:nvSpPr>
          <p:spPr>
            <a:xfrm>
              <a:off x="0" y="-38100"/>
              <a:ext cx="198834" cy="20166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634B513-106E-4019-779A-1A3E0736C57C}"/>
              </a:ext>
            </a:extLst>
          </p:cNvPr>
          <p:cNvSpPr/>
          <p:nvPr/>
        </p:nvSpPr>
        <p:spPr>
          <a:xfrm>
            <a:off x="1059180" y="4919112"/>
            <a:ext cx="800100" cy="9144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E1981B-CAF0-D539-503F-9014BABCBE3E}"/>
              </a:ext>
            </a:extLst>
          </p:cNvPr>
          <p:cNvSpPr/>
          <p:nvPr/>
        </p:nvSpPr>
        <p:spPr>
          <a:xfrm>
            <a:off x="1059180" y="6263275"/>
            <a:ext cx="800100" cy="9144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4F0410A-1A21-682B-3488-2F772E5A0794}"/>
              </a:ext>
            </a:extLst>
          </p:cNvPr>
          <p:cNvSpPr/>
          <p:nvPr/>
        </p:nvSpPr>
        <p:spPr>
          <a:xfrm>
            <a:off x="1059180" y="7665921"/>
            <a:ext cx="800100" cy="9144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44574C1-5C72-3DD3-E0BD-3F3D6CB6549E}"/>
              </a:ext>
            </a:extLst>
          </p:cNvPr>
          <p:cNvSpPr/>
          <p:nvPr/>
        </p:nvSpPr>
        <p:spPr>
          <a:xfrm>
            <a:off x="8743950" y="4919112"/>
            <a:ext cx="800100" cy="9144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F5C3A62-5CD1-ABEF-E23E-A47E861CFA2E}"/>
              </a:ext>
            </a:extLst>
          </p:cNvPr>
          <p:cNvSpPr/>
          <p:nvPr/>
        </p:nvSpPr>
        <p:spPr>
          <a:xfrm>
            <a:off x="8743950" y="7665921"/>
            <a:ext cx="800100" cy="9144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270BEE4-8E37-0E0F-C67B-135D16ED8071}"/>
              </a:ext>
            </a:extLst>
          </p:cNvPr>
          <p:cNvSpPr/>
          <p:nvPr/>
        </p:nvSpPr>
        <p:spPr>
          <a:xfrm>
            <a:off x="8743950" y="6286135"/>
            <a:ext cx="800100" cy="9144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4">
            <a:extLst>
              <a:ext uri="{FF2B5EF4-FFF2-40B4-BE49-F238E27FC236}">
                <a16:creationId xmlns:a16="http://schemas.microsoft.com/office/drawing/2014/main" id="{5296C179-C9E6-7D60-C5A3-B90F3AD30EBC}"/>
              </a:ext>
            </a:extLst>
          </p:cNvPr>
          <p:cNvSpPr txBox="1"/>
          <p:nvPr/>
        </p:nvSpPr>
        <p:spPr>
          <a:xfrm>
            <a:off x="2433717" y="4877767"/>
            <a:ext cx="6100683" cy="12504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5040"/>
              </a:lnSpc>
            </a:pPr>
            <a:r>
              <a:rPr lang="en-US" sz="3600" dirty="0">
                <a:solidFill>
                  <a:srgbClr val="FFFFFF"/>
                </a:solidFill>
                <a:latin typeface="Ovo"/>
                <a:ea typeface="Ovo"/>
                <a:cs typeface="Ovo"/>
                <a:sym typeface="Ovo"/>
              </a:rPr>
              <a:t>Make receipts online without the hassle of other equipment</a:t>
            </a:r>
          </a:p>
        </p:txBody>
      </p:sp>
      <p:sp>
        <p:nvSpPr>
          <p:cNvPr id="31" name="TextBox 4">
            <a:extLst>
              <a:ext uri="{FF2B5EF4-FFF2-40B4-BE49-F238E27FC236}">
                <a16:creationId xmlns:a16="http://schemas.microsoft.com/office/drawing/2014/main" id="{3A6DD6E9-30BA-E027-46C5-413395FC47EA}"/>
              </a:ext>
            </a:extLst>
          </p:cNvPr>
          <p:cNvSpPr txBox="1"/>
          <p:nvPr/>
        </p:nvSpPr>
        <p:spPr>
          <a:xfrm>
            <a:off x="2464198" y="6081639"/>
            <a:ext cx="6070202" cy="12504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5040"/>
              </a:lnSpc>
            </a:pPr>
            <a:r>
              <a:rPr lang="en-US" sz="3600" dirty="0">
                <a:solidFill>
                  <a:srgbClr val="FFFFFF"/>
                </a:solidFill>
                <a:latin typeface="Ovo"/>
                <a:ea typeface="Ovo"/>
                <a:cs typeface="Ovo"/>
                <a:sym typeface="Ovo"/>
              </a:rPr>
              <a:t>Track the most bought items in the shop</a:t>
            </a:r>
          </a:p>
        </p:txBody>
      </p:sp>
      <p:sp>
        <p:nvSpPr>
          <p:cNvPr id="32" name="TextBox 4">
            <a:extLst>
              <a:ext uri="{FF2B5EF4-FFF2-40B4-BE49-F238E27FC236}">
                <a16:creationId xmlns:a16="http://schemas.microsoft.com/office/drawing/2014/main" id="{B21402AB-7764-D753-2979-20F55B05B8AA}"/>
              </a:ext>
            </a:extLst>
          </p:cNvPr>
          <p:cNvSpPr txBox="1"/>
          <p:nvPr/>
        </p:nvSpPr>
        <p:spPr>
          <a:xfrm>
            <a:off x="2464198" y="7505612"/>
            <a:ext cx="5924550" cy="12504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5040"/>
              </a:lnSpc>
            </a:pPr>
            <a:r>
              <a:rPr lang="en-US" sz="3600" dirty="0">
                <a:solidFill>
                  <a:srgbClr val="FFFFFF"/>
                </a:solidFill>
                <a:latin typeface="Ovo"/>
                <a:ea typeface="Ovo"/>
                <a:cs typeface="Ovo"/>
                <a:sym typeface="Ovo"/>
              </a:rPr>
              <a:t>See all the transaction history and items sold</a:t>
            </a:r>
          </a:p>
        </p:txBody>
      </p:sp>
      <p:sp>
        <p:nvSpPr>
          <p:cNvPr id="33" name="TextBox 4">
            <a:extLst>
              <a:ext uri="{FF2B5EF4-FFF2-40B4-BE49-F238E27FC236}">
                <a16:creationId xmlns:a16="http://schemas.microsoft.com/office/drawing/2014/main" id="{07753137-D411-44AB-DE7B-A271F8D41B00}"/>
              </a:ext>
            </a:extLst>
          </p:cNvPr>
          <p:cNvSpPr txBox="1"/>
          <p:nvPr/>
        </p:nvSpPr>
        <p:spPr>
          <a:xfrm>
            <a:off x="10069793" y="7497885"/>
            <a:ext cx="5924550" cy="12504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5040"/>
              </a:lnSpc>
            </a:pPr>
            <a:r>
              <a:rPr lang="en-US" sz="3600" dirty="0">
                <a:solidFill>
                  <a:srgbClr val="FFFFFF"/>
                </a:solidFill>
                <a:latin typeface="Ovo"/>
                <a:ea typeface="Ovo"/>
                <a:cs typeface="Ovo"/>
                <a:sym typeface="Ovo"/>
              </a:rPr>
              <a:t>Verify the items bought by the customers</a:t>
            </a:r>
          </a:p>
        </p:txBody>
      </p:sp>
      <p:sp>
        <p:nvSpPr>
          <p:cNvPr id="35" name="TextBox 4">
            <a:extLst>
              <a:ext uri="{FF2B5EF4-FFF2-40B4-BE49-F238E27FC236}">
                <a16:creationId xmlns:a16="http://schemas.microsoft.com/office/drawing/2014/main" id="{3A586C54-5D1B-FF25-4284-41B564E60669}"/>
              </a:ext>
            </a:extLst>
          </p:cNvPr>
          <p:cNvSpPr txBox="1"/>
          <p:nvPr/>
        </p:nvSpPr>
        <p:spPr>
          <a:xfrm>
            <a:off x="10039313" y="4717314"/>
            <a:ext cx="5924550" cy="12504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5040"/>
              </a:lnSpc>
            </a:pPr>
            <a:r>
              <a:rPr lang="en-US" sz="3600" dirty="0">
                <a:solidFill>
                  <a:srgbClr val="FFFFFF"/>
                </a:solidFill>
                <a:latin typeface="Ovo"/>
                <a:ea typeface="Ovo"/>
                <a:cs typeface="Ovo"/>
                <a:sym typeface="Ovo"/>
              </a:rPr>
              <a:t>Easy to use sign up using email and shop name</a:t>
            </a:r>
          </a:p>
        </p:txBody>
      </p:sp>
      <p:sp>
        <p:nvSpPr>
          <p:cNvPr id="36" name="TextBox 4">
            <a:extLst>
              <a:ext uri="{FF2B5EF4-FFF2-40B4-BE49-F238E27FC236}">
                <a16:creationId xmlns:a16="http://schemas.microsoft.com/office/drawing/2014/main" id="{D1007CF6-040F-3E29-B4A4-346481F92B5C}"/>
              </a:ext>
            </a:extLst>
          </p:cNvPr>
          <p:cNvSpPr txBox="1"/>
          <p:nvPr/>
        </p:nvSpPr>
        <p:spPr>
          <a:xfrm>
            <a:off x="10039313" y="6095239"/>
            <a:ext cx="5784489" cy="12504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5040"/>
              </a:lnSpc>
            </a:pPr>
            <a:r>
              <a:rPr lang="en-US" sz="3600" dirty="0">
                <a:solidFill>
                  <a:srgbClr val="FFFFFF"/>
                </a:solidFill>
                <a:latin typeface="Ovo"/>
                <a:ea typeface="Ovo"/>
                <a:cs typeface="Ovo"/>
                <a:sym typeface="Ovo"/>
              </a:rPr>
              <a:t>Log in anytime and anywhere</a:t>
            </a:r>
          </a:p>
        </p:txBody>
      </p:sp>
    </p:spTree>
    <p:extLst>
      <p:ext uri="{BB962C8B-B14F-4D97-AF65-F5344CB8AC3E}">
        <p14:creationId xmlns:p14="http://schemas.microsoft.com/office/powerpoint/2010/main" val="2468937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446</Words>
  <Application>Microsoft Office PowerPoint</Application>
  <PresentationFormat>Custom</PresentationFormat>
  <Paragraphs>71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Ovo</vt:lpstr>
      <vt:lpstr>Aptos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- Transitioning to Digital Receipts</dc:title>
  <dc:description>Presentation - Transitioning to Digital Receipts</dc:description>
  <cp:lastModifiedBy>Prabhujot Singh</cp:lastModifiedBy>
  <cp:revision>6</cp:revision>
  <dcterms:created xsi:type="dcterms:W3CDTF">2006-08-16T00:00:00Z</dcterms:created>
  <dcterms:modified xsi:type="dcterms:W3CDTF">2025-09-06T17:39:12Z</dcterms:modified>
  <dc:identifier>DAGyIwdqjR8</dc:identifier>
</cp:coreProperties>
</file>