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8FD09-0A09-4D03-967C-D697E5A36B30}" v="350" dt="2023-04-01T05:01:23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93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6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7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6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1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7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4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5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8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095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8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FC08F-E525-B28E-1E22-7A6B8AC4C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3" r="5808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Is ChatGPT ethical?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1374" y="4541983"/>
            <a:ext cx="3167626" cy="128015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1400" dirty="0">
                <a:solidFill>
                  <a:srgbClr val="FFFFFF"/>
                </a:solidFill>
              </a:rPr>
              <a:t>By </a:t>
            </a:r>
            <a:endParaRPr lang="en-US" sz="1400"/>
          </a:p>
          <a:p>
            <a:pPr algn="r"/>
            <a:r>
              <a:rPr lang="en-US" sz="1400" dirty="0">
                <a:solidFill>
                  <a:srgbClr val="FFFFFF"/>
                </a:solidFill>
              </a:rPr>
              <a:t>Rezwan Karim</a:t>
            </a:r>
            <a:endParaRPr lang="en-US" sz="1400"/>
          </a:p>
          <a:p>
            <a:pPr algn="r"/>
            <a:r>
              <a:rPr lang="en-US" sz="1400" dirty="0">
                <a:solidFill>
                  <a:srgbClr val="FFFFFF"/>
                </a:solidFill>
              </a:rPr>
              <a:t>Abdullah Al Mahi</a:t>
            </a:r>
          </a:p>
          <a:p>
            <a:pPr algn="r"/>
            <a:r>
              <a:rPr lang="en-US" sz="1400" dirty="0">
                <a:solidFill>
                  <a:srgbClr val="FFFFFF"/>
                </a:solidFill>
              </a:rPr>
              <a:t>Zahra Hossain</a:t>
            </a:r>
          </a:p>
          <a:p>
            <a:pPr algn="r"/>
            <a:r>
              <a:rPr lang="en-US" sz="1400" dirty="0">
                <a:solidFill>
                  <a:srgbClr val="FFFFFF"/>
                </a:solidFill>
              </a:rPr>
              <a:t>Mohammad </a:t>
            </a:r>
            <a:r>
              <a:rPr lang="en-US" sz="1400" dirty="0" err="1">
                <a:solidFill>
                  <a:srgbClr val="FFFFFF"/>
                </a:solidFill>
              </a:rPr>
              <a:t>Nuaiman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C0D2-A614-3F81-CD77-EC5DDE87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Nevertheless, there are certain drawbacks to </a:t>
            </a:r>
            <a:r>
              <a:rPr lang="en-US" dirty="0" err="1">
                <a:ea typeface="+mj-lt"/>
                <a:cs typeface="+mj-lt"/>
              </a:rPr>
              <a:t>utilising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ChatGPT</a:t>
            </a:r>
            <a:r>
              <a:rPr lang="en-US" dirty="0">
                <a:ea typeface="+mj-lt"/>
                <a:cs typeface="+mj-lt"/>
              </a:rPr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C876-F6FA-594E-2F35-3818815EC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1.     Emotional Intelligence Deficit: </a:t>
            </a:r>
            <a:r>
              <a:rPr lang="en-US" dirty="0" err="1">
                <a:ea typeface="+mn-lt"/>
                <a:cs typeface="+mn-lt"/>
              </a:rPr>
              <a:t>ChatGPT</a:t>
            </a:r>
            <a:r>
              <a:rPr lang="en-US" dirty="0">
                <a:ea typeface="+mn-lt"/>
                <a:cs typeface="+mn-lt"/>
              </a:rPr>
              <a:t> may struggle to understand and respond correctly to complicated emotional circumstances, such as an unhappy or irate customer.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2.     </a:t>
            </a:r>
            <a:r>
              <a:rPr lang="en-US" dirty="0" err="1">
                <a:ea typeface="+mn-lt"/>
                <a:cs typeface="+mn-lt"/>
              </a:rPr>
              <a:t>ChatGPT</a:t>
            </a:r>
            <a:r>
              <a:rPr lang="en-US" dirty="0">
                <a:ea typeface="+mn-lt"/>
                <a:cs typeface="+mn-lt"/>
              </a:rPr>
              <a:t> may struggle to comprehend the intricacies of a customer's enquiry and may respond with a generic response that does not completely satisfy the customer's demands.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3.     Data Dependence: The capacity of </a:t>
            </a:r>
            <a:r>
              <a:rPr lang="en-US" dirty="0" err="1">
                <a:ea typeface="+mn-lt"/>
                <a:cs typeface="+mn-lt"/>
              </a:rPr>
              <a:t>ChatGPT</a:t>
            </a:r>
            <a:r>
              <a:rPr lang="en-US" dirty="0">
                <a:ea typeface="+mn-lt"/>
                <a:cs typeface="+mn-lt"/>
              </a:rPr>
              <a:t> to produce correct replies is contingent on the quality and quantity of data on which it has been trained. Incorrect replies might result from faulty or missing data.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4.     Thus, while </a:t>
            </a:r>
            <a:r>
              <a:rPr lang="en-US" dirty="0" err="1">
                <a:ea typeface="+mn-lt"/>
                <a:cs typeface="+mn-lt"/>
              </a:rPr>
              <a:t>ChatGPT</a:t>
            </a:r>
            <a:r>
              <a:rPr lang="en-US" dirty="0">
                <a:ea typeface="+mn-lt"/>
                <a:cs typeface="+mn-lt"/>
              </a:rPr>
              <a:t> can be a beneficial tool for customer support, it is critical to know its limits and utilize it in tandem with human agents to deliver the best service possible.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419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DE5A-B559-A934-6C7B-33D482BC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</a:t>
            </a:r>
            <a:r>
              <a:rPr lang="en-US" dirty="0" err="1"/>
              <a:t>ChatGPT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26F93-C157-F017-5D02-45FA5BCCC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ChatGPT</a:t>
            </a:r>
            <a:r>
              <a:rPr lang="en-US" dirty="0">
                <a:ea typeface="+mn-lt"/>
                <a:cs typeface="+mn-lt"/>
              </a:rPr>
              <a:t> has a huge potential to influence how education is provided in the future. </a:t>
            </a:r>
            <a:r>
              <a:rPr lang="en-US" dirty="0" err="1">
                <a:ea typeface="+mn-lt"/>
                <a:cs typeface="+mn-lt"/>
              </a:rPr>
              <a:t>ChatGPT</a:t>
            </a:r>
            <a:r>
              <a:rPr lang="en-US" dirty="0">
                <a:ea typeface="+mn-lt"/>
                <a:cs typeface="+mn-lt"/>
              </a:rPr>
              <a:t>, a language model built on the GPT-3.5 design, has never been better at comprehending and responding to human language. This means that in the future, </a:t>
            </a:r>
            <a:r>
              <a:rPr lang="en-US" dirty="0" err="1">
                <a:ea typeface="+mn-lt"/>
                <a:cs typeface="+mn-lt"/>
              </a:rPr>
              <a:t>ChatGPT</a:t>
            </a:r>
            <a:r>
              <a:rPr lang="en-US" dirty="0">
                <a:ea typeface="+mn-lt"/>
                <a:cs typeface="+mn-lt"/>
              </a:rPr>
              <a:t> can act as a smart tutor, providing students with clear explanations and comments in a manner that feels conversational and natural. Additionally, </a:t>
            </a:r>
            <a:r>
              <a:rPr lang="en-US" dirty="0" err="1">
                <a:ea typeface="+mn-lt"/>
                <a:cs typeface="+mn-lt"/>
              </a:rPr>
              <a:t>ChatGPT</a:t>
            </a:r>
            <a:r>
              <a:rPr lang="en-US" dirty="0">
                <a:ea typeface="+mn-lt"/>
                <a:cs typeface="+mn-lt"/>
              </a:rPr>
              <a:t> can examine pupil feedback and modify its teaching strategies to better fit different learning preferences. Moreover, </a:t>
            </a:r>
            <a:r>
              <a:rPr lang="en-US" dirty="0" err="1">
                <a:ea typeface="+mn-lt"/>
                <a:cs typeface="+mn-lt"/>
              </a:rPr>
              <a:t>ChatGPT</a:t>
            </a:r>
            <a:r>
              <a:rPr lang="en-US" dirty="0">
                <a:ea typeface="+mn-lt"/>
                <a:cs typeface="+mn-lt"/>
              </a:rPr>
              <a:t> will only become more sophisticated and capable of addressing the needs of a broad range of learners as technology continues to advance. Besides that, </a:t>
            </a:r>
            <a:r>
              <a:rPr lang="en-US" dirty="0" err="1">
                <a:ea typeface="+mn-lt"/>
                <a:cs typeface="+mn-lt"/>
              </a:rPr>
              <a:t>ChatGPT</a:t>
            </a:r>
            <a:r>
              <a:rPr lang="en-US" dirty="0">
                <a:ea typeface="+mn-lt"/>
                <a:cs typeface="+mn-lt"/>
              </a:rPr>
              <a:t> has the power to personalize and transform education, changing how pupils learn and get ready for the future. Finally, the survey results indicate that use of tools like </a:t>
            </a:r>
            <a:r>
              <a:rPr lang="en-US" dirty="0" err="1">
                <a:ea typeface="+mn-lt"/>
                <a:cs typeface="+mn-lt"/>
              </a:rPr>
              <a:t>ChatGPT</a:t>
            </a:r>
            <a:r>
              <a:rPr lang="en-US" dirty="0">
                <a:ea typeface="+mn-lt"/>
                <a:cs typeface="+mn-lt"/>
              </a:rPr>
              <a:t> would be more frequent, even by current nonusers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3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2895-4979-A2A7-3EA9-6BF720B8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49C4F-0C76-E3DA-C8AF-F0F57E097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In conclusion, the use of </a:t>
            </a:r>
            <a:r>
              <a:rPr lang="en-US" dirty="0" err="1">
                <a:ea typeface="+mn-lt"/>
                <a:cs typeface="+mn-lt"/>
              </a:rPr>
              <a:t>ChatGPT</a:t>
            </a:r>
            <a:r>
              <a:rPr lang="en-US" dirty="0">
                <a:ea typeface="+mn-lt"/>
                <a:cs typeface="+mn-lt"/>
              </a:rPr>
              <a:t> by pupils has recently generated a lot of discussion. Others contend that it might encourage academic dishonesty and jeopardize the integrity of the educational system, despite some who claim it can be a useful learning tool that can improve students' comprehension of various subjects. While </a:t>
            </a:r>
            <a:r>
              <a:rPr lang="en-US" dirty="0" err="1">
                <a:ea typeface="+mn-lt"/>
                <a:cs typeface="+mn-lt"/>
              </a:rPr>
              <a:t>ChatGPT</a:t>
            </a:r>
            <a:r>
              <a:rPr lang="en-US" dirty="0">
                <a:ea typeface="+mn-lt"/>
                <a:cs typeface="+mn-lt"/>
              </a:rPr>
              <a:t> can be a valuable tool for students, it is important to use it responsibly and ethically.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8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44E9-7FFE-9300-9451-EE6EF799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ChatGPT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61DEF-E319-7A17-E46C-F5D9889D4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Big language model </a:t>
            </a:r>
            <a:r>
              <a:rPr lang="en-US" dirty="0" err="1">
                <a:ea typeface="+mn-lt"/>
                <a:cs typeface="+mn-lt"/>
              </a:rPr>
              <a:t>ChatGPT</a:t>
            </a:r>
            <a:r>
              <a:rPr lang="en-US" dirty="0">
                <a:ea typeface="+mn-lt"/>
                <a:cs typeface="+mn-lt"/>
              </a:rPr>
              <a:t>, an AI (artificial intelligence) tool from </a:t>
            </a:r>
            <a:r>
              <a:rPr lang="en-US" dirty="0" err="1">
                <a:ea typeface="+mn-lt"/>
                <a:cs typeface="+mn-lt"/>
              </a:rPr>
              <a:t>OpenAI</a:t>
            </a:r>
            <a:r>
              <a:rPr lang="en-US" dirty="0">
                <a:ea typeface="+mn-lt"/>
                <a:cs typeface="+mn-lt"/>
              </a:rPr>
              <a:t> is based on the GPT (Generative Pre-trained Transformer) design</a:t>
            </a:r>
          </a:p>
          <a:p>
            <a:r>
              <a:rPr lang="en-US" dirty="0">
                <a:ea typeface="+mn-lt"/>
                <a:cs typeface="+mn-lt"/>
              </a:rPr>
              <a:t>A sizable dataset of roughly 45 terabytes of text material, which included books, journals, and web pages, was used to train </a:t>
            </a:r>
            <a:r>
              <a:rPr lang="en-US" dirty="0" err="1">
                <a:ea typeface="+mn-lt"/>
                <a:cs typeface="+mn-lt"/>
              </a:rPr>
              <a:t>ChatGPT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+mn-lt"/>
                <a:cs typeface="+mn-lt"/>
              </a:rPr>
              <a:t>Customer support, language translation, and chatbots for websites and social networking sites are just a few of the uses for </a:t>
            </a:r>
            <a:r>
              <a:rPr lang="en-US" dirty="0" err="1">
                <a:ea typeface="+mn-lt"/>
                <a:cs typeface="+mn-lt"/>
              </a:rPr>
              <a:t>ChatGPT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8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0728E-6F07-205F-5E9C-E31C2CA3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on if they know and use </a:t>
            </a:r>
            <a:r>
              <a:rPr lang="en-US" dirty="0" err="1"/>
              <a:t>ChatGPT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D1640E8-B9DB-795F-DA95-D4012353A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885" y="2332026"/>
            <a:ext cx="4691210" cy="3567118"/>
          </a:xfrm>
        </p:spPr>
      </p:pic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A791A909-EA34-1B79-28E8-24671851A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985" y="2627321"/>
            <a:ext cx="2743200" cy="298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1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3C82-C178-5A6B-FED7-49BEA92D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of data using a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3981-154F-12EA-AEDF-C31B5403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>
                <a:ea typeface="+mn-lt"/>
                <a:cs typeface="+mn-lt"/>
              </a:rPr>
              <a:t>A survey was taken from a total of 102 people, almost all of them being undergraduate students, from academia within a period of 20 days to measure opinion about the use of </a:t>
            </a:r>
            <a:r>
              <a:rPr lang="en-US" sz="2400" dirty="0" err="1">
                <a:ea typeface="+mn-lt"/>
                <a:cs typeface="+mn-lt"/>
              </a:rPr>
              <a:t>ChatGPT</a:t>
            </a:r>
            <a:r>
              <a:rPr lang="en-US" sz="2400" dirty="0">
                <a:ea typeface="+mn-lt"/>
                <a:cs typeface="+mn-lt"/>
              </a:rPr>
              <a:t> by students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and whether universities should allow it or not.</a:t>
            </a:r>
          </a:p>
          <a:p>
            <a:pPr algn="just"/>
            <a:r>
              <a:rPr lang="en-US" sz="2400" dirty="0">
                <a:ea typeface="+mn-lt"/>
                <a:cs typeface="+mn-lt"/>
              </a:rPr>
              <a:t>The survey was online from March 5</a:t>
            </a:r>
            <a:r>
              <a:rPr lang="en-US" sz="2400" baseline="30000" dirty="0">
                <a:ea typeface="+mn-lt"/>
                <a:cs typeface="+mn-lt"/>
              </a:rPr>
              <a:t>th</a:t>
            </a:r>
            <a:r>
              <a:rPr lang="en-US" sz="2400" dirty="0">
                <a:ea typeface="+mn-lt"/>
                <a:cs typeface="+mn-lt"/>
              </a:rPr>
              <a:t> to March 25</a:t>
            </a:r>
            <a:r>
              <a:rPr lang="en-US" sz="2400" baseline="30000" dirty="0">
                <a:ea typeface="+mn-lt"/>
                <a:cs typeface="+mn-lt"/>
              </a:rPr>
              <a:t>th</a:t>
            </a:r>
            <a:r>
              <a:rPr lang="en-US" sz="2400" dirty="0">
                <a:ea typeface="+mn-lt"/>
                <a:cs typeface="+mn-lt"/>
              </a:rPr>
              <a:t> where 92 people stated they knew what </a:t>
            </a:r>
            <a:r>
              <a:rPr lang="en-US" sz="2400" dirty="0" err="1">
                <a:ea typeface="+mn-lt"/>
                <a:cs typeface="+mn-lt"/>
              </a:rPr>
              <a:t>ChatGPT</a:t>
            </a:r>
            <a:r>
              <a:rPr lang="en-US" sz="2400" dirty="0">
                <a:ea typeface="+mn-lt"/>
                <a:cs typeface="+mn-lt"/>
              </a:rPr>
              <a:t> 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9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F56C-5E17-0C4E-1F26-F72BA680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4068"/>
            <a:ext cx="9905999" cy="2079765"/>
          </a:xfrm>
        </p:spPr>
        <p:txBody>
          <a:bodyPr/>
          <a:lstStyle/>
          <a:p>
            <a:r>
              <a:rPr lang="en-US" dirty="0"/>
              <a:t>IS </a:t>
            </a:r>
            <a:r>
              <a:rPr lang="en-US" dirty="0" err="1"/>
              <a:t>ChatGPT</a:t>
            </a:r>
            <a:r>
              <a:rPr lang="en-US" dirty="0"/>
              <a:t> a type of plagiarism?</a:t>
            </a: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DC5000CD-9BAC-C756-3B14-6C21FECE9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0438" y="1875683"/>
            <a:ext cx="3943350" cy="39909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5ACDAF-1104-193E-5CF8-207275934FEF}"/>
              </a:ext>
            </a:extLst>
          </p:cNvPr>
          <p:cNvSpPr txBox="1"/>
          <p:nvPr/>
        </p:nvSpPr>
        <p:spPr>
          <a:xfrm>
            <a:off x="1442424" y="1877182"/>
            <a:ext cx="543682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Out of 103 people, 54 people say that </a:t>
            </a:r>
            <a:r>
              <a:rPr lang="en-US" dirty="0" err="1">
                <a:ea typeface="+mn-lt"/>
                <a:cs typeface="+mn-lt"/>
              </a:rPr>
              <a:t>ChatGPT</a:t>
            </a:r>
            <a:r>
              <a:rPr lang="en-US" dirty="0">
                <a:ea typeface="+mn-lt"/>
                <a:cs typeface="+mn-lt"/>
              </a:rPr>
              <a:t> is plagiarism in and of itself. The reason for which people think it is plagiarism is that </a:t>
            </a:r>
            <a:r>
              <a:rPr lang="en-US" dirty="0" err="1">
                <a:ea typeface="+mn-lt"/>
                <a:cs typeface="+mn-lt"/>
              </a:rPr>
              <a:t>ChatGPT</a:t>
            </a:r>
            <a:r>
              <a:rPr lang="en-US" dirty="0">
                <a:ea typeface="+mn-lt"/>
                <a:cs typeface="+mn-lt"/>
              </a:rPr>
              <a:t> is a LLM technology, which gathers large amount of information and generate outputs, so when someone relies on it when they write reports, they are indirectly using knowledge of other people.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3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BCAB-DB67-7729-C7BC-6DBF64AC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uses of </a:t>
            </a:r>
            <a:r>
              <a:rPr lang="en-US" dirty="0" err="1"/>
              <a:t>ChatGPT</a:t>
            </a:r>
            <a:r>
              <a:rPr lang="en-US" dirty="0"/>
              <a:t> by students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303E299-A6EE-1587-CBA7-5B9E4231D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139" y="2231384"/>
            <a:ext cx="5862360" cy="3567118"/>
          </a:xfr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6E63A11-DA24-516B-4E83-9815AE848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551" y="2225878"/>
            <a:ext cx="3879011" cy="357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5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6979-14D1-EECC-6786-444DF84A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</a:t>
            </a:r>
            <a:r>
              <a:rPr lang="en-US" dirty="0" err="1"/>
              <a:t>ChatGPT</a:t>
            </a:r>
            <a:r>
              <a:rPr lang="en-US" dirty="0"/>
              <a:t> be allowed in universities?</a:t>
            </a: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3C970070-2AE3-DDFE-9916-BCB895CCF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4985" y="2332026"/>
            <a:ext cx="3400594" cy="356711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1CE560-C444-7340-4596-BBAA9CBC3169}"/>
              </a:ext>
            </a:extLst>
          </p:cNvPr>
          <p:cNvSpPr txBox="1"/>
          <p:nvPr/>
        </p:nvSpPr>
        <p:spPr>
          <a:xfrm>
            <a:off x="1341782" y="2319130"/>
            <a:ext cx="609600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i="0" dirty="0">
                <a:latin typeface="Calibri"/>
              </a:rPr>
              <a:t>Out of the 102 people who did the survey, 73 state that </a:t>
            </a:r>
            <a:r>
              <a:rPr lang="en-US" sz="2000" b="0" i="0" err="1">
                <a:latin typeface="Calibri"/>
              </a:rPr>
              <a:t>ChatGPT</a:t>
            </a:r>
            <a:r>
              <a:rPr lang="en-US" sz="2000" b="0" i="0" dirty="0">
                <a:latin typeface="Calibri"/>
              </a:rPr>
              <a:t> should be allowed in universities. There is a clear imbalance between the two opinions. The result of the survey indicates that on a scale of 5, people on average think tools like </a:t>
            </a:r>
            <a:r>
              <a:rPr lang="en-US" sz="2000" b="0" i="0" err="1">
                <a:latin typeface="Calibri"/>
              </a:rPr>
              <a:t>ChatGPT</a:t>
            </a:r>
            <a:r>
              <a:rPr lang="en-US" sz="2000" b="0" i="0" dirty="0">
                <a:latin typeface="Calibri"/>
              </a:rPr>
              <a:t> inhibit education at a factor of 3. The reason for which people primarily think that </a:t>
            </a:r>
            <a:r>
              <a:rPr lang="en-US" sz="2000" b="0" i="0" dirty="0" err="1">
                <a:latin typeface="Calibri"/>
              </a:rPr>
              <a:t>ChatGPT</a:t>
            </a:r>
            <a:r>
              <a:rPr lang="en-US" sz="2000" b="0" i="0" dirty="0">
                <a:latin typeface="Calibri"/>
              </a:rPr>
              <a:t> should be allowed in university might be that even though responses generated by </a:t>
            </a:r>
            <a:r>
              <a:rPr lang="en-US" sz="2000" b="0" i="0" dirty="0" err="1">
                <a:latin typeface="Calibri"/>
              </a:rPr>
              <a:t>ChatGPT</a:t>
            </a:r>
            <a:r>
              <a:rPr lang="en-US" sz="2000" b="0" i="0" dirty="0">
                <a:latin typeface="Calibri"/>
              </a:rPr>
              <a:t> can be incorrect and may include bias, it is an opportunity to bring out more ideas in a relatively short period of time.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386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4122-E047-21CC-44DD-8AC38E1E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US" dirty="0" err="1"/>
              <a:t>ChatGPT</a:t>
            </a:r>
            <a:r>
              <a:rPr lang="en-US" dirty="0"/>
              <a:t> inhibit education?</a:t>
            </a:r>
          </a:p>
        </p:txBody>
      </p:sp>
      <p:pic>
        <p:nvPicPr>
          <p:cNvPr id="4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875CFEF4-6998-E2ED-9106-4C395363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8218" y="2231385"/>
            <a:ext cx="6074544" cy="356711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5C6E9D-8AC4-ECC3-86A4-A6489DB03CBF}"/>
              </a:ext>
            </a:extLst>
          </p:cNvPr>
          <p:cNvSpPr txBox="1"/>
          <p:nvPr/>
        </p:nvSpPr>
        <p:spPr>
          <a:xfrm>
            <a:off x="1176130" y="2385391"/>
            <a:ext cx="438978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when plotting the graph of people’s usage frequency and their opinion on whether </a:t>
            </a:r>
            <a:r>
              <a:rPr lang="en-US" dirty="0" err="1">
                <a:ea typeface="+mn-lt"/>
                <a:cs typeface="+mn-lt"/>
              </a:rPr>
              <a:t>ChatGPT</a:t>
            </a:r>
            <a:r>
              <a:rPr lang="en-US" dirty="0">
                <a:ea typeface="+mn-lt"/>
                <a:cs typeface="+mn-lt"/>
              </a:rPr>
              <a:t> inhibits education, it can be shown that many of the people who do not use </a:t>
            </a:r>
            <a:r>
              <a:rPr lang="en-US" dirty="0" err="1">
                <a:ea typeface="+mn-lt"/>
                <a:cs typeface="+mn-lt"/>
              </a:rPr>
              <a:t>ChatGPT</a:t>
            </a:r>
            <a:r>
              <a:rPr lang="en-US" dirty="0">
                <a:ea typeface="+mn-lt"/>
                <a:cs typeface="+mn-lt"/>
              </a:rPr>
              <a:t> think </a:t>
            </a:r>
            <a:r>
              <a:rPr lang="en-US" dirty="0" err="1">
                <a:ea typeface="+mn-lt"/>
                <a:cs typeface="+mn-lt"/>
              </a:rPr>
              <a:t>ChatGPT</a:t>
            </a:r>
            <a:r>
              <a:rPr lang="en-US" dirty="0">
                <a:ea typeface="+mn-lt"/>
                <a:cs typeface="+mn-lt"/>
              </a:rPr>
              <a:t> moderately inhibits education.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1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14AD-C95A-AFFE-8343-A75CEDF5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ChatGPT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05B6-AC4C-6191-ED81-5E9A6F081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ChatGPT</a:t>
            </a:r>
            <a:r>
              <a:rPr lang="en-US" dirty="0">
                <a:ea typeface="+mn-lt"/>
                <a:cs typeface="+mn-lt"/>
              </a:rPr>
              <a:t> provides a number of advantages, including: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1.     Increased Efficiency: </a:t>
            </a:r>
            <a:r>
              <a:rPr lang="en-US" dirty="0" err="1">
                <a:ea typeface="+mn-lt"/>
                <a:cs typeface="+mn-lt"/>
              </a:rPr>
              <a:t>ChatGPT</a:t>
            </a:r>
            <a:r>
              <a:rPr lang="en-US" dirty="0">
                <a:ea typeface="+mn-lt"/>
                <a:cs typeface="+mn-lt"/>
              </a:rPr>
              <a:t> may help with customer service by answering questions quickly and effectively, freeing up human customer service professionals for more difficult work.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2.     Consistency: </a:t>
            </a:r>
            <a:r>
              <a:rPr lang="en-US" dirty="0" err="1">
                <a:ea typeface="+mn-lt"/>
                <a:cs typeface="+mn-lt"/>
              </a:rPr>
              <a:t>ChatGPT</a:t>
            </a:r>
            <a:r>
              <a:rPr lang="en-US" dirty="0">
                <a:ea typeface="+mn-lt"/>
                <a:cs typeface="+mn-lt"/>
              </a:rPr>
              <a:t> may respond to client enquiries in a consistent manner, ensuring that consumers receive correct information and decreasing the possibility of human mistake.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3.     Availability 24 hours a day, 7 days a week: </a:t>
            </a:r>
            <a:r>
              <a:rPr lang="en-US" dirty="0" err="1">
                <a:ea typeface="+mn-lt"/>
                <a:cs typeface="+mn-lt"/>
              </a:rPr>
              <a:t>ChatGPT</a:t>
            </a:r>
            <a:r>
              <a:rPr lang="en-US" dirty="0">
                <a:ea typeface="+mn-lt"/>
                <a:cs typeface="+mn-lt"/>
              </a:rPr>
              <a:t> can assist consumers at any time of day or night, even when human personnel are not accessible.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8082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3"/>
      </a:lt2>
      <a:accent1>
        <a:srgbClr val="D983CB"/>
      </a:accent1>
      <a:accent2>
        <a:srgbClr val="B768D1"/>
      </a:accent2>
      <a:accent3>
        <a:srgbClr val="A083D9"/>
      </a:accent3>
      <a:accent4>
        <a:srgbClr val="6871D1"/>
      </a:accent4>
      <a:accent5>
        <a:srgbClr val="78A7D6"/>
      </a:accent5>
      <a:accent6>
        <a:srgbClr val="5BAFB7"/>
      </a:accent6>
      <a:hlink>
        <a:srgbClr val="568E5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RegattaVTI</vt:lpstr>
      <vt:lpstr>Is ChatGPT ethical?</vt:lpstr>
      <vt:lpstr>Introduction to ChatGPT</vt:lpstr>
      <vt:lpstr>People on if they know and use ChatGPT</vt:lpstr>
      <vt:lpstr>Collection of data using a survey</vt:lpstr>
      <vt:lpstr>IS ChatGPT a type of plagiarism?</vt:lpstr>
      <vt:lpstr>Some uses of ChatGPT by students</vt:lpstr>
      <vt:lpstr>Should ChatGPT be allowed in universities?</vt:lpstr>
      <vt:lpstr>Does ChatGPT inhibit education?</vt:lpstr>
      <vt:lpstr>Benefits of ChatGPT</vt:lpstr>
      <vt:lpstr>Nevertheless, there are certain drawbacks to utilising ChatGPT: </vt:lpstr>
      <vt:lpstr>Future of ChatGPT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104</cp:revision>
  <dcterms:created xsi:type="dcterms:W3CDTF">2023-04-01T03:52:49Z</dcterms:created>
  <dcterms:modified xsi:type="dcterms:W3CDTF">2023-04-01T05:01:25Z</dcterms:modified>
</cp:coreProperties>
</file>