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310" r:id="rId4"/>
    <p:sldId id="265" r:id="rId5"/>
    <p:sldId id="267" r:id="rId6"/>
    <p:sldId id="428" r:id="rId7"/>
    <p:sldId id="269" r:id="rId8"/>
    <p:sldId id="429" r:id="rId9"/>
    <p:sldId id="371" r:id="rId10"/>
    <p:sldId id="311" r:id="rId11"/>
    <p:sldId id="272" r:id="rId12"/>
    <p:sldId id="273" r:id="rId13"/>
    <p:sldId id="303" r:id="rId14"/>
    <p:sldId id="312" r:id="rId15"/>
    <p:sldId id="308" r:id="rId16"/>
    <p:sldId id="304" r:id="rId17"/>
    <p:sldId id="306" r:id="rId18"/>
    <p:sldId id="430" r:id="rId19"/>
    <p:sldId id="356" r:id="rId20"/>
    <p:sldId id="309" r:id="rId21"/>
    <p:sldId id="291" r:id="rId22"/>
    <p:sldId id="276" r:id="rId23"/>
    <p:sldId id="431" r:id="rId24"/>
    <p:sldId id="357" r:id="rId25"/>
    <p:sldId id="289" r:id="rId26"/>
    <p:sldId id="284" r:id="rId27"/>
    <p:sldId id="340" r:id="rId28"/>
    <p:sldId id="339" r:id="rId29"/>
    <p:sldId id="338" r:id="rId30"/>
    <p:sldId id="372" r:id="rId31"/>
    <p:sldId id="341" r:id="rId32"/>
    <p:sldId id="342" r:id="rId33"/>
    <p:sldId id="287" r:id="rId34"/>
    <p:sldId id="264" r:id="rId35"/>
  </p:sldIdLst>
  <p:sldSz cx="12192000" cy="6858000"/>
  <p:notesSz cx="6858000" cy="9144000"/>
  <p:custDataLst>
    <p:tags r:id="rId38"/>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3692" autoAdjust="0"/>
  </p:normalViewPr>
  <p:slideViewPr>
    <p:cSldViewPr snapToGrid="0" snapToObjects="1">
      <p:cViewPr varScale="1">
        <p:scale>
          <a:sx n="87" d="100"/>
          <a:sy n="87" d="100"/>
        </p:scale>
        <p:origin x="-1352"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46453141"/>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a:sym typeface="+mn-ea"/>
              </a:rPr>
              <a:t>第一小结给大家聊一下事务特性和分布式事务产生原因以及痛点</a:t>
            </a:r>
            <a:endParaRPr lang="zh-CN" altLang="en-US"/>
          </a:p>
          <a:p>
            <a:r>
              <a:rPr lang="zh-CN" altLang="en-US">
                <a:sym typeface="+mn-ea"/>
              </a:rPr>
              <a:t>第二小结和大家聊一下分布式事务的理论基础</a:t>
            </a:r>
            <a:endParaRPr lang="zh-CN" altLang="en-US"/>
          </a:p>
          <a:p>
            <a:r>
              <a:rPr lang="zh-CN" altLang="en-US">
                <a:sym typeface="+mn-ea"/>
              </a:rPr>
              <a:t>第三小结讲述两种解决分布式事务的方案，通过对比来说明为什么选用</a:t>
            </a:r>
            <a:r>
              <a:rPr lang="en-US" altLang="zh-CN">
                <a:sym typeface="+mn-ea"/>
              </a:rPr>
              <a:t>TCC</a:t>
            </a:r>
            <a:endParaRPr lang="zh-CN" altLang="en-US"/>
          </a:p>
          <a:p>
            <a:r>
              <a:rPr lang="zh-CN" altLang="en-US">
                <a:ea typeface="宋体" panose="02010600030101010101" pitchFamily="2" charset="-122"/>
                <a:sym typeface="+mn-ea"/>
              </a:rPr>
              <a:t>第四小结讲述</a:t>
            </a:r>
            <a:r>
              <a:rPr lang="en-US" altLang="zh-CN">
                <a:ea typeface="宋体" panose="02010600030101010101" pitchFamily="2" charset="-122"/>
                <a:sym typeface="+mn-ea"/>
              </a:rPr>
              <a:t>TCC</a:t>
            </a:r>
            <a:r>
              <a:rPr lang="zh-CN" altLang="en-US">
                <a:ea typeface="宋体" panose="02010600030101010101" pitchFamily="2" charset="-122"/>
                <a:sym typeface="+mn-ea"/>
              </a:rPr>
              <a:t>在售后场景中引入前后的对比以及引入步骤</a:t>
            </a:r>
            <a:endParaRPr lang="zh-CN" altLang="en-US">
              <a:ea typeface="宋体" panose="02010600030101010101" pitchFamily="2" charset="-122"/>
            </a:endParaRPr>
          </a:p>
          <a:p>
            <a:r>
              <a:rPr lang="zh-CN" altLang="en-US">
                <a:ea typeface="宋体" panose="02010600030101010101" pitchFamily="2" charset="-122"/>
                <a:sym typeface="+mn-ea"/>
              </a:rPr>
              <a:t>第五小结做总结</a:t>
            </a:r>
            <a:endParaRPr lang="zh-CN" altLang="en-US">
              <a:ea typeface="宋体" panose="02010600030101010101" pitchFamily="2"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3" name="正文级别 1…"/>
          <p:cNvSpPr txBox="1">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3" name="标题文本"/>
          <p:cNvSpPr txBox="1">
            <a:spLocks noGrp="1"/>
          </p:cNvSpPr>
          <p:nvPr>
            <p:ph type="title" hasCustomPrompt="1"/>
          </p:nvPr>
        </p:nvSpPr>
        <p:spPr>
          <a:prstGeom prst="rect">
            <a:avLst/>
          </a:prstGeom>
        </p:spPr>
        <p:txBody>
          <a:bodyPr/>
          <a:lstStyle/>
          <a:p>
            <a:r>
              <a:t>标题文本</a:t>
            </a:r>
          </a:p>
        </p:txBody>
      </p:sp>
      <p:sp>
        <p:nvSpPr>
          <p:cNvPr id="9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2" name="标题文本"/>
          <p:cNvSpPr txBox="1">
            <a:spLocks noGrp="1"/>
          </p:cNvSpPr>
          <p:nvPr>
            <p:ph type="title" hasCustomPrompt="1"/>
          </p:nvPr>
        </p:nvSpPr>
        <p:spPr>
          <a:xfrm>
            <a:off x="8724900" y="365125"/>
            <a:ext cx="2628900" cy="5811838"/>
          </a:xfrm>
          <a:prstGeom prst="rect">
            <a:avLst/>
          </a:prstGeom>
        </p:spPr>
        <p:txBody>
          <a:bodyPr/>
          <a:lstStyle/>
          <a:p>
            <a:r>
              <a:t>标题文本</a:t>
            </a:r>
          </a:p>
        </p:txBody>
      </p:sp>
      <p:sp>
        <p:nvSpPr>
          <p:cNvPr id="103" name="正文级别 1…"/>
          <p:cNvSpPr txBox="1">
            <a:spLocks noGrp="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1" name="标题文本"/>
          <p:cNvSpPr txBox="1">
            <a:spLocks noGrp="1"/>
          </p:cNvSpPr>
          <p:nvPr>
            <p:ph type="title" hasCustomPrompt="1"/>
          </p:nvPr>
        </p:nvSpPr>
        <p:spPr>
          <a:prstGeom prst="rect">
            <a:avLst/>
          </a:prstGeom>
        </p:spPr>
        <p:txBody>
          <a:bodyPr/>
          <a:lstStyle/>
          <a:p>
            <a:r>
              <a:t>标题文本</a:t>
            </a:r>
          </a:p>
        </p:txBody>
      </p:sp>
      <p:sp>
        <p:nvSpPr>
          <p:cNvPr id="2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1" name="正文级别 1…"/>
          <p:cNvSpPr txBox="1">
            <a:spLocks noGrp="1"/>
          </p:cNvSpPr>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9" name="标题文本"/>
          <p:cNvSpPr txBox="1">
            <a:spLocks noGrp="1"/>
          </p:cNvSpPr>
          <p:nvPr>
            <p:ph type="title" hasCustomPrompt="1"/>
          </p:nvPr>
        </p:nvSpPr>
        <p:spPr>
          <a:prstGeom prst="rect">
            <a:avLst/>
          </a:prstGeom>
        </p:spPr>
        <p:txBody>
          <a:bodyPr/>
          <a:lstStyle/>
          <a:p>
            <a:r>
              <a:t>标题文本</a:t>
            </a:r>
          </a:p>
        </p:txBody>
      </p:sp>
      <p:sp>
        <p:nvSpPr>
          <p:cNvPr id="40"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49" name="正文级别 1…"/>
          <p:cNvSpPr txBox="1">
            <a:spLocks noGrp="1"/>
          </p:cNvSpPr>
          <p:nvPr>
            <p:ph type="body" sz="quarter" idx="1" hasCustomPrompt="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0" name="文本占位符 4"/>
          <p:cNvSpPr>
            <a:spLocks noGrp="1"/>
          </p:cNvSpPr>
          <p:nvPr>
            <p:ph type="body" sz="quarter" idx="13"/>
          </p:nvPr>
        </p:nvSpPr>
        <p:spPr>
          <a:xfrm>
            <a:off x="6172200" y="1681163"/>
            <a:ext cx="5183188" cy="823914"/>
          </a:xfrm>
          <a:prstGeom prst="rect">
            <a:avLst/>
          </a:prstGeom>
        </p:spPr>
        <p:txBody>
          <a:bodyPr anchor="b"/>
          <a:lstStyle/>
          <a:p>
            <a:endParaRP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8" name="标题文本"/>
          <p:cNvSpPr txBox="1">
            <a:spLocks noGrp="1"/>
          </p:cNvSpPr>
          <p:nvPr>
            <p:ph type="title" hasCustomPrompt="1"/>
          </p:nvPr>
        </p:nvSpPr>
        <p:spPr>
          <a:prstGeom prst="rect">
            <a:avLst/>
          </a:prstGeom>
        </p:spPr>
        <p:txBody>
          <a:bodyPr/>
          <a:lstStyle/>
          <a:p>
            <a:r>
              <a:t>标题文本</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3" name="标题文本"/>
          <p:cNvSpPr txBox="1">
            <a:spLocks noGrp="1"/>
          </p:cNvSpPr>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74" name="正文级别 1…"/>
          <p:cNvSpPr txBox="1">
            <a:spLocks noGrp="1"/>
          </p:cNvSpPr>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5" name="文本占位符 3"/>
          <p:cNvSpPr>
            <a:spLocks noGrp="1"/>
          </p:cNvSpPr>
          <p:nvPr>
            <p:ph type="body" sz="quarter" idx="13"/>
          </p:nvPr>
        </p:nvSpPr>
        <p:spPr>
          <a:xfrm>
            <a:off x="839786" y="2057400"/>
            <a:ext cx="3932241" cy="3811588"/>
          </a:xfrm>
          <a:prstGeom prst="rect">
            <a:avLst/>
          </a:prstGeom>
        </p:spPr>
        <p:txBody>
          <a:bodyPr/>
          <a:lstStyle/>
          <a:p>
            <a:endParaRP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3" name="标题文本"/>
          <p:cNvSpPr txBox="1">
            <a:spLocks noGrp="1"/>
          </p:cNvSpPr>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84" name="图片占位符 2"/>
          <p:cNvSpPr>
            <a:spLocks noGrp="1"/>
          </p:cNvSpPr>
          <p:nvPr>
            <p:ph type="pic" sz="half" idx="13"/>
          </p:nvPr>
        </p:nvSpPr>
        <p:spPr>
          <a:xfrm>
            <a:off x="5183187" y="987425"/>
            <a:ext cx="6172202" cy="4873625"/>
          </a:xfrm>
          <a:prstGeom prst="rect">
            <a:avLst/>
          </a:prstGeom>
        </p:spPr>
        <p:txBody>
          <a:bodyPr lIns="91439" tIns="45719" rIns="91439" bIns="45719">
            <a:noAutofit/>
          </a:bodyPr>
          <a:lstStyle/>
          <a:p>
            <a:endParaRPr/>
          </a:p>
        </p:txBody>
      </p:sp>
      <p:sp>
        <p:nvSpPr>
          <p:cNvPr id="85" name="正文级别 1…"/>
          <p:cNvSpPr txBox="1">
            <a:spLocks noGrp="1"/>
          </p:cNvSpPr>
          <p:nvPr>
            <p:ph type="body" sz="quarter" idx="1" hasCustomPrompt="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xmlns:p14="http://schemas.microsoft.com/office/powerpoint/2010/main" spd="slow" advClick="0" advTm="200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6"/>
          <p:cNvSpPr/>
          <p:nvPr/>
        </p:nvSpPr>
        <p:spPr>
          <a:xfrm>
            <a:off x="0" y="0"/>
            <a:ext cx="12192000" cy="6858000"/>
          </a:xfrm>
          <a:prstGeom prst="rect">
            <a:avLst/>
          </a:prstGeom>
          <a:solidFill>
            <a:srgbClr val="F2F2F2"/>
          </a:solidFill>
          <a:ln w="12700">
            <a:miter lim="400000"/>
          </a:ln>
        </p:spPr>
        <p:txBody>
          <a:bodyPr lIns="45718" tIns="45718" rIns="45718" bIns="45718" anchor="ctr"/>
          <a:lstStyle/>
          <a:p>
            <a:pPr algn="ctr">
              <a:defRPr>
                <a:solidFill>
                  <a:srgbClr val="FFFFFF"/>
                </a:solidFill>
              </a:defRPr>
            </a:pPr>
            <a:endParaRPr/>
          </a:p>
        </p:txBody>
      </p:sp>
      <p:sp>
        <p:nvSpPr>
          <p:cNvPr id="3" name="标题文本"/>
          <p:cNvSpPr txBox="1">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4" name="正文级别 1…"/>
          <p:cNvSpPr txBox="1">
            <a:spLocks noGrp="1"/>
          </p:cNvSpPr>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advClick="0" advTm="2000"/>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6" name="PA_淘宝网Chenying0907出品 5"/>
          <p:cNvSpPr txBox="1"/>
          <p:nvPr/>
        </p:nvSpPr>
        <p:spPr>
          <a:xfrm>
            <a:off x="1981345" y="3328467"/>
            <a:ext cx="8851496" cy="1505585"/>
          </a:xfrm>
          <a:prstGeom prst="rect">
            <a:avLst/>
          </a:prstGeom>
          <a:ln w="12700">
            <a:miter lim="400000"/>
          </a:ln>
        </p:spPr>
        <p:txBody>
          <a:bodyPr wrap="square" lIns="45718" tIns="45718" rIns="45718" bIns="45718">
            <a:spAutoFit/>
          </a:bodyPr>
          <a:lstStyle>
            <a:lvl1pPr algn="just">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ltLang="en-US" sz="3200" dirty="0" smtClean="0">
                <a:solidFill>
                  <a:schemeClr val="bg2">
                    <a:lumMod val="60000"/>
                    <a:lumOff val="40000"/>
                  </a:schemeClr>
                </a:solidFill>
              </a:rPr>
              <a:t>基于</a:t>
            </a:r>
            <a:r>
              <a:rPr lang="en-US" altLang="zh-CN" sz="3200" dirty="0">
                <a:solidFill>
                  <a:schemeClr val="bg2">
                    <a:lumMod val="60000"/>
                    <a:lumOff val="40000"/>
                  </a:schemeClr>
                </a:solidFill>
              </a:rPr>
              <a:t>TCC</a:t>
            </a:r>
            <a:r>
              <a:rPr lang="zh-CN" altLang="en-US" sz="3200" dirty="0">
                <a:solidFill>
                  <a:schemeClr val="bg2">
                    <a:lumMod val="60000"/>
                    <a:lumOff val="40000"/>
                  </a:schemeClr>
                </a:solidFill>
              </a:rPr>
              <a:t>的分布式事务解决方案</a:t>
            </a:r>
            <a:r>
              <a:rPr lang="zh-CN" altLang="en-US" sz="3200" dirty="0" smtClean="0">
                <a:solidFill>
                  <a:schemeClr val="bg2">
                    <a:lumMod val="60000"/>
                    <a:lumOff val="40000"/>
                  </a:schemeClr>
                </a:solidFill>
              </a:rPr>
              <a:t>实战</a:t>
            </a:r>
            <a:endParaRPr lang="en-US" altLang="zh-CN" sz="3200" dirty="0" smtClean="0">
              <a:solidFill>
                <a:schemeClr val="bg2">
                  <a:lumMod val="60000"/>
                  <a:lumOff val="40000"/>
                </a:schemeClr>
              </a:solidFill>
            </a:endParaRPr>
          </a:p>
          <a:p>
            <a:pPr algn="ctr"/>
            <a:endParaRPr lang="en-US" altLang="zh-CN" dirty="0">
              <a:solidFill>
                <a:schemeClr val="bg2">
                  <a:lumMod val="60000"/>
                  <a:lumOff val="40000"/>
                </a:schemeClr>
              </a:solidFill>
            </a:endParaRPr>
          </a:p>
          <a:p>
            <a:pPr algn="ctr"/>
            <a:endParaRPr lang="zh-CN" altLang="en-US" dirty="0">
              <a:solidFill>
                <a:schemeClr val="bg2">
                  <a:lumMod val="60000"/>
                  <a:lumOff val="40000"/>
                </a:schemeClr>
              </a:solidFill>
            </a:endParaRPr>
          </a:p>
          <a:p>
            <a:pPr algn="ctr"/>
            <a:endParaRPr dirty="0">
              <a:solidFill>
                <a:schemeClr val="bg2">
                  <a:lumMod val="60000"/>
                  <a:lumOff val="40000"/>
                </a:schemeClr>
              </a:solidFill>
            </a:endParaRPr>
          </a:p>
        </p:txBody>
      </p:sp>
      <p:sp>
        <p:nvSpPr>
          <p:cNvPr id="120" name="2018"/>
          <p:cNvSpPr txBox="1"/>
          <p:nvPr/>
        </p:nvSpPr>
        <p:spPr>
          <a:xfrm>
            <a:off x="4725867" y="1170890"/>
            <a:ext cx="3362455" cy="1785100"/>
          </a:xfrm>
          <a:prstGeom prst="rect">
            <a:avLst/>
          </a:prstGeom>
          <a:ln w="12700">
            <a:miter lim="400000"/>
          </a:ln>
        </p:spPr>
        <p:txBody>
          <a:bodyPr wrap="none" lIns="45718" tIns="45718" rIns="45718" bIns="45718">
            <a:spAutoFit/>
          </a:bodyPr>
          <a:lstStyle>
            <a:lvl1pPr>
              <a:defRPr sz="11000">
                <a:latin typeface="ADAM.CG PRO"/>
                <a:ea typeface="ADAM.CG PRO"/>
                <a:cs typeface="ADAM.CG PRO"/>
                <a:sym typeface="ADAM.CG PRO"/>
              </a:defRPr>
            </a:lvl1pPr>
          </a:lstStyle>
          <a:p>
            <a:r>
              <a:rPr dirty="0" smtClean="0">
                <a:latin typeface="Microsoft JhengHei UI" panose="020B0604030504040204" charset="-120"/>
                <a:ea typeface="Microsoft JhengHei UI" panose="020B0604030504040204" charset="-120"/>
              </a:rPr>
              <a:t>201</a:t>
            </a:r>
            <a:r>
              <a:rPr lang="en-US" dirty="0" smtClean="0">
                <a:latin typeface="Microsoft JhengHei UI" panose="020B0604030504040204" charset="-120"/>
                <a:ea typeface="Microsoft JhengHei UI" panose="020B0604030504040204" charset="-120"/>
              </a:rPr>
              <a:t>9</a:t>
            </a:r>
            <a:endParaRPr dirty="0">
              <a:latin typeface="Microsoft JhengHei UI" panose="020B0604030504040204" charset="-120"/>
              <a:ea typeface="Microsoft JhengHei UI" panose="020B0604030504040204"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2"/>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30" name="CONTENTS"/>
          <p:cNvSpPr txBox="1"/>
          <p:nvPr/>
        </p:nvSpPr>
        <p:spPr>
          <a:xfrm>
            <a:off x="306705" y="2936875"/>
            <a:ext cx="4980940" cy="1015659"/>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lang="en-US" altLang="zh-CN" dirty="0">
                <a:latin typeface="微软雅黑 Light" panose="020B0502040204020203" charset="-122"/>
                <a:ea typeface="微软雅黑 Light" panose="020B0502040204020203" charset="-122"/>
              </a:rPr>
              <a:t>CHAPTER</a:t>
            </a:r>
            <a:endParaRPr dirty="0">
              <a:latin typeface="微软雅黑 Light" panose="020B0502040204020203" charset="-122"/>
              <a:ea typeface="微软雅黑 Light" panose="020B0502040204020203" charset="-122"/>
            </a:endParaRPr>
          </a:p>
        </p:txBody>
      </p:sp>
      <p:sp>
        <p:nvSpPr>
          <p:cNvPr id="132" name="PART 02"/>
          <p:cNvSpPr txBox="1"/>
          <p:nvPr/>
        </p:nvSpPr>
        <p:spPr>
          <a:xfrm>
            <a:off x="7206607" y="3049989"/>
            <a:ext cx="3905873" cy="553994"/>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二、</a:t>
            </a:r>
            <a:r>
              <a:rPr lang="en-US" altLang="zh-CN" b="1" dirty="0">
                <a:latin typeface="微软雅黑" panose="020B0503020204020204" charset="-122"/>
                <a:ea typeface="微软雅黑" panose="020B0503020204020204" charset="-122"/>
              </a:rPr>
              <a:t>CAP&amp;BASE</a:t>
            </a:r>
            <a:r>
              <a:rPr lang="zh-CN" altLang="en-US" b="1" dirty="0">
                <a:latin typeface="微软雅黑" panose="020B0503020204020204" charset="-122"/>
                <a:ea typeface="微软雅黑" panose="020B0503020204020204" charset="-122"/>
              </a:rPr>
              <a:t>理论</a:t>
            </a:r>
            <a:endParaRPr lang="en-US"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3054" y="385017"/>
            <a:ext cx="10515600" cy="1325563"/>
          </a:xfrm>
        </p:spPr>
        <p:txBody>
          <a:bodyPr/>
          <a:lstStyle/>
          <a:p>
            <a:r>
              <a:rPr lang="en-US" altLang="zh-CN" dirty="0" smtClean="0"/>
              <a:t>CAP</a:t>
            </a:r>
            <a:r>
              <a:rPr lang="zh-CN" altLang="en-US" dirty="0"/>
              <a:t>定理</a:t>
            </a:r>
          </a:p>
        </p:txBody>
      </p:sp>
      <p:sp>
        <p:nvSpPr>
          <p:cNvPr id="3" name="文本占位符 2"/>
          <p:cNvSpPr>
            <a:spLocks noGrp="1"/>
          </p:cNvSpPr>
          <p:nvPr>
            <p:ph type="body" idx="1"/>
          </p:nvPr>
        </p:nvSpPr>
        <p:spPr>
          <a:xfrm>
            <a:off x="510073" y="1573796"/>
            <a:ext cx="6973078" cy="4477674"/>
          </a:xfrm>
        </p:spPr>
        <p:txBody>
          <a:bodyPr>
            <a:normAutofit/>
          </a:bodyPr>
          <a:lstStyle/>
          <a:p>
            <a:r>
              <a:rPr lang="en-US" altLang="zh-CN" sz="2400" dirty="0"/>
              <a:t> Consistency(</a:t>
            </a:r>
            <a:r>
              <a:rPr lang="zh-CN" altLang="en-US" sz="2400" dirty="0"/>
              <a:t>一致性</a:t>
            </a:r>
            <a:r>
              <a:rPr lang="en-US" altLang="zh-CN" sz="2400" dirty="0"/>
              <a:t>), </a:t>
            </a:r>
            <a:r>
              <a:rPr lang="zh-CN" altLang="en-US" sz="2400" dirty="0"/>
              <a:t>数据一致更新，所有数据变动都是同步的</a:t>
            </a:r>
          </a:p>
          <a:p>
            <a:r>
              <a:rPr lang="zh-CN" altLang="en-US" sz="2400" dirty="0"/>
              <a:t> </a:t>
            </a:r>
            <a:r>
              <a:rPr lang="en-US" altLang="zh-CN" sz="2400" dirty="0" smtClean="0"/>
              <a:t>Availability</a:t>
            </a:r>
            <a:r>
              <a:rPr lang="en-US" altLang="zh-CN" sz="2400" dirty="0"/>
              <a:t>(</a:t>
            </a:r>
            <a:r>
              <a:rPr lang="zh-CN" altLang="en-US" sz="2400" dirty="0"/>
              <a:t>可用性</a:t>
            </a:r>
            <a:r>
              <a:rPr lang="en-US" altLang="zh-CN" sz="2400" dirty="0"/>
              <a:t>), </a:t>
            </a:r>
            <a:r>
              <a:rPr lang="zh-CN" altLang="en-US" sz="2400" dirty="0"/>
              <a:t>好的响应性能</a:t>
            </a:r>
          </a:p>
          <a:p>
            <a:r>
              <a:rPr lang="zh-CN" altLang="en-US" sz="2400" dirty="0"/>
              <a:t> </a:t>
            </a:r>
            <a:r>
              <a:rPr lang="en-US" altLang="zh-CN" sz="2400" dirty="0" smtClean="0"/>
              <a:t>Partition </a:t>
            </a:r>
            <a:r>
              <a:rPr lang="en-US" altLang="zh-CN" sz="2400" dirty="0"/>
              <a:t>tolerance(</a:t>
            </a:r>
            <a:r>
              <a:rPr lang="zh-CN" altLang="en-US" sz="2400" dirty="0"/>
              <a:t>分区容忍性</a:t>
            </a:r>
            <a:r>
              <a:rPr lang="en-US" altLang="zh-CN" sz="2400" dirty="0"/>
              <a:t>) </a:t>
            </a:r>
            <a:r>
              <a:rPr lang="zh-CN" altLang="en-US" sz="2400" dirty="0" smtClean="0"/>
              <a:t>可靠性</a:t>
            </a:r>
            <a:endParaRPr lang="en-US" altLang="zh-CN" sz="2400" dirty="0" smtClean="0"/>
          </a:p>
          <a:p>
            <a:endParaRPr lang="en-US" altLang="zh-CN" sz="2400" dirty="0"/>
          </a:p>
          <a:p>
            <a:pPr marL="0" indent="0">
              <a:buNone/>
            </a:pPr>
            <a:r>
              <a:rPr lang="en-US" altLang="zh-CN" sz="2400" dirty="0"/>
              <a:t> </a:t>
            </a:r>
            <a:r>
              <a:rPr lang="en-US" altLang="zh-CN" sz="2400" dirty="0" smtClean="0"/>
              <a:t>        </a:t>
            </a:r>
            <a:r>
              <a:rPr lang="zh-CN" altLang="en-US" sz="2400" dirty="0" smtClean="0"/>
              <a:t>定理：一</a:t>
            </a:r>
            <a:r>
              <a:rPr lang="zh-CN" altLang="en-US" sz="2400" dirty="0"/>
              <a:t>个分布式系统不可能同时满足一致性</a:t>
            </a:r>
            <a:r>
              <a:rPr lang="en-US" altLang="zh-CN" sz="2400" dirty="0"/>
              <a:t>Consistency</a:t>
            </a:r>
            <a:r>
              <a:rPr lang="zh-CN" altLang="en-US" sz="2400" dirty="0"/>
              <a:t>、可用性</a:t>
            </a:r>
            <a:r>
              <a:rPr lang="en-US" altLang="zh-CN" sz="2400" dirty="0"/>
              <a:t>Availability</a:t>
            </a:r>
            <a:r>
              <a:rPr lang="zh-CN" altLang="en-US" sz="2400" dirty="0"/>
              <a:t>、分区容错性</a:t>
            </a:r>
            <a:r>
              <a:rPr lang="en-US" altLang="zh-CN" sz="2400" dirty="0"/>
              <a:t>Partition tolerance</a:t>
            </a:r>
            <a:r>
              <a:rPr lang="zh-CN" altLang="en-US" sz="2400" dirty="0"/>
              <a:t>这三个基本需求，</a:t>
            </a:r>
            <a:r>
              <a:rPr lang="zh-CN" altLang="en-US" sz="2400" dirty="0">
                <a:solidFill>
                  <a:srgbClr val="FF0000"/>
                </a:solidFill>
              </a:rPr>
              <a:t>最多只能同时满足其中的两项</a:t>
            </a:r>
            <a:r>
              <a:rPr lang="zh-CN" altLang="en-US" sz="2400" dirty="0"/>
              <a:t>。</a:t>
            </a:r>
            <a:endParaRPr lang="en-US" altLang="zh-CN" sz="2400" dirty="0" smtClean="0"/>
          </a:p>
          <a:p>
            <a:endParaRPr lang="en-US" altLang="zh-CN" sz="2400" dirty="0"/>
          </a:p>
          <a:p>
            <a:pPr marL="0" indent="0">
              <a:buNone/>
            </a:pPr>
            <a:endParaRPr lang="zh-CN" altLang="en-US" sz="2400" dirty="0"/>
          </a:p>
        </p:txBody>
      </p:sp>
      <p:pic>
        <p:nvPicPr>
          <p:cNvPr id="4" name="Picture 2" descr="https://images2017.cnblogs.com/blog/285763/201711/285763-20171117181817265-15680440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79" y="1292491"/>
            <a:ext cx="3343275" cy="383857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975725" y="5317490"/>
            <a:ext cx="10045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dirty="0" smtClean="0">
                <a:sym typeface="+mn-ea"/>
              </a:rPr>
              <a:t>帽子戏法</a:t>
            </a: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a:t>
            </a:r>
            <a:r>
              <a:rPr lang="zh-CN" altLang="en-US" dirty="0"/>
              <a:t>理论</a:t>
            </a:r>
          </a:p>
        </p:txBody>
      </p:sp>
      <p:sp>
        <p:nvSpPr>
          <p:cNvPr id="3" name="文本占位符 2"/>
          <p:cNvSpPr>
            <a:spLocks noGrp="1"/>
          </p:cNvSpPr>
          <p:nvPr>
            <p:ph type="body" idx="1"/>
          </p:nvPr>
        </p:nvSpPr>
        <p:spPr/>
        <p:txBody>
          <a:bodyPr>
            <a:normAutofit/>
          </a:bodyPr>
          <a:lstStyle/>
          <a:p>
            <a:r>
              <a:rPr lang="en-US" altLang="zh-CN" sz="2400" dirty="0"/>
              <a:t>Basically Available</a:t>
            </a:r>
            <a:r>
              <a:rPr lang="zh-CN" altLang="en-US" sz="2400" dirty="0"/>
              <a:t>（基本可用）</a:t>
            </a:r>
          </a:p>
          <a:p>
            <a:r>
              <a:rPr lang="en-US" altLang="zh-CN" sz="2400" dirty="0"/>
              <a:t>Soft state</a:t>
            </a:r>
            <a:r>
              <a:rPr lang="zh-CN" altLang="en-US" sz="2400" dirty="0"/>
              <a:t>（软状态）</a:t>
            </a:r>
          </a:p>
          <a:p>
            <a:r>
              <a:rPr lang="en-US" altLang="zh-CN" sz="2400" dirty="0"/>
              <a:t>Eventually consistent</a:t>
            </a:r>
            <a:r>
              <a:rPr lang="zh-CN" altLang="en-US" sz="2400" dirty="0"/>
              <a:t>（最终一致性）</a:t>
            </a:r>
          </a:p>
          <a:p>
            <a:pPr marL="0" indent="0">
              <a:buNone/>
            </a:pPr>
            <a:endParaRPr lang="en-US" altLang="zh-CN" sz="2400" dirty="0" smtClean="0"/>
          </a:p>
          <a:p>
            <a:pPr marL="0" indent="0">
              <a:buNone/>
            </a:pPr>
            <a:r>
              <a:rPr lang="en-US" altLang="zh-CN" sz="2400" dirty="0"/>
              <a:t> </a:t>
            </a:r>
            <a:r>
              <a:rPr lang="en-US" altLang="zh-CN" sz="2400" dirty="0" smtClean="0"/>
              <a:t>        BASE</a:t>
            </a:r>
            <a:r>
              <a:rPr lang="zh-CN" altLang="en-US" sz="2400" dirty="0"/>
              <a:t>理论是对</a:t>
            </a:r>
            <a:r>
              <a:rPr lang="en-US" altLang="zh-CN" sz="2400" dirty="0"/>
              <a:t>CAP</a:t>
            </a:r>
            <a:r>
              <a:rPr lang="zh-CN" altLang="en-US" sz="2400" dirty="0"/>
              <a:t>中的一致性和可用性进行一个权衡的结果，理论的核心思想就是：我们无法做到</a:t>
            </a:r>
            <a:r>
              <a:rPr lang="zh-CN" altLang="en-US" sz="2400" dirty="0">
                <a:solidFill>
                  <a:srgbClr val="FF0000"/>
                </a:solidFill>
              </a:rPr>
              <a:t>强一致</a:t>
            </a:r>
            <a:r>
              <a:rPr lang="zh-CN" altLang="en-US" sz="2400" dirty="0"/>
              <a:t>，但每个应用都可以根据自身的业务特点，采用适当的方式来使系统达到</a:t>
            </a:r>
            <a:r>
              <a:rPr lang="zh-CN" altLang="en-US" sz="2400" dirty="0">
                <a:solidFill>
                  <a:srgbClr val="FF0000"/>
                </a:solidFill>
              </a:rPr>
              <a:t>最终一致性</a:t>
            </a:r>
            <a:r>
              <a:rPr lang="zh-CN" altLang="en-US" sz="2400" dirty="0"/>
              <a:t>（</a:t>
            </a:r>
            <a:r>
              <a:rPr lang="en-US" altLang="zh-CN" sz="2400" dirty="0"/>
              <a:t>Eventual consistency</a:t>
            </a:r>
            <a:r>
              <a:rPr lang="zh-CN" altLang="en-US" sz="2400" dirty="0"/>
              <a:t>）。</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r>
              <a:rPr lang="zh-CN" altLang="en-US" sz="2400" dirty="0"/>
              <a:t>严格遵守</a:t>
            </a:r>
            <a:r>
              <a:rPr lang="en-US" altLang="zh-CN" sz="2400" dirty="0"/>
              <a:t>ACID</a:t>
            </a:r>
            <a:r>
              <a:rPr lang="zh-CN" altLang="en-US" sz="2400" dirty="0"/>
              <a:t>的分布式事务我们称为刚性</a:t>
            </a:r>
            <a:r>
              <a:rPr lang="zh-CN" altLang="en-US" sz="2400" dirty="0" smtClean="0"/>
              <a:t>事务</a:t>
            </a:r>
            <a:endParaRPr lang="en-US" altLang="zh-CN" sz="2400" dirty="0" smtClean="0"/>
          </a:p>
          <a:p>
            <a:r>
              <a:rPr lang="zh-CN" altLang="en-US" sz="2400" dirty="0" smtClean="0"/>
              <a:t>而</a:t>
            </a:r>
            <a:r>
              <a:rPr lang="zh-CN" altLang="en-US" sz="2400" dirty="0"/>
              <a:t>遵循</a:t>
            </a:r>
            <a:r>
              <a:rPr lang="en-US" altLang="zh-CN" sz="2400" dirty="0"/>
              <a:t>BASE</a:t>
            </a:r>
            <a:r>
              <a:rPr lang="zh-CN" altLang="en-US" sz="2400" dirty="0" smtClean="0"/>
              <a:t>理论的</a:t>
            </a:r>
            <a:r>
              <a:rPr lang="zh-CN" altLang="en-US" sz="2400" dirty="0"/>
              <a:t>事务我们称为柔性</a:t>
            </a:r>
            <a:r>
              <a:rPr lang="zh-CN" altLang="en-US" sz="2400" dirty="0" smtClean="0"/>
              <a:t>事务</a:t>
            </a:r>
            <a:endParaRPr lang="en-US" altLang="zh-CN" sz="2400" dirty="0" smtClean="0"/>
          </a:p>
          <a:p>
            <a:endParaRPr lang="en-US" altLang="zh-CN" sz="2400" dirty="0"/>
          </a:p>
          <a:p>
            <a:r>
              <a:rPr lang="zh-CN" altLang="en-US" sz="2400" dirty="0" smtClean="0"/>
              <a:t>其中</a:t>
            </a:r>
            <a:r>
              <a:rPr lang="en-US" altLang="zh-CN" sz="2400" dirty="0" smtClean="0"/>
              <a:t>2PC</a:t>
            </a:r>
            <a:r>
              <a:rPr lang="zh-CN" altLang="en-US" sz="2400" dirty="0" smtClean="0"/>
              <a:t>编程</a:t>
            </a:r>
            <a:r>
              <a:rPr lang="zh-CN" altLang="en-US" sz="2400" dirty="0"/>
              <a:t>模式就</a:t>
            </a:r>
            <a:r>
              <a:rPr lang="zh-CN" altLang="en-US" sz="2400" dirty="0" smtClean="0"/>
              <a:t>属于刚性事务、其中</a:t>
            </a:r>
            <a:r>
              <a:rPr lang="en-US" altLang="zh-CN" sz="2400" dirty="0"/>
              <a:t>TCC</a:t>
            </a:r>
            <a:r>
              <a:rPr lang="zh-CN" altLang="en-US" sz="2400" dirty="0"/>
              <a:t>编程模式就属于柔性</a:t>
            </a:r>
            <a:r>
              <a:rPr lang="zh-CN" altLang="en-US" sz="2400" dirty="0" smtClean="0"/>
              <a:t>事务</a:t>
            </a:r>
            <a:endParaRPr lang="zh-CN" altLang="en-US" sz="2400" dirty="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2"/>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30" name="CONTENTS"/>
          <p:cNvSpPr txBox="1"/>
          <p:nvPr/>
        </p:nvSpPr>
        <p:spPr>
          <a:xfrm>
            <a:off x="306705" y="2936875"/>
            <a:ext cx="4980940" cy="1015659"/>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lang="en-US" altLang="zh-CN" dirty="0">
                <a:latin typeface="微软雅黑 Light" panose="020B0502040204020203" charset="-122"/>
                <a:ea typeface="微软雅黑 Light" panose="020B0502040204020203" charset="-122"/>
              </a:rPr>
              <a:t>CHAPTER</a:t>
            </a:r>
            <a:endParaRPr dirty="0">
              <a:latin typeface="微软雅黑 Light" panose="020B0502040204020203" charset="-122"/>
              <a:ea typeface="微软雅黑 Light" panose="020B0502040204020203" charset="-122"/>
            </a:endParaRPr>
          </a:p>
        </p:txBody>
      </p:sp>
      <p:sp>
        <p:nvSpPr>
          <p:cNvPr id="132" name="PART 02"/>
          <p:cNvSpPr txBox="1"/>
          <p:nvPr/>
        </p:nvSpPr>
        <p:spPr>
          <a:xfrm>
            <a:off x="7074527" y="3049989"/>
            <a:ext cx="2692400"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pPr algn="l"/>
            <a:r>
              <a:rPr lang="zh-CN" altLang="en-US" b="1" dirty="0">
                <a:latin typeface="微软雅黑" panose="020B0503020204020204" charset="-122"/>
                <a:ea typeface="微软雅黑" panose="020B0503020204020204" charset="-122"/>
                <a:sym typeface="+mn-ea"/>
              </a:rPr>
              <a:t>三</a:t>
            </a:r>
            <a:r>
              <a:rPr lang="zh-CN" altLang="en-US" b="1" dirty="0" smtClean="0">
                <a:latin typeface="微软雅黑" panose="020B0503020204020204" charset="-122"/>
                <a:ea typeface="微软雅黑" panose="020B0503020204020204" charset="-122"/>
                <a:sym typeface="+mn-ea"/>
              </a:rPr>
              <a:t>、</a:t>
            </a:r>
            <a:r>
              <a:rPr lang="en-US" altLang="zh-CN" b="1" dirty="0" smtClean="0">
                <a:latin typeface="微软雅黑" panose="020B0503020204020204" charset="-122"/>
                <a:ea typeface="微软雅黑" panose="020B0503020204020204" charset="-122"/>
                <a:sym typeface="+mn-ea"/>
              </a:rPr>
              <a:t>2PC&amp;TCC</a:t>
            </a:r>
            <a:endParaRPr lang="en-US"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algn="ctr"/>
            <a:r>
              <a:rPr lang="en-US" altLang="zh-CN" sz="6600" b="1" i="1" dirty="0" smtClean="0">
                <a:solidFill>
                  <a:schemeClr val="accent1"/>
                </a:solidFill>
                <a:effectLst>
                  <a:outerShdw blurRad="38100" dist="25400" dir="5400000" algn="ctr" rotWithShape="0">
                    <a:srgbClr val="6E747A">
                      <a:alpha val="43000"/>
                    </a:srgbClr>
                  </a:outerShdw>
                </a:effectLst>
              </a:rPr>
              <a:t>3.1   2PC</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970384"/>
            <a:ext cx="6850224" cy="5206579"/>
          </a:xfrm>
        </p:spPr>
        <p:txBody>
          <a:bodyPr>
            <a:normAutofit/>
          </a:bodyPr>
          <a:lstStyle/>
          <a:p>
            <a:r>
              <a:rPr lang="zh-CN" altLang="en-US" sz="2000" dirty="0"/>
              <a:t>阶段一：准备</a:t>
            </a:r>
            <a:r>
              <a:rPr lang="zh-CN" altLang="en-US" sz="2000" dirty="0" smtClean="0"/>
              <a:t>阶段</a:t>
            </a:r>
            <a:endParaRPr lang="zh-CN" altLang="en-US" sz="2000" dirty="0"/>
          </a:p>
          <a:p>
            <a:r>
              <a:rPr lang="zh-CN" altLang="en-US" sz="2000" dirty="0"/>
              <a:t>   由协调者发起并传递带有事务信息的请求给各个参与者，询问是否可以提交事务，并等待返回结果</a:t>
            </a:r>
            <a:r>
              <a:rPr lang="zh-CN" altLang="en-US" sz="2000" dirty="0" smtClean="0"/>
              <a:t>。</a:t>
            </a:r>
            <a:endParaRPr lang="zh-CN" altLang="en-US" sz="2000" dirty="0"/>
          </a:p>
          <a:p>
            <a:r>
              <a:rPr lang="zh-CN" altLang="en-US" sz="2000" dirty="0"/>
              <a:t>   每个参与者执行事务操作，将</a:t>
            </a:r>
            <a:r>
              <a:rPr lang="en-US" altLang="zh-CN" sz="2000" dirty="0"/>
              <a:t>Undo</a:t>
            </a:r>
            <a:r>
              <a:rPr lang="zh-CN" altLang="en-US" sz="2000" dirty="0"/>
              <a:t>和</a:t>
            </a:r>
            <a:r>
              <a:rPr lang="en-US" altLang="zh-CN" sz="2000" dirty="0"/>
              <a:t>Redo</a:t>
            </a:r>
            <a:r>
              <a:rPr lang="zh-CN" altLang="en-US" sz="2000" dirty="0"/>
              <a:t>放入事务日志中（但是不提交</a:t>
            </a:r>
            <a:r>
              <a:rPr lang="zh-CN" altLang="en-US" sz="2000" dirty="0" smtClean="0"/>
              <a:t>）</a:t>
            </a:r>
            <a:endParaRPr lang="zh-CN" altLang="en-US" sz="2000" dirty="0"/>
          </a:p>
          <a:p>
            <a:r>
              <a:rPr lang="zh-CN" altLang="en-US" sz="2000" dirty="0"/>
              <a:t>   如果参与者执行成功就返回</a:t>
            </a:r>
            <a:r>
              <a:rPr lang="en-US" altLang="zh-CN" sz="2000" dirty="0"/>
              <a:t>YES</a:t>
            </a:r>
            <a:r>
              <a:rPr lang="zh-CN" altLang="en-US" sz="2000" dirty="0"/>
              <a:t>（可以提交事务），失败</a:t>
            </a:r>
            <a:r>
              <a:rPr lang="en-US" altLang="zh-CN" sz="2000" dirty="0"/>
              <a:t>NO(</a:t>
            </a:r>
            <a:r>
              <a:rPr lang="zh-CN" altLang="en-US" sz="2000" dirty="0"/>
              <a:t>不能提交事务</a:t>
            </a:r>
            <a:r>
              <a:rPr lang="en-US" altLang="zh-CN" sz="2000" dirty="0"/>
              <a:t>)</a:t>
            </a:r>
          </a:p>
          <a:p>
            <a:pPr marL="0" indent="0">
              <a:buNone/>
            </a:pPr>
            <a:endParaRPr lang="en-US" altLang="zh-CN" sz="2000" dirty="0"/>
          </a:p>
          <a:p>
            <a:r>
              <a:rPr lang="zh-CN" altLang="en-US" sz="2000" dirty="0"/>
              <a:t>阶段二：提交</a:t>
            </a:r>
            <a:r>
              <a:rPr lang="zh-CN" altLang="en-US" sz="2000" dirty="0" smtClean="0"/>
              <a:t>阶段</a:t>
            </a:r>
            <a:endParaRPr lang="en-US" altLang="zh-CN" sz="2000" dirty="0"/>
          </a:p>
          <a:p>
            <a:r>
              <a:rPr lang="en-US" altLang="zh-CN" sz="2000" dirty="0"/>
              <a:t>   </a:t>
            </a:r>
            <a:r>
              <a:rPr lang="zh-CN" altLang="en-US" sz="2000" dirty="0">
                <a:ea typeface="宋体" panose="02010600030101010101" pitchFamily="2" charset="-122"/>
              </a:rPr>
              <a:t>情况一，</a:t>
            </a:r>
            <a:r>
              <a:rPr lang="zh-CN" altLang="en-US" sz="2000" dirty="0"/>
              <a:t>所有参与者均反馈</a:t>
            </a:r>
            <a:r>
              <a:rPr lang="en-US" altLang="zh-CN" sz="2000" dirty="0"/>
              <a:t>YES</a:t>
            </a:r>
            <a:r>
              <a:rPr lang="zh-CN" altLang="en-US" sz="2000" dirty="0"/>
              <a:t>时，即提交事务</a:t>
            </a:r>
            <a:r>
              <a:rPr lang="zh-CN" altLang="en-US" sz="2000" dirty="0" smtClean="0"/>
              <a:t>。</a:t>
            </a:r>
            <a:endParaRPr lang="zh-CN" altLang="en-US" sz="2000" dirty="0"/>
          </a:p>
          <a:p>
            <a:r>
              <a:rPr lang="zh-CN" altLang="en-US" sz="2000" dirty="0"/>
              <a:t>   </a:t>
            </a:r>
            <a:r>
              <a:rPr lang="zh-CN" altLang="en-US" sz="2000" dirty="0">
                <a:ea typeface="宋体" panose="02010600030101010101" pitchFamily="2" charset="-122"/>
                <a:sym typeface="+mn-ea"/>
              </a:rPr>
              <a:t>情况二，</a:t>
            </a:r>
            <a:r>
              <a:rPr lang="zh-CN" altLang="en-US" sz="2000" dirty="0"/>
              <a:t>任何一个参与者反馈</a:t>
            </a:r>
            <a:r>
              <a:rPr lang="en-US" altLang="zh-CN" sz="2000" dirty="0"/>
              <a:t>NO</a:t>
            </a:r>
            <a:r>
              <a:rPr lang="zh-CN" altLang="en-US" sz="2000" dirty="0"/>
              <a:t>时，即中断事务。</a:t>
            </a:r>
          </a:p>
        </p:txBody>
      </p:sp>
      <p:pic>
        <p:nvPicPr>
          <p:cNvPr id="5" name="图片 4"/>
          <p:cNvPicPr>
            <a:picLocks noChangeAspect="1"/>
          </p:cNvPicPr>
          <p:nvPr/>
        </p:nvPicPr>
        <p:blipFill>
          <a:blip r:embed="rId3"/>
          <a:stretch>
            <a:fillRect/>
          </a:stretch>
        </p:blipFill>
        <p:spPr>
          <a:xfrm>
            <a:off x="7819390" y="1163955"/>
            <a:ext cx="3944620" cy="4530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653415"/>
            <a:ext cx="9896475" cy="5523865"/>
          </a:xfrm>
        </p:spPr>
        <p:txBody>
          <a:bodyPr>
            <a:normAutofit/>
          </a:bodyPr>
          <a:lstStyle/>
          <a:p>
            <a:pPr marL="0" indent="0">
              <a:buNone/>
            </a:pPr>
            <a:r>
              <a:rPr lang="zh-CN" altLang="en-US" sz="2000" dirty="0"/>
              <a:t>提交事务：（所有参与者均反馈</a:t>
            </a:r>
            <a:r>
              <a:rPr lang="en-US" altLang="zh-CN" sz="2000" dirty="0"/>
              <a:t>YES</a:t>
            </a:r>
            <a:r>
              <a:rPr lang="zh-CN" altLang="en-US" sz="2000" dirty="0"/>
              <a:t>）</a:t>
            </a:r>
          </a:p>
          <a:p>
            <a:pPr marL="0" indent="0">
              <a:buNone/>
            </a:pPr>
            <a:r>
              <a:rPr lang="zh-CN" altLang="en-US" sz="2000" dirty="0"/>
              <a:t>　　</a:t>
            </a:r>
            <a:r>
              <a:rPr lang="en-US" altLang="zh-CN" sz="2000" dirty="0"/>
              <a:t>1</a:t>
            </a:r>
            <a:r>
              <a:rPr lang="zh-CN" altLang="en-US" sz="2000" dirty="0"/>
              <a:t>、协调者向所有参与者发出正式提交事务的请求（即</a:t>
            </a:r>
            <a:r>
              <a:rPr lang="en-US" altLang="zh-CN" sz="2000" dirty="0"/>
              <a:t>Commit</a:t>
            </a:r>
            <a:r>
              <a:rPr lang="zh-CN" altLang="en-US" sz="2000" dirty="0"/>
              <a:t>请求）。</a:t>
            </a:r>
          </a:p>
          <a:p>
            <a:pPr marL="0" indent="0">
              <a:buNone/>
            </a:pPr>
            <a:r>
              <a:rPr lang="zh-CN" altLang="en-US" sz="2000" dirty="0"/>
              <a:t>　　</a:t>
            </a:r>
            <a:r>
              <a:rPr lang="en-US" altLang="zh-CN" sz="2000" dirty="0"/>
              <a:t>2</a:t>
            </a:r>
            <a:r>
              <a:rPr lang="zh-CN" altLang="en-US" sz="2000" dirty="0"/>
              <a:t>、参与者执行</a:t>
            </a:r>
            <a:r>
              <a:rPr lang="en-US" altLang="zh-CN" sz="2000" dirty="0"/>
              <a:t>Commit</a:t>
            </a:r>
            <a:r>
              <a:rPr lang="zh-CN" altLang="en-US" sz="2000" dirty="0"/>
              <a:t>请求，并释放整个事务期间占用的资源。</a:t>
            </a:r>
          </a:p>
          <a:p>
            <a:pPr marL="0" indent="0">
              <a:buNone/>
            </a:pPr>
            <a:r>
              <a:rPr lang="zh-CN" altLang="en-US" sz="2000" dirty="0"/>
              <a:t>　　</a:t>
            </a:r>
            <a:r>
              <a:rPr lang="en-US" altLang="zh-CN" sz="2000" dirty="0"/>
              <a:t>3</a:t>
            </a:r>
            <a:r>
              <a:rPr lang="zh-CN" altLang="en-US" sz="2000" dirty="0"/>
              <a:t>、各参与者向协调者反馈</a:t>
            </a:r>
            <a:r>
              <a:rPr lang="en-US" altLang="zh-CN" sz="2000" dirty="0" err="1"/>
              <a:t>Ack</a:t>
            </a:r>
            <a:r>
              <a:rPr lang="zh-CN" altLang="en-US" sz="2000" dirty="0"/>
              <a:t>完成的消息。</a:t>
            </a:r>
          </a:p>
          <a:p>
            <a:pPr marL="0" indent="0">
              <a:buNone/>
            </a:pPr>
            <a:r>
              <a:rPr lang="zh-CN" altLang="en-US" sz="2000" dirty="0"/>
              <a:t>　　</a:t>
            </a:r>
            <a:r>
              <a:rPr lang="en-US" altLang="zh-CN" sz="2000" dirty="0"/>
              <a:t>4</a:t>
            </a:r>
            <a:r>
              <a:rPr lang="zh-CN" altLang="en-US" sz="2000" dirty="0"/>
              <a:t>、协调者收到所有参与者反馈的</a:t>
            </a:r>
            <a:r>
              <a:rPr lang="en-US" altLang="zh-CN" sz="2000" dirty="0" err="1"/>
              <a:t>Ack</a:t>
            </a:r>
            <a:r>
              <a:rPr lang="zh-CN" altLang="en-US" sz="2000" dirty="0"/>
              <a:t>消息后，即完成事务提交。</a:t>
            </a:r>
          </a:p>
          <a:p>
            <a:endParaRPr lang="zh-CN" altLang="en-US" sz="2000" dirty="0"/>
          </a:p>
          <a:p>
            <a:pPr marL="0" indent="0">
              <a:buNone/>
            </a:pPr>
            <a:r>
              <a:rPr lang="zh-CN" altLang="en-US" sz="2000" dirty="0"/>
              <a:t>回滚事务：（任何一个参与者反馈</a:t>
            </a:r>
            <a:r>
              <a:rPr lang="en-US" altLang="zh-CN" sz="2000" dirty="0"/>
              <a:t>NO</a:t>
            </a:r>
            <a:r>
              <a:rPr lang="zh-CN" altLang="en-US" sz="2000" dirty="0"/>
              <a:t>）</a:t>
            </a:r>
          </a:p>
          <a:p>
            <a:pPr marL="0" indent="0">
              <a:buNone/>
            </a:pPr>
            <a:r>
              <a:rPr lang="zh-CN" altLang="en-US" sz="2000" dirty="0"/>
              <a:t>　</a:t>
            </a:r>
            <a:r>
              <a:rPr lang="zh-CN" altLang="en-US" sz="2000" dirty="0" smtClean="0"/>
              <a:t>　</a:t>
            </a:r>
            <a:r>
              <a:rPr lang="en-US" altLang="zh-CN" sz="2000" dirty="0" smtClean="0"/>
              <a:t>1</a:t>
            </a:r>
            <a:r>
              <a:rPr lang="zh-CN" altLang="en-US" sz="2000" dirty="0"/>
              <a:t>、协调者向所有参与者发出回滚请求（即</a:t>
            </a:r>
            <a:r>
              <a:rPr lang="en-US" altLang="zh-CN" sz="2000" dirty="0"/>
              <a:t>Rollback</a:t>
            </a:r>
            <a:r>
              <a:rPr lang="zh-CN" altLang="en-US" sz="2000" dirty="0"/>
              <a:t>请求）。</a:t>
            </a:r>
          </a:p>
          <a:p>
            <a:pPr marL="0" indent="0">
              <a:buNone/>
            </a:pPr>
            <a:r>
              <a:rPr lang="zh-CN" altLang="en-US" sz="2000" dirty="0"/>
              <a:t>　　</a:t>
            </a:r>
            <a:r>
              <a:rPr lang="en-US" altLang="zh-CN" sz="2000" dirty="0"/>
              <a:t>2</a:t>
            </a:r>
            <a:r>
              <a:rPr lang="zh-CN" altLang="en-US" sz="2000" dirty="0"/>
              <a:t>、参与者使用阶段</a:t>
            </a:r>
            <a:r>
              <a:rPr lang="en-US" altLang="zh-CN" sz="2000" dirty="0"/>
              <a:t>1</a:t>
            </a:r>
            <a:r>
              <a:rPr lang="zh-CN" altLang="en-US" sz="2000" dirty="0"/>
              <a:t>中的</a:t>
            </a:r>
            <a:r>
              <a:rPr lang="en-US" altLang="zh-CN" sz="2000" dirty="0"/>
              <a:t>Undo</a:t>
            </a:r>
            <a:r>
              <a:rPr lang="zh-CN" altLang="en-US" sz="2000" dirty="0"/>
              <a:t>信息执行回滚操作，并释放整个事务期间占用的资源。</a:t>
            </a:r>
          </a:p>
          <a:p>
            <a:pPr marL="0" indent="0">
              <a:buNone/>
            </a:pPr>
            <a:r>
              <a:rPr lang="zh-CN" altLang="en-US" sz="2000" dirty="0"/>
              <a:t>　　</a:t>
            </a:r>
            <a:r>
              <a:rPr lang="en-US" altLang="zh-CN" sz="2000" dirty="0"/>
              <a:t>3</a:t>
            </a:r>
            <a:r>
              <a:rPr lang="zh-CN" altLang="en-US" sz="2000" dirty="0"/>
              <a:t>、各参与者向协调者反馈</a:t>
            </a:r>
            <a:r>
              <a:rPr lang="en-US" altLang="zh-CN" sz="2000" dirty="0" err="1"/>
              <a:t>Ack</a:t>
            </a:r>
            <a:r>
              <a:rPr lang="zh-CN" altLang="en-US" sz="2000" dirty="0"/>
              <a:t>完成的消息。</a:t>
            </a:r>
          </a:p>
          <a:p>
            <a:pPr marL="0" indent="0">
              <a:buNone/>
            </a:pPr>
            <a:r>
              <a:rPr lang="zh-CN" altLang="en-US" sz="2000" dirty="0"/>
              <a:t>　　</a:t>
            </a:r>
            <a:r>
              <a:rPr lang="en-US" altLang="zh-CN" sz="2000" dirty="0"/>
              <a:t>4</a:t>
            </a:r>
            <a:r>
              <a:rPr lang="zh-CN" altLang="en-US" sz="2000" dirty="0"/>
              <a:t>、协调者收到所有参与者反馈的</a:t>
            </a:r>
            <a:r>
              <a:rPr lang="en-US" altLang="zh-CN" sz="2000" dirty="0" err="1"/>
              <a:t>Ack</a:t>
            </a:r>
            <a:r>
              <a:rPr lang="zh-CN" altLang="en-US" sz="2000" dirty="0"/>
              <a:t>消息后，即完成事务中断。</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2630" y="314325"/>
            <a:ext cx="5523865" cy="1351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没错，仍旧是刚刚那个栗子</a:t>
            </a: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初始值：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，水价格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元</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瓶</a:t>
            </a: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事件：</a:t>
            </a:r>
            <a:r>
              <a:rPr lang="en-US" altLang="zh-CN">
                <a:ea typeface="宋体" panose="02010600030101010101" pitchFamily="2" charset="-122"/>
                <a:sym typeface="Calibri" panose="020F0502020204030204"/>
              </a:rPr>
              <a:t>A</a:t>
            </a:r>
            <a:r>
              <a:rPr lang="zh-CN" altLang="en-US">
                <a:ea typeface="宋体" panose="02010600030101010101" pitchFamily="2" charset="-122"/>
                <a:sym typeface="Calibri" panose="020F0502020204030204"/>
              </a:rPr>
              <a:t>要买水一瓶</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预期结果值：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，生成交易记录</a:t>
            </a:r>
          </a:p>
        </p:txBody>
      </p:sp>
      <p:sp>
        <p:nvSpPr>
          <p:cNvPr id="4" name="右箭头 3"/>
          <p:cNvSpPr/>
          <p:nvPr/>
        </p:nvSpPr>
        <p:spPr>
          <a:xfrm>
            <a:off x="4471670" y="3915410"/>
            <a:ext cx="708660" cy="434340"/>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9" name="图片 8"/>
          <p:cNvPicPr>
            <a:picLocks noChangeAspect="1"/>
          </p:cNvPicPr>
          <p:nvPr/>
        </p:nvPicPr>
        <p:blipFill>
          <a:blip r:embed="rId2"/>
          <a:stretch>
            <a:fillRect/>
          </a:stretch>
        </p:blipFill>
        <p:spPr>
          <a:xfrm>
            <a:off x="492760" y="2035810"/>
            <a:ext cx="3944620" cy="4530725"/>
          </a:xfrm>
          <a:prstGeom prst="rect">
            <a:avLst/>
          </a:prstGeom>
        </p:spPr>
      </p:pic>
      <p:pic>
        <p:nvPicPr>
          <p:cNvPr id="2" name="图片 1"/>
          <p:cNvPicPr>
            <a:picLocks noChangeAspect="1"/>
          </p:cNvPicPr>
          <p:nvPr/>
        </p:nvPicPr>
        <p:blipFill>
          <a:blip r:embed="rId3"/>
          <a:stretch>
            <a:fillRect/>
          </a:stretch>
        </p:blipFill>
        <p:spPr>
          <a:xfrm>
            <a:off x="5555615" y="1819910"/>
            <a:ext cx="6050280" cy="4824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940435" y="1434465"/>
            <a:ext cx="5037455" cy="4351655"/>
          </a:xfrm>
        </p:spPr>
        <p:txBody>
          <a:bodyPr>
            <a:normAutofit/>
          </a:bodyPr>
          <a:lstStyle/>
          <a:p>
            <a:r>
              <a:rPr lang="zh-CN" altLang="en-US" sz="2400" dirty="0"/>
              <a:t>　</a:t>
            </a:r>
            <a:r>
              <a:rPr lang="en-US" altLang="zh-CN" sz="2400" dirty="0"/>
              <a:t>1</a:t>
            </a:r>
            <a:r>
              <a:rPr lang="zh-CN" altLang="en-US" sz="2400" dirty="0"/>
              <a:t>、</a:t>
            </a:r>
            <a:r>
              <a:rPr lang="zh-CN" altLang="en-US" sz="2400" dirty="0">
                <a:solidFill>
                  <a:srgbClr val="FF0000"/>
                </a:solidFill>
              </a:rPr>
              <a:t>同步阻塞</a:t>
            </a:r>
            <a:r>
              <a:rPr lang="zh-CN" altLang="en-US" sz="2400" dirty="0"/>
              <a:t>：最大的问题即同步阻塞，即：所有参与事务的逻辑均处于阻塞状态。</a:t>
            </a:r>
          </a:p>
          <a:p>
            <a:r>
              <a:rPr lang="zh-CN" altLang="en-US" sz="2400" dirty="0"/>
              <a:t>　</a:t>
            </a:r>
            <a:r>
              <a:rPr lang="en-US" altLang="zh-CN" sz="2400" dirty="0"/>
              <a:t>2</a:t>
            </a:r>
            <a:r>
              <a:rPr lang="zh-CN" altLang="en-US" sz="2400" dirty="0"/>
              <a:t>、</a:t>
            </a:r>
            <a:r>
              <a:rPr lang="zh-CN" altLang="en-US" sz="2400" dirty="0">
                <a:solidFill>
                  <a:srgbClr val="FF0000"/>
                </a:solidFill>
              </a:rPr>
              <a:t>单点</a:t>
            </a:r>
            <a:r>
              <a:rPr lang="zh-CN" altLang="en-US" sz="2400" dirty="0"/>
              <a:t>：协调者存在单点问题，如果协调者出现故障，参与者将一直处于锁定状态。</a:t>
            </a:r>
          </a:p>
          <a:p>
            <a:r>
              <a:rPr lang="zh-CN" altLang="en-US" sz="2400" dirty="0"/>
              <a:t>　</a:t>
            </a:r>
            <a:r>
              <a:rPr lang="en-US" altLang="zh-CN" sz="2400" dirty="0"/>
              <a:t>3</a:t>
            </a:r>
            <a:r>
              <a:rPr lang="zh-CN" altLang="en-US" sz="2400" dirty="0"/>
              <a:t>、</a:t>
            </a:r>
            <a:r>
              <a:rPr lang="zh-CN" altLang="en-US" sz="2400" dirty="0">
                <a:solidFill>
                  <a:srgbClr val="FF0000"/>
                </a:solidFill>
              </a:rPr>
              <a:t>数据不一致</a:t>
            </a:r>
            <a:r>
              <a:rPr lang="zh-CN" altLang="en-US" sz="2400" dirty="0"/>
              <a:t>：在阶段</a:t>
            </a:r>
            <a:r>
              <a:rPr lang="en-US" altLang="zh-CN" sz="2400" dirty="0"/>
              <a:t>2</a:t>
            </a:r>
            <a:r>
              <a:rPr lang="zh-CN" altLang="en-US" sz="2400" dirty="0"/>
              <a:t>中，如果只有部分参与者接收并执行了</a:t>
            </a:r>
            <a:r>
              <a:rPr lang="en-US" altLang="zh-CN" sz="2400" dirty="0"/>
              <a:t>Commit</a:t>
            </a:r>
            <a:r>
              <a:rPr lang="zh-CN" altLang="en-US" sz="2400" dirty="0"/>
              <a:t>请求，会导致节点数据不一致。</a:t>
            </a:r>
          </a:p>
        </p:txBody>
      </p:sp>
      <p:sp>
        <p:nvSpPr>
          <p:cNvPr id="6" name="标题 5"/>
          <p:cNvSpPr>
            <a:spLocks noGrp="1"/>
          </p:cNvSpPr>
          <p:nvPr>
            <p:ph type="title"/>
          </p:nvPr>
        </p:nvSpPr>
        <p:spPr>
          <a:xfrm>
            <a:off x="1017270" y="245745"/>
            <a:ext cx="4884420" cy="1325880"/>
          </a:xfrm>
        </p:spPr>
        <p:txBody>
          <a:bodyPr/>
          <a:lstStyle/>
          <a:p>
            <a:r>
              <a:rPr lang="en-US" altLang="zh-CN" sz="2800" dirty="0" smtClean="0"/>
              <a:t>2PC</a:t>
            </a:r>
            <a:r>
              <a:rPr lang="zh-CN" altLang="en-US" sz="2800" dirty="0" smtClean="0"/>
              <a:t>缺点</a:t>
            </a:r>
            <a:endParaRPr lang="zh-CN" altLang="en-US" sz="2800" dirty="0"/>
          </a:p>
        </p:txBody>
      </p:sp>
      <p:pic>
        <p:nvPicPr>
          <p:cNvPr id="7" name="图片 6"/>
          <p:cNvPicPr>
            <a:picLocks noChangeAspect="1"/>
          </p:cNvPicPr>
          <p:nvPr/>
        </p:nvPicPr>
        <p:blipFill>
          <a:blip r:embed="rId2"/>
          <a:stretch>
            <a:fillRect/>
          </a:stretch>
        </p:blipFill>
        <p:spPr>
          <a:xfrm>
            <a:off x="5901690" y="718820"/>
            <a:ext cx="6200775" cy="5419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3"/>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27" name="淘宝网Chenying0907出品 9"/>
          <p:cNvSpPr txBox="1"/>
          <p:nvPr/>
        </p:nvSpPr>
        <p:spPr>
          <a:xfrm>
            <a:off x="7408250" y="1032316"/>
            <a:ext cx="3062517" cy="336691"/>
          </a:xfrm>
          <a:prstGeom prst="rect">
            <a:avLst/>
          </a:prstGeom>
          <a:ln w="12700">
            <a:miter lim="400000"/>
          </a:ln>
        </p:spPr>
        <p:txBody>
          <a:bodyPr lIns="45718" tIns="45718" rIns="45718" bIns="45718">
            <a:spAutoFit/>
          </a:bodyPr>
          <a:lstStyle>
            <a:lvl1pPr algn="just">
              <a:lnSpc>
                <a:spcPct val="150000"/>
              </a:lnSpc>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sp>
        <p:nvSpPr>
          <p:cNvPr id="128" name="淘宝网Chenying0907出品 10"/>
          <p:cNvSpPr txBox="1"/>
          <p:nvPr/>
        </p:nvSpPr>
        <p:spPr>
          <a:xfrm>
            <a:off x="6876407" y="1499548"/>
            <a:ext cx="3062517" cy="336691"/>
          </a:xfrm>
          <a:prstGeom prst="rect">
            <a:avLst/>
          </a:prstGeom>
          <a:ln w="12700">
            <a:miter lim="400000"/>
          </a:ln>
        </p:spPr>
        <p:txBody>
          <a:bodyPr lIns="45718" tIns="45718" rIns="45718" bIns="45718">
            <a:spAutoFit/>
          </a:bodyPr>
          <a:lstStyle>
            <a:lvl1pPr algn="just">
              <a:lnSpc>
                <a:spcPct val="150000"/>
              </a:lnSpc>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sp>
        <p:nvSpPr>
          <p:cNvPr id="129" name="淘宝网Chenying0907出品 11"/>
          <p:cNvSpPr txBox="1"/>
          <p:nvPr/>
        </p:nvSpPr>
        <p:spPr>
          <a:xfrm>
            <a:off x="6876407" y="2476474"/>
            <a:ext cx="3062517" cy="336691"/>
          </a:xfrm>
          <a:prstGeom prst="rect">
            <a:avLst/>
          </a:prstGeom>
          <a:ln w="12700">
            <a:miter lim="400000"/>
          </a:ln>
        </p:spPr>
        <p:txBody>
          <a:bodyPr lIns="45718" tIns="45718" rIns="45718" bIns="45718">
            <a:spAutoFit/>
          </a:bodyPr>
          <a:lstStyle>
            <a:lvl1pPr algn="just">
              <a:lnSpc>
                <a:spcPct val="150000"/>
              </a:lnSpc>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dirty="0"/>
          </a:p>
        </p:txBody>
      </p:sp>
      <p:sp>
        <p:nvSpPr>
          <p:cNvPr id="130" name="CONTENTS"/>
          <p:cNvSpPr txBox="1"/>
          <p:nvPr/>
        </p:nvSpPr>
        <p:spPr>
          <a:xfrm>
            <a:off x="306705" y="2936875"/>
            <a:ext cx="4980940" cy="1013460"/>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dirty="0">
                <a:latin typeface="微软雅黑 Light" panose="020B0502040204020203" charset="-122"/>
                <a:ea typeface="微软雅黑 Light" panose="020B0502040204020203" charset="-122"/>
              </a:rPr>
              <a:t>CONTENTS</a:t>
            </a:r>
          </a:p>
        </p:txBody>
      </p:sp>
      <p:sp>
        <p:nvSpPr>
          <p:cNvPr id="132" name="PART 02"/>
          <p:cNvSpPr txBox="1"/>
          <p:nvPr/>
        </p:nvSpPr>
        <p:spPr>
          <a:xfrm>
            <a:off x="6876407" y="626076"/>
            <a:ext cx="3905873" cy="553994"/>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一</a:t>
            </a:r>
            <a:r>
              <a:rPr lang="zh-CN" altLang="en-US" b="1" dirty="0" smtClean="0">
                <a:latin typeface="微软雅黑" panose="020B0503020204020204" charset="-122"/>
                <a:ea typeface="微软雅黑" panose="020B0503020204020204" charset="-122"/>
              </a:rPr>
              <a:t>、事务</a:t>
            </a:r>
            <a:r>
              <a:rPr lang="en-US" altLang="zh-CN" b="1" dirty="0" smtClean="0">
                <a:latin typeface="微软雅黑" panose="020B0503020204020204" charset="-122"/>
                <a:ea typeface="微软雅黑" panose="020B0503020204020204" charset="-122"/>
              </a:rPr>
              <a:t>&amp;</a:t>
            </a:r>
            <a:r>
              <a:rPr lang="zh-CN" altLang="en-US" b="1" dirty="0" smtClean="0">
                <a:latin typeface="微软雅黑" panose="020B0503020204020204" charset="-122"/>
                <a:ea typeface="微软雅黑" panose="020B0503020204020204" charset="-122"/>
              </a:rPr>
              <a:t>分布式事务</a:t>
            </a:r>
          </a:p>
        </p:txBody>
      </p:sp>
      <p:sp>
        <p:nvSpPr>
          <p:cNvPr id="133" name="PART 03"/>
          <p:cNvSpPr txBox="1"/>
          <p:nvPr/>
        </p:nvSpPr>
        <p:spPr>
          <a:xfrm>
            <a:off x="6876407" y="1857499"/>
            <a:ext cx="3785648" cy="553994"/>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二</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CAP&amp;BASE</a:t>
            </a:r>
            <a:r>
              <a:rPr lang="zh-CN" altLang="en-US" b="1" dirty="0" smtClean="0">
                <a:latin typeface="微软雅黑" panose="020B0503020204020204" charset="-122"/>
                <a:ea typeface="微软雅黑" panose="020B0503020204020204" charset="-122"/>
              </a:rPr>
              <a:t>理论</a:t>
            </a:r>
            <a:endParaRPr lang="en-US" altLang="zh-CN" b="1" dirty="0" smtClean="0">
              <a:latin typeface="微软雅黑" panose="020B0503020204020204" charset="-122"/>
              <a:ea typeface="微软雅黑" panose="020B0503020204020204" charset="-122"/>
            </a:endParaRPr>
          </a:p>
        </p:txBody>
      </p:sp>
      <p:sp>
        <p:nvSpPr>
          <p:cNvPr id="2" name="PART 03"/>
          <p:cNvSpPr txBox="1"/>
          <p:nvPr/>
        </p:nvSpPr>
        <p:spPr>
          <a:xfrm>
            <a:off x="6934827" y="3066539"/>
            <a:ext cx="2692400"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pPr algn="l"/>
            <a:r>
              <a:rPr lang="zh-CN" altLang="en-US" b="1" dirty="0">
                <a:latin typeface="微软雅黑" panose="020B0503020204020204" charset="-122"/>
                <a:ea typeface="微软雅黑" panose="020B0503020204020204" charset="-122"/>
              </a:rPr>
              <a:t>三</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2PC&amp;TCC</a:t>
            </a:r>
          </a:p>
        </p:txBody>
      </p:sp>
      <p:sp>
        <p:nvSpPr>
          <p:cNvPr id="15" name="PART 03"/>
          <p:cNvSpPr txBox="1"/>
          <p:nvPr/>
        </p:nvSpPr>
        <p:spPr>
          <a:xfrm>
            <a:off x="6934827" y="4310621"/>
            <a:ext cx="5032375"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四</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TCC</a:t>
            </a:r>
            <a:r>
              <a:rPr lang="zh-CN" altLang="en-US" b="1" dirty="0" smtClean="0">
                <a:latin typeface="微软雅黑" panose="020B0503020204020204" charset="-122"/>
                <a:ea typeface="微软雅黑" panose="020B0503020204020204" charset="-122"/>
              </a:rPr>
              <a:t>在售后场景中的应用</a:t>
            </a:r>
          </a:p>
        </p:txBody>
      </p:sp>
      <p:sp>
        <p:nvSpPr>
          <p:cNvPr id="3" name="PART 03"/>
          <p:cNvSpPr txBox="1"/>
          <p:nvPr/>
        </p:nvSpPr>
        <p:spPr>
          <a:xfrm>
            <a:off x="6946257" y="5312651"/>
            <a:ext cx="1614170"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smtClean="0">
                <a:latin typeface="微软雅黑" panose="020B0503020204020204" charset="-122"/>
                <a:ea typeface="微软雅黑" panose="020B0503020204020204" charset="-122"/>
              </a:rPr>
              <a:t>五、</a:t>
            </a:r>
            <a:r>
              <a:rPr lang="zh-CN" altLang="en-US" b="1" dirty="0">
                <a:latin typeface="微软雅黑" panose="020B0503020204020204" charset="-122"/>
                <a:ea typeface="微软雅黑" panose="020B0503020204020204" charset="-122"/>
              </a:rPr>
              <a:t>总结</a:t>
            </a:r>
            <a:endParaRPr lang="en-US" altLang="zh-CN" b="1"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algn="ctr"/>
            <a:r>
              <a:rPr lang="en-US" altLang="zh-CN" sz="6600" b="1" i="1" dirty="0" smtClean="0">
                <a:solidFill>
                  <a:schemeClr val="accent1"/>
                </a:solidFill>
                <a:effectLst>
                  <a:outerShdw blurRad="38100" dist="25400" dir="5400000" algn="ctr" rotWithShape="0">
                    <a:srgbClr val="6E747A">
                      <a:alpha val="43000"/>
                    </a:srgbClr>
                  </a:outerShdw>
                </a:effectLst>
              </a:rPr>
              <a:t>3.2   TCC</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TCC</a:t>
            </a:r>
            <a:r>
              <a:rPr lang="zh-CN" altLang="en-US" dirty="0" smtClean="0"/>
              <a:t>简介</a:t>
            </a:r>
            <a:endParaRPr lang="zh-CN" altLang="en-US" dirty="0"/>
          </a:p>
        </p:txBody>
      </p:sp>
      <p:sp>
        <p:nvSpPr>
          <p:cNvPr id="3" name="文本占位符 2"/>
          <p:cNvSpPr>
            <a:spLocks noGrp="1"/>
          </p:cNvSpPr>
          <p:nvPr>
            <p:ph type="body" idx="1"/>
          </p:nvPr>
        </p:nvSpPr>
        <p:spPr>
          <a:xfrm>
            <a:off x="838200" y="1690688"/>
            <a:ext cx="10515600" cy="4859402"/>
          </a:xfrm>
        </p:spPr>
        <p:txBody>
          <a:bodyPr>
            <a:normAutofit/>
          </a:bodyPr>
          <a:lstStyle/>
          <a:p>
            <a:r>
              <a:rPr lang="en-US" altLang="zh-CN" sz="2000" dirty="0"/>
              <a:t>  </a:t>
            </a:r>
            <a:r>
              <a:rPr lang="en-US" altLang="zh-CN" sz="2000" dirty="0" smtClean="0"/>
              <a:t>       TCC</a:t>
            </a:r>
            <a:r>
              <a:rPr lang="zh-CN" altLang="en-US" sz="2000" dirty="0" smtClean="0"/>
              <a:t>方案可能是目前最火的一种柔性事务方案。关于</a:t>
            </a:r>
            <a:r>
              <a:rPr lang="en-US" altLang="zh-CN" sz="2000" dirty="0"/>
              <a:t>TCC</a:t>
            </a:r>
            <a:r>
              <a:rPr lang="zh-CN" altLang="en-US" sz="2000" dirty="0"/>
              <a:t>（</a:t>
            </a:r>
            <a:r>
              <a:rPr lang="en-US" altLang="zh-CN" sz="2000" dirty="0"/>
              <a:t>Try-Confirm-Cancel</a:t>
            </a:r>
            <a:r>
              <a:rPr lang="zh-CN" altLang="en-US" sz="2000" dirty="0"/>
              <a:t>）的概念，最早是</a:t>
            </a:r>
            <a:r>
              <a:rPr lang="zh-CN" altLang="en-US" sz="2000" dirty="0">
                <a:solidFill>
                  <a:srgbClr val="FF0000"/>
                </a:solidFill>
              </a:rPr>
              <a:t>由</a:t>
            </a:r>
            <a:r>
              <a:rPr lang="en-US" altLang="zh-CN" sz="2000" dirty="0">
                <a:solidFill>
                  <a:srgbClr val="FF0000"/>
                </a:solidFill>
              </a:rPr>
              <a:t>Pat </a:t>
            </a:r>
            <a:r>
              <a:rPr lang="en-US" altLang="zh-CN" sz="2000" dirty="0" err="1">
                <a:solidFill>
                  <a:srgbClr val="FF0000"/>
                </a:solidFill>
              </a:rPr>
              <a:t>Helland</a:t>
            </a:r>
            <a:r>
              <a:rPr lang="zh-CN" altLang="en-US" sz="2000" dirty="0">
                <a:solidFill>
                  <a:srgbClr val="FF0000"/>
                </a:solidFill>
              </a:rPr>
              <a:t>于</a:t>
            </a:r>
            <a:r>
              <a:rPr lang="en-US" altLang="zh-CN" sz="2000" dirty="0">
                <a:solidFill>
                  <a:srgbClr val="FF0000"/>
                </a:solidFill>
              </a:rPr>
              <a:t>2007</a:t>
            </a:r>
            <a:r>
              <a:rPr lang="zh-CN" altLang="en-US" sz="2000" dirty="0">
                <a:solidFill>
                  <a:srgbClr val="FF0000"/>
                </a:solidFill>
              </a:rPr>
              <a:t>年发表</a:t>
            </a:r>
            <a:r>
              <a:rPr lang="zh-CN" altLang="en-US" sz="2000" dirty="0"/>
              <a:t>的一篇名为</a:t>
            </a:r>
            <a:r>
              <a:rPr lang="en-US" altLang="zh-CN" sz="2000" dirty="0"/>
              <a:t>《Life beyond Distributed </a:t>
            </a:r>
            <a:r>
              <a:rPr lang="en-US" altLang="zh-CN" sz="2000" dirty="0" err="1"/>
              <a:t>Transactions:an</a:t>
            </a:r>
            <a:r>
              <a:rPr lang="en-US" altLang="zh-CN" sz="2000" dirty="0"/>
              <a:t> Apostate’s Opinion》</a:t>
            </a:r>
            <a:r>
              <a:rPr lang="zh-CN" altLang="en-US" sz="2000" dirty="0"/>
              <a:t>的论文提出。在该论文中，</a:t>
            </a:r>
            <a:r>
              <a:rPr lang="en-US" altLang="zh-CN" sz="2000" dirty="0"/>
              <a:t>TCC</a:t>
            </a:r>
            <a:r>
              <a:rPr lang="zh-CN" altLang="en-US" sz="2000" dirty="0"/>
              <a:t>还是以</a:t>
            </a:r>
            <a:r>
              <a:rPr lang="en-US" altLang="zh-CN" sz="2000" dirty="0"/>
              <a:t>Tentative-Confirmation-Cancellation</a:t>
            </a:r>
            <a:r>
              <a:rPr lang="zh-CN" altLang="en-US" sz="2000" dirty="0"/>
              <a:t>命名。正式以</a:t>
            </a:r>
            <a:r>
              <a:rPr lang="en-US" altLang="zh-CN" sz="2000" dirty="0"/>
              <a:t>Try-Confirm-Cancel</a:t>
            </a:r>
            <a:r>
              <a:rPr lang="zh-CN" altLang="en-US" sz="2000" dirty="0"/>
              <a:t>作为名称的是</a:t>
            </a:r>
            <a:r>
              <a:rPr lang="en-US" altLang="zh-CN" sz="2000" dirty="0" err="1"/>
              <a:t>Atomikos</a:t>
            </a:r>
            <a:r>
              <a:rPr lang="zh-CN" altLang="en-US" sz="2000" dirty="0"/>
              <a:t>公司，其注册了</a:t>
            </a:r>
            <a:r>
              <a:rPr lang="en-US" altLang="zh-CN" sz="2000" dirty="0"/>
              <a:t>TCC</a:t>
            </a:r>
            <a:r>
              <a:rPr lang="zh-CN" altLang="en-US" sz="2000" dirty="0"/>
              <a:t>商标。</a:t>
            </a:r>
          </a:p>
          <a:p>
            <a:r>
              <a:rPr lang="zh-CN" altLang="en-US" sz="2000" dirty="0"/>
              <a:t>    </a:t>
            </a:r>
            <a:r>
              <a:rPr lang="zh-CN" altLang="en-US" sz="2000" dirty="0" smtClean="0"/>
              <a:t>     国内</a:t>
            </a:r>
            <a:r>
              <a:rPr lang="zh-CN" altLang="en-US" sz="2000" dirty="0"/>
              <a:t>最早关于</a:t>
            </a:r>
            <a:r>
              <a:rPr lang="en-US" altLang="zh-CN" sz="2000" dirty="0"/>
              <a:t>TCC</a:t>
            </a:r>
            <a:r>
              <a:rPr lang="zh-CN" altLang="en-US" sz="2000" dirty="0"/>
              <a:t>的报道，应该是</a:t>
            </a:r>
            <a:r>
              <a:rPr lang="en-US" altLang="zh-CN" sz="2000" dirty="0" err="1"/>
              <a:t>InfoQ</a:t>
            </a:r>
            <a:r>
              <a:rPr lang="zh-CN" altLang="en-US" sz="2000" dirty="0"/>
              <a:t>上对</a:t>
            </a:r>
            <a:r>
              <a:rPr lang="zh-CN" altLang="en-US" sz="2000" dirty="0">
                <a:solidFill>
                  <a:srgbClr val="FF0000"/>
                </a:solidFill>
              </a:rPr>
              <a:t>阿里程立博士</a:t>
            </a:r>
            <a:r>
              <a:rPr lang="zh-CN" altLang="en-US" sz="2000" dirty="0"/>
              <a:t>的一篇采访。经过程博士的这一次传道之后，</a:t>
            </a:r>
            <a:r>
              <a:rPr lang="en-US" altLang="zh-CN" sz="2000" dirty="0"/>
              <a:t>TCC</a:t>
            </a:r>
            <a:r>
              <a:rPr lang="zh-CN" altLang="en-US" sz="2000" dirty="0"/>
              <a:t>在国内逐渐被大家广为了解并接受。</a:t>
            </a:r>
          </a:p>
          <a:p>
            <a:r>
              <a:rPr lang="zh-CN" altLang="en-US" sz="2000" dirty="0"/>
              <a:t>    </a:t>
            </a:r>
            <a:r>
              <a:rPr lang="zh-CN" altLang="en-US" sz="2000" dirty="0" smtClean="0"/>
              <a:t>     </a:t>
            </a:r>
            <a:r>
              <a:rPr lang="en-US" altLang="zh-CN" sz="2000" dirty="0" err="1" smtClean="0"/>
              <a:t>Atomikos</a:t>
            </a:r>
            <a:r>
              <a:rPr lang="zh-CN" altLang="en-US" sz="2000" dirty="0"/>
              <a:t>公司在商业版本事务管理器</a:t>
            </a:r>
            <a:r>
              <a:rPr lang="en-US" altLang="zh-CN" sz="2000" dirty="0" err="1"/>
              <a:t>ExtremeTransactions</a:t>
            </a:r>
            <a:r>
              <a:rPr lang="zh-CN" altLang="en-US" sz="2000" dirty="0"/>
              <a:t>中提供了</a:t>
            </a:r>
            <a:r>
              <a:rPr lang="en-US" altLang="zh-CN" sz="2000" dirty="0"/>
              <a:t>TCC</a:t>
            </a:r>
            <a:r>
              <a:rPr lang="zh-CN" altLang="en-US" sz="2000" dirty="0"/>
              <a:t>方案的实现，但是由于其是收费的，因此相应的很多的开源实现方案也就涌现出来，如：</a:t>
            </a:r>
            <a:r>
              <a:rPr lang="en-US" altLang="zh-CN" sz="2000" dirty="0" err="1">
                <a:solidFill>
                  <a:srgbClr val="FF0000"/>
                </a:solidFill>
              </a:rPr>
              <a:t>tcc</a:t>
            </a:r>
            <a:r>
              <a:rPr lang="en-US" altLang="zh-CN" sz="2000" dirty="0">
                <a:solidFill>
                  <a:srgbClr val="FF0000"/>
                </a:solidFill>
              </a:rPr>
              <a:t>-transaction</a:t>
            </a:r>
            <a:r>
              <a:rPr lang="zh-CN" altLang="en-US" sz="2000" dirty="0"/>
              <a:t>、</a:t>
            </a:r>
            <a:r>
              <a:rPr lang="en-US" altLang="zh-CN" sz="2000" dirty="0" err="1"/>
              <a:t>ByteTCC</a:t>
            </a:r>
            <a:r>
              <a:rPr lang="zh-CN" altLang="en-US" sz="2000" dirty="0"/>
              <a:t>、</a:t>
            </a:r>
            <a:r>
              <a:rPr lang="en-US" altLang="zh-CN" sz="2000" dirty="0"/>
              <a:t>spring-cloud-rest-</a:t>
            </a:r>
            <a:r>
              <a:rPr lang="en-US" altLang="zh-CN" sz="2000" dirty="0" err="1"/>
              <a:t>tcc</a:t>
            </a:r>
            <a:r>
              <a:rPr lang="zh-CN" altLang="en-US" sz="2000" dirty="0"/>
              <a:t>。</a:t>
            </a:r>
            <a:endParaRPr lang="zh-CN" altLang="en-US" sz="2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9661" y="169182"/>
            <a:ext cx="10515600" cy="1325563"/>
          </a:xfrm>
        </p:spPr>
        <p:txBody>
          <a:bodyPr/>
          <a:lstStyle/>
          <a:p>
            <a:r>
              <a:rPr lang="en-US" altLang="zh-CN" dirty="0" smtClean="0"/>
              <a:t>TCC</a:t>
            </a:r>
            <a:r>
              <a:rPr lang="zh-CN" altLang="en-US" dirty="0"/>
              <a:t>流程</a:t>
            </a:r>
          </a:p>
        </p:txBody>
      </p:sp>
      <p:sp>
        <p:nvSpPr>
          <p:cNvPr id="3" name="文本占位符 2"/>
          <p:cNvSpPr>
            <a:spLocks noGrp="1"/>
          </p:cNvSpPr>
          <p:nvPr>
            <p:ph type="body" idx="1"/>
          </p:nvPr>
        </p:nvSpPr>
        <p:spPr>
          <a:xfrm>
            <a:off x="160175" y="1494744"/>
            <a:ext cx="5637245" cy="5363255"/>
          </a:xfrm>
        </p:spPr>
        <p:txBody>
          <a:bodyPr>
            <a:normAutofit/>
          </a:bodyPr>
          <a:lstStyle/>
          <a:p>
            <a:pPr marL="0" indent="0">
              <a:buNone/>
            </a:pPr>
            <a:r>
              <a:rPr lang="en-US" altLang="zh-CN" sz="2000" dirty="0"/>
              <a:t>Try </a:t>
            </a:r>
            <a:r>
              <a:rPr lang="zh-CN" altLang="en-US" sz="2000" dirty="0"/>
              <a:t>阶段</a:t>
            </a:r>
            <a:r>
              <a:rPr lang="zh-CN" altLang="en-US" sz="2000" dirty="0" smtClean="0"/>
              <a:t>：</a:t>
            </a:r>
            <a:endParaRPr lang="en-US" altLang="zh-CN" sz="2000" dirty="0" smtClean="0"/>
          </a:p>
          <a:p>
            <a:pPr marL="0" indent="0">
              <a:buNone/>
            </a:pPr>
            <a:r>
              <a:rPr lang="en-US" altLang="zh-CN" sz="2000" dirty="0" smtClean="0"/>
              <a:t>         </a:t>
            </a:r>
            <a:r>
              <a:rPr lang="zh-CN" altLang="en-US" sz="2000" dirty="0" smtClean="0">
                <a:solidFill>
                  <a:srgbClr val="FF0000"/>
                </a:solidFill>
              </a:rPr>
              <a:t>尝试执行完成</a:t>
            </a:r>
            <a:r>
              <a:rPr lang="zh-CN" altLang="en-US" sz="2000" dirty="0">
                <a:solidFill>
                  <a:srgbClr val="FF0000"/>
                </a:solidFill>
              </a:rPr>
              <a:t>所有业务检查</a:t>
            </a:r>
            <a:r>
              <a:rPr lang="zh-CN" altLang="en-US" sz="2000" dirty="0"/>
              <a:t>（一致性</a:t>
            </a:r>
            <a:r>
              <a:rPr lang="zh-CN" altLang="en-US" sz="2000" dirty="0" smtClean="0"/>
              <a:t>），</a:t>
            </a:r>
            <a:endParaRPr lang="en-US" altLang="zh-CN" sz="2000" dirty="0" smtClean="0"/>
          </a:p>
          <a:p>
            <a:pPr marL="0" indent="0">
              <a:buNone/>
            </a:pPr>
            <a:r>
              <a:rPr lang="en-US" altLang="zh-CN" sz="2000" dirty="0" smtClean="0">
                <a:solidFill>
                  <a:srgbClr val="FF0000"/>
                </a:solidFill>
              </a:rPr>
              <a:t>         </a:t>
            </a:r>
            <a:r>
              <a:rPr lang="zh-CN" altLang="en-US" sz="2000" dirty="0" smtClean="0">
                <a:solidFill>
                  <a:srgbClr val="FF0000"/>
                </a:solidFill>
              </a:rPr>
              <a:t>预留</a:t>
            </a:r>
            <a:r>
              <a:rPr lang="zh-CN" altLang="en-US" sz="2000" dirty="0">
                <a:solidFill>
                  <a:srgbClr val="FF0000"/>
                </a:solidFill>
              </a:rPr>
              <a:t>必需业务资源</a:t>
            </a:r>
            <a:r>
              <a:rPr lang="zh-CN" altLang="en-US" sz="2000" dirty="0"/>
              <a:t>（准隔离性）。</a:t>
            </a:r>
          </a:p>
          <a:p>
            <a:pPr marL="0" indent="0">
              <a:buNone/>
            </a:pPr>
            <a:r>
              <a:rPr lang="en-US" altLang="zh-CN" sz="2000" dirty="0"/>
              <a:t>Confirm </a:t>
            </a:r>
            <a:r>
              <a:rPr lang="zh-CN" altLang="en-US" sz="2000" dirty="0"/>
              <a:t>阶段</a:t>
            </a:r>
            <a:r>
              <a:rPr lang="zh-CN" altLang="en-US" sz="2000" dirty="0" smtClean="0"/>
              <a:t>：</a:t>
            </a:r>
            <a:endParaRPr lang="en-US" altLang="zh-CN" sz="2000" dirty="0" smtClean="0"/>
          </a:p>
          <a:p>
            <a:pPr marL="0" indent="0">
              <a:buNone/>
            </a:pPr>
            <a:r>
              <a:rPr lang="en-US" altLang="zh-CN" sz="2000" dirty="0" smtClean="0">
                <a:solidFill>
                  <a:srgbClr val="FF0000"/>
                </a:solidFill>
              </a:rPr>
              <a:t>          </a:t>
            </a:r>
            <a:r>
              <a:rPr lang="zh-CN" altLang="en-US" sz="2000" dirty="0" smtClean="0">
                <a:solidFill>
                  <a:srgbClr val="FF0000"/>
                </a:solidFill>
              </a:rPr>
              <a:t>确认</a:t>
            </a:r>
            <a:r>
              <a:rPr lang="zh-CN" altLang="en-US" sz="2000" dirty="0">
                <a:solidFill>
                  <a:srgbClr val="FF0000"/>
                </a:solidFill>
              </a:rPr>
              <a:t>真正执行业务，不作任何业务检查</a:t>
            </a:r>
            <a:r>
              <a:rPr lang="zh-CN" altLang="en-US" sz="2000" dirty="0"/>
              <a:t>，只使用 </a:t>
            </a:r>
            <a:r>
              <a:rPr lang="en-US" altLang="zh-CN" sz="2000" dirty="0"/>
              <a:t>Try </a:t>
            </a:r>
            <a:r>
              <a:rPr lang="zh-CN" altLang="en-US" sz="2000" dirty="0"/>
              <a:t>阶段预留的业务资源，</a:t>
            </a:r>
            <a:r>
              <a:rPr lang="en-US" altLang="zh-CN" sz="2000" dirty="0"/>
              <a:t>Confirm </a:t>
            </a:r>
            <a:r>
              <a:rPr lang="zh-CN" altLang="en-US" sz="2000" dirty="0"/>
              <a:t>操作满足幂等性。要求具备幂等设计，</a:t>
            </a:r>
            <a:r>
              <a:rPr lang="en-US" altLang="zh-CN" sz="2000" dirty="0"/>
              <a:t>Confirm </a:t>
            </a:r>
            <a:r>
              <a:rPr lang="zh-CN" altLang="en-US" sz="2000" dirty="0"/>
              <a:t>失败后需要进行重试。</a:t>
            </a:r>
          </a:p>
          <a:p>
            <a:pPr marL="0" indent="0">
              <a:buNone/>
            </a:pPr>
            <a:r>
              <a:rPr lang="en-US" altLang="zh-CN" sz="2000" dirty="0"/>
              <a:t>Cancel </a:t>
            </a:r>
            <a:r>
              <a:rPr lang="zh-CN" altLang="en-US" sz="2000" dirty="0"/>
              <a:t>阶段</a:t>
            </a:r>
            <a:r>
              <a:rPr lang="zh-CN" altLang="en-US" sz="2000" dirty="0" smtClean="0"/>
              <a:t>：</a:t>
            </a:r>
            <a:endParaRPr lang="en-US" altLang="zh-CN" sz="2000" dirty="0" smtClean="0"/>
          </a:p>
          <a:p>
            <a:pPr marL="0" indent="0">
              <a:buNone/>
            </a:pPr>
            <a:r>
              <a:rPr lang="en-US" altLang="zh-CN" sz="2000" dirty="0" smtClean="0"/>
              <a:t>         </a:t>
            </a:r>
            <a:r>
              <a:rPr lang="zh-CN" altLang="en-US" sz="2000" dirty="0" smtClean="0">
                <a:solidFill>
                  <a:srgbClr val="FF0000"/>
                </a:solidFill>
              </a:rPr>
              <a:t>取消</a:t>
            </a:r>
            <a:r>
              <a:rPr lang="zh-CN" altLang="en-US" sz="2000" dirty="0">
                <a:solidFill>
                  <a:srgbClr val="FF0000"/>
                </a:solidFill>
              </a:rPr>
              <a:t>执行，释放 </a:t>
            </a:r>
            <a:r>
              <a:rPr lang="en-US" altLang="zh-CN" sz="2000" dirty="0">
                <a:solidFill>
                  <a:srgbClr val="FF0000"/>
                </a:solidFill>
              </a:rPr>
              <a:t>Try </a:t>
            </a:r>
            <a:r>
              <a:rPr lang="zh-CN" altLang="en-US" sz="2000" dirty="0">
                <a:solidFill>
                  <a:srgbClr val="FF0000"/>
                </a:solidFill>
              </a:rPr>
              <a:t>阶段预留的业务资源</a:t>
            </a:r>
            <a:r>
              <a:rPr lang="zh-CN" altLang="en-US" sz="2000" dirty="0"/>
              <a:t>，</a:t>
            </a:r>
            <a:r>
              <a:rPr lang="en-US" altLang="zh-CN" sz="2000" dirty="0"/>
              <a:t>Cancel </a:t>
            </a:r>
            <a:r>
              <a:rPr lang="zh-CN" altLang="en-US" sz="2000" dirty="0"/>
              <a:t>操作满足幂等性。</a:t>
            </a:r>
            <a:r>
              <a:rPr lang="en-US" altLang="zh-CN" sz="2000" dirty="0"/>
              <a:t>Cancel </a:t>
            </a:r>
            <a:r>
              <a:rPr lang="zh-CN" altLang="en-US" sz="2000" dirty="0"/>
              <a:t>阶段的异常和 </a:t>
            </a:r>
            <a:r>
              <a:rPr lang="en-US" altLang="zh-CN" sz="2000" dirty="0"/>
              <a:t>Confirm </a:t>
            </a:r>
            <a:r>
              <a:rPr lang="zh-CN" altLang="en-US" sz="2000" dirty="0"/>
              <a:t>阶段异常处理方案基本上一致。</a:t>
            </a:r>
          </a:p>
          <a:p>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860" y="2163176"/>
            <a:ext cx="6096528" cy="36731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1615" y="304800"/>
            <a:ext cx="5523865" cy="1628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额，依然是那个栗子</a:t>
            </a: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初始值：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，水价格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元</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瓶</a:t>
            </a: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事件：</a:t>
            </a:r>
            <a:r>
              <a:rPr lang="en-US" altLang="zh-CN">
                <a:ea typeface="宋体" panose="02010600030101010101" pitchFamily="2" charset="-122"/>
                <a:sym typeface="Calibri" panose="020F0502020204030204"/>
              </a:rPr>
              <a:t>A</a:t>
            </a:r>
            <a:r>
              <a:rPr lang="zh-CN" altLang="en-US">
                <a:ea typeface="宋体" panose="02010600030101010101" pitchFamily="2" charset="-122"/>
                <a:sym typeface="Calibri" panose="020F0502020204030204"/>
              </a:rPr>
              <a:t>要买水一瓶</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预期结果值：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，生成交易记录</a:t>
            </a:r>
          </a:p>
        </p:txBody>
      </p:sp>
      <p:sp>
        <p:nvSpPr>
          <p:cNvPr id="4" name="右箭头 3"/>
          <p:cNvSpPr/>
          <p:nvPr/>
        </p:nvSpPr>
        <p:spPr>
          <a:xfrm>
            <a:off x="4570730" y="3915410"/>
            <a:ext cx="708660" cy="434340"/>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2" name="图片 1"/>
          <p:cNvPicPr>
            <a:picLocks noChangeAspect="1"/>
          </p:cNvPicPr>
          <p:nvPr/>
        </p:nvPicPr>
        <p:blipFill>
          <a:blip r:embed="rId2"/>
          <a:stretch>
            <a:fillRect/>
          </a:stretch>
        </p:blipFill>
        <p:spPr>
          <a:xfrm>
            <a:off x="5721350" y="496570"/>
            <a:ext cx="6120130" cy="612838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 y="3031490"/>
            <a:ext cx="3970020" cy="2392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94095" y="652145"/>
            <a:ext cx="5915025" cy="5553075"/>
          </a:xfrm>
          <a:prstGeom prst="rect">
            <a:avLst/>
          </a:prstGeom>
        </p:spPr>
      </p:pic>
      <p:sp>
        <p:nvSpPr>
          <p:cNvPr id="5" name="文本占位符 4"/>
          <p:cNvSpPr>
            <a:spLocks noGrp="1"/>
          </p:cNvSpPr>
          <p:nvPr>
            <p:ph type="body" idx="1"/>
          </p:nvPr>
        </p:nvSpPr>
        <p:spPr>
          <a:xfrm>
            <a:off x="838200" y="1353185"/>
            <a:ext cx="5420995" cy="3776980"/>
          </a:xfrm>
        </p:spPr>
        <p:txBody>
          <a:bodyPr>
            <a:normAutofit/>
          </a:bodyPr>
          <a:lstStyle/>
          <a:p>
            <a:r>
              <a:rPr lang="en-US" altLang="zh-CN" sz="2000" dirty="0" smtClean="0"/>
              <a:t>TCC </a:t>
            </a:r>
            <a:r>
              <a:rPr lang="zh-CN" altLang="en-US" sz="2000" dirty="0" smtClean="0"/>
              <a:t>事务机制相比于上面介绍的</a:t>
            </a:r>
            <a:r>
              <a:rPr lang="en-US" sz="2000" dirty="0" smtClean="0"/>
              <a:t>2PC</a:t>
            </a:r>
            <a:r>
              <a:rPr lang="zh-CN" altLang="en-US" sz="2000" dirty="0" smtClean="0"/>
              <a:t>，解决了如下几个缺点：</a:t>
            </a:r>
          </a:p>
          <a:p>
            <a:endParaRPr lang="en-US" altLang="zh-CN" sz="2000" dirty="0" smtClean="0"/>
          </a:p>
          <a:p>
            <a:r>
              <a:rPr lang="zh-CN" altLang="en-US" sz="2000" dirty="0">
                <a:solidFill>
                  <a:srgbClr val="FF0000"/>
                </a:solidFill>
                <a:sym typeface="+mn-ea"/>
              </a:rPr>
              <a:t>同步阻塞</a:t>
            </a:r>
            <a:r>
              <a:rPr lang="zh-CN" altLang="en-US" sz="2000" dirty="0">
                <a:sym typeface="+mn-ea"/>
              </a:rPr>
              <a:t>：引入超时，超时后进行补偿，并且不会锁定整个资源，将资源转换为业务逻辑形式，粒度变小。</a:t>
            </a:r>
            <a:endParaRPr lang="en-US" altLang="zh-CN" sz="2000" dirty="0"/>
          </a:p>
          <a:p>
            <a:r>
              <a:rPr lang="zh-CN" altLang="en-US" sz="2000" dirty="0">
                <a:solidFill>
                  <a:srgbClr val="FF0000"/>
                </a:solidFill>
              </a:rPr>
              <a:t>解决了协调者</a:t>
            </a:r>
            <a:r>
              <a:rPr lang="zh-CN" altLang="en-US" sz="2000" dirty="0" smtClean="0">
                <a:solidFill>
                  <a:srgbClr val="FF0000"/>
                </a:solidFill>
              </a:rPr>
              <a:t>单点</a:t>
            </a:r>
            <a:r>
              <a:rPr lang="zh-CN" altLang="en-US" sz="2000" dirty="0"/>
              <a:t>：</a:t>
            </a:r>
            <a:r>
              <a:rPr lang="zh-CN" altLang="en-US" sz="2000" dirty="0" smtClean="0"/>
              <a:t>由</a:t>
            </a:r>
            <a:r>
              <a:rPr lang="zh-CN" altLang="en-US" sz="2000" dirty="0"/>
              <a:t>主业务方发起并完成这个业务</a:t>
            </a:r>
            <a:r>
              <a:rPr lang="zh-CN" altLang="en-US" sz="2000" dirty="0" smtClean="0"/>
              <a:t>活动，业务</a:t>
            </a:r>
            <a:r>
              <a:rPr lang="zh-CN" altLang="en-US" sz="2000" dirty="0"/>
              <a:t>活动管理器也变成多点，引入集群。</a:t>
            </a:r>
          </a:p>
          <a:p>
            <a:r>
              <a:rPr lang="zh-CN" altLang="en-US" sz="2000" dirty="0" smtClean="0">
                <a:solidFill>
                  <a:srgbClr val="FF0000"/>
                </a:solidFill>
              </a:rPr>
              <a:t>数据一致性</a:t>
            </a:r>
            <a:r>
              <a:rPr lang="zh-CN" altLang="en-US" sz="2000" dirty="0"/>
              <a:t>：</a:t>
            </a:r>
            <a:r>
              <a:rPr lang="zh-CN" altLang="en-US" sz="2000" dirty="0" smtClean="0"/>
              <a:t>有了</a:t>
            </a:r>
            <a:r>
              <a:rPr lang="zh-CN" altLang="en-US" sz="2000" dirty="0"/>
              <a:t>补偿机制之后，由业务活动管理器控制一致性。</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494" y="265377"/>
            <a:ext cx="10515600" cy="931830"/>
          </a:xfrm>
        </p:spPr>
        <p:txBody>
          <a:bodyPr>
            <a:normAutofit/>
          </a:bodyPr>
          <a:lstStyle/>
          <a:p>
            <a:r>
              <a:rPr lang="en-US" altLang="zh-CN" sz="2800" dirty="0" smtClean="0">
                <a:sym typeface="+mn-ea"/>
              </a:rPr>
              <a:t>2PC</a:t>
            </a:r>
            <a:r>
              <a:rPr lang="zh-CN" altLang="en-US" sz="2800" dirty="0" smtClean="0">
                <a:ea typeface="宋体" panose="02010600030101010101" pitchFamily="2" charset="-122"/>
                <a:sym typeface="+mn-ea"/>
              </a:rPr>
              <a:t>对比</a:t>
            </a:r>
            <a:r>
              <a:rPr lang="en-US" altLang="zh-CN" sz="2800" dirty="0" smtClean="0">
                <a:ea typeface="宋体" panose="02010600030101010101" pitchFamily="2" charset="-122"/>
                <a:sym typeface="+mn-ea"/>
              </a:rPr>
              <a:t>TCC</a:t>
            </a:r>
            <a:r>
              <a:rPr lang="zh-CN" altLang="en-US" sz="2800" dirty="0" smtClean="0"/>
              <a:t>：</a:t>
            </a:r>
            <a:endParaRPr lang="zh-CN" altLang="en-US" sz="2800" dirty="0"/>
          </a:p>
        </p:txBody>
      </p:sp>
      <p:pic>
        <p:nvPicPr>
          <p:cNvPr id="5" name="图片 4"/>
          <p:cNvPicPr>
            <a:picLocks noChangeAspect="1"/>
          </p:cNvPicPr>
          <p:nvPr/>
        </p:nvPicPr>
        <p:blipFill>
          <a:blip r:embed="rId2"/>
          <a:stretch>
            <a:fillRect/>
          </a:stretch>
        </p:blipFill>
        <p:spPr>
          <a:xfrm>
            <a:off x="174657" y="1196783"/>
            <a:ext cx="6200775" cy="4560204"/>
          </a:xfrm>
          <a:prstGeom prst="rect">
            <a:avLst/>
          </a:prstGeom>
        </p:spPr>
      </p:pic>
      <p:pic>
        <p:nvPicPr>
          <p:cNvPr id="6" name="图片 5"/>
          <p:cNvPicPr>
            <a:picLocks noChangeAspect="1"/>
          </p:cNvPicPr>
          <p:nvPr/>
        </p:nvPicPr>
        <p:blipFill>
          <a:blip r:embed="rId3"/>
          <a:stretch>
            <a:fillRect/>
          </a:stretch>
        </p:blipFill>
        <p:spPr>
          <a:xfrm>
            <a:off x="6072138" y="887024"/>
            <a:ext cx="5915025" cy="5553075"/>
          </a:xfrm>
          <a:prstGeom prst="rect">
            <a:avLst/>
          </a:prstGeom>
        </p:spPr>
      </p:pic>
      <p:sp>
        <p:nvSpPr>
          <p:cNvPr id="7" name="标题 1"/>
          <p:cNvSpPr txBox="1"/>
          <p:nvPr/>
        </p:nvSpPr>
        <p:spPr>
          <a:xfrm>
            <a:off x="2594931" y="5908740"/>
            <a:ext cx="1080796" cy="931830"/>
          </a:xfrm>
          <a:prstGeom prst="rect">
            <a:avLst/>
          </a:prstGeom>
          <a:ln w="12700">
            <a:miter lim="400000"/>
          </a:ln>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en-US" altLang="zh-CN" sz="2400" dirty="0" smtClean="0"/>
              <a:t>2PC</a:t>
            </a:r>
            <a:endParaRPr lang="zh-CN" altLang="en-US" sz="2400" dirty="0"/>
          </a:p>
        </p:txBody>
      </p:sp>
      <p:sp>
        <p:nvSpPr>
          <p:cNvPr id="8" name="标题 1"/>
          <p:cNvSpPr txBox="1"/>
          <p:nvPr/>
        </p:nvSpPr>
        <p:spPr>
          <a:xfrm>
            <a:off x="8597624" y="5991743"/>
            <a:ext cx="1080796" cy="931830"/>
          </a:xfrm>
          <a:prstGeom prst="rect">
            <a:avLst/>
          </a:prstGeom>
          <a:ln w="12700">
            <a:miter lim="400000"/>
          </a:ln>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en-US" altLang="zh-CN" sz="2400" dirty="0" smtClean="0"/>
              <a:t>TCC</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438150"/>
            <a:ext cx="10515600" cy="5739130"/>
          </a:xfrm>
        </p:spPr>
        <p:txBody>
          <a:bodyPr>
            <a:normAutofit lnSpcReduction="10000"/>
          </a:bodyPr>
          <a:lstStyle/>
          <a:p>
            <a:pPr marL="0" indent="0">
              <a:buNone/>
            </a:pPr>
            <a:r>
              <a:rPr lang="en-US" altLang="zh-CN" sz="2000" dirty="0">
                <a:sym typeface="+mn-ea"/>
              </a:rPr>
              <a:t>TCC</a:t>
            </a:r>
            <a:r>
              <a:rPr lang="zh-CN" altLang="en-US" sz="2000" dirty="0">
                <a:sym typeface="+mn-ea"/>
              </a:rPr>
              <a:t>两阶段提交</a:t>
            </a:r>
            <a:r>
              <a:rPr lang="zh-CN" altLang="en-US" sz="2000" dirty="0" smtClean="0">
                <a:sym typeface="+mn-ea"/>
              </a:rPr>
              <a:t>与</a:t>
            </a:r>
            <a:r>
              <a:rPr lang="en-US" altLang="zh-CN" sz="2000" dirty="0" smtClean="0">
                <a:sym typeface="+mn-ea"/>
              </a:rPr>
              <a:t>2PC</a:t>
            </a:r>
            <a:r>
              <a:rPr lang="zh-CN" altLang="en-US" sz="2000" dirty="0" smtClean="0">
                <a:sym typeface="+mn-ea"/>
              </a:rPr>
              <a:t>两</a:t>
            </a:r>
            <a:r>
              <a:rPr lang="zh-CN" altLang="en-US" sz="2000" dirty="0">
                <a:sym typeface="+mn-ea"/>
              </a:rPr>
              <a:t>阶段提交</a:t>
            </a:r>
            <a:r>
              <a:rPr lang="zh-CN" altLang="en-US" sz="2000" dirty="0" smtClean="0">
                <a:sym typeface="+mn-ea"/>
              </a:rPr>
              <a:t>的相同点是</a:t>
            </a:r>
            <a:r>
              <a:rPr lang="zh-CN" altLang="en-US" sz="2000" dirty="0">
                <a:sym typeface="+mn-ea"/>
              </a:rPr>
              <a:t>：</a:t>
            </a:r>
            <a:r>
              <a:rPr lang="zh-CN" altLang="en-US" sz="2000" dirty="0"/>
              <a:t>  </a:t>
            </a:r>
          </a:p>
          <a:p>
            <a:r>
              <a:rPr lang="en-US" altLang="zh-CN" sz="2000" dirty="0"/>
              <a:t>  1) </a:t>
            </a:r>
            <a:r>
              <a:rPr lang="zh-CN" altLang="en-US" sz="2000" dirty="0"/>
              <a:t>在阶段</a:t>
            </a:r>
            <a:r>
              <a:rPr lang="en-US" altLang="zh-CN" sz="2000" dirty="0"/>
              <a:t>1</a:t>
            </a:r>
            <a:r>
              <a:rPr lang="zh-CN" altLang="en-US" sz="2000" dirty="0"/>
              <a:t>：</a:t>
            </a:r>
          </a:p>
          <a:p>
            <a:pPr marL="0" indent="0">
              <a:buNone/>
            </a:pPr>
            <a:r>
              <a:rPr lang="zh-CN" altLang="en-US" sz="2000" dirty="0"/>
              <a:t>       </a:t>
            </a:r>
            <a:r>
              <a:rPr lang="zh-CN" altLang="en-US" sz="2000" dirty="0" smtClean="0"/>
              <a:t>在</a:t>
            </a:r>
            <a:r>
              <a:rPr lang="en-US" altLang="zh-CN" sz="2000" dirty="0" smtClean="0"/>
              <a:t>2PC</a:t>
            </a:r>
            <a:r>
              <a:rPr lang="zh-CN" altLang="en-US" sz="2000" dirty="0" smtClean="0"/>
              <a:t>中</a:t>
            </a:r>
            <a:r>
              <a:rPr lang="zh-CN" altLang="en-US" sz="2000" dirty="0"/>
              <a:t>，各个</a:t>
            </a:r>
            <a:r>
              <a:rPr lang="en-US" altLang="zh-CN" sz="2000" dirty="0"/>
              <a:t>RM</a:t>
            </a:r>
            <a:r>
              <a:rPr lang="zh-CN" altLang="en-US" sz="2000" dirty="0"/>
              <a:t>准备提交各自的事务分支，事实上就是准备提交资源的更新操作</a:t>
            </a:r>
            <a:r>
              <a:rPr lang="en-US" altLang="zh-CN" sz="2000" dirty="0"/>
              <a:t>(insert</a:t>
            </a:r>
            <a:r>
              <a:rPr lang="zh-CN" altLang="en-US" sz="2000" dirty="0" smtClean="0"/>
              <a:t>、</a:t>
            </a:r>
            <a:r>
              <a:rPr lang="en-US" altLang="zh-CN" sz="2000" dirty="0" smtClean="0"/>
              <a:t>delete</a:t>
            </a:r>
            <a:r>
              <a:rPr lang="zh-CN" altLang="en-US" sz="2000" dirty="0" smtClean="0"/>
              <a:t>、</a:t>
            </a:r>
            <a:r>
              <a:rPr lang="en-US" altLang="zh-CN" sz="2000" dirty="0" smtClean="0"/>
              <a:t>update</a:t>
            </a:r>
            <a:r>
              <a:rPr lang="zh-CN" altLang="en-US" sz="2000" dirty="0" smtClean="0"/>
              <a:t>等</a:t>
            </a:r>
            <a:r>
              <a:rPr lang="en-US" altLang="zh-CN" sz="2000" dirty="0" smtClean="0"/>
              <a:t>)</a:t>
            </a:r>
            <a:r>
              <a:rPr lang="zh-CN" altLang="en-US" sz="2000" dirty="0" smtClean="0"/>
              <a:t>；</a:t>
            </a:r>
          </a:p>
          <a:p>
            <a:pPr marL="0" indent="0">
              <a:buNone/>
            </a:pPr>
            <a:r>
              <a:rPr lang="zh-CN" altLang="en-US" sz="2000" dirty="0" smtClean="0"/>
              <a:t>       在</a:t>
            </a:r>
            <a:r>
              <a:rPr lang="en-US" altLang="zh-CN" sz="2000" dirty="0" smtClean="0"/>
              <a:t>TCC</a:t>
            </a:r>
            <a:r>
              <a:rPr lang="zh-CN" altLang="en-US" sz="2000" dirty="0" smtClean="0"/>
              <a:t>中，是主业务活动请求</a:t>
            </a:r>
            <a:r>
              <a:rPr lang="en-US" altLang="zh-CN" sz="2000" dirty="0" smtClean="0"/>
              <a:t>(try)</a:t>
            </a:r>
            <a:r>
              <a:rPr lang="zh-CN" altLang="en-US" sz="2000" dirty="0" smtClean="0"/>
              <a:t>各个从业务服务预留资源。</a:t>
            </a:r>
          </a:p>
          <a:p>
            <a:r>
              <a:rPr lang="zh-CN" altLang="en-US" sz="2000" dirty="0" smtClean="0"/>
              <a:t>  </a:t>
            </a:r>
            <a:r>
              <a:rPr lang="en-US" altLang="zh-CN" sz="2000" dirty="0" smtClean="0"/>
              <a:t>2) </a:t>
            </a:r>
            <a:r>
              <a:rPr lang="zh-CN" altLang="en-US" sz="2000" dirty="0" smtClean="0"/>
              <a:t>在阶段</a:t>
            </a:r>
            <a:r>
              <a:rPr lang="en-US" altLang="zh-CN" sz="2000" dirty="0" smtClean="0"/>
              <a:t>2</a:t>
            </a:r>
            <a:r>
              <a:rPr lang="zh-CN" altLang="en-US" sz="2000" dirty="0" smtClean="0"/>
              <a:t>：</a:t>
            </a:r>
          </a:p>
          <a:p>
            <a:pPr marL="0" indent="0">
              <a:buNone/>
            </a:pPr>
            <a:r>
              <a:rPr lang="en-US" altLang="zh-CN" sz="2000" dirty="0"/>
              <a:t>       </a:t>
            </a:r>
            <a:r>
              <a:rPr lang="en-US" altLang="zh-CN" sz="2000" dirty="0" smtClean="0"/>
              <a:t>2PC</a:t>
            </a:r>
            <a:r>
              <a:rPr lang="zh-CN" altLang="en-US" sz="2000" dirty="0" smtClean="0"/>
              <a:t>根据</a:t>
            </a:r>
            <a:r>
              <a:rPr lang="zh-CN" altLang="en-US" sz="2000" dirty="0"/>
              <a:t>第一阶段每个</a:t>
            </a:r>
            <a:r>
              <a:rPr lang="en-US" altLang="zh-CN" sz="2000" dirty="0"/>
              <a:t>RM</a:t>
            </a:r>
            <a:r>
              <a:rPr lang="zh-CN" altLang="en-US" sz="2000" dirty="0"/>
              <a:t>是否都</a:t>
            </a:r>
            <a:r>
              <a:rPr lang="en-US" altLang="zh-CN" sz="2000" dirty="0"/>
              <a:t>prepare</a:t>
            </a:r>
            <a:r>
              <a:rPr lang="zh-CN" altLang="en-US" sz="2000" dirty="0"/>
              <a:t>成功，判断是要提交还是回滚。如果都</a:t>
            </a:r>
            <a:r>
              <a:rPr lang="en-US" altLang="zh-CN" sz="2000" dirty="0"/>
              <a:t>prepare</a:t>
            </a:r>
            <a:r>
              <a:rPr lang="zh-CN" altLang="en-US" sz="2000" dirty="0"/>
              <a:t>成功，那么就</a:t>
            </a:r>
            <a:r>
              <a:rPr lang="en-US" altLang="zh-CN" sz="2000" dirty="0"/>
              <a:t>commit</a:t>
            </a:r>
            <a:r>
              <a:rPr lang="zh-CN" altLang="en-US" sz="2000" dirty="0"/>
              <a:t>每个事务分支，反之则</a:t>
            </a:r>
            <a:r>
              <a:rPr lang="en-US" altLang="zh-CN" sz="2000" dirty="0"/>
              <a:t>rollback</a:t>
            </a:r>
            <a:r>
              <a:rPr lang="zh-CN" altLang="en-US" sz="2000" dirty="0"/>
              <a:t>每个事务分支。</a:t>
            </a:r>
          </a:p>
          <a:p>
            <a:pPr marL="0" indent="0">
              <a:buNone/>
            </a:pPr>
            <a:r>
              <a:rPr lang="en-US" altLang="zh-CN" sz="2000" dirty="0"/>
              <a:t>       </a:t>
            </a:r>
            <a:r>
              <a:rPr lang="en-US" altLang="zh-CN" sz="2000" dirty="0" smtClean="0"/>
              <a:t>TCC</a:t>
            </a:r>
            <a:r>
              <a:rPr lang="zh-CN" altLang="en-US" sz="2000" dirty="0"/>
              <a:t>中，如果在第一阶段所有业务资源都预留成功，那么</a:t>
            </a:r>
            <a:r>
              <a:rPr lang="en-US" altLang="zh-CN" sz="2000" dirty="0"/>
              <a:t>confirm</a:t>
            </a:r>
            <a:r>
              <a:rPr lang="zh-CN" altLang="en-US" sz="2000" dirty="0"/>
              <a:t>各个从业务服务，否则取消</a:t>
            </a:r>
            <a:r>
              <a:rPr lang="en-US" altLang="zh-CN" sz="2000" dirty="0"/>
              <a:t>(cancel)</a:t>
            </a:r>
            <a:r>
              <a:rPr lang="zh-CN" altLang="en-US" sz="2000" dirty="0"/>
              <a:t>所有从业务服务的资源预留请求。</a:t>
            </a:r>
          </a:p>
          <a:p>
            <a:endParaRPr lang="zh-CN" altLang="en-US" sz="2000" dirty="0"/>
          </a:p>
          <a:p>
            <a:pPr marL="0" indent="0">
              <a:buNone/>
            </a:pPr>
            <a:r>
              <a:rPr lang="zh-CN" altLang="en-US" sz="2000" dirty="0">
                <a:sym typeface="+mn-ea"/>
              </a:rPr>
              <a:t>TCC两阶段提交</a:t>
            </a:r>
            <a:r>
              <a:rPr lang="zh-CN" altLang="en-US" sz="2000" dirty="0" smtClean="0">
                <a:sym typeface="+mn-ea"/>
              </a:rPr>
              <a:t>与</a:t>
            </a:r>
            <a:r>
              <a:rPr lang="en-US" altLang="zh-CN" sz="2000" dirty="0" smtClean="0">
                <a:sym typeface="+mn-ea"/>
              </a:rPr>
              <a:t>2PC</a:t>
            </a:r>
            <a:r>
              <a:rPr lang="zh-CN" altLang="en-US" sz="2000" dirty="0" smtClean="0">
                <a:sym typeface="+mn-ea"/>
              </a:rPr>
              <a:t>两</a:t>
            </a:r>
            <a:r>
              <a:rPr lang="zh-CN" altLang="en-US" sz="2000" dirty="0">
                <a:sym typeface="+mn-ea"/>
              </a:rPr>
              <a:t>阶段提交的区别是：</a:t>
            </a:r>
            <a:endParaRPr lang="zh-CN" altLang="en-US" sz="2000" dirty="0"/>
          </a:p>
          <a:p>
            <a:r>
              <a:rPr lang="zh-CN" altLang="en-US" sz="2000" dirty="0">
                <a:sym typeface="+mn-ea"/>
              </a:rPr>
              <a:t>  </a:t>
            </a:r>
            <a:r>
              <a:rPr lang="en-US" altLang="zh-CN" sz="2000" dirty="0">
                <a:sym typeface="+mn-ea"/>
              </a:rPr>
              <a:t>1) </a:t>
            </a:r>
            <a:r>
              <a:rPr lang="en-US" altLang="zh-CN" sz="2000" dirty="0" smtClean="0">
                <a:sym typeface="+mn-ea"/>
              </a:rPr>
              <a:t>2PC</a:t>
            </a:r>
            <a:r>
              <a:rPr lang="zh-CN" altLang="en-US" sz="2000" dirty="0" smtClean="0">
                <a:sym typeface="+mn-ea"/>
              </a:rPr>
              <a:t>是</a:t>
            </a:r>
            <a:r>
              <a:rPr lang="zh-CN" altLang="en-US" sz="2000" dirty="0">
                <a:solidFill>
                  <a:srgbClr val="FF0000"/>
                </a:solidFill>
                <a:sym typeface="+mn-ea"/>
              </a:rPr>
              <a:t>资源层面</a:t>
            </a:r>
            <a:r>
              <a:rPr lang="zh-CN" altLang="en-US" sz="2000" dirty="0">
                <a:sym typeface="+mn-ea"/>
              </a:rPr>
              <a:t>的分布式事务，</a:t>
            </a:r>
            <a:r>
              <a:rPr lang="zh-CN" altLang="en-US" sz="2000" dirty="0">
                <a:solidFill>
                  <a:srgbClr val="FF0000"/>
                </a:solidFill>
                <a:sym typeface="+mn-ea"/>
              </a:rPr>
              <a:t>强一致性</a:t>
            </a:r>
            <a:r>
              <a:rPr lang="zh-CN" altLang="en-US" sz="2000" dirty="0">
                <a:sym typeface="+mn-ea"/>
              </a:rPr>
              <a:t>，在两阶段提交的整个过程中，一直会持有资源的锁。</a:t>
            </a:r>
            <a:r>
              <a:rPr lang="zh-CN" altLang="en-US" sz="2000" dirty="0" smtClean="0">
                <a:sym typeface="+mn-ea"/>
              </a:rPr>
              <a:t>（</a:t>
            </a:r>
            <a:r>
              <a:rPr lang="en-US" altLang="zh-CN" sz="2000" dirty="0" smtClean="0">
                <a:sym typeface="+mn-ea"/>
              </a:rPr>
              <a:t>2PC</a:t>
            </a:r>
            <a:r>
              <a:rPr lang="zh-CN" altLang="en-US" sz="2000" dirty="0" smtClean="0">
                <a:ea typeface="宋体" panose="02010600030101010101" pitchFamily="2" charset="-122"/>
                <a:sym typeface="+mn-ea"/>
              </a:rPr>
              <a:t>会</a:t>
            </a:r>
            <a:r>
              <a:rPr lang="zh-CN" altLang="en-US" sz="2000" dirty="0">
                <a:ea typeface="宋体" panose="02010600030101010101" pitchFamily="2" charset="-122"/>
                <a:sym typeface="+mn-ea"/>
              </a:rPr>
              <a:t>锁定账户余额</a:t>
            </a:r>
            <a:r>
              <a:rPr lang="en-US" altLang="zh-CN" sz="2000" dirty="0">
                <a:ea typeface="宋体" panose="02010600030101010101" pitchFamily="2" charset="-122"/>
                <a:sym typeface="+mn-ea"/>
              </a:rPr>
              <a:t>100</a:t>
            </a:r>
            <a:r>
              <a:rPr lang="zh-CN" altLang="en-US" sz="2000" dirty="0">
                <a:ea typeface="宋体" panose="02010600030101010101" pitchFamily="2" charset="-122"/>
                <a:sym typeface="+mn-ea"/>
              </a:rPr>
              <a:t>这条记录，直到提交或回滚事务</a:t>
            </a:r>
            <a:r>
              <a:rPr lang="zh-CN" altLang="en-US" sz="2000" dirty="0">
                <a:sym typeface="+mn-ea"/>
              </a:rPr>
              <a:t>）</a:t>
            </a:r>
            <a:endParaRPr lang="zh-CN" altLang="en-US" sz="2000" dirty="0"/>
          </a:p>
          <a:p>
            <a:r>
              <a:rPr lang="en-US" altLang="zh-CN" sz="2000" dirty="0" smtClean="0">
                <a:sym typeface="+mn-ea"/>
              </a:rPr>
              <a:t>  2</a:t>
            </a:r>
            <a:r>
              <a:rPr lang="en-US" altLang="zh-CN" sz="2000" dirty="0">
                <a:sym typeface="+mn-ea"/>
              </a:rPr>
              <a:t>) </a:t>
            </a:r>
            <a:r>
              <a:rPr lang="en-US" altLang="zh-CN" sz="2000" dirty="0" smtClean="0">
                <a:sym typeface="+mn-ea"/>
              </a:rPr>
              <a:t>TCC</a:t>
            </a:r>
            <a:r>
              <a:rPr lang="zh-CN" altLang="en-US" sz="2000" dirty="0">
                <a:sym typeface="+mn-ea"/>
              </a:rPr>
              <a:t>是</a:t>
            </a:r>
            <a:r>
              <a:rPr lang="zh-CN" altLang="en-US" sz="2000" dirty="0">
                <a:solidFill>
                  <a:srgbClr val="FF0000"/>
                </a:solidFill>
                <a:sym typeface="+mn-ea"/>
              </a:rPr>
              <a:t>业务层面</a:t>
            </a:r>
            <a:r>
              <a:rPr lang="zh-CN" altLang="en-US" sz="2000" dirty="0">
                <a:sym typeface="+mn-ea"/>
              </a:rPr>
              <a:t>的分布式事务，</a:t>
            </a:r>
            <a:r>
              <a:rPr lang="zh-CN" altLang="en-US" sz="2000" dirty="0">
                <a:solidFill>
                  <a:srgbClr val="FF0000"/>
                </a:solidFill>
                <a:sym typeface="+mn-ea"/>
              </a:rPr>
              <a:t>最终一致性</a:t>
            </a:r>
            <a:r>
              <a:rPr lang="zh-CN" altLang="en-US" sz="2000" dirty="0">
                <a:sym typeface="+mn-ea"/>
              </a:rPr>
              <a:t>，不会一直持有资源的锁。（</a:t>
            </a:r>
            <a:r>
              <a:rPr lang="en-US" altLang="zh-CN" sz="2000" dirty="0">
                <a:sym typeface="+mn-ea"/>
              </a:rPr>
              <a:t>TCC</a:t>
            </a:r>
            <a:r>
              <a:rPr lang="zh-CN" altLang="en-US" sz="2000" dirty="0">
                <a:ea typeface="宋体" panose="02010600030101010101" pitchFamily="2" charset="-122"/>
                <a:sym typeface="+mn-ea"/>
              </a:rPr>
              <a:t>会在临时表中预留</a:t>
            </a:r>
            <a:r>
              <a:rPr lang="en-US" altLang="zh-CN" sz="2000" dirty="0">
                <a:ea typeface="宋体" panose="02010600030101010101" pitchFamily="2" charset="-122"/>
                <a:sym typeface="+mn-ea"/>
              </a:rPr>
              <a:t>10</a:t>
            </a:r>
            <a:r>
              <a:rPr lang="zh-CN" altLang="en-US" sz="2000" dirty="0">
                <a:ea typeface="宋体" panose="02010600030101010101" pitchFamily="2" charset="-122"/>
                <a:sym typeface="+mn-ea"/>
              </a:rPr>
              <a:t>元，预留和真正的扣除分为两个事务</a:t>
            </a:r>
            <a:r>
              <a:rPr lang="zh-CN" altLang="en-US" sz="2000" dirty="0">
                <a:sym typeface="+mn-ea"/>
              </a:rPr>
              <a:t>）</a:t>
            </a:r>
            <a:endParaRPr lang="zh-CN" altLang="en-US" sz="2000" dirty="0"/>
          </a:p>
          <a:p>
            <a:endParaRPr lang="zh-CN" altLang="en-US" sz="2000" dirty="0"/>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2"/>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30" name="CONTENTS"/>
          <p:cNvSpPr txBox="1"/>
          <p:nvPr/>
        </p:nvSpPr>
        <p:spPr>
          <a:xfrm>
            <a:off x="306705" y="2936875"/>
            <a:ext cx="4980940" cy="1015659"/>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lang="en-US" altLang="zh-CN" dirty="0">
                <a:latin typeface="微软雅黑 Light" panose="020B0502040204020203" charset="-122"/>
                <a:ea typeface="微软雅黑 Light" panose="020B0502040204020203" charset="-122"/>
              </a:rPr>
              <a:t>CHAPTER</a:t>
            </a:r>
            <a:endParaRPr dirty="0">
              <a:latin typeface="微软雅黑 Light" panose="020B0502040204020203" charset="-122"/>
              <a:ea typeface="微软雅黑 Light" panose="020B0502040204020203" charset="-122"/>
            </a:endParaRPr>
          </a:p>
        </p:txBody>
      </p:sp>
      <p:sp>
        <p:nvSpPr>
          <p:cNvPr id="15" name="PART 03"/>
          <p:cNvSpPr txBox="1"/>
          <p:nvPr/>
        </p:nvSpPr>
        <p:spPr>
          <a:xfrm>
            <a:off x="6786237" y="3262236"/>
            <a:ext cx="5032375"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四</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TCC</a:t>
            </a:r>
            <a:r>
              <a:rPr lang="zh-CN" altLang="en-US" b="1" dirty="0" smtClean="0">
                <a:latin typeface="微软雅黑" panose="020B0503020204020204" charset="-122"/>
                <a:ea typeface="微软雅黑" panose="020B0503020204020204" charset="-122"/>
              </a:rPr>
              <a:t>在售后场景中的应用</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163320"/>
            <a:ext cx="3657600" cy="5013960"/>
          </a:xfrm>
        </p:spPr>
        <p:txBody>
          <a:bodyPr>
            <a:normAutofit/>
          </a:bodyPr>
          <a:lstStyle/>
          <a:p>
            <a:pPr marL="0" indent="0">
              <a:buNone/>
            </a:pPr>
            <a:r>
              <a:rPr lang="zh-CN" altLang="en-US" sz="2000" dirty="0">
                <a:sym typeface="+mn-ea"/>
              </a:rPr>
              <a:t>订单收到请求（转班）</a:t>
            </a:r>
            <a:endParaRPr lang="zh-CN" altLang="en-US" sz="2000" dirty="0"/>
          </a:p>
          <a:p>
            <a:pPr marL="0" indent="0">
              <a:buNone/>
            </a:pPr>
            <a:r>
              <a:rPr lang="zh-CN" altLang="en-US" sz="2000" dirty="0">
                <a:sym typeface="+mn-ea"/>
              </a:rPr>
              <a:t>1、请求退</a:t>
            </a:r>
            <a:r>
              <a:rPr lang="zh-CN" altLang="en-US" sz="2000" dirty="0" smtClean="0">
                <a:sym typeface="+mn-ea"/>
              </a:rPr>
              <a:t>费（退费校验金额，生成退费任务）</a:t>
            </a:r>
            <a:endParaRPr lang="zh-CN" altLang="en-US" sz="2000" dirty="0"/>
          </a:p>
          <a:p>
            <a:pPr marL="0" indent="0">
              <a:buNone/>
            </a:pPr>
            <a:r>
              <a:rPr lang="zh-CN" altLang="en-US" sz="2000" dirty="0">
                <a:sym typeface="+mn-ea"/>
              </a:rPr>
              <a:t>2、请求客</a:t>
            </a:r>
            <a:r>
              <a:rPr lang="zh-CN" altLang="en-US" sz="2000" dirty="0" smtClean="0">
                <a:sym typeface="+mn-ea"/>
              </a:rPr>
              <a:t>诉（客诉更新工单状态）</a:t>
            </a:r>
            <a:endParaRPr lang="zh-CN" altLang="en-US" sz="2000" dirty="0"/>
          </a:p>
          <a:p>
            <a:pPr marL="0" indent="0">
              <a:buNone/>
            </a:pPr>
            <a:r>
              <a:rPr lang="zh-CN" altLang="en-US" sz="2000" dirty="0">
                <a:sym typeface="+mn-ea"/>
              </a:rPr>
              <a:t>3、处理本地转班</a:t>
            </a:r>
            <a:r>
              <a:rPr lang="zh-CN" altLang="en-US" sz="2000" dirty="0" smtClean="0">
                <a:sym typeface="+mn-ea"/>
              </a:rPr>
              <a:t>逻辑（</a:t>
            </a:r>
            <a:r>
              <a:rPr lang="zh-CN" altLang="en-US" sz="2000" dirty="0"/>
              <a:t>更改老单状态，创建新单</a:t>
            </a:r>
            <a:r>
              <a:rPr lang="zh-CN" altLang="en-US" sz="2000" dirty="0" smtClean="0">
                <a:sym typeface="+mn-ea"/>
              </a:rPr>
              <a:t>）</a:t>
            </a:r>
            <a:endParaRPr lang="zh-CN" altLang="en-US" sz="2000" dirty="0">
              <a:sym typeface="+mn-ea"/>
            </a:endParaRPr>
          </a:p>
          <a:p>
            <a:pPr marL="0" indent="0">
              <a:buNone/>
            </a:pPr>
            <a:endParaRPr lang="zh-CN" altLang="en-US" sz="2000" dirty="0"/>
          </a:p>
          <a:p>
            <a:pPr marL="0" indent="0">
              <a:buNone/>
            </a:pPr>
            <a:r>
              <a:rPr lang="zh-CN" altLang="en-US" sz="2000" dirty="0" smtClean="0"/>
              <a:t>         订单处理本地逻辑会有各种校验，且由于生成学员方案到生成新单时间跨度较长，会发生</a:t>
            </a:r>
            <a:r>
              <a:rPr lang="zh-CN" altLang="en-US" sz="2000" dirty="0"/>
              <a:t>转班</a:t>
            </a:r>
            <a:r>
              <a:rPr lang="zh-CN" altLang="en-US" sz="2000" dirty="0" smtClean="0"/>
              <a:t>失败，但此时</a:t>
            </a:r>
            <a:r>
              <a:rPr lang="zh-CN" altLang="en-US" sz="2000" dirty="0" smtClean="0">
                <a:solidFill>
                  <a:srgbClr val="FF0000"/>
                </a:solidFill>
              </a:rPr>
              <a:t>退</a:t>
            </a:r>
            <a:r>
              <a:rPr lang="zh-CN" altLang="en-US" sz="2000" dirty="0">
                <a:solidFill>
                  <a:srgbClr val="FF0000"/>
                </a:solidFill>
              </a:rPr>
              <a:t>费系统已经记录退费任务，造成数据不一致</a:t>
            </a:r>
            <a:r>
              <a:rPr lang="zh-CN" altLang="en-US" sz="2000" dirty="0"/>
              <a:t>！</a:t>
            </a:r>
          </a:p>
        </p:txBody>
      </p:sp>
      <p:sp>
        <p:nvSpPr>
          <p:cNvPr id="2" name="文本占位符 2"/>
          <p:cNvSpPr>
            <a:spLocks noGrp="1"/>
          </p:cNvSpPr>
          <p:nvPr/>
        </p:nvSpPr>
        <p:spPr>
          <a:xfrm>
            <a:off x="838200" y="459740"/>
            <a:ext cx="3657600" cy="583565"/>
          </a:xfrm>
          <a:prstGeom prst="rect">
            <a:avLst/>
          </a:prstGeom>
          <a:ln w="12700">
            <a:miter lim="400000"/>
          </a:ln>
        </p:spPr>
        <p:txBody>
          <a:bodyPr lIns="45718" tIns="45718" rIns="45718" bIns="45718">
            <a:normAutofit/>
          </a:bodyPr>
          <a:lst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a:lstStyle>
          <a:p>
            <a:pPr marL="0" indent="0">
              <a:buNone/>
            </a:pPr>
            <a:r>
              <a:rPr lang="zh-CN" altLang="en-US" sz="2400"/>
              <a:t>引入前</a:t>
            </a:r>
          </a:p>
        </p:txBody>
      </p:sp>
      <p:pic>
        <p:nvPicPr>
          <p:cNvPr id="5" name="图片 4"/>
          <p:cNvPicPr>
            <a:picLocks noChangeAspect="1"/>
          </p:cNvPicPr>
          <p:nvPr/>
        </p:nvPicPr>
        <p:blipFill>
          <a:blip r:embed="rId2"/>
          <a:stretch>
            <a:fillRect/>
          </a:stretch>
        </p:blipFill>
        <p:spPr>
          <a:xfrm>
            <a:off x="4844415" y="1043305"/>
            <a:ext cx="6951980" cy="4780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65785" y="539115"/>
            <a:ext cx="4994910" cy="5638165"/>
          </a:xfrm>
        </p:spPr>
        <p:txBody>
          <a:bodyPr/>
          <a:lstStyle/>
          <a:p>
            <a:pPr marL="0" indent="0">
              <a:buNone/>
            </a:pPr>
            <a:endParaRPr lang="zh-CN" altLang="en-US" sz="2000" dirty="0"/>
          </a:p>
          <a:p>
            <a:pPr marL="0" indent="0">
              <a:buNone/>
            </a:pPr>
            <a:endParaRPr lang="zh-CN" altLang="en-US" sz="2000" dirty="0"/>
          </a:p>
          <a:p>
            <a:pPr marL="0" indent="0">
              <a:buNone/>
            </a:pPr>
            <a:r>
              <a:rPr lang="zh-CN" altLang="en-US" sz="2000" dirty="0"/>
              <a:t>订单收到请求（转班）</a:t>
            </a:r>
          </a:p>
          <a:p>
            <a:pPr marL="0" indent="0">
              <a:buNone/>
            </a:pPr>
            <a:r>
              <a:rPr lang="zh-CN" altLang="en-US" sz="2000" dirty="0"/>
              <a:t>1、try退</a:t>
            </a:r>
            <a:r>
              <a:rPr lang="zh-CN" altLang="en-US" sz="2000" dirty="0" smtClean="0"/>
              <a:t>费（退费做金额校验，预留退费金额）</a:t>
            </a:r>
            <a:endParaRPr lang="zh-CN" altLang="en-US" sz="2000" dirty="0"/>
          </a:p>
          <a:p>
            <a:pPr marL="0" indent="0">
              <a:buNone/>
            </a:pPr>
            <a:r>
              <a:rPr lang="zh-CN" altLang="en-US" sz="2000" dirty="0"/>
              <a:t>2、try客</a:t>
            </a:r>
            <a:r>
              <a:rPr lang="zh-CN" altLang="en-US" sz="2000" dirty="0" smtClean="0"/>
              <a:t>诉（更新工单状态）</a:t>
            </a:r>
            <a:endParaRPr lang="zh-CN" altLang="en-US" sz="2000" dirty="0"/>
          </a:p>
          <a:p>
            <a:pPr marL="0" indent="0">
              <a:buNone/>
            </a:pPr>
            <a:r>
              <a:rPr lang="zh-CN" altLang="en-US" sz="2000" dirty="0"/>
              <a:t>3、try本地转班(更改原单状态，创建新单)</a:t>
            </a:r>
          </a:p>
          <a:p>
            <a:pPr marL="0" indent="0">
              <a:buNone/>
            </a:pPr>
            <a:r>
              <a:rPr lang="en-US" altLang="zh-CN" sz="2000" dirty="0"/>
              <a:t>4</a:t>
            </a:r>
            <a:r>
              <a:rPr lang="zh-CN" altLang="en-US" sz="2000" dirty="0">
                <a:ea typeface="宋体" panose="02010600030101010101" pitchFamily="2" charset="-122"/>
              </a:rPr>
              <a:t>、</a:t>
            </a:r>
            <a:r>
              <a:rPr lang="zh-CN" altLang="en-US" sz="2000" dirty="0"/>
              <a:t>事务管理器向各个参与者提交事务</a:t>
            </a:r>
          </a:p>
          <a:p>
            <a:pPr marL="0" indent="0">
              <a:buNone/>
            </a:pPr>
            <a:endParaRPr lang="zh-CN" altLang="en-US" sz="2000" dirty="0"/>
          </a:p>
          <a:p>
            <a:pPr marL="0" indent="0">
              <a:buNone/>
            </a:pPr>
            <a:r>
              <a:rPr lang="en-US" altLang="zh-CN" sz="2000" dirty="0"/>
              <a:t>        </a:t>
            </a:r>
            <a:r>
              <a:rPr lang="zh-CN" altLang="en-US" sz="2000" dirty="0"/>
              <a:t>假设订单处理本地转班逻辑失败，此时事务管理器会通知各个参与者回滚事务</a:t>
            </a:r>
            <a:r>
              <a:rPr lang="zh-CN" altLang="en-US" sz="2000" dirty="0" smtClean="0"/>
              <a:t>！</a:t>
            </a:r>
            <a:endParaRPr lang="en-US" altLang="zh-CN" sz="2000" dirty="0">
              <a:ea typeface="宋体" panose="02010600030101010101" pitchFamily="2" charset="-122"/>
            </a:endParaRPr>
          </a:p>
          <a:p>
            <a:pPr marL="0" indent="0">
              <a:buNone/>
            </a:pPr>
            <a:endParaRPr lang="en-US" altLang="zh-CN" sz="2000" dirty="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5721350" y="725805"/>
            <a:ext cx="6312535" cy="4758055"/>
          </a:xfrm>
          <a:prstGeom prst="rect">
            <a:avLst/>
          </a:prstGeom>
        </p:spPr>
      </p:pic>
      <p:sp>
        <p:nvSpPr>
          <p:cNvPr id="2" name="文本占位符 2"/>
          <p:cNvSpPr>
            <a:spLocks noGrp="1"/>
          </p:cNvSpPr>
          <p:nvPr/>
        </p:nvSpPr>
        <p:spPr>
          <a:xfrm>
            <a:off x="565785" y="459740"/>
            <a:ext cx="3657600" cy="583565"/>
          </a:xfrm>
          <a:prstGeom prst="rect">
            <a:avLst/>
          </a:prstGeom>
          <a:ln w="12700">
            <a:miter lim="400000"/>
          </a:ln>
        </p:spPr>
        <p:txBody>
          <a:bodyPr lIns="45718" tIns="45718" rIns="45718" bIns="45718">
            <a:normAutofit/>
          </a:bodyPr>
          <a:lst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a:lstStyle>
          <a:p>
            <a:pPr marL="0" indent="0">
              <a:buNone/>
            </a:pPr>
            <a:r>
              <a:rPr lang="zh-CN" altLang="en-US" sz="2400"/>
              <a:t>引入后</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2"/>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30" name="CONTENTS"/>
          <p:cNvSpPr txBox="1"/>
          <p:nvPr/>
        </p:nvSpPr>
        <p:spPr>
          <a:xfrm>
            <a:off x="306705" y="2936875"/>
            <a:ext cx="4980940" cy="1015659"/>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lang="en-US" altLang="zh-CN" dirty="0">
                <a:latin typeface="微软雅黑 Light" panose="020B0502040204020203" charset="-122"/>
                <a:ea typeface="微软雅黑 Light" panose="020B0502040204020203" charset="-122"/>
              </a:rPr>
              <a:t>CHAPTER</a:t>
            </a:r>
            <a:endParaRPr dirty="0">
              <a:latin typeface="微软雅黑 Light" panose="020B0502040204020203" charset="-122"/>
              <a:ea typeface="微软雅黑 Light" panose="020B0502040204020203" charset="-122"/>
            </a:endParaRPr>
          </a:p>
        </p:txBody>
      </p:sp>
      <p:sp>
        <p:nvSpPr>
          <p:cNvPr id="132" name="PART 02"/>
          <p:cNvSpPr txBox="1"/>
          <p:nvPr/>
        </p:nvSpPr>
        <p:spPr>
          <a:xfrm>
            <a:off x="7206607" y="3049989"/>
            <a:ext cx="3905873" cy="553994"/>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r>
              <a:rPr lang="zh-CN" altLang="en-US" b="1" dirty="0">
                <a:latin typeface="微软雅黑" panose="020B0503020204020204" charset="-122"/>
                <a:ea typeface="微软雅黑" panose="020B0503020204020204" charset="-122"/>
              </a:rPr>
              <a:t>一</a:t>
            </a:r>
            <a:r>
              <a:rPr lang="zh-CN" altLang="en-US" b="1" dirty="0" smtClean="0">
                <a:latin typeface="微软雅黑" panose="020B0503020204020204" charset="-122"/>
                <a:ea typeface="微软雅黑" panose="020B0503020204020204" charset="-122"/>
              </a:rPr>
              <a:t>、事务</a:t>
            </a:r>
            <a:r>
              <a:rPr lang="en-US" altLang="zh-CN" b="1" dirty="0" smtClean="0">
                <a:latin typeface="微软雅黑" panose="020B0503020204020204" charset="-122"/>
                <a:ea typeface="微软雅黑" panose="020B0503020204020204" charset="-122"/>
              </a:rPr>
              <a:t>&amp;</a:t>
            </a:r>
            <a:r>
              <a:rPr lang="zh-CN" altLang="en-US" b="1" dirty="0" smtClean="0">
                <a:latin typeface="微软雅黑" panose="020B0503020204020204" charset="-122"/>
                <a:ea typeface="微软雅黑" panose="020B0503020204020204" charset="-122"/>
              </a:rPr>
              <a:t>分布式事务</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2298" y="113197"/>
            <a:ext cx="10515600" cy="1325563"/>
          </a:xfrm>
        </p:spPr>
        <p:txBody>
          <a:bodyPr>
            <a:normAutofit/>
          </a:bodyPr>
          <a:lstStyle/>
          <a:p>
            <a:r>
              <a:rPr lang="zh-CN" altLang="en-US" sz="2800" dirty="0" smtClean="0"/>
              <a:t>引入步骤</a:t>
            </a:r>
            <a:endParaRPr lang="zh-CN" altLang="en-US" sz="2800" dirty="0"/>
          </a:p>
        </p:txBody>
      </p:sp>
      <p:sp>
        <p:nvSpPr>
          <p:cNvPr id="3" name="文本占位符 2"/>
          <p:cNvSpPr>
            <a:spLocks noGrp="1"/>
          </p:cNvSpPr>
          <p:nvPr>
            <p:ph type="body" idx="1"/>
          </p:nvPr>
        </p:nvSpPr>
        <p:spPr>
          <a:xfrm>
            <a:off x="474307" y="1418253"/>
            <a:ext cx="5338665" cy="4758709"/>
          </a:xfrm>
        </p:spPr>
        <p:txBody>
          <a:bodyPr>
            <a:normAutofit/>
          </a:bodyPr>
          <a:lstStyle/>
          <a:p>
            <a:r>
              <a:rPr lang="en-US" altLang="zh-CN" dirty="0" smtClean="0"/>
              <a:t>1.</a:t>
            </a:r>
            <a:r>
              <a:rPr lang="zh-CN" altLang="en-US" dirty="0" smtClean="0"/>
              <a:t>引入</a:t>
            </a:r>
            <a:r>
              <a:rPr lang="en-US" altLang="zh-CN" dirty="0" smtClean="0"/>
              <a:t>jar</a:t>
            </a:r>
            <a:r>
              <a:rPr lang="zh-CN" altLang="en-US" dirty="0" smtClean="0"/>
              <a:t>包</a:t>
            </a:r>
            <a:endParaRPr lang="en-US" altLang="zh-CN" dirty="0" smtClean="0"/>
          </a:p>
          <a:p>
            <a:r>
              <a:rPr lang="en-US" altLang="zh-CN" dirty="0" smtClean="0"/>
              <a:t>2.</a:t>
            </a:r>
            <a:r>
              <a:rPr lang="zh-CN" altLang="en-US" dirty="0" smtClean="0"/>
              <a:t>原有接口</a:t>
            </a:r>
            <a:r>
              <a:rPr lang="en-US" altLang="zh-CN" dirty="0" smtClean="0"/>
              <a:t>”</a:t>
            </a:r>
            <a:r>
              <a:rPr lang="zh-CN" altLang="en-US" dirty="0"/>
              <a:t>一拆三</a:t>
            </a:r>
            <a:r>
              <a:rPr lang="en-US" altLang="zh-CN" dirty="0" smtClean="0"/>
              <a:t>”Try</a:t>
            </a:r>
            <a:r>
              <a:rPr lang="zh-CN" altLang="en-US" dirty="0" smtClean="0"/>
              <a:t>、</a:t>
            </a:r>
            <a:r>
              <a:rPr lang="en-US" altLang="zh-CN" dirty="0" smtClean="0"/>
              <a:t>Confirm</a:t>
            </a:r>
            <a:r>
              <a:rPr lang="zh-CN" altLang="en-US" dirty="0" smtClean="0"/>
              <a:t>、</a:t>
            </a:r>
            <a:r>
              <a:rPr lang="en-US" altLang="zh-CN" dirty="0" smtClean="0"/>
              <a:t>Cancel</a:t>
            </a:r>
            <a:r>
              <a:rPr lang="zh-CN" altLang="en-US" dirty="0" smtClean="0"/>
              <a:t>（</a:t>
            </a:r>
            <a:r>
              <a:rPr lang="en-US" altLang="zh-CN" dirty="0" smtClean="0"/>
              <a:t>RPC</a:t>
            </a:r>
            <a:r>
              <a:rPr lang="zh-CN" altLang="en-US" dirty="0" smtClean="0"/>
              <a:t>方式调用）</a:t>
            </a:r>
            <a:endParaRPr lang="en-US" altLang="zh-CN" dirty="0" smtClean="0"/>
          </a:p>
          <a:p>
            <a:r>
              <a:rPr lang="en-US" altLang="zh-CN" dirty="0" smtClean="0"/>
              <a:t>3.</a:t>
            </a:r>
            <a:r>
              <a:rPr lang="zh-CN" altLang="en-US" dirty="0" smtClean="0"/>
              <a:t>新建</a:t>
            </a:r>
            <a:r>
              <a:rPr lang="en-US" altLang="zh-CN" dirty="0" smtClean="0"/>
              <a:t>TCC</a:t>
            </a:r>
            <a:r>
              <a:rPr lang="zh-CN" altLang="en-US" dirty="0" smtClean="0"/>
              <a:t>活动日志表</a:t>
            </a:r>
            <a:endParaRPr lang="en-US" altLang="zh-CN" dirty="0" smtClean="0"/>
          </a:p>
          <a:p>
            <a:r>
              <a:rPr lang="en-US" altLang="zh-CN" dirty="0" smtClean="0"/>
              <a:t>4.</a:t>
            </a:r>
            <a:r>
              <a:rPr lang="zh-CN" altLang="en-US" dirty="0" smtClean="0"/>
              <a:t>配置补偿</a:t>
            </a:r>
            <a:r>
              <a:rPr lang="en-US" altLang="zh-CN" dirty="0" smtClean="0"/>
              <a:t>job</a:t>
            </a:r>
            <a:r>
              <a:rPr lang="zh-CN" altLang="en-US" dirty="0" smtClean="0"/>
              <a:t>的执行周期，最大补偿次数</a:t>
            </a:r>
            <a:endParaRPr lang="en-US" altLang="zh-CN" dirty="0" smtClean="0"/>
          </a:p>
          <a:p>
            <a:r>
              <a:rPr lang="en-US" altLang="zh-CN" dirty="0" smtClean="0"/>
              <a:t>5.</a:t>
            </a:r>
            <a:r>
              <a:rPr lang="zh-CN" altLang="en-US" dirty="0" smtClean="0"/>
              <a:t>实现告警规则</a:t>
            </a:r>
            <a:endParaRPr lang="en-US" altLang="zh-CN" dirty="0" smtClean="0"/>
          </a:p>
          <a:p>
            <a:r>
              <a:rPr lang="zh-CN" altLang="en-US" dirty="0" smtClean="0"/>
              <a:t>注：需要注意</a:t>
            </a:r>
            <a:r>
              <a:rPr lang="zh-CN" altLang="en-US" dirty="0" smtClean="0">
                <a:solidFill>
                  <a:srgbClr val="FF0000"/>
                </a:solidFill>
              </a:rPr>
              <a:t>幂等性</a:t>
            </a:r>
            <a:r>
              <a:rPr lang="zh-CN" altLang="en-US" dirty="0">
                <a:solidFill>
                  <a:srgbClr val="FF0000"/>
                </a:solidFill>
              </a:rPr>
              <a:t>控制、允许空回</a:t>
            </a:r>
            <a:r>
              <a:rPr lang="zh-CN" altLang="en-US" dirty="0" smtClean="0">
                <a:solidFill>
                  <a:srgbClr val="FF0000"/>
                </a:solidFill>
              </a:rPr>
              <a:t>滚、</a:t>
            </a:r>
            <a:r>
              <a:rPr lang="zh-CN" altLang="en-US" dirty="0">
                <a:solidFill>
                  <a:srgbClr val="FF0000"/>
                </a:solidFill>
              </a:rPr>
              <a:t>业务数据可见性</a:t>
            </a:r>
            <a:r>
              <a:rPr lang="zh-CN" altLang="en-US" dirty="0" smtClean="0">
                <a:solidFill>
                  <a:srgbClr val="FF0000"/>
                </a:solidFill>
              </a:rPr>
              <a:t>控制和</a:t>
            </a:r>
            <a:r>
              <a:rPr lang="zh-CN" altLang="en-US" dirty="0">
                <a:solidFill>
                  <a:srgbClr val="FF0000"/>
                </a:solidFill>
              </a:rPr>
              <a:t>并发访问控制</a:t>
            </a:r>
            <a:endParaRPr lang="en-US" altLang="zh-CN" dirty="0" smtClean="0">
              <a:solidFill>
                <a:srgbClr val="FF0000"/>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790" y="263678"/>
            <a:ext cx="6096528" cy="256816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205" y="3049636"/>
            <a:ext cx="6096528" cy="36731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4" name="淘宝网Chenying0907出品 12"/>
          <p:cNvGrpSpPr/>
          <p:nvPr/>
        </p:nvGrpSpPr>
        <p:grpSpPr>
          <a:xfrm>
            <a:off x="-565785" y="102235"/>
            <a:ext cx="6704330" cy="6653530"/>
            <a:chOff x="0" y="0"/>
            <a:chExt cx="7939314" cy="6858000"/>
          </a:xfrm>
        </p:grpSpPr>
        <p:pic>
          <p:nvPicPr>
            <p:cNvPr id="122" name="淘宝网Chenying0907出品 5" descr="淘宝网Chenying0907出品 5"/>
            <p:cNvPicPr>
              <a:picLocks noChangeAspect="1"/>
            </p:cNvPicPr>
            <p:nvPr/>
          </p:nvPicPr>
          <p:blipFill>
            <a:blip r:embed="rId2"/>
            <a:srcRect l="12131" r="10708"/>
            <a:stretch>
              <a:fillRect/>
            </a:stretch>
          </p:blipFill>
          <p:spPr>
            <a:xfrm>
              <a:off x="0" y="0"/>
              <a:ext cx="7939315" cy="6858000"/>
            </a:xfrm>
            <a:prstGeom prst="rect">
              <a:avLst/>
            </a:prstGeom>
            <a:ln w="12700" cap="flat">
              <a:noFill/>
              <a:miter lim="400000"/>
              <a:headEnd/>
              <a:tailEnd/>
            </a:ln>
            <a:effectLst/>
          </p:spPr>
        </p:pic>
        <p:sp>
          <p:nvSpPr>
            <p:cNvPr id="123" name="淘宝网Chenying0907出品 6"/>
            <p:cNvSpPr/>
            <p:nvPr/>
          </p:nvSpPr>
          <p:spPr>
            <a:xfrm>
              <a:off x="0" y="0"/>
              <a:ext cx="7939315" cy="6858000"/>
            </a:xfrm>
            <a:prstGeom prst="rect">
              <a:avLst/>
            </a:prstGeom>
            <a:solidFill>
              <a:srgbClr val="000000">
                <a:alpha val="7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25" name="淘宝网Chenying0907出品 7"/>
          <p:cNvSpPr/>
          <p:nvPr/>
        </p:nvSpPr>
        <p:spPr>
          <a:xfrm>
            <a:off x="-508000" y="2204085"/>
            <a:ext cx="6610350" cy="2449830"/>
          </a:xfrm>
          <a:prstGeom prst="rect">
            <a:avLst/>
          </a:prstGeom>
          <a:ln w="28575">
            <a:solidFill>
              <a:srgbClr val="FFFFFF"/>
            </a:solidFill>
            <a:miter/>
          </a:ln>
        </p:spPr>
        <p:txBody>
          <a:bodyPr lIns="45718" tIns="45718" rIns="45718" bIns="45718" anchor="ctr"/>
          <a:lstStyle/>
          <a:p>
            <a:pPr algn="ctr">
              <a:defRPr>
                <a:solidFill>
                  <a:srgbClr val="FFFFFF"/>
                </a:solidFill>
              </a:defRPr>
            </a:pPr>
            <a:endParaRPr/>
          </a:p>
        </p:txBody>
      </p:sp>
      <p:sp>
        <p:nvSpPr>
          <p:cNvPr id="126" name="淘宝网Chenying0907出品 8"/>
          <p:cNvSpPr txBox="1"/>
          <p:nvPr/>
        </p:nvSpPr>
        <p:spPr>
          <a:xfrm>
            <a:off x="34290" y="3529330"/>
            <a:ext cx="5525770" cy="505460"/>
          </a:xfrm>
          <a:prstGeom prst="rect">
            <a:avLst/>
          </a:prstGeom>
          <a:ln w="12700">
            <a:miter lim="400000"/>
          </a:ln>
        </p:spPr>
        <p:txBody>
          <a:bodyPr wrap="square" lIns="45718" tIns="45718" rIns="45718" bIns="45718">
            <a:spAutoFit/>
          </a:bodyPr>
          <a:lstStyle>
            <a:lvl1pPr algn="ct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130" name="CONTENTS"/>
          <p:cNvSpPr txBox="1"/>
          <p:nvPr/>
        </p:nvSpPr>
        <p:spPr>
          <a:xfrm>
            <a:off x="306705" y="2936875"/>
            <a:ext cx="4980940" cy="1015659"/>
          </a:xfrm>
          <a:prstGeom prst="rect">
            <a:avLst/>
          </a:prstGeom>
          <a:ln w="12700">
            <a:miter lim="400000"/>
          </a:ln>
        </p:spPr>
        <p:txBody>
          <a:bodyPr wrap="square" lIns="45718" tIns="45718" rIns="45718" bIns="45718">
            <a:spAutoFit/>
          </a:bodyPr>
          <a:lstStyle>
            <a:lvl1pPr>
              <a:defRPr sz="6000">
                <a:solidFill>
                  <a:srgbClr val="FFFFFF"/>
                </a:solidFill>
                <a:latin typeface="ADAM.CG PRO"/>
                <a:ea typeface="ADAM.CG PRO"/>
                <a:cs typeface="ADAM.CG PRO"/>
                <a:sym typeface="ADAM.CG PRO"/>
              </a:defRPr>
            </a:lvl1pPr>
          </a:lstStyle>
          <a:p>
            <a:r>
              <a:rPr lang="en-US" altLang="zh-CN" dirty="0">
                <a:latin typeface="微软雅黑 Light" panose="020B0502040204020203" charset="-122"/>
                <a:ea typeface="微软雅黑 Light" panose="020B0502040204020203" charset="-122"/>
              </a:rPr>
              <a:t>CHAPTER</a:t>
            </a:r>
            <a:endParaRPr dirty="0">
              <a:latin typeface="微软雅黑 Light" panose="020B0502040204020203" charset="-122"/>
              <a:ea typeface="微软雅黑 Light" panose="020B0502040204020203" charset="-122"/>
            </a:endParaRPr>
          </a:p>
        </p:txBody>
      </p:sp>
      <p:sp>
        <p:nvSpPr>
          <p:cNvPr id="15" name="PART 03"/>
          <p:cNvSpPr txBox="1"/>
          <p:nvPr/>
        </p:nvSpPr>
        <p:spPr>
          <a:xfrm>
            <a:off x="7364087" y="3262236"/>
            <a:ext cx="1614170" cy="551815"/>
          </a:xfrm>
          <a:prstGeom prst="rect">
            <a:avLst/>
          </a:prstGeom>
          <a:ln w="12700">
            <a:miter lim="400000"/>
          </a:ln>
        </p:spPr>
        <p:txBody>
          <a:bodyPr wrap="none" lIns="45718" tIns="45718" rIns="45718" bIns="45718">
            <a:spAutoFit/>
          </a:bodyPr>
          <a:lstStyle>
            <a:lvl1pPr>
              <a:defRPr sz="3000">
                <a:latin typeface="ITC Avant Garde Gothic Demi"/>
                <a:ea typeface="ITC Avant Garde Gothic Demi"/>
                <a:cs typeface="ITC Avant Garde Gothic Demi"/>
                <a:sym typeface="ITC Avant Garde Gothic Demi"/>
              </a:defRPr>
            </a:lvl1pPr>
          </a:lstStyle>
          <a:p>
            <a:pPr algn="l"/>
            <a:r>
              <a:rPr lang="zh-CN" altLang="en-US" b="1" dirty="0" smtClean="0">
                <a:latin typeface="微软雅黑" panose="020B0503020204020204" charset="-122"/>
                <a:ea typeface="微软雅黑" panose="020B0503020204020204" charset="-122"/>
                <a:sym typeface="+mn-ea"/>
              </a:rPr>
              <a:t>五、</a:t>
            </a:r>
            <a:r>
              <a:rPr lang="zh-CN" altLang="en-US" b="1" dirty="0">
                <a:latin typeface="微软雅黑" panose="020B0503020204020204" charset="-122"/>
                <a:ea typeface="微软雅黑" panose="020B0503020204020204" charset="-122"/>
                <a:sym typeface="+mn-ea"/>
              </a:rPr>
              <a:t>总结</a:t>
            </a:r>
            <a:endParaRPr lang="zh-CN" altLang="en-US" b="1"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238250"/>
            <a:ext cx="10515600" cy="4939030"/>
          </a:xfrm>
        </p:spPr>
        <p:txBody>
          <a:bodyPr>
            <a:normAutofit/>
          </a:bodyPr>
          <a:lstStyle/>
          <a:p>
            <a:pPr marL="0" indent="0">
              <a:buNone/>
            </a:pPr>
            <a:r>
              <a:rPr lang="zh-CN" altLang="en-US" dirty="0"/>
              <a:t>         </a:t>
            </a:r>
            <a:r>
              <a:rPr lang="zh-CN" altLang="en-US" dirty="0">
                <a:ea typeface="宋体" panose="02010600030101010101" pitchFamily="2" charset="-122"/>
              </a:rPr>
              <a:t>分布式系统痛点：在分布式系统中，每一个机器节点虽然都能明确的知道自己执行的事务是成功还是失败，但是却无法知道其他分布式节点的事务执行情况。</a:t>
            </a:r>
          </a:p>
          <a:p>
            <a:pPr marL="0" indent="0">
              <a:buNone/>
            </a:pPr>
            <a:r>
              <a:rPr lang="zh-CN" altLang="en-US" dirty="0">
                <a:ea typeface="宋体" panose="02010600030101010101" pitchFamily="2" charset="-122"/>
              </a:rPr>
              <a:t>         </a:t>
            </a:r>
            <a:r>
              <a:rPr lang="en-US" altLang="zh-CN" dirty="0">
                <a:ea typeface="宋体" panose="02010600030101010101" pitchFamily="2" charset="-122"/>
              </a:rPr>
              <a:t>CAP</a:t>
            </a:r>
            <a:r>
              <a:rPr lang="zh-CN" altLang="en-US" dirty="0">
                <a:ea typeface="宋体" panose="02010600030101010101" pitchFamily="2" charset="-122"/>
              </a:rPr>
              <a:t>定理：一致性、可用性、分区容忍性不可兼得。</a:t>
            </a:r>
          </a:p>
          <a:p>
            <a:pPr marL="0" indent="0">
              <a:buNone/>
            </a:pPr>
            <a:r>
              <a:rPr lang="zh-CN" altLang="en-US" dirty="0">
                <a:ea typeface="宋体" panose="02010600030101010101" pitchFamily="2" charset="-122"/>
              </a:rPr>
              <a:t>         </a:t>
            </a:r>
            <a:r>
              <a:rPr lang="en-US" altLang="zh-CN" dirty="0">
                <a:ea typeface="宋体" panose="02010600030101010101" pitchFamily="2" charset="-122"/>
              </a:rPr>
              <a:t>BASE</a:t>
            </a:r>
            <a:r>
              <a:rPr lang="zh-CN" altLang="en-US" dirty="0">
                <a:ea typeface="宋体" panose="02010600030101010101" pitchFamily="2" charset="-122"/>
              </a:rPr>
              <a:t>理论核心思想：我们无法做到强一致，但每个应用都可以根据自身的业务特点，采用适当的方式来使系统达到最终一致性（Eventual consistency）。</a:t>
            </a:r>
          </a:p>
          <a:p>
            <a:pPr marL="0" indent="0">
              <a:buNone/>
            </a:pPr>
            <a:r>
              <a:rPr lang="zh-CN" altLang="en-US" dirty="0">
                <a:ea typeface="宋体" panose="02010600030101010101" pitchFamily="2" charset="-122"/>
              </a:rPr>
              <a:t>         </a:t>
            </a:r>
            <a:r>
              <a:rPr lang="en-US" altLang="zh-CN" dirty="0">
                <a:ea typeface="宋体" panose="02010600030101010101" pitchFamily="2" charset="-122"/>
              </a:rPr>
              <a:t>2PC</a:t>
            </a:r>
            <a:r>
              <a:rPr lang="zh-CN" altLang="en-US" dirty="0">
                <a:ea typeface="宋体" panose="02010600030101010101" pitchFamily="2" charset="-122"/>
              </a:rPr>
              <a:t>和</a:t>
            </a:r>
            <a:r>
              <a:rPr lang="en-US" altLang="zh-CN" dirty="0">
                <a:ea typeface="宋体" panose="02010600030101010101" pitchFamily="2" charset="-122"/>
              </a:rPr>
              <a:t>TCC</a:t>
            </a:r>
            <a:r>
              <a:rPr lang="zh-CN" altLang="en-US" dirty="0">
                <a:ea typeface="宋体" panose="02010600030101010101" pitchFamily="2" charset="-122"/>
              </a:rPr>
              <a:t>对比：业务层面的占用，降低锁的粒度，可补偿。</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TCC</a:t>
            </a:r>
            <a:r>
              <a:rPr lang="zh-CN" altLang="en-US" dirty="0">
                <a:ea typeface="宋体" panose="02010600030101010101" pitchFamily="2" charset="-122"/>
              </a:rPr>
              <a:t>引入成本相对较高，酌</a:t>
            </a:r>
            <a:r>
              <a:rPr lang="zh-CN" altLang="en-US" dirty="0" smtClean="0">
                <a:ea typeface="宋体" panose="02010600030101010101" pitchFamily="2" charset="-122"/>
              </a:rPr>
              <a:t>情考虑。</a:t>
            </a:r>
            <a:endParaRPr lang="zh-CN" altLang="en-US" dirty="0">
              <a:ea typeface="宋体" panose="02010600030101010101" pitchFamily="2" charset="-122"/>
            </a:endParaRPr>
          </a:p>
        </p:txBody>
      </p:sp>
      <p:sp>
        <p:nvSpPr>
          <p:cNvPr id="4" name="标题 3"/>
          <p:cNvSpPr>
            <a:spLocks noGrp="1"/>
          </p:cNvSpPr>
          <p:nvPr>
            <p:ph type="title"/>
          </p:nvPr>
        </p:nvSpPr>
        <p:spPr>
          <a:xfrm>
            <a:off x="838200" y="365125"/>
            <a:ext cx="10515600" cy="1045210"/>
          </a:xfrm>
        </p:spPr>
        <p:txBody>
          <a:bodyPr>
            <a:normAutofit/>
          </a:bodyPr>
          <a:lstStyle/>
          <a:p>
            <a:r>
              <a:rPr lang="zh-CN" altLang="en-US" sz="3600" dirty="0" smtClean="0">
                <a:ea typeface="宋体" panose="02010600030101010101" pitchFamily="2" charset="-122"/>
              </a:rPr>
              <a:t>总结</a:t>
            </a:r>
            <a:r>
              <a:rPr lang="en-US" altLang="zh-CN" sz="3600" dirty="0" smtClean="0"/>
              <a:t>:</a:t>
            </a:r>
            <a:endParaRPr lang="zh-CN" altLang="en-US" sz="36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参考：</a:t>
            </a:r>
            <a:endParaRPr lang="zh-CN" altLang="en-US" sz="3600" dirty="0"/>
          </a:p>
        </p:txBody>
      </p:sp>
      <p:sp>
        <p:nvSpPr>
          <p:cNvPr id="3" name="文本占位符 2"/>
          <p:cNvSpPr>
            <a:spLocks noGrp="1"/>
          </p:cNvSpPr>
          <p:nvPr>
            <p:ph type="body" idx="1"/>
          </p:nvPr>
        </p:nvSpPr>
        <p:spPr/>
        <p:txBody>
          <a:bodyPr>
            <a:normAutofit/>
          </a:bodyPr>
          <a:lstStyle/>
          <a:p>
            <a:pPr marL="0" indent="0">
              <a:buNone/>
            </a:pPr>
            <a:r>
              <a:rPr lang="en-US" altLang="zh-CN" sz="2000" dirty="0" err="1" smtClean="0"/>
              <a:t>tcc</a:t>
            </a:r>
            <a:r>
              <a:rPr lang="en-US" altLang="zh-CN" sz="2000" dirty="0" smtClean="0"/>
              <a:t>-transaction</a:t>
            </a:r>
          </a:p>
          <a:p>
            <a:r>
              <a:rPr lang="en-US" altLang="zh-CN" sz="2000" dirty="0" smtClean="0"/>
              <a:t>https</a:t>
            </a:r>
            <a:r>
              <a:rPr lang="en-US" altLang="zh-CN" sz="2000" dirty="0"/>
              <a:t>://</a:t>
            </a:r>
            <a:r>
              <a:rPr lang="en-US" altLang="zh-CN" sz="2000" dirty="0" smtClean="0"/>
              <a:t>github.com/changmingxie/tcc-transaction</a:t>
            </a:r>
            <a:endParaRPr lang="zh-CN" altLang="en-US" sz="2000" dirty="0"/>
          </a:p>
          <a:p>
            <a:pPr marL="0" indent="0">
              <a:buNone/>
            </a:pPr>
            <a:r>
              <a:rPr lang="zh-CN" altLang="en-US" sz="2000" dirty="0"/>
              <a:t>大规模</a:t>
            </a:r>
            <a:r>
              <a:rPr lang="en-US" altLang="zh-CN" sz="2000" dirty="0"/>
              <a:t>SOA</a:t>
            </a:r>
            <a:r>
              <a:rPr lang="zh-CN" altLang="en-US" sz="2000" dirty="0"/>
              <a:t>系统中的分布事务处事</a:t>
            </a:r>
            <a:r>
              <a:rPr lang="en-US" altLang="zh-CN" sz="2000" dirty="0"/>
              <a:t>_</a:t>
            </a:r>
            <a:r>
              <a:rPr lang="zh-CN" altLang="en-US" sz="2000" dirty="0"/>
              <a:t>程立</a:t>
            </a:r>
            <a:endParaRPr lang="en-US" altLang="zh-CN" sz="2000" dirty="0" smtClean="0"/>
          </a:p>
          <a:p>
            <a:r>
              <a:rPr lang="en-US" altLang="zh-CN" sz="2000" dirty="0" smtClean="0"/>
              <a:t>https</a:t>
            </a:r>
            <a:r>
              <a:rPr lang="en-US" altLang="zh-CN" sz="2000" dirty="0"/>
              <a:t>://</a:t>
            </a:r>
            <a:r>
              <a:rPr lang="en-US" altLang="zh-CN" sz="2000" dirty="0" smtClean="0"/>
              <a:t>wenku.baidu.com/view/be946bec0975f46527d3e104.html</a:t>
            </a:r>
          </a:p>
          <a:p>
            <a:pPr marL="0" indent="0">
              <a:buNone/>
            </a:pPr>
            <a:r>
              <a:rPr lang="zh-CN" altLang="en-US" sz="2000" dirty="0"/>
              <a:t>分布式事务之</a:t>
            </a:r>
            <a:r>
              <a:rPr lang="en-US" altLang="zh-CN" sz="2000" dirty="0"/>
              <a:t>TCC</a:t>
            </a:r>
            <a:r>
              <a:rPr lang="zh-CN" altLang="en-US" sz="2000" dirty="0"/>
              <a:t>服务设计和实现注意事项</a:t>
            </a:r>
            <a:endParaRPr lang="en-US" altLang="zh-CN" sz="2000" dirty="0" smtClean="0"/>
          </a:p>
          <a:p>
            <a:r>
              <a:rPr lang="en-US" altLang="zh-CN" sz="2000" dirty="0"/>
              <a:t>https://segmentfault.com/a/1190000015612188?utm_source=tag-newest</a:t>
            </a:r>
          </a:p>
          <a:p>
            <a:pPr marL="0" indent="0">
              <a:buNone/>
            </a:pPr>
            <a:r>
              <a:rPr lang="en-US" altLang="zh-CN" sz="2000" dirty="0"/>
              <a:t>Fescar(Seata)</a:t>
            </a:r>
          </a:p>
          <a:p>
            <a:r>
              <a:rPr lang="zh-CN" altLang="en-US" sz="2000" dirty="0"/>
              <a:t>https://github.com/seata/seata</a:t>
            </a:r>
          </a:p>
          <a:p>
            <a:pPr marL="0" indent="0">
              <a:buNone/>
            </a:pPr>
            <a:r>
              <a:rPr lang="zh-CN" altLang="en-US" sz="2000" dirty="0"/>
              <a:t>芋道源码分析-TCC-Transaction</a:t>
            </a:r>
          </a:p>
          <a:p>
            <a:r>
              <a:rPr lang="zh-CN" altLang="en-US" sz="2000" dirty="0"/>
              <a:t>http://www.iocoder.cn/categories/TCC-Transaction/</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37" name="等腰三角形 6"/>
          <p:cNvSpPr/>
          <p:nvPr/>
        </p:nvSpPr>
        <p:spPr>
          <a:xfrm rot="900000">
            <a:off x="1809251" y="-1730423"/>
            <a:ext cx="9195687" cy="7927318"/>
          </a:xfrm>
          <a:prstGeom prst="triangle">
            <a:avLst/>
          </a:prstGeom>
          <a:ln w="12700">
            <a:solidFill>
              <a:srgbClr val="BFBFBF"/>
            </a:solidFill>
            <a:miter/>
          </a:ln>
        </p:spPr>
        <p:txBody>
          <a:bodyPr lIns="45718" tIns="45718" rIns="45718" bIns="45718" anchor="ctr"/>
          <a:lstStyle/>
          <a:p>
            <a:pPr algn="ctr">
              <a:defRPr>
                <a:solidFill>
                  <a:srgbClr val="FFFFFF"/>
                </a:solidFill>
              </a:defRPr>
            </a:pPr>
            <a:endParaRPr/>
          </a:p>
        </p:txBody>
      </p:sp>
      <p:sp>
        <p:nvSpPr>
          <p:cNvPr id="238" name="等腰三角形 7"/>
          <p:cNvSpPr/>
          <p:nvPr/>
        </p:nvSpPr>
        <p:spPr>
          <a:xfrm rot="18900000">
            <a:off x="635167" y="-1730423"/>
            <a:ext cx="9195686" cy="7927319"/>
          </a:xfrm>
          <a:prstGeom prst="triangle">
            <a:avLst/>
          </a:prstGeom>
          <a:ln w="12700">
            <a:solidFill>
              <a:srgbClr val="BFBFBF"/>
            </a:solidFill>
            <a:miter/>
          </a:ln>
        </p:spPr>
        <p:txBody>
          <a:bodyPr lIns="45718" tIns="45718" rIns="45718" bIns="45718" anchor="ctr"/>
          <a:lstStyle/>
          <a:p>
            <a:pPr algn="ctr">
              <a:defRPr>
                <a:solidFill>
                  <a:srgbClr val="FFFFFF"/>
                </a:solidFill>
              </a:defRPr>
            </a:pPr>
            <a:endParaRPr/>
          </a:p>
        </p:txBody>
      </p:sp>
      <p:sp>
        <p:nvSpPr>
          <p:cNvPr id="240" name="THANKS"/>
          <p:cNvSpPr txBox="1"/>
          <p:nvPr/>
        </p:nvSpPr>
        <p:spPr>
          <a:xfrm>
            <a:off x="2186669" y="1856888"/>
            <a:ext cx="3551609" cy="1938988"/>
          </a:xfrm>
          <a:prstGeom prst="rect">
            <a:avLst/>
          </a:prstGeom>
          <a:ln w="12700">
            <a:miter lim="400000"/>
          </a:ln>
        </p:spPr>
        <p:txBody>
          <a:bodyPr wrap="none" lIns="45718" tIns="45718" rIns="45718" bIns="45718">
            <a:spAutoFit/>
          </a:bodyPr>
          <a:lstStyle>
            <a:lvl1pPr>
              <a:defRPr sz="12000">
                <a:latin typeface="ITC Avant Garde Gothic Demi"/>
                <a:ea typeface="ITC Avant Garde Gothic Demi"/>
                <a:cs typeface="ITC Avant Garde Gothic Demi"/>
                <a:sym typeface="ITC Avant Garde Gothic Demi"/>
              </a:defRPr>
            </a:lvl1pPr>
          </a:lstStyle>
          <a:p>
            <a:pPr algn="ctr"/>
            <a:r>
              <a:rPr lang="en-US" b="1" dirty="0" smtClean="0">
                <a:latin typeface="微软雅黑 Light" panose="020B0502040204020203" charset="-122"/>
                <a:ea typeface="微软雅黑 Light" panose="020B0502040204020203" charset="-122"/>
              </a:rPr>
              <a:t>Q&amp;A</a:t>
            </a:r>
            <a:endParaRPr lang="en-US" b="1" dirty="0">
              <a:latin typeface="微软雅黑 Light" panose="020B0502040204020203" charset="-122"/>
              <a:ea typeface="微软雅黑 Light" panose="020B0502040204020203" charset="-122"/>
            </a:endParaRPr>
          </a:p>
        </p:txBody>
      </p:sp>
      <p:sp>
        <p:nvSpPr>
          <p:cNvPr id="5" name="标题 1"/>
          <p:cNvSpPr txBox="1"/>
          <p:nvPr/>
        </p:nvSpPr>
        <p:spPr>
          <a:xfrm>
            <a:off x="995338" y="764446"/>
            <a:ext cx="5934270" cy="1325563"/>
          </a:xfrm>
          <a:prstGeom prst="rect">
            <a:avLst/>
          </a:prstGeom>
          <a:ln w="12700">
            <a:miter lim="400000"/>
          </a:ln>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zh-CN" altLang="en-US" sz="3600" dirty="0" smtClean="0"/>
              <a:t>多谢聆听、望大家各有所获</a:t>
            </a:r>
            <a:endParaRPr lang="zh-CN" altLang="en-US" sz="3600" dirty="0"/>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down)">
                                      <p:cBhvr>
                                        <p:cTn id="7" dur="580">
                                          <p:stCondLst>
                                            <p:cond delay="0"/>
                                          </p:stCondLst>
                                        </p:cTn>
                                        <p:tgtEl>
                                          <p:spTgt spid="240"/>
                                        </p:tgtEl>
                                      </p:cBhvr>
                                    </p:animEffect>
                                    <p:anim calcmode="lin" valueType="num">
                                      <p:cBhvr>
                                        <p:cTn id="8" dur="1822" tmFilter="0,0; 0.14,0.36; 0.43,0.73; 0.71,0.91; 1.0,1.0">
                                          <p:stCondLst>
                                            <p:cond delay="0"/>
                                          </p:stCondLst>
                                        </p:cTn>
                                        <p:tgtEl>
                                          <p:spTgt spid="2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0"/>
                                        </p:tgtEl>
                                        <p:attrNameLst>
                                          <p:attrName>ppt_y</p:attrName>
                                        </p:attrNameLst>
                                      </p:cBhvr>
                                      <p:tavLst>
                                        <p:tav tm="0" fmla="#ppt_y-sin(pi*$)/81">
                                          <p:val>
                                            <p:fltVal val="0"/>
                                          </p:val>
                                        </p:tav>
                                        <p:tav tm="100000">
                                          <p:val>
                                            <p:fltVal val="1"/>
                                          </p:val>
                                        </p:tav>
                                      </p:tavLst>
                                    </p:anim>
                                    <p:animScale>
                                      <p:cBhvr>
                                        <p:cTn id="13" dur="26">
                                          <p:stCondLst>
                                            <p:cond delay="650"/>
                                          </p:stCondLst>
                                        </p:cTn>
                                        <p:tgtEl>
                                          <p:spTgt spid="240"/>
                                        </p:tgtEl>
                                      </p:cBhvr>
                                      <p:to x="100000" y="60000"/>
                                    </p:animScale>
                                    <p:animScale>
                                      <p:cBhvr>
                                        <p:cTn id="14" dur="166" decel="50000">
                                          <p:stCondLst>
                                            <p:cond delay="676"/>
                                          </p:stCondLst>
                                        </p:cTn>
                                        <p:tgtEl>
                                          <p:spTgt spid="240"/>
                                        </p:tgtEl>
                                      </p:cBhvr>
                                      <p:to x="100000" y="100000"/>
                                    </p:animScale>
                                    <p:animScale>
                                      <p:cBhvr>
                                        <p:cTn id="15" dur="26">
                                          <p:stCondLst>
                                            <p:cond delay="1312"/>
                                          </p:stCondLst>
                                        </p:cTn>
                                        <p:tgtEl>
                                          <p:spTgt spid="240"/>
                                        </p:tgtEl>
                                      </p:cBhvr>
                                      <p:to x="100000" y="80000"/>
                                    </p:animScale>
                                    <p:animScale>
                                      <p:cBhvr>
                                        <p:cTn id="16" dur="166" decel="50000">
                                          <p:stCondLst>
                                            <p:cond delay="1338"/>
                                          </p:stCondLst>
                                        </p:cTn>
                                        <p:tgtEl>
                                          <p:spTgt spid="240"/>
                                        </p:tgtEl>
                                      </p:cBhvr>
                                      <p:to x="100000" y="100000"/>
                                    </p:animScale>
                                    <p:animScale>
                                      <p:cBhvr>
                                        <p:cTn id="17" dur="26">
                                          <p:stCondLst>
                                            <p:cond delay="1642"/>
                                          </p:stCondLst>
                                        </p:cTn>
                                        <p:tgtEl>
                                          <p:spTgt spid="240"/>
                                        </p:tgtEl>
                                      </p:cBhvr>
                                      <p:to x="100000" y="90000"/>
                                    </p:animScale>
                                    <p:animScale>
                                      <p:cBhvr>
                                        <p:cTn id="18" dur="166" decel="50000">
                                          <p:stCondLst>
                                            <p:cond delay="1668"/>
                                          </p:stCondLst>
                                        </p:cTn>
                                        <p:tgtEl>
                                          <p:spTgt spid="240"/>
                                        </p:tgtEl>
                                      </p:cBhvr>
                                      <p:to x="100000" y="100000"/>
                                    </p:animScale>
                                    <p:animScale>
                                      <p:cBhvr>
                                        <p:cTn id="19" dur="26">
                                          <p:stCondLst>
                                            <p:cond delay="1808"/>
                                          </p:stCondLst>
                                        </p:cTn>
                                        <p:tgtEl>
                                          <p:spTgt spid="240"/>
                                        </p:tgtEl>
                                      </p:cBhvr>
                                      <p:to x="100000" y="95000"/>
                                    </p:animScale>
                                    <p:animScale>
                                      <p:cBhvr>
                                        <p:cTn id="20" dur="166" decel="50000">
                                          <p:stCondLst>
                                            <p:cond delay="1834"/>
                                          </p:stCondLst>
                                        </p:cTn>
                                        <p:tgtEl>
                                          <p:spTgt spid="2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a:t>
            </a:r>
            <a:endParaRPr lang="zh-CN" altLang="en-US" dirty="0"/>
          </a:p>
        </p:txBody>
      </p:sp>
      <p:sp>
        <p:nvSpPr>
          <p:cNvPr id="3" name="文本占位符 2"/>
          <p:cNvSpPr>
            <a:spLocks noGrp="1"/>
          </p:cNvSpPr>
          <p:nvPr>
            <p:ph type="body" idx="1"/>
          </p:nvPr>
        </p:nvSpPr>
        <p:spPr/>
        <p:txBody>
          <a:bodyPr>
            <a:normAutofit/>
          </a:bodyPr>
          <a:lstStyle/>
          <a:p>
            <a:pPr marL="0" indent="0">
              <a:buNone/>
            </a:pPr>
            <a:r>
              <a:rPr lang="zh-CN" altLang="en-US" sz="2000" dirty="0"/>
              <a:t>事务</a:t>
            </a:r>
            <a:r>
              <a:rPr lang="en-US" altLang="zh-CN" sz="2000" dirty="0"/>
              <a:t>(Transaction)</a:t>
            </a:r>
            <a:r>
              <a:rPr lang="zh-CN" altLang="en-US" sz="2000" dirty="0"/>
              <a:t>是访问并可能更新数据库中各种数据项的一个</a:t>
            </a:r>
            <a:r>
              <a:rPr lang="zh-CN" altLang="en-US" sz="2000" dirty="0">
                <a:solidFill>
                  <a:srgbClr val="FF0000"/>
                </a:solidFill>
              </a:rPr>
              <a:t>程序执行单元</a:t>
            </a:r>
            <a:r>
              <a:rPr lang="en-US" altLang="zh-CN" sz="2000" dirty="0"/>
              <a:t>(unit)</a:t>
            </a:r>
            <a:r>
              <a:rPr lang="zh-CN" altLang="en-US" sz="2000" dirty="0" smtClean="0"/>
              <a:t>。</a:t>
            </a:r>
            <a:endParaRPr lang="en-US" altLang="zh-CN" sz="2000" dirty="0" smtClean="0"/>
          </a:p>
          <a:p>
            <a:pPr marL="0" indent="0">
              <a:buNone/>
            </a:pPr>
            <a:r>
              <a:rPr lang="zh-CN" altLang="en-US" sz="2000" dirty="0" smtClean="0"/>
              <a:t>在</a:t>
            </a:r>
            <a:r>
              <a:rPr lang="zh-CN" altLang="en-US" sz="2000" dirty="0"/>
              <a:t>关系数据库中，一个事务由一组</a:t>
            </a:r>
            <a:r>
              <a:rPr lang="en-US" altLang="zh-CN" sz="2000" dirty="0"/>
              <a:t>SQL</a:t>
            </a:r>
            <a:r>
              <a:rPr lang="zh-CN" altLang="en-US" sz="2000" dirty="0"/>
              <a:t>语句组成</a:t>
            </a:r>
            <a:r>
              <a:rPr lang="zh-CN" altLang="en-US" sz="2000" dirty="0" smtClean="0"/>
              <a:t>。</a:t>
            </a:r>
            <a:endParaRPr lang="en-US" altLang="zh-CN" sz="2000" dirty="0" smtClean="0"/>
          </a:p>
          <a:p>
            <a:endParaRPr lang="en-US" altLang="zh-CN" sz="2000" dirty="0"/>
          </a:p>
          <a:p>
            <a:pPr marL="0" indent="0">
              <a:buNone/>
            </a:pPr>
            <a:r>
              <a:rPr lang="zh-CN" altLang="en-US" sz="2000" dirty="0" smtClean="0"/>
              <a:t>事务</a:t>
            </a:r>
            <a:r>
              <a:rPr lang="zh-CN" altLang="en-US" sz="2000" dirty="0"/>
              <a:t>应该具有</a:t>
            </a:r>
            <a:r>
              <a:rPr lang="en-US" altLang="zh-CN" sz="2000" dirty="0"/>
              <a:t>4</a:t>
            </a:r>
            <a:r>
              <a:rPr lang="zh-CN" altLang="en-US" sz="2000" dirty="0"/>
              <a:t>个属性</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solidFill>
                  <a:srgbClr val="FF0000"/>
                </a:solidFill>
              </a:rPr>
              <a:t>原子</a:t>
            </a:r>
            <a:r>
              <a:rPr lang="zh-CN" altLang="en-US" sz="2000" dirty="0">
                <a:solidFill>
                  <a:srgbClr val="FF0000"/>
                </a:solidFill>
              </a:rPr>
              <a:t>性、一致性、隔离性、持久性</a:t>
            </a:r>
            <a:r>
              <a:rPr lang="zh-CN" altLang="en-US" sz="2000" dirty="0"/>
              <a:t>。这四个属性通常称为</a:t>
            </a:r>
            <a:r>
              <a:rPr lang="en-US" altLang="zh-CN" sz="2000" dirty="0"/>
              <a:t>ACID</a:t>
            </a:r>
            <a:r>
              <a:rPr lang="zh-CN" altLang="en-US" sz="2000" dirty="0"/>
              <a:t>特性。</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本地事务</a:t>
            </a:r>
          </a:p>
        </p:txBody>
      </p:sp>
      <p:sp>
        <p:nvSpPr>
          <p:cNvPr id="3" name="文本占位符 2"/>
          <p:cNvSpPr>
            <a:spLocks noGrp="1"/>
          </p:cNvSpPr>
          <p:nvPr>
            <p:ph type="body" idx="1"/>
          </p:nvPr>
        </p:nvSpPr>
        <p:spPr/>
        <p:txBody>
          <a:bodyPr>
            <a:normAutofit/>
          </a:bodyPr>
          <a:lstStyle/>
          <a:p>
            <a:r>
              <a:rPr lang="zh-CN" altLang="en-US" sz="2000" dirty="0"/>
              <a:t>大多数场景下，我们的应用都只需要</a:t>
            </a:r>
            <a:r>
              <a:rPr lang="zh-CN" altLang="en-US" sz="2000" dirty="0">
                <a:solidFill>
                  <a:srgbClr val="FF0000"/>
                </a:solidFill>
              </a:rPr>
              <a:t>操作单一的数据库</a:t>
            </a:r>
            <a:r>
              <a:rPr lang="zh-CN" altLang="en-US" sz="2000" dirty="0"/>
              <a:t>，这种情况下的事务称之为本地事务</a:t>
            </a:r>
            <a:r>
              <a:rPr lang="en-US" altLang="zh-CN" sz="2000" dirty="0"/>
              <a:t>(Local Transaction)</a:t>
            </a:r>
            <a:r>
              <a:rPr lang="zh-CN" altLang="en-US" sz="2000" dirty="0"/>
              <a:t>。本地事务的</a:t>
            </a:r>
            <a:r>
              <a:rPr lang="en-US" altLang="zh-CN" sz="2000" dirty="0"/>
              <a:t>ACID</a:t>
            </a:r>
            <a:r>
              <a:rPr lang="zh-CN" altLang="en-US" sz="2000" dirty="0"/>
              <a:t>特性是数据库直接提供支持。本地事务应用架构如下所示：</a:t>
            </a:r>
          </a:p>
        </p:txBody>
      </p:sp>
      <p:pic>
        <p:nvPicPr>
          <p:cNvPr id="1028" name="Picture 4" descr="0B73AA36-93FE-4F88-ADDF-940CF369FB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67" y="3219062"/>
            <a:ext cx="10656204" cy="3091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341360" y="443230"/>
            <a:ext cx="2943225" cy="5972175"/>
          </a:xfrm>
          <a:prstGeom prst="rect">
            <a:avLst/>
          </a:prstGeom>
        </p:spPr>
      </p:pic>
      <p:sp>
        <p:nvSpPr>
          <p:cNvPr id="7" name="文本框 6"/>
          <p:cNvSpPr txBox="1"/>
          <p:nvPr/>
        </p:nvSpPr>
        <p:spPr>
          <a:xfrm>
            <a:off x="1314450" y="882650"/>
            <a:ext cx="5523865" cy="1475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初始值：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，水价格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元</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瓶</a:t>
            </a: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事件：</a:t>
            </a:r>
            <a:r>
              <a:rPr lang="en-US" altLang="zh-CN">
                <a:ea typeface="宋体" panose="02010600030101010101" pitchFamily="2" charset="-122"/>
                <a:sym typeface="Calibri" panose="020F0502020204030204"/>
              </a:rPr>
              <a:t>A</a:t>
            </a:r>
            <a:r>
              <a:rPr lang="zh-CN" altLang="en-US">
                <a:ea typeface="宋体" panose="02010600030101010101" pitchFamily="2" charset="-122"/>
                <a:sym typeface="Calibri" panose="020F0502020204030204"/>
              </a:rPr>
              <a:t>要买水一瓶</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预期结果值：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，生成交易记录</a:t>
            </a:r>
          </a:p>
        </p:txBody>
      </p:sp>
      <p:pic>
        <p:nvPicPr>
          <p:cNvPr id="1028" name="Picture 4" descr="0B73AA36-93FE-4F88-ADDF-940CF369FB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895" y="3143250"/>
            <a:ext cx="6359525" cy="1845310"/>
          </a:xfrm>
          <a:prstGeom prst="rect">
            <a:avLst/>
          </a:prstGeom>
          <a:noFill/>
          <a:extLst>
            <a:ext uri="{909E8E84-426E-40dd-AFC4-6F175D3DCCD1}">
              <a14:hiddenFill xmlns:a14="http://schemas.microsoft.com/office/drawing/2010/main">
                <a:solidFill>
                  <a:srgbClr val="FFFFFF"/>
                </a:solidFill>
              </a14:hiddenFill>
            </a:ext>
          </a:extLst>
        </p:spPr>
      </p:pic>
      <p:sp>
        <p:nvSpPr>
          <p:cNvPr id="8" name="右箭头 7"/>
          <p:cNvSpPr/>
          <p:nvPr/>
        </p:nvSpPr>
        <p:spPr>
          <a:xfrm>
            <a:off x="7551420" y="3707130"/>
            <a:ext cx="782320" cy="425450"/>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2" name="图片 1"/>
          <p:cNvPicPr>
            <a:picLocks noChangeAspect="1"/>
          </p:cNvPicPr>
          <p:nvPr/>
        </p:nvPicPr>
        <p:blipFill>
          <a:blip r:embed="rId4"/>
          <a:stretch>
            <a:fillRect/>
          </a:stretch>
        </p:blipFill>
        <p:spPr>
          <a:xfrm>
            <a:off x="6715760" y="386715"/>
            <a:ext cx="1313180" cy="1550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1"/>
            <a:ext cx="10515600" cy="1325563"/>
          </a:xfrm>
        </p:spPr>
        <p:txBody>
          <a:bodyPr/>
          <a:lstStyle/>
          <a:p>
            <a:r>
              <a:rPr lang="zh-CN" altLang="en-US" dirty="0"/>
              <a:t>分布式</a:t>
            </a:r>
            <a:r>
              <a:rPr lang="zh-CN" altLang="en-US" dirty="0" smtClean="0"/>
              <a:t>事务</a:t>
            </a:r>
            <a:endParaRPr lang="zh-CN" altLang="en-US" dirty="0"/>
          </a:p>
        </p:txBody>
      </p:sp>
      <p:sp>
        <p:nvSpPr>
          <p:cNvPr id="3" name="文本占位符 2"/>
          <p:cNvSpPr>
            <a:spLocks noGrp="1"/>
          </p:cNvSpPr>
          <p:nvPr>
            <p:ph type="body" idx="1"/>
          </p:nvPr>
        </p:nvSpPr>
        <p:spPr>
          <a:xfrm>
            <a:off x="1071465" y="1231641"/>
            <a:ext cx="10515600" cy="1959526"/>
          </a:xfrm>
        </p:spPr>
        <p:txBody>
          <a:bodyPr>
            <a:normAutofit/>
          </a:bodyPr>
          <a:lstStyle/>
          <a:p>
            <a:r>
              <a:rPr lang="zh-CN" altLang="en-US" sz="2000" dirty="0"/>
              <a:t>分布式事务指事务的参与者、支持事务的服务器、资源服务器以及事务管理器分别位于不同的分布式系统的</a:t>
            </a:r>
            <a:r>
              <a:rPr lang="zh-CN" altLang="en-US" sz="2000" dirty="0">
                <a:solidFill>
                  <a:srgbClr val="FF0000"/>
                </a:solidFill>
              </a:rPr>
              <a:t>不同节点</a:t>
            </a:r>
            <a:r>
              <a:rPr lang="zh-CN" altLang="en-US" sz="2000" dirty="0"/>
              <a:t>之上。</a:t>
            </a:r>
          </a:p>
          <a:p>
            <a:r>
              <a:rPr lang="zh-CN" altLang="en-US" sz="2000" dirty="0"/>
              <a:t>简单的说，就是一次大的操作由不同的小操作组成，这些小的操作分布在不同的服务器上，且属于不同的应用，分布式事务需要保证这些小操作要么全部成功，要么全部失败。</a:t>
            </a:r>
          </a:p>
          <a:p>
            <a:r>
              <a:rPr lang="zh-CN" altLang="en-US" sz="2000" dirty="0"/>
              <a:t>本质上来说，</a:t>
            </a:r>
            <a:r>
              <a:rPr lang="zh-CN" altLang="en-US" sz="2000" dirty="0">
                <a:solidFill>
                  <a:srgbClr val="FF0000"/>
                </a:solidFill>
              </a:rPr>
              <a:t>分布式事务就是为了保证不同数据库的数据一致性</a:t>
            </a:r>
            <a:r>
              <a:rPr lang="zh-CN" altLang="en-US" sz="2000" dirty="0"/>
              <a:t>。</a:t>
            </a:r>
          </a:p>
          <a:p>
            <a:pPr marL="0" indent="0">
              <a:buNone/>
            </a:pPr>
            <a:endParaRPr lang="zh-CN" altLang="en-US" sz="2000" dirty="0"/>
          </a:p>
        </p:txBody>
      </p:sp>
      <p:pic>
        <p:nvPicPr>
          <p:cNvPr id="4" name="Picture 4" descr="9E8ADF29-420D-41F0-BC93-3B0BD5EB6A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415" y="3191167"/>
            <a:ext cx="3284276" cy="27802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5E5F08C-E57B-438C-A5B2-686DC52432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9929" y="3191167"/>
            <a:ext cx="4251614" cy="282516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2379324" y="6074015"/>
            <a:ext cx="2550367" cy="663706"/>
          </a:xfrm>
          <a:prstGeom prst="rect">
            <a:avLst/>
          </a:prstGeom>
          <a:ln w="12700">
            <a:miter lim="400000"/>
          </a:ln>
        </p:spPr>
        <p:txBody>
          <a:bodyPr lIns="45718" tIns="45718" rIns="45718" bIns="45718" anchor="ctr">
            <a:normAutofit fontScale="97500"/>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zh-CN" altLang="en-US" sz="1800" dirty="0" smtClean="0"/>
              <a:t>跨库</a:t>
            </a:r>
            <a:endParaRPr lang="zh-CN" altLang="en-US" sz="1800" dirty="0"/>
          </a:p>
        </p:txBody>
      </p:sp>
      <p:sp>
        <p:nvSpPr>
          <p:cNvPr id="7" name="标题 1"/>
          <p:cNvSpPr txBox="1"/>
          <p:nvPr/>
        </p:nvSpPr>
        <p:spPr>
          <a:xfrm>
            <a:off x="7931015" y="6074015"/>
            <a:ext cx="2550367" cy="663706"/>
          </a:xfrm>
          <a:prstGeom prst="rect">
            <a:avLst/>
          </a:prstGeom>
          <a:ln w="12700">
            <a:miter lim="400000"/>
          </a:ln>
        </p:spPr>
        <p:txBody>
          <a:bodyPr lIns="45718" tIns="45718" rIns="45718" bIns="45718" anchor="ctr">
            <a:normAutofit fontScale="97500"/>
          </a:bodyPr>
          <a:lst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a:lstStyle>
          <a:p>
            <a:pPr hangingPunct="1"/>
            <a:r>
              <a:rPr lang="zh-CN" altLang="en-US" sz="1800" dirty="0" smtClean="0"/>
              <a:t>跨</a:t>
            </a:r>
            <a:r>
              <a:rPr lang="zh-CN" altLang="en-US" sz="1800" dirty="0"/>
              <a:t>服务</a:t>
            </a: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2630" y="314325"/>
            <a:ext cx="5523865" cy="1628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还举刚刚那个栗子</a:t>
            </a:r>
            <a:endPar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初始值：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，水价格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10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元</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瓶</a:t>
            </a:r>
            <a:endPar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事件：</a:t>
            </a:r>
            <a:r>
              <a:rPr lang="en-US" altLang="zh-CN">
                <a:ea typeface="宋体" panose="02010600030101010101" pitchFamily="2" charset="-122"/>
                <a:sym typeface="Calibri" panose="020F0502020204030204"/>
              </a:rPr>
              <a:t>A</a:t>
            </a:r>
            <a:r>
              <a:rPr lang="zh-CN" altLang="en-US">
                <a:ea typeface="宋体" panose="02010600030101010101" pitchFamily="2" charset="-122"/>
                <a:sym typeface="Calibri" panose="020F0502020204030204"/>
              </a:rPr>
              <a:t>要买水一瓶</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预期结果值：</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账户余额</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90</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，水库存</a:t>
            </a:r>
            <a:r>
              <a:rPr kumimoji="0" lang="en-US" altLang="zh-CN"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9</a:t>
            </a:r>
            <a:r>
              <a:rPr kumimoji="0" lang="zh-CN" altLang="en-US" sz="18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，生成交易记录</a:t>
            </a:r>
          </a:p>
        </p:txBody>
      </p:sp>
      <p:pic>
        <p:nvPicPr>
          <p:cNvPr id="2" name="图片 1"/>
          <p:cNvPicPr>
            <a:picLocks noChangeAspect="1"/>
          </p:cNvPicPr>
          <p:nvPr/>
        </p:nvPicPr>
        <p:blipFill>
          <a:blip r:embed="rId2"/>
          <a:stretch>
            <a:fillRect/>
          </a:stretch>
        </p:blipFill>
        <p:spPr>
          <a:xfrm>
            <a:off x="5756910" y="1943100"/>
            <a:ext cx="5775960" cy="4731385"/>
          </a:xfrm>
          <a:prstGeom prst="rect">
            <a:avLst/>
          </a:prstGeom>
        </p:spPr>
      </p:pic>
      <p:pic>
        <p:nvPicPr>
          <p:cNvPr id="3" name="Picture 2" descr="E5E5F08C-E57B-438C-A5B2-686DC524325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89" y="3039402"/>
            <a:ext cx="4251614" cy="2825160"/>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4760595" y="3915410"/>
            <a:ext cx="708660" cy="434340"/>
          </a:xfrm>
          <a:prstGeom prst="rightArrow">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L="0" indent="0">
              <a:buNone/>
            </a:pPr>
            <a:r>
              <a:rPr lang="en-US" altLang="zh-CN">
                <a:sym typeface="+mn-ea"/>
              </a:rPr>
              <a:t>         </a:t>
            </a:r>
            <a:r>
              <a:rPr lang="zh-CN" altLang="en-US">
                <a:sym typeface="+mn-ea"/>
              </a:rPr>
              <a:t>分布式系统痛点：在分布式系统中，每一个机器节点虽然都能明确的知道自己执行的事务是成功还是失败，但是却</a:t>
            </a:r>
            <a:r>
              <a:rPr lang="zh-CN" altLang="en-US">
                <a:solidFill>
                  <a:srgbClr val="FF0000"/>
                </a:solidFill>
                <a:sym typeface="+mn-ea"/>
              </a:rPr>
              <a:t>无法知道其他分布式节点的事务执行情况。</a:t>
            </a:r>
            <a:endParaRPr lang="en-US" altLang="zh-CN">
              <a:solidFill>
                <a:srgbClr val="FF0000"/>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slow"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0885ed56-70d4-46a3-93e6-66e4100a366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909</Words>
  <Application>Microsoft Macintosh PowerPoint</Application>
  <PresentationFormat>自定义</PresentationFormat>
  <Paragraphs>180</Paragraphs>
  <Slides>34</Slides>
  <Notes>3</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事务</vt:lpstr>
      <vt:lpstr>本地事务</vt:lpstr>
      <vt:lpstr>PowerPoint 演示文稿</vt:lpstr>
      <vt:lpstr>分布式事务</vt:lpstr>
      <vt:lpstr>PowerPoint 演示文稿</vt:lpstr>
      <vt:lpstr>PowerPoint 演示文稿</vt:lpstr>
      <vt:lpstr>PowerPoint 演示文稿</vt:lpstr>
      <vt:lpstr>CAP定理</vt:lpstr>
      <vt:lpstr>BASE理论</vt:lpstr>
      <vt:lpstr>PowerPoint 演示文稿</vt:lpstr>
      <vt:lpstr>PowerPoint 演示文稿</vt:lpstr>
      <vt:lpstr>PowerPoint 演示文稿</vt:lpstr>
      <vt:lpstr>PowerPoint 演示文稿</vt:lpstr>
      <vt:lpstr>PowerPoint 演示文稿</vt:lpstr>
      <vt:lpstr>PowerPoint 演示文稿</vt:lpstr>
      <vt:lpstr>2PC缺点</vt:lpstr>
      <vt:lpstr>PowerPoint 演示文稿</vt:lpstr>
      <vt:lpstr>TCC简介</vt:lpstr>
      <vt:lpstr>TCC流程</vt:lpstr>
      <vt:lpstr>PowerPoint 演示文稿</vt:lpstr>
      <vt:lpstr>PowerPoint 演示文稿</vt:lpstr>
      <vt:lpstr>2PC对比TCC：</vt:lpstr>
      <vt:lpstr>PowerPoint 演示文稿</vt:lpstr>
      <vt:lpstr>PowerPoint 演示文稿</vt:lpstr>
      <vt:lpstr>PowerPoint 演示文稿</vt:lpstr>
      <vt:lpstr>PowerPoint 演示文稿</vt:lpstr>
      <vt:lpstr>引入步骤</vt:lpstr>
      <vt:lpstr>PowerPoint 演示文稿</vt:lpstr>
      <vt:lpstr>总结:</vt:lpstr>
      <vt:lpstr>参考：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 Lv</dc:creator>
  <cp:lastModifiedBy>锐 杨</cp:lastModifiedBy>
  <cp:revision>332</cp:revision>
  <dcterms:created xsi:type="dcterms:W3CDTF">2018-04-03T05:48:00Z</dcterms:created>
  <dcterms:modified xsi:type="dcterms:W3CDTF">2019-06-17T02:40:41Z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