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Book Antiqu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i7LTLFkuus6Ld+8PiSnDBJhfka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BookAntiqua-regular.fntdata"/><Relationship Id="rId21" Type="http://schemas.openxmlformats.org/officeDocument/2006/relationships/slide" Target="slides/slide17.xml"/><Relationship Id="rId24" Type="http://schemas.openxmlformats.org/officeDocument/2006/relationships/font" Target="fonts/BookAntiqua-italic.fntdata"/><Relationship Id="rId23" Type="http://schemas.openxmlformats.org/officeDocument/2006/relationships/font" Target="fonts/BookAntiqu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BookAntiqu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c9c26ddf2_3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c9c26ddf2_3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34c9c26ddf2_3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f897ace0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f897ace0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34cf897ace0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cf897ace0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4cf897ace0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4cf897ace0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cf897ace0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4cf897ace0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34cf897ace0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4cf897ace0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4cf897ace0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34cf897ace0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cf897ace0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4cf897ace0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34cf897ace0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c9c26ddf2_3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4c9c26ddf2_3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4c9c26ddf2_3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nothingmatters4/Maths4_MiniProject.git" TargetMode="External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idx="1" type="body"/>
          </p:nvPr>
        </p:nvSpPr>
        <p:spPr>
          <a:xfrm>
            <a:off x="125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 i="1"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 i="1"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 u="none" strike="noStrike">
                <a:solidFill>
                  <a:srgbClr val="000000"/>
                </a:solidFill>
              </a:rPr>
              <a:t>Topic: </a:t>
            </a:r>
            <a:r>
              <a:rPr b="1" lang="en-US" u="sng">
                <a:solidFill>
                  <a:srgbClr val="2F5496"/>
                </a:solidFill>
              </a:rPr>
              <a:t>APPLICATION OF RESIDUE THEOREM TO EVALUATE REAL INTEGRATION</a:t>
            </a:r>
            <a:r>
              <a:rPr b="1" lang="en-US" sz="1800" u="sng">
                <a:solidFill>
                  <a:srgbClr val="2F5496"/>
                </a:solidFill>
              </a:rPr>
              <a:t>​</a:t>
            </a:r>
            <a:endParaRPr b="1" u="sng">
              <a:solidFill>
                <a:srgbClr val="2F5496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SE Sem IV- 2024-25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Guide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Prof. Madhavi Mali</a:t>
            </a:r>
            <a:endParaRPr/>
          </a:p>
          <a:p>
            <a:pPr indent="-508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508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508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rgbClr val="1F3864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rgbClr val="1F3864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>
              <a:solidFill>
                <a:srgbClr val="1F3864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>
              <a:solidFill>
                <a:srgbClr val="1F3864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1F3864"/>
                </a:solidFill>
              </a:rPr>
              <a:t>Department Of Computer Engineering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/>
              <a:t>Watumull Institute Of Engineering And Computer Technology</a:t>
            </a:r>
            <a:endParaRPr b="1">
              <a:solidFill>
                <a:srgbClr val="1F3864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>
              <a:solidFill>
                <a:srgbClr val="1F3864"/>
              </a:solidFill>
            </a:endParaRPr>
          </a:p>
        </p:txBody>
      </p:sp>
      <p:pic>
        <p:nvPicPr>
          <p:cNvPr descr="Watumull Institute Of Electronics Engineering and Computer Technology,  Mumbai, (Mumbai) | Educrib" id="89" name="Google Shape;89;p1"/>
          <p:cNvPicPr preferRelativeResize="0"/>
          <p:nvPr/>
        </p:nvPicPr>
        <p:blipFill rotWithShape="1">
          <a:blip r:embed="rId3">
            <a:alphaModFix/>
          </a:blip>
          <a:srcRect b="15420" l="27994" r="28333" t="21141"/>
          <a:stretch/>
        </p:blipFill>
        <p:spPr>
          <a:xfrm>
            <a:off x="5396748" y="3174755"/>
            <a:ext cx="1398495" cy="1322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c9c26ddf2_3_30"/>
          <p:cNvSpPr txBox="1"/>
          <p:nvPr>
            <p:ph idx="1" type="body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</a:rPr>
              <a:t>       </a:t>
            </a:r>
            <a:r>
              <a:rPr b="1" lang="en-US">
                <a:solidFill>
                  <a:srgbClr val="2F5496"/>
                </a:solidFill>
              </a:rPr>
              <a:t>  </a:t>
            </a:r>
            <a:r>
              <a:rPr b="1" lang="en-US" sz="3200" u="sng">
                <a:solidFill>
                  <a:srgbClr val="2F5496"/>
                </a:solidFill>
              </a:rPr>
              <a:t>Example</a:t>
            </a:r>
            <a:r>
              <a:rPr b="1" lang="en-US" sz="3200">
                <a:solidFill>
                  <a:srgbClr val="2F5496"/>
                </a:solidFill>
              </a:rPr>
              <a:t>  </a:t>
            </a:r>
            <a:r>
              <a:rPr b="1" lang="en-US">
                <a:solidFill>
                  <a:srgbClr val="2F5496"/>
                </a:solidFill>
              </a:rPr>
              <a:t>3</a:t>
            </a:r>
            <a:r>
              <a:rPr b="1" lang="en-US">
                <a:solidFill>
                  <a:srgbClr val="2F5496"/>
                </a:solidFill>
              </a:rPr>
              <a:t>)</a:t>
            </a:r>
            <a:endParaRPr b="1">
              <a:solidFill>
                <a:srgbClr val="2F5496"/>
              </a:solidFill>
            </a:endParaRPr>
          </a:p>
        </p:txBody>
      </p:sp>
      <p:pic>
        <p:nvPicPr>
          <p:cNvPr id="160" name="Google Shape;160;g34c9c26ddf2_3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022" y="0"/>
            <a:ext cx="511995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cf897ace0_0_6"/>
          <p:cNvSpPr txBox="1"/>
          <p:nvPr/>
        </p:nvSpPr>
        <p:spPr>
          <a:xfrm>
            <a:off x="-50" y="237950"/>
            <a:ext cx="12192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DEMONSTRATION:                 </a:t>
            </a:r>
            <a:endParaRPr b="1" sz="2800" u="sng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 u="sng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 u="sng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34cf897ace0_0_6"/>
          <p:cNvSpPr txBox="1"/>
          <p:nvPr/>
        </p:nvSpPr>
        <p:spPr>
          <a:xfrm>
            <a:off x="3582625" y="27500"/>
            <a:ext cx="8609400" cy="9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ODE</a:t>
            </a:r>
            <a:endParaRPr b="1"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g34cf897ace0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125" y="745500"/>
            <a:ext cx="9109825" cy="61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g34cf897ace0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4cf897ace0_0_18"/>
          <p:cNvSpPr txBox="1"/>
          <p:nvPr/>
        </p:nvSpPr>
        <p:spPr>
          <a:xfrm>
            <a:off x="470400" y="396125"/>
            <a:ext cx="45183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1: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g34cf897ace0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350" y="1547525"/>
            <a:ext cx="10296900" cy="251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cf897ace0_0_24"/>
          <p:cNvSpPr txBox="1"/>
          <p:nvPr/>
        </p:nvSpPr>
        <p:spPr>
          <a:xfrm>
            <a:off x="470400" y="396125"/>
            <a:ext cx="45183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2: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g34cf897ace0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675" y="1547525"/>
            <a:ext cx="10146351" cy="25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cf897ace0_0_44"/>
          <p:cNvSpPr txBox="1"/>
          <p:nvPr/>
        </p:nvSpPr>
        <p:spPr>
          <a:xfrm>
            <a:off x="470400" y="396125"/>
            <a:ext cx="45183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3: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g34cf897ace0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225" y="931175"/>
            <a:ext cx="11150774" cy="592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 txBox="1"/>
          <p:nvPr>
            <p:ph idx="1" type="body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None/>
            </a:pPr>
            <a:r>
              <a:t/>
            </a:r>
            <a:endParaRPr b="1" sz="3200">
              <a:solidFill>
                <a:srgbClr val="2F5496"/>
              </a:solidFill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None/>
            </a:pPr>
            <a:r>
              <a:rPr b="1" lang="en-US" sz="3200" u="sng">
                <a:solidFill>
                  <a:srgbClr val="2F5496"/>
                </a:solidFill>
              </a:rPr>
              <a:t>References</a:t>
            </a:r>
            <a:endParaRPr b="1" sz="3200" u="sng">
              <a:solidFill>
                <a:srgbClr val="2F5496"/>
              </a:solidFill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None/>
            </a:pPr>
            <a:r>
              <a:t/>
            </a:r>
            <a:endParaRPr b="1" sz="3200" u="sng">
              <a:solidFill>
                <a:srgbClr val="2F5496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Churchill, R. V., &amp; Brown, J. W. (2009). </a:t>
            </a:r>
            <a:r>
              <a:rPr i="1" lang="en-US"/>
              <a:t>Complex Variables and Applications</a:t>
            </a:r>
            <a:r>
              <a:rPr lang="en-US"/>
              <a:t>. McGraw-Hill.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Kreyszig, E. (2011). </a:t>
            </a:r>
            <a:r>
              <a:rPr i="1" lang="en-US"/>
              <a:t>Advanced Engineering Mathematics</a:t>
            </a:r>
            <a:r>
              <a:rPr lang="en-US"/>
              <a:t>. Wiley.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Spiegel, M. R., et al. (2009). </a:t>
            </a:r>
            <a:r>
              <a:rPr i="1" lang="en-US"/>
              <a:t>Schaum's Outline of Complex Variables</a:t>
            </a:r>
            <a:r>
              <a:rPr lang="en-US"/>
              <a:t>. McGraw-Hill.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Marsden, J. E., &amp; Hoffman, M. J. (1999). </a:t>
            </a:r>
            <a:r>
              <a:rPr i="1" lang="en-US"/>
              <a:t>Basic Complex Analysis</a:t>
            </a:r>
            <a:r>
              <a:rPr lang="en-US"/>
              <a:t>. W. H. Freeman.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Paul’s Online Math Notes – Complex Integration and Residue Theorem</a:t>
            </a:r>
            <a:br>
              <a:rPr lang="en-US"/>
            </a:br>
            <a:r>
              <a:rPr lang="en-US"/>
              <a:t> </a:t>
            </a:r>
            <a:r>
              <a:rPr lang="en-US"/>
              <a:t>🌐 </a:t>
            </a:r>
            <a:r>
              <a:rPr lang="en-US"/>
              <a:t>tutorial.math.lamar.edu</a:t>
            </a:r>
            <a:br>
              <a:rPr lang="en-US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250"/>
          </a:p>
        </p:txBody>
      </p:sp>
      <p:sp>
        <p:nvSpPr>
          <p:cNvPr id="201" name="Google Shape;20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Engineering,Watumull Institute,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May 2024-25</a:t>
            </a:r>
            <a:endParaRPr/>
          </a:p>
        </p:txBody>
      </p:sp>
      <p:pic>
        <p:nvPicPr>
          <p:cNvPr id="202" name="Google Shape;20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853" y="6239434"/>
            <a:ext cx="541076" cy="485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/>
          <p:nvPr>
            <p:ph idx="1" type="body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10000"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800"/>
              <a:buNone/>
            </a:pPr>
            <a:r>
              <a:t/>
            </a:r>
            <a:endParaRPr b="1" sz="12800">
              <a:solidFill>
                <a:srgbClr val="2F5496"/>
              </a:solidFill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800"/>
              <a:buNone/>
            </a:pPr>
            <a:r>
              <a:rPr b="1" lang="en-US" sz="12800" u="sng">
                <a:solidFill>
                  <a:srgbClr val="2F5496"/>
                </a:solidFill>
              </a:rPr>
              <a:t>Conclusion</a:t>
            </a:r>
            <a:endParaRPr sz="12800"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4444"/>
              <a:buNone/>
            </a:pPr>
            <a:r>
              <a:t/>
            </a:r>
            <a:endParaRPr sz="6300"/>
          </a:p>
          <a:p>
            <a:pPr indent="-4064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•"/>
            </a:pPr>
            <a:r>
              <a:rPr lang="en-US" sz="11200"/>
              <a:t>The </a:t>
            </a:r>
            <a:r>
              <a:rPr b="1" lang="en-US" sz="11200"/>
              <a:t>Residue Theorem</a:t>
            </a:r>
            <a:r>
              <a:rPr lang="en-US" sz="11200"/>
              <a:t> is a powerful tool in complex analysis that simplifies the evaluation of difficult </a:t>
            </a:r>
            <a:r>
              <a:rPr b="1" lang="en-US" sz="11200"/>
              <a:t>real integrals</a:t>
            </a:r>
            <a:r>
              <a:rPr lang="en-US" sz="11200"/>
              <a:t>.</a:t>
            </a:r>
            <a:endParaRPr sz="11200"/>
          </a:p>
          <a:p>
            <a:pPr indent="-406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1200"/>
              <a:t>By converting real integrals into </a:t>
            </a:r>
            <a:r>
              <a:rPr b="1" lang="en-US" sz="11200"/>
              <a:t>complex contour integrals</a:t>
            </a:r>
            <a:r>
              <a:rPr lang="en-US" sz="11200"/>
              <a:t>, it allows for easier computation using residues at singularities.</a:t>
            </a:r>
            <a:endParaRPr sz="11200"/>
          </a:p>
          <a:p>
            <a:pPr indent="-406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1200"/>
              <a:t>This method is widely used in </a:t>
            </a:r>
            <a:r>
              <a:rPr b="1" lang="en-US" sz="11200"/>
              <a:t>engineering, physics, signal processing</a:t>
            </a:r>
            <a:r>
              <a:rPr lang="en-US" sz="11200"/>
              <a:t>, and other applied fields.</a:t>
            </a:r>
            <a:endParaRPr sz="11200"/>
          </a:p>
          <a:p>
            <a:pPr indent="-406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1200"/>
              <a:t>Understanding and applying the theorem strengthens problem-solving skills in both </a:t>
            </a:r>
            <a:r>
              <a:rPr b="1" lang="en-US" sz="11200"/>
              <a:t>pure and applied mathematics</a:t>
            </a:r>
            <a:r>
              <a:rPr lang="en-US" sz="11200"/>
              <a:t>.</a:t>
            </a:r>
            <a:endParaRPr sz="11200"/>
          </a:p>
          <a:p>
            <a:pPr indent="-406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1200"/>
              <a:t>Overall, it bridges the gap between real and complex analysis and enhances our ability to solve integrals with elegance and efficiency.</a:t>
            </a:r>
            <a:br>
              <a:rPr lang="en-US" sz="11200"/>
            </a:br>
            <a:endParaRPr sz="112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b="1" sz="11200">
              <a:solidFill>
                <a:srgbClr val="1F3864"/>
              </a:solidFill>
            </a:endParaRPr>
          </a:p>
        </p:txBody>
      </p:sp>
      <p:sp>
        <p:nvSpPr>
          <p:cNvPr id="208" name="Google Shape;20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Engineering,Watumull Institute,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2024-25</a:t>
            </a:r>
            <a:endParaRPr/>
          </a:p>
        </p:txBody>
      </p:sp>
      <p:pic>
        <p:nvPicPr>
          <p:cNvPr id="209" name="Google Shape;20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853" y="6239434"/>
            <a:ext cx="541076" cy="485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idx="1" type="body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u="sng"/>
              <a:t>Group Members</a:t>
            </a:r>
            <a:r>
              <a:rPr b="1" lang="en-US"/>
              <a:t>:</a:t>
            </a:r>
            <a:endParaRPr b="1"/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228600" lvl="0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Soniya Pawar (Roll No:88)</a:t>
            </a:r>
            <a:endParaRPr/>
          </a:p>
          <a:p>
            <a:pPr indent="-228600" lvl="0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Yash Pawar (Roll No:89)</a:t>
            </a:r>
            <a:endParaRPr/>
          </a:p>
          <a:p>
            <a:pPr indent="-228600" lvl="0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Praneet Poojary (Roll No:90)</a:t>
            </a:r>
            <a:endParaRPr/>
          </a:p>
          <a:p>
            <a:pPr indent="-228600" lvl="0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Sukriti Prajapati (Roll No:91)</a:t>
            </a:r>
            <a:endParaRPr/>
          </a:p>
          <a:p>
            <a:pPr indent="-228600" lvl="0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Premsing Rathod (Roll No:92)</a:t>
            </a:r>
            <a:endParaRPr/>
          </a:p>
          <a:p>
            <a:pPr indent="-228600" lvl="0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Akshay Raut (Roll No:93)</a:t>
            </a:r>
            <a:endParaRPr/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u="sng"/>
              <a:t>GitHub Link:</a:t>
            </a:r>
            <a:endParaRPr b="1" u="sng"/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		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https://github.com/nothingmatters4/Maths4_MiniProject.git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	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rgbClr val="1F3864"/>
              </a:solidFill>
            </a:endParaRPr>
          </a:p>
        </p:txBody>
      </p:sp>
      <p:sp>
        <p:nvSpPr>
          <p:cNvPr id="95" name="Google Shape;9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Engineering,Watumull Institute,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2024-25</a:t>
            </a:r>
            <a:endParaRPr/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8853" y="6239434"/>
            <a:ext cx="541076" cy="485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None/>
            </a:pPr>
            <a:r>
              <a:t/>
            </a:r>
            <a:endParaRPr b="1" sz="3200">
              <a:solidFill>
                <a:srgbClr val="2F5496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None/>
            </a:pPr>
            <a:r>
              <a:rPr b="1" lang="en-US" sz="3200" u="sng">
                <a:solidFill>
                  <a:srgbClr val="2F5496"/>
                </a:solidFill>
                <a:latin typeface="Book Antiqua"/>
                <a:ea typeface="Book Antiqua"/>
                <a:cs typeface="Book Antiqua"/>
                <a:sym typeface="Book Antiqua"/>
              </a:rPr>
              <a:t>Introduction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complex analysis, evaluating certain real integrals directly can be challenging or even impossible using standard calculus techniques. However, complex analysis offers a powerful method through </a:t>
            </a:r>
            <a:r>
              <a:rPr b="1" lang="en-US"/>
              <a:t>contour integration</a:t>
            </a:r>
            <a:r>
              <a:rPr lang="en-US"/>
              <a:t> and the </a:t>
            </a:r>
            <a:r>
              <a:rPr b="1" lang="en-US"/>
              <a:t>Residue Theorem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</a:t>
            </a:r>
            <a:r>
              <a:rPr b="1" lang="en-US"/>
              <a:t>Residue Theorem</a:t>
            </a:r>
            <a:r>
              <a:rPr lang="en-US"/>
              <a:t> from </a:t>
            </a:r>
            <a:r>
              <a:rPr b="1" lang="en-US"/>
              <a:t>complex analysis</a:t>
            </a:r>
            <a:r>
              <a:rPr lang="en-US"/>
              <a:t> provides an efficient method to evaluate certain difficult </a:t>
            </a:r>
            <a:r>
              <a:rPr b="1" lang="en-US"/>
              <a:t>real integrals</a:t>
            </a:r>
            <a:r>
              <a:rPr lang="en-US"/>
              <a:t> by converting them into </a:t>
            </a:r>
            <a:r>
              <a:rPr b="1" lang="en-US"/>
              <a:t>contour integrals</a:t>
            </a:r>
            <a:r>
              <a:rPr lang="en-US"/>
              <a:t> in the </a:t>
            </a:r>
            <a:r>
              <a:rPr b="1" lang="en-US"/>
              <a:t>complex plane</a:t>
            </a:r>
            <a:r>
              <a:rPr lang="en-US"/>
              <a:t>.</a:t>
            </a:r>
            <a:endParaRPr/>
          </a:p>
        </p:txBody>
      </p:sp>
      <p:sp>
        <p:nvSpPr>
          <p:cNvPr id="102" name="Google Shape;10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Engineering,Watumull Institute,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2024-25</a:t>
            </a:r>
            <a:endParaRPr/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853" y="6239434"/>
            <a:ext cx="541076" cy="485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None/>
            </a:pPr>
            <a:r>
              <a:t/>
            </a:r>
            <a:endParaRPr b="1" sz="3200">
              <a:solidFill>
                <a:srgbClr val="2F5496"/>
              </a:solidFill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None/>
            </a:pPr>
            <a:r>
              <a:rPr b="1" lang="en-US" sz="3200" u="sng">
                <a:solidFill>
                  <a:srgbClr val="2F5496"/>
                </a:solidFill>
              </a:rPr>
              <a:t>Challenges &amp; Limitations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Contour Selection</a:t>
            </a:r>
            <a:r>
              <a:rPr lang="en-US"/>
              <a:t>: Choosing the right </a:t>
            </a:r>
            <a:r>
              <a:rPr b="1" lang="en-US"/>
              <a:t>contour</a:t>
            </a:r>
            <a:r>
              <a:rPr lang="en-US"/>
              <a:t> is not always easy, especially when dealing with </a:t>
            </a:r>
            <a:r>
              <a:rPr b="1" lang="en-US"/>
              <a:t>multiple or complex poles</a:t>
            </a:r>
            <a:r>
              <a:rPr lang="en-US"/>
              <a:t>.</a:t>
            </a:r>
            <a:endParaRPr/>
          </a:p>
          <a:p>
            <a:pPr indent="-22860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Difficult Residue Calculation</a:t>
            </a:r>
            <a:r>
              <a:rPr lang="en-US"/>
              <a:t>: Finding </a:t>
            </a:r>
            <a:r>
              <a:rPr b="1" lang="en-US"/>
              <a:t>residues</a:t>
            </a:r>
            <a:r>
              <a:rPr lang="en-US"/>
              <a:t>, especially at </a:t>
            </a:r>
            <a:r>
              <a:rPr b="1" lang="en-US"/>
              <a:t>higher-order poles</a:t>
            </a:r>
            <a:r>
              <a:rPr lang="en-US"/>
              <a:t>, can involve </a:t>
            </a:r>
            <a:r>
              <a:rPr b="1" lang="en-US"/>
              <a:t>lengthy and complex algebra</a:t>
            </a:r>
            <a:r>
              <a:rPr lang="en-US"/>
              <a:t>.</a:t>
            </a:r>
            <a:endParaRPr/>
          </a:p>
          <a:p>
            <a:pPr indent="-22860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Improper Decay at Infinity</a:t>
            </a:r>
            <a:r>
              <a:rPr lang="en-US"/>
              <a:t>:If the integrand doesn't </a:t>
            </a:r>
            <a:r>
              <a:rPr b="1" lang="en-US"/>
              <a:t>vanish at infinity</a:t>
            </a:r>
            <a:r>
              <a:rPr lang="en-US"/>
              <a:t>, the </a:t>
            </a:r>
            <a:r>
              <a:rPr b="1" lang="en-US"/>
              <a:t>integral over the arc</a:t>
            </a:r>
            <a:r>
              <a:rPr lang="en-US"/>
              <a:t> may not approach zero, invalidating the method.</a:t>
            </a:r>
            <a:endParaRPr/>
          </a:p>
          <a:p>
            <a:pPr indent="-22860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Non-Rational Functions</a:t>
            </a:r>
            <a:r>
              <a:rPr lang="en-US"/>
              <a:t>: The method is most effective for </a:t>
            </a:r>
            <a:r>
              <a:rPr b="1" lang="en-US"/>
              <a:t>rational functions</a:t>
            </a:r>
            <a:r>
              <a:rPr lang="en-US"/>
              <a:t>; applying it to </a:t>
            </a:r>
            <a:r>
              <a:rPr b="1" lang="en-US"/>
              <a:t>irrational or transcendental functions</a:t>
            </a:r>
            <a:r>
              <a:rPr lang="en-US"/>
              <a:t> can be difficult or impossible.</a:t>
            </a:r>
            <a:endParaRPr b="1">
              <a:solidFill>
                <a:srgbClr val="1F3864"/>
              </a:solidFill>
            </a:endParaRPr>
          </a:p>
        </p:txBody>
      </p:sp>
      <p:sp>
        <p:nvSpPr>
          <p:cNvPr id="109" name="Google Shape;10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Engineering,Watumull Institute,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2024-25</a:t>
            </a:r>
            <a:endParaRPr/>
          </a:p>
        </p:txBody>
      </p:sp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853" y="6239434"/>
            <a:ext cx="541076" cy="485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0" y="-18375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500"/>
              <a:buNone/>
            </a:pPr>
            <a:r>
              <a:rPr b="1" lang="en-US" sz="3500">
                <a:solidFill>
                  <a:srgbClr val="2F5496"/>
                </a:solidFill>
              </a:rPr>
              <a:t> </a:t>
            </a:r>
            <a:endParaRPr b="1" sz="3500">
              <a:solidFill>
                <a:srgbClr val="2F5496"/>
              </a:solidFill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500"/>
              <a:buNone/>
            </a:pPr>
            <a:r>
              <a:rPr b="1" lang="en-US" sz="3500" u="sng">
                <a:solidFill>
                  <a:srgbClr val="2F5496"/>
                </a:solidFill>
              </a:rPr>
              <a:t>Importance of the Topic: Applicatio</a:t>
            </a:r>
            <a:r>
              <a:rPr b="1" lang="en-US" sz="3500" u="sng">
                <a:solidFill>
                  <a:srgbClr val="2F5496"/>
                </a:solidFill>
              </a:rPr>
              <a:t>ns in Different Fields</a:t>
            </a:r>
            <a:endParaRPr u="sng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4254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100"/>
              <a:buChar char="•"/>
            </a:pPr>
            <a:r>
              <a:rPr b="1" lang="en-US"/>
              <a:t>Advanced Systems &amp; Signal Engineering:</a:t>
            </a:r>
            <a:r>
              <a:rPr lang="en-US"/>
              <a:t> The Residue Theorem is vital for evaluating complex integrals in Laplace and Fourier transforms,</a:t>
            </a:r>
            <a:r>
              <a:rPr b="1" lang="en-US"/>
              <a:t> </a:t>
            </a:r>
            <a:r>
              <a:rPr lang="en-US"/>
              <a:t>used in system modeling and analysis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b="1" lang="en-US"/>
              <a:t>Electrical and Electronic Communications:</a:t>
            </a:r>
            <a:r>
              <a:rPr lang="en-US"/>
              <a:t> Residue methods help evaluate the performance of communication systems by solving integrals related to signal behavior.</a:t>
            </a:r>
            <a:endParaRPr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b="1" lang="en-US"/>
              <a:t>Quantitative Finance &amp; Economic Forecasting:</a:t>
            </a:r>
            <a:r>
              <a:rPr lang="en-US"/>
              <a:t> Supports the development of derivative pricing, portfolio risk assessments, and stochastic financial models.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b="1" lang="en-US"/>
              <a:t>Social Analytics &amp; Behavioral Modeling:</a:t>
            </a:r>
            <a:r>
              <a:rPr lang="en-US"/>
              <a:t>Helps evaluate integrals in signal processing algorithms used in radar, sonar, and defense systems.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b="1" lang="en-US"/>
              <a:t>Plasma Physics:</a:t>
            </a:r>
            <a:r>
              <a:rPr lang="en-US"/>
              <a:t>The Residue Theorem is used to evaluate complex integrals that appear in the study of plasma waves and instabilities.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b="1" lang="en-US"/>
              <a:t>Intelligent Systems:</a:t>
            </a:r>
            <a:r>
              <a:rPr lang="en-US"/>
              <a:t> Contributes to mathematical frameworks used in machine learning and probabilistic modeling.</a:t>
            </a:r>
            <a:endParaRPr b="1">
              <a:solidFill>
                <a:srgbClr val="1F3864"/>
              </a:solidFill>
            </a:endParaRPr>
          </a:p>
        </p:txBody>
      </p:sp>
      <p:sp>
        <p:nvSpPr>
          <p:cNvPr id="116" name="Google Shape;11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Engineering,Watumull Institute,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May 2024-25</a:t>
            </a:r>
            <a:endParaRPr/>
          </a:p>
        </p:txBody>
      </p:sp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853" y="6239434"/>
            <a:ext cx="541076" cy="48510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/>
          <p:nvPr/>
        </p:nvSpPr>
        <p:spPr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152400" y="-309265"/>
            <a:ext cx="248786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304800" y="-18365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457200" y="-4465"/>
            <a:ext cx="184731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609600" y="286434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0" y="-461665"/>
            <a:ext cx="328936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0" y="-461665"/>
            <a:ext cx="328936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>
            <p:ph idx="1" type="body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None/>
            </a:pPr>
            <a:r>
              <a:rPr lang="en-US" sz="3200">
                <a:solidFill>
                  <a:srgbClr val="2F5496"/>
                </a:solidFill>
              </a:rPr>
              <a:t> </a:t>
            </a:r>
            <a:endParaRPr sz="3200">
              <a:solidFill>
                <a:srgbClr val="2F5496"/>
              </a:solidFill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None/>
            </a:pPr>
            <a:r>
              <a:rPr b="1" lang="en-US" sz="3200" u="sng">
                <a:solidFill>
                  <a:srgbClr val="2F5496"/>
                </a:solidFill>
              </a:rPr>
              <a:t>Concept of the Topic and Explanation (Steps to Solve)</a:t>
            </a:r>
            <a:endParaRPr b="1" sz="3200" u="sng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</a:t>
            </a:r>
            <a:r>
              <a:rPr b="1" lang="en-US"/>
              <a:t>Residue Theorem</a:t>
            </a:r>
            <a:r>
              <a:rPr lang="en-US"/>
              <a:t> from complex analysis helps evaluate </a:t>
            </a:r>
            <a:r>
              <a:rPr b="1" lang="en-US"/>
              <a:t>real definite integrals</a:t>
            </a:r>
            <a:r>
              <a:rPr lang="en-US"/>
              <a:t>,especially those that are difficult to solve using standard calculus.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It works by converting a real integral into a </a:t>
            </a:r>
            <a:r>
              <a:rPr b="1" lang="en-US"/>
              <a:t>complex contour integral</a:t>
            </a:r>
            <a:r>
              <a:rPr lang="en-US"/>
              <a:t>, then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calculating residues at the poles inside the contour.</a:t>
            </a:r>
            <a:br>
              <a:rPr lang="en-US"/>
            </a:b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Commonly used for: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Improper integrals over (−∞,∞)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Rational and trigonometric integrals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Laplace and Fourier transforms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0" name="Google Shape;130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Engineering,Watumull Institute,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2024-25</a:t>
            </a:r>
            <a:endParaRPr/>
          </a:p>
        </p:txBody>
      </p:sp>
      <p:pic>
        <p:nvPicPr>
          <p:cNvPr id="131" name="Google Shape;13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853" y="6239434"/>
            <a:ext cx="541076" cy="485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idx="1" type="body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None/>
            </a:pPr>
            <a:r>
              <a:t/>
            </a:r>
            <a:endParaRPr b="1" sz="3200" u="sng">
              <a:solidFill>
                <a:srgbClr val="2F5496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None/>
            </a:pPr>
            <a:r>
              <a:rPr b="1" lang="en-US" sz="3200" u="sng">
                <a:solidFill>
                  <a:srgbClr val="2F5496"/>
                </a:solidFill>
              </a:rPr>
              <a:t>Steps:</a:t>
            </a:r>
            <a:endParaRPr b="1" sz="3200" u="sng">
              <a:solidFill>
                <a:srgbClr val="2F5496"/>
              </a:solidFill>
            </a:endParaRPr>
          </a:p>
          <a:p>
            <a:pPr indent="-22860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None/>
            </a:pPr>
            <a:r>
              <a:t/>
            </a:r>
            <a:endParaRPr b="1" sz="3200" u="sng">
              <a:solidFill>
                <a:srgbClr val="2F5496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/>
              <a:t>Convert</a:t>
            </a:r>
            <a:r>
              <a:rPr lang="en-US"/>
              <a:t> the real integral into a complex function f(z)f(z)f(z)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/>
              <a:t>Choose a contour</a:t>
            </a:r>
            <a:r>
              <a:rPr lang="en-US"/>
              <a:t> (semicircular or circular) in the complex plane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/>
              <a:t>Identify poles</a:t>
            </a:r>
            <a:r>
              <a:rPr lang="en-US"/>
              <a:t> of f(z)f(z)f(z) inside the contour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/>
              <a:t>Calculate residues</a:t>
            </a:r>
            <a:r>
              <a:rPr lang="en-US"/>
              <a:t> at those poles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/>
              <a:t>Apply the Residue Theorem</a:t>
            </a:r>
            <a:r>
              <a:rPr lang="en-US"/>
              <a:t>: </a:t>
            </a:r>
            <a:br>
              <a:rPr lang="en-US"/>
            </a:br>
            <a:r>
              <a:rPr lang="en-US"/>
              <a:t>    ∮f(z)dz=2πi∑Res(f,zk​)</a:t>
            </a:r>
            <a:endParaRPr b="1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/>
              <a:t>Relate the result</a:t>
            </a:r>
            <a:r>
              <a:rPr lang="en-US"/>
              <a:t> back to the original real integral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/>
              <a:t>Simplify and conclude</a:t>
            </a:r>
            <a:r>
              <a:rPr lang="en-US"/>
              <a:t> the value</a:t>
            </a:r>
            <a:endParaRPr/>
          </a:p>
        </p:txBody>
      </p:sp>
      <p:sp>
        <p:nvSpPr>
          <p:cNvPr id="137" name="Google Shape;13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Engineering,Watumull Institute,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2024-25</a:t>
            </a:r>
            <a:endParaRPr/>
          </a:p>
        </p:txBody>
      </p:sp>
      <p:pic>
        <p:nvPicPr>
          <p:cNvPr id="138" name="Google Shape;13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853" y="6239434"/>
            <a:ext cx="541076" cy="485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idx="1" type="body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None/>
            </a:pPr>
            <a:r>
              <a:rPr b="1" lang="en-US" sz="3200">
                <a:solidFill>
                  <a:srgbClr val="2F5496"/>
                </a:solidFill>
              </a:rPr>
              <a:t>    </a:t>
            </a:r>
            <a:r>
              <a:rPr b="1" lang="en-US" sz="3200" u="sng">
                <a:solidFill>
                  <a:srgbClr val="2F5496"/>
                </a:solidFill>
              </a:rPr>
              <a:t>Example</a:t>
            </a:r>
            <a:r>
              <a:rPr b="1" lang="en-US" sz="3200">
                <a:solidFill>
                  <a:srgbClr val="2F5496"/>
                </a:solidFill>
              </a:rPr>
              <a:t>  </a:t>
            </a:r>
            <a:r>
              <a:rPr b="1" lang="en-US">
                <a:solidFill>
                  <a:srgbClr val="2F5496"/>
                </a:solidFill>
              </a:rPr>
              <a:t>1)</a:t>
            </a:r>
            <a:endParaRPr>
              <a:solidFill>
                <a:srgbClr val="2F5496"/>
              </a:solidFill>
            </a:endParaRPr>
          </a:p>
        </p:txBody>
      </p:sp>
      <p:sp>
        <p:nvSpPr>
          <p:cNvPr id="144" name="Google Shape;144;p8"/>
          <p:cNvSpPr txBox="1"/>
          <p:nvPr>
            <p:ph idx="11" type="ftr"/>
          </p:nvPr>
        </p:nvSpPr>
        <p:spPr>
          <a:xfrm>
            <a:off x="3874994" y="629942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Engineering,Watumull Institute,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2024-25</a:t>
            </a:r>
            <a:endParaRPr/>
          </a:p>
        </p:txBody>
      </p:sp>
      <p:pic>
        <p:nvPicPr>
          <p:cNvPr id="145" name="Google Shape;1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853" y="6239434"/>
            <a:ext cx="541076" cy="485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8343" y="0"/>
            <a:ext cx="6335315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c9c26ddf2_3_23"/>
          <p:cNvSpPr txBox="1"/>
          <p:nvPr>
            <p:ph idx="1" type="body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</a:rPr>
              <a:t>      </a:t>
            </a:r>
            <a:r>
              <a:rPr b="1" lang="en-US" sz="3200" u="sng">
                <a:solidFill>
                  <a:srgbClr val="2F5496"/>
                </a:solidFill>
              </a:rPr>
              <a:t>Example</a:t>
            </a:r>
            <a:r>
              <a:rPr b="1" lang="en-US" sz="3200">
                <a:solidFill>
                  <a:srgbClr val="2F5496"/>
                </a:solidFill>
              </a:rPr>
              <a:t>  </a:t>
            </a:r>
            <a:r>
              <a:rPr b="1" lang="en-US">
                <a:solidFill>
                  <a:srgbClr val="2F5496"/>
                </a:solidFill>
              </a:rPr>
              <a:t>2</a:t>
            </a:r>
            <a:r>
              <a:rPr b="1" lang="en-US">
                <a:solidFill>
                  <a:srgbClr val="2F5496"/>
                </a:solidFill>
              </a:rPr>
              <a:t>)</a:t>
            </a:r>
            <a:endParaRPr b="1">
              <a:solidFill>
                <a:srgbClr val="2F5496"/>
              </a:solidFill>
            </a:endParaRPr>
          </a:p>
        </p:txBody>
      </p:sp>
      <p:pic>
        <p:nvPicPr>
          <p:cNvPr id="153" name="Google Shape;153;g34c9c26ddf2_3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8267" y="0"/>
            <a:ext cx="5215467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2022-10-14T07:59:13Z</dcterms:created>
  <dc:creator>Sandeeo More</dc:creator>
</cp:coreProperties>
</file>