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7" r:id="rId9"/>
    <p:sldId id="261" r:id="rId10"/>
    <p:sldId id="270" r:id="rId11"/>
    <p:sldId id="262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90" d="100"/>
          <a:sy n="90" d="100"/>
        </p:scale>
        <p:origin x="13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ECA0-4B78-4FFD-999A-A768F8F5B9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scale with Azure Event Hubs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your Grandma’s Queue…</a:t>
            </a:r>
          </a:p>
          <a:p>
            <a:endParaRPr lang="en-US" dirty="0" smtClean="0"/>
          </a:p>
          <a:p>
            <a:r>
              <a:rPr lang="en-US" dirty="0" smtClean="0"/>
              <a:t>Presenter: Rob Chartier</a:t>
            </a:r>
          </a:p>
          <a:p>
            <a:r>
              <a:rPr lang="en-US" dirty="0" smtClean="0"/>
              <a:t>http://robchartier.io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Setting up to receive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create a Storage account for the client to manage Leases on our partitions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EventHubProcessorHost</a:t>
            </a:r>
            <a:r>
              <a:rPr lang="en-US" dirty="0" smtClean="0"/>
              <a:t> is a high level abstraction above a basic Event Hub Consumer.  </a:t>
            </a:r>
          </a:p>
          <a:p>
            <a:pPr lvl="1"/>
            <a:r>
              <a:rPr lang="en-US" dirty="0" smtClean="0"/>
              <a:t>It automatically manages which consumer (worker role) is connected to each partition on the Event Hub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needed in order to guarantee a single consumer per partition in our Event Hub</a:t>
            </a:r>
          </a:p>
        </p:txBody>
      </p:sp>
    </p:spTree>
    <p:extLst>
      <p:ext uri="{BB962C8B-B14F-4D97-AF65-F5344CB8AC3E}">
        <p14:creationId xmlns:p14="http://schemas.microsoft.com/office/powerpoint/2010/main" val="40107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Receiving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– Ingress Only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03" y="1518487"/>
            <a:ext cx="8657143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vs Cold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Hubs – 50,000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Think of it as a Queue, just on steroids </a:t>
            </a:r>
            <a:r>
              <a:rPr lang="en-US" sz="2000" i="1" dirty="0" smtClean="0"/>
              <a:t>(the good kind)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 queue with built in ability to shard, scale, stream, etc.</a:t>
            </a:r>
          </a:p>
          <a:p>
            <a:endParaRPr lang="en-US" dirty="0" smtClean="0"/>
          </a:p>
          <a:p>
            <a:r>
              <a:rPr lang="en-US" dirty="0" smtClean="0"/>
              <a:t>When they are setup the have a fix partition count </a:t>
            </a:r>
          </a:p>
          <a:p>
            <a:endParaRPr lang="en-US" dirty="0"/>
          </a:p>
          <a:p>
            <a:r>
              <a:rPr lang="en-US" dirty="0" smtClean="0"/>
              <a:t>Great for Telemetry ingestion, large amounts of telemetry from large amounts of concurrent publishers</a:t>
            </a:r>
          </a:p>
          <a:p>
            <a:endParaRPr lang="en-US" dirty="0" smtClean="0"/>
          </a:p>
          <a:p>
            <a:r>
              <a:rPr lang="en-US" dirty="0" smtClean="0"/>
              <a:t>They are CPU Bound, so can be scaled with ease</a:t>
            </a:r>
          </a:p>
          <a:p>
            <a:endParaRPr lang="en-US" dirty="0" smtClean="0"/>
          </a:p>
          <a:p>
            <a:r>
              <a:rPr lang="en-US" dirty="0" smtClean="0"/>
              <a:t>Can handle millions of events per second</a:t>
            </a:r>
          </a:p>
          <a:p>
            <a:endParaRPr lang="en-US" dirty="0" smtClean="0"/>
          </a:p>
          <a:p>
            <a:r>
              <a:rPr lang="en-US" dirty="0" smtClean="0"/>
              <a:t>Support HTTP and AMQP as transport layers </a:t>
            </a:r>
            <a:r>
              <a:rPr lang="en-US" sz="2100" i="1" dirty="0" smtClean="0"/>
              <a:t>(hey </a:t>
            </a:r>
            <a:r>
              <a:rPr lang="en-US" sz="2100" i="1" dirty="0" err="1" smtClean="0"/>
              <a:t>IoT</a:t>
            </a:r>
            <a:r>
              <a:rPr lang="en-US" sz="2100" i="1" dirty="0" smtClean="0"/>
              <a:t>!)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Very similar to Kinesis on AWS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027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Don’t use ancient alien tech...</a:t>
            </a:r>
          </a:p>
          <a:p>
            <a:endParaRPr lang="en-US" dirty="0" smtClean="0"/>
          </a:p>
          <a:p>
            <a:r>
              <a:rPr lang="en-US" dirty="0" err="1" smtClean="0"/>
              <a:t>EventHubs</a:t>
            </a:r>
            <a:r>
              <a:rPr lang="en-US" dirty="0" smtClean="0"/>
              <a:t> were built from the ground up for </a:t>
            </a:r>
            <a:r>
              <a:rPr lang="en-US" dirty="0" err="1" smtClean="0"/>
              <a:t>IoT</a:t>
            </a:r>
            <a:r>
              <a:rPr lang="en-US" dirty="0" smtClean="0"/>
              <a:t> and Telemetry ingestion.  High throughput and processing flexibility is the main concern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err="1" smtClean="0"/>
              <a:t>dont</a:t>
            </a:r>
            <a:r>
              <a:rPr lang="en-US" dirty="0" smtClean="0"/>
              <a:t> need sequencing, dead-lettering, transactions, strong delivery assurances that come with Queues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need to implement your own </a:t>
            </a:r>
            <a:r>
              <a:rPr lang="en-US" dirty="0" err="1" smtClean="0"/>
              <a:t>sharding</a:t>
            </a:r>
            <a:r>
              <a:rPr lang="en-US" dirty="0" smtClean="0"/>
              <a:t> mechanism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www.troll.me/images/aliens-guy/im-not-saying-that-it-was-aliens-but-it-was-ali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130" y="1825625"/>
            <a:ext cx="4442071" cy="38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195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our Service Bus Namespace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our Event Hub within the SB Namespace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Custom Create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Default Partition Count: 4, can go up to 1024….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Max retention for basic is 1 day, typically no more than 7 days</a:t>
            </a:r>
          </a:p>
          <a:p>
            <a:pPr marL="0" indent="0">
              <a:buNone/>
            </a:pPr>
            <a:r>
              <a:rPr lang="en-US" dirty="0" smtClean="0"/>
              <a:t>3. At the Service Bus Namespace level, we can get the connection string</a:t>
            </a:r>
          </a:p>
          <a:p>
            <a:pPr marL="0" indent="0">
              <a:buNone/>
            </a:pPr>
            <a:r>
              <a:rPr lang="en-US" dirty="0" smtClean="0"/>
              <a:t>4. Or define a SAS (shared access signature) policy at the </a:t>
            </a:r>
            <a:r>
              <a:rPr lang="en-US" dirty="0" err="1" smtClean="0"/>
              <a:t>EventHub</a:t>
            </a:r>
            <a:r>
              <a:rPr lang="en-US" dirty="0" smtClean="0"/>
              <a:t>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example: Read only, Write Only, and Read/Write access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3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Consumer Groups?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51735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the core pub/sub mechanism</a:t>
            </a:r>
          </a:p>
          <a:p>
            <a:endParaRPr lang="en-US" dirty="0" smtClean="0"/>
          </a:p>
          <a:p>
            <a:r>
              <a:rPr lang="en-US" dirty="0" smtClean="0"/>
              <a:t>Each consumer group is a “view” for an Event Hub</a:t>
            </a:r>
          </a:p>
          <a:p>
            <a:pPr lvl="1"/>
            <a:r>
              <a:rPr lang="en-US" dirty="0" smtClean="0"/>
              <a:t>State, Position and Offset</a:t>
            </a:r>
          </a:p>
          <a:p>
            <a:endParaRPr lang="en-US" dirty="0" smtClean="0"/>
          </a:p>
          <a:p>
            <a:r>
              <a:rPr lang="en-US" dirty="0" err="1" smtClean="0"/>
              <a:t>EventHubs</a:t>
            </a:r>
            <a:r>
              <a:rPr lang="en-US" dirty="0" smtClean="0"/>
              <a:t> have a single input, but through Consumer Groups you can have many outputs</a:t>
            </a:r>
          </a:p>
          <a:p>
            <a:pPr lvl="1"/>
            <a:r>
              <a:rPr lang="en-US" dirty="0" smtClean="0"/>
              <a:t>Each have their own view of the data</a:t>
            </a:r>
          </a:p>
          <a:p>
            <a:pPr lvl="1"/>
            <a:r>
              <a:rPr lang="en-US" dirty="0" smtClean="0"/>
              <a:t>Each can read the stream independently at their own pace and offsets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why?</a:t>
            </a:r>
          </a:p>
          <a:p>
            <a:pPr lvl="1"/>
            <a:r>
              <a:rPr lang="en-US" dirty="0" smtClean="0"/>
              <a:t>Streaming Analytics</a:t>
            </a:r>
          </a:p>
          <a:p>
            <a:pPr lvl="1"/>
            <a:r>
              <a:rPr lang="en-US" dirty="0" err="1" smtClean="0"/>
              <a:t>PowerBI</a:t>
            </a:r>
            <a:endParaRPr lang="en-US" dirty="0" smtClean="0"/>
          </a:p>
          <a:p>
            <a:pPr lvl="1"/>
            <a:r>
              <a:rPr lang="en-US" dirty="0" smtClean="0"/>
              <a:t>Table Storage</a:t>
            </a:r>
          </a:p>
          <a:p>
            <a:pPr lvl="1"/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Partition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you send a message to the Event Hub…</a:t>
            </a:r>
          </a:p>
          <a:p>
            <a:endParaRPr lang="en-US" dirty="0" smtClean="0"/>
          </a:p>
          <a:p>
            <a:r>
              <a:rPr lang="en-US" dirty="0" smtClean="0"/>
              <a:t>You set the </a:t>
            </a:r>
            <a:r>
              <a:rPr lang="en-US" dirty="0" err="1" smtClean="0"/>
              <a:t>PartitionKey</a:t>
            </a:r>
            <a:r>
              <a:rPr lang="en-US" dirty="0" smtClean="0"/>
              <a:t> on a message to instruct that this his HOW to </a:t>
            </a:r>
            <a:r>
              <a:rPr lang="en-US" dirty="0" err="1" smtClean="0"/>
              <a:t>bucketize</a:t>
            </a:r>
            <a:r>
              <a:rPr lang="en-US" dirty="0" smtClean="0"/>
              <a:t> the incoming messages</a:t>
            </a:r>
          </a:p>
          <a:p>
            <a:pPr lvl="1"/>
            <a:r>
              <a:rPr lang="en-US" dirty="0" smtClean="0"/>
              <a:t>Essentially HASH(</a:t>
            </a:r>
            <a:r>
              <a:rPr lang="en-US" dirty="0" err="1" smtClean="0"/>
              <a:t>PartitionKey</a:t>
            </a:r>
            <a:r>
              <a:rPr lang="en-US" dirty="0" smtClean="0"/>
              <a:t>)%</a:t>
            </a:r>
            <a:r>
              <a:rPr lang="en-US" dirty="0" err="1" smtClean="0"/>
              <a:t>PartitionCount</a:t>
            </a:r>
            <a:endParaRPr lang="en-US" dirty="0" smtClean="0"/>
          </a:p>
          <a:p>
            <a:pPr lvl="1"/>
            <a:r>
              <a:rPr lang="en-US" dirty="0" smtClean="0"/>
              <a:t>Guaranteed order and all messages with the same </a:t>
            </a:r>
            <a:r>
              <a:rPr lang="en-US" dirty="0" err="1" smtClean="0"/>
              <a:t>PartitionKey</a:t>
            </a:r>
            <a:r>
              <a:rPr lang="en-US" dirty="0" smtClean="0"/>
              <a:t> will end up on the same Processor (consumer instance)</a:t>
            </a:r>
          </a:p>
          <a:p>
            <a:pPr lvl="1"/>
            <a:r>
              <a:rPr lang="en-US" dirty="0" smtClean="0"/>
              <a:t>Causes a reduction in overall throughput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PartitionKey</a:t>
            </a:r>
            <a:r>
              <a:rPr lang="en-US" dirty="0" smtClean="0"/>
              <a:t> means that it will get put into any available bucket</a:t>
            </a:r>
          </a:p>
          <a:p>
            <a:pPr lvl="1"/>
            <a:r>
              <a:rPr lang="en-US" dirty="0" smtClean="0"/>
              <a:t>No guarantee of order nor processor</a:t>
            </a:r>
          </a:p>
          <a:p>
            <a:pPr lvl="1"/>
            <a:r>
              <a:rPr lang="en-US" dirty="0" smtClean="0"/>
              <a:t>Recommended, if your scenario calls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477"/>
          </a:xfrm>
        </p:spPr>
        <p:txBody>
          <a:bodyPr>
            <a:normAutofit/>
          </a:bodyPr>
          <a:lstStyle/>
          <a:p>
            <a:r>
              <a:rPr lang="en-US" dirty="0" smtClean="0"/>
              <a:t>A partition is an ordered sequence of events that is held in an Event Hub. </a:t>
            </a:r>
          </a:p>
          <a:p>
            <a:r>
              <a:rPr lang="en-US" dirty="0" smtClean="0"/>
              <a:t>FIFO is at the Partition Level, not the Event Hub</a:t>
            </a:r>
          </a:p>
          <a:p>
            <a:r>
              <a:rPr lang="en-US" dirty="0" smtClean="0"/>
              <a:t>As newer events arrive, they are added to the end of this sequence. </a:t>
            </a:r>
          </a:p>
          <a:p>
            <a:r>
              <a:rPr lang="en-US" dirty="0" smtClean="0"/>
              <a:t>A partition can be thought of as a "commit log.“</a:t>
            </a:r>
          </a:p>
        </p:txBody>
      </p:sp>
      <p:pic>
        <p:nvPicPr>
          <p:cNvPr id="2052" name="Picture 4" descr="Event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8" y="4750538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2261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set the number of partitions on the Event Hub to instruct Event Hubs to divide your incoming messages into that number of “buckets”</a:t>
            </a:r>
          </a:p>
          <a:p>
            <a:r>
              <a:rPr lang="en-US" dirty="0" smtClean="0"/>
              <a:t>They retain </a:t>
            </a:r>
            <a:r>
              <a:rPr lang="en-US" dirty="0"/>
              <a:t>data for a configured retention time 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explicitly delete </a:t>
            </a:r>
            <a:r>
              <a:rPr lang="en-US" dirty="0" smtClean="0"/>
              <a:t>them</a:t>
            </a:r>
          </a:p>
          <a:p>
            <a:r>
              <a:rPr lang="fr-FR" dirty="0"/>
              <a:t>An Event Hub </a:t>
            </a:r>
            <a:r>
              <a:rPr lang="fr-FR" dirty="0" err="1"/>
              <a:t>contains</a:t>
            </a:r>
            <a:r>
              <a:rPr lang="fr-FR" dirty="0"/>
              <a:t> multiple partitions.</a:t>
            </a:r>
            <a:endParaRPr lang="en-US" dirty="0"/>
          </a:p>
        </p:txBody>
      </p:sp>
      <p:pic>
        <p:nvPicPr>
          <p:cNvPr id="3074" name="Picture 2" descr="Event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7" y="3657600"/>
            <a:ext cx="571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Sending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594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Massive scale with Azure Event Hubs for IoT</vt:lpstr>
      <vt:lpstr>Event Hubs – 50,000 View</vt:lpstr>
      <vt:lpstr>Why not a Queue?</vt:lpstr>
      <vt:lpstr>Event Hub – Setting up</vt:lpstr>
      <vt:lpstr>Concepts - Consumer Groups?</vt:lpstr>
      <vt:lpstr>Concept - Partition Key</vt:lpstr>
      <vt:lpstr>Concepts - Partitions</vt:lpstr>
      <vt:lpstr>Concepts - Partitions</vt:lpstr>
      <vt:lpstr>Event Hub – Sending Demo</vt:lpstr>
      <vt:lpstr>Event Hub – Setting up to receive messages</vt:lpstr>
      <vt:lpstr>Event Hub – Receiving Demo</vt:lpstr>
      <vt:lpstr>Reference Architecture – Ingress Only</vt:lpstr>
      <vt:lpstr>Hot vs Cold Path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scale with Azure Event Hubs for IoT</dc:title>
  <dc:creator>Rob Chartier</dc:creator>
  <cp:lastModifiedBy>Rob Chartier</cp:lastModifiedBy>
  <cp:revision>24</cp:revision>
  <dcterms:created xsi:type="dcterms:W3CDTF">2015-11-09T19:57:22Z</dcterms:created>
  <dcterms:modified xsi:type="dcterms:W3CDTF">2015-11-10T16:42:54Z</dcterms:modified>
</cp:coreProperties>
</file>