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1301" y="40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13D9C6-72B2-4D71-A55E-F070935490C3}" type="datetimeFigureOut">
              <a:rPr lang="ru-RU" smtClean="0"/>
              <a:t>19.01.2023</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F1D36B-3F6A-40B8-9586-C9DD916987A8}" type="slidenum">
              <a:rPr lang="ru-RU" smtClean="0"/>
              <a:t>‹#›</a:t>
            </a:fld>
            <a:endParaRPr lang="ru-RU"/>
          </a:p>
        </p:txBody>
      </p:sp>
    </p:spTree>
    <p:extLst>
      <p:ext uri="{BB962C8B-B14F-4D97-AF65-F5344CB8AC3E}">
        <p14:creationId xmlns:p14="http://schemas.microsoft.com/office/powerpoint/2010/main" val="23622200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B1F1D36B-3F6A-40B8-9586-C9DD916987A8}" type="slidenum">
              <a:rPr lang="ru-RU" smtClean="0"/>
              <a:t>4</a:t>
            </a:fld>
            <a:endParaRPr lang="ru-RU"/>
          </a:p>
        </p:txBody>
      </p:sp>
    </p:spTree>
    <p:extLst>
      <p:ext uri="{BB962C8B-B14F-4D97-AF65-F5344CB8AC3E}">
        <p14:creationId xmlns:p14="http://schemas.microsoft.com/office/powerpoint/2010/main" val="17062722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358C206-A6EC-4042-8FC2-676EFF4F16F1}"/>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DCA53054-D64B-4CAD-97FB-9E21D4637D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1A227EF6-461B-4D65-9B98-0E3355E228CA}"/>
              </a:ext>
            </a:extLst>
          </p:cNvPr>
          <p:cNvSpPr>
            <a:spLocks noGrp="1"/>
          </p:cNvSpPr>
          <p:nvPr>
            <p:ph type="dt" sz="half" idx="10"/>
          </p:nvPr>
        </p:nvSpPr>
        <p:spPr/>
        <p:txBody>
          <a:bodyPr/>
          <a:lstStyle/>
          <a:p>
            <a:fld id="{2BF7ADCA-5648-4BAF-9134-351010D3E8A4}" type="datetimeFigureOut">
              <a:rPr lang="ru-RU" smtClean="0"/>
              <a:t>19.01.2023</a:t>
            </a:fld>
            <a:endParaRPr lang="ru-RU"/>
          </a:p>
        </p:txBody>
      </p:sp>
      <p:sp>
        <p:nvSpPr>
          <p:cNvPr id="5" name="Нижний колонтитул 4">
            <a:extLst>
              <a:ext uri="{FF2B5EF4-FFF2-40B4-BE49-F238E27FC236}">
                <a16:creationId xmlns:a16="http://schemas.microsoft.com/office/drawing/2014/main" id="{440B7B15-550C-40E9-95F8-ACF9813EE369}"/>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190A9C24-FF9D-4041-A29C-AD40B93BC27B}"/>
              </a:ext>
            </a:extLst>
          </p:cNvPr>
          <p:cNvSpPr>
            <a:spLocks noGrp="1"/>
          </p:cNvSpPr>
          <p:nvPr>
            <p:ph type="sldNum" sz="quarter" idx="12"/>
          </p:nvPr>
        </p:nvSpPr>
        <p:spPr/>
        <p:txBody>
          <a:bodyPr/>
          <a:lstStyle/>
          <a:p>
            <a:fld id="{AD7C056B-D7C7-42ED-AD14-EDE07CD61C4D}" type="slidenum">
              <a:rPr lang="ru-RU" smtClean="0"/>
              <a:t>‹#›</a:t>
            </a:fld>
            <a:endParaRPr lang="ru-RU"/>
          </a:p>
        </p:txBody>
      </p:sp>
    </p:spTree>
    <p:extLst>
      <p:ext uri="{BB962C8B-B14F-4D97-AF65-F5344CB8AC3E}">
        <p14:creationId xmlns:p14="http://schemas.microsoft.com/office/powerpoint/2010/main" val="3070929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ED46CDD-D77C-432F-BF7F-37E614EE196B}"/>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6D39AC5A-A55E-4FFE-9B24-B23A00C3494C}"/>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066F2DFE-46BA-467B-A01D-85C24CC3BCF3}"/>
              </a:ext>
            </a:extLst>
          </p:cNvPr>
          <p:cNvSpPr>
            <a:spLocks noGrp="1"/>
          </p:cNvSpPr>
          <p:nvPr>
            <p:ph type="dt" sz="half" idx="10"/>
          </p:nvPr>
        </p:nvSpPr>
        <p:spPr/>
        <p:txBody>
          <a:bodyPr/>
          <a:lstStyle/>
          <a:p>
            <a:fld id="{2BF7ADCA-5648-4BAF-9134-351010D3E8A4}" type="datetimeFigureOut">
              <a:rPr lang="ru-RU" smtClean="0"/>
              <a:t>19.01.2023</a:t>
            </a:fld>
            <a:endParaRPr lang="ru-RU"/>
          </a:p>
        </p:txBody>
      </p:sp>
      <p:sp>
        <p:nvSpPr>
          <p:cNvPr id="5" name="Нижний колонтитул 4">
            <a:extLst>
              <a:ext uri="{FF2B5EF4-FFF2-40B4-BE49-F238E27FC236}">
                <a16:creationId xmlns:a16="http://schemas.microsoft.com/office/drawing/2014/main" id="{3C3D2ED6-40B4-4072-9582-DA85A7B7F8FE}"/>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F212E591-8774-4588-8429-CBCED4C1A3DB}"/>
              </a:ext>
            </a:extLst>
          </p:cNvPr>
          <p:cNvSpPr>
            <a:spLocks noGrp="1"/>
          </p:cNvSpPr>
          <p:nvPr>
            <p:ph type="sldNum" sz="quarter" idx="12"/>
          </p:nvPr>
        </p:nvSpPr>
        <p:spPr/>
        <p:txBody>
          <a:bodyPr/>
          <a:lstStyle/>
          <a:p>
            <a:fld id="{AD7C056B-D7C7-42ED-AD14-EDE07CD61C4D}" type="slidenum">
              <a:rPr lang="ru-RU" smtClean="0"/>
              <a:t>‹#›</a:t>
            </a:fld>
            <a:endParaRPr lang="ru-RU"/>
          </a:p>
        </p:txBody>
      </p:sp>
    </p:spTree>
    <p:extLst>
      <p:ext uri="{BB962C8B-B14F-4D97-AF65-F5344CB8AC3E}">
        <p14:creationId xmlns:p14="http://schemas.microsoft.com/office/powerpoint/2010/main" val="2653621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BCD5184C-9F6D-40D2-A947-04FA6D433AA9}"/>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8D93A918-AA30-46DC-8AAA-A1F133D58466}"/>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3A32D1B-CF01-43FD-A0B0-16589901EFC7}"/>
              </a:ext>
            </a:extLst>
          </p:cNvPr>
          <p:cNvSpPr>
            <a:spLocks noGrp="1"/>
          </p:cNvSpPr>
          <p:nvPr>
            <p:ph type="dt" sz="half" idx="10"/>
          </p:nvPr>
        </p:nvSpPr>
        <p:spPr/>
        <p:txBody>
          <a:bodyPr/>
          <a:lstStyle/>
          <a:p>
            <a:fld id="{2BF7ADCA-5648-4BAF-9134-351010D3E8A4}" type="datetimeFigureOut">
              <a:rPr lang="ru-RU" smtClean="0"/>
              <a:t>19.01.2023</a:t>
            </a:fld>
            <a:endParaRPr lang="ru-RU"/>
          </a:p>
        </p:txBody>
      </p:sp>
      <p:sp>
        <p:nvSpPr>
          <p:cNvPr id="5" name="Нижний колонтитул 4">
            <a:extLst>
              <a:ext uri="{FF2B5EF4-FFF2-40B4-BE49-F238E27FC236}">
                <a16:creationId xmlns:a16="http://schemas.microsoft.com/office/drawing/2014/main" id="{63F734E7-66A6-4A1C-8F2A-986124EE76BA}"/>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8F8B7E7D-4009-47C4-BD7C-1D71109ED23B}"/>
              </a:ext>
            </a:extLst>
          </p:cNvPr>
          <p:cNvSpPr>
            <a:spLocks noGrp="1"/>
          </p:cNvSpPr>
          <p:nvPr>
            <p:ph type="sldNum" sz="quarter" idx="12"/>
          </p:nvPr>
        </p:nvSpPr>
        <p:spPr/>
        <p:txBody>
          <a:bodyPr/>
          <a:lstStyle/>
          <a:p>
            <a:fld id="{AD7C056B-D7C7-42ED-AD14-EDE07CD61C4D}" type="slidenum">
              <a:rPr lang="ru-RU" smtClean="0"/>
              <a:t>‹#›</a:t>
            </a:fld>
            <a:endParaRPr lang="ru-RU"/>
          </a:p>
        </p:txBody>
      </p:sp>
    </p:spTree>
    <p:extLst>
      <p:ext uri="{BB962C8B-B14F-4D97-AF65-F5344CB8AC3E}">
        <p14:creationId xmlns:p14="http://schemas.microsoft.com/office/powerpoint/2010/main" val="990429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FE4CFBA-4059-4514-9731-DBF0E5988FE0}"/>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F49CC43A-A979-4A9F-B2D0-BA69C817EB36}"/>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92C7A918-C342-4404-8052-E0E1AD0AA5EA}"/>
              </a:ext>
            </a:extLst>
          </p:cNvPr>
          <p:cNvSpPr>
            <a:spLocks noGrp="1"/>
          </p:cNvSpPr>
          <p:nvPr>
            <p:ph type="dt" sz="half" idx="10"/>
          </p:nvPr>
        </p:nvSpPr>
        <p:spPr/>
        <p:txBody>
          <a:bodyPr/>
          <a:lstStyle/>
          <a:p>
            <a:fld id="{2BF7ADCA-5648-4BAF-9134-351010D3E8A4}" type="datetimeFigureOut">
              <a:rPr lang="ru-RU" smtClean="0"/>
              <a:t>19.01.2023</a:t>
            </a:fld>
            <a:endParaRPr lang="ru-RU"/>
          </a:p>
        </p:txBody>
      </p:sp>
      <p:sp>
        <p:nvSpPr>
          <p:cNvPr id="5" name="Нижний колонтитул 4">
            <a:extLst>
              <a:ext uri="{FF2B5EF4-FFF2-40B4-BE49-F238E27FC236}">
                <a16:creationId xmlns:a16="http://schemas.microsoft.com/office/drawing/2014/main" id="{6DF4FEE7-9B02-4DF5-A1EA-D1953352B9CC}"/>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D8AF0B6C-B39F-43EB-918C-99D69F489A48}"/>
              </a:ext>
            </a:extLst>
          </p:cNvPr>
          <p:cNvSpPr>
            <a:spLocks noGrp="1"/>
          </p:cNvSpPr>
          <p:nvPr>
            <p:ph type="sldNum" sz="quarter" idx="12"/>
          </p:nvPr>
        </p:nvSpPr>
        <p:spPr/>
        <p:txBody>
          <a:bodyPr/>
          <a:lstStyle/>
          <a:p>
            <a:fld id="{AD7C056B-D7C7-42ED-AD14-EDE07CD61C4D}" type="slidenum">
              <a:rPr lang="ru-RU" smtClean="0"/>
              <a:t>‹#›</a:t>
            </a:fld>
            <a:endParaRPr lang="ru-RU"/>
          </a:p>
        </p:txBody>
      </p:sp>
    </p:spTree>
    <p:extLst>
      <p:ext uri="{BB962C8B-B14F-4D97-AF65-F5344CB8AC3E}">
        <p14:creationId xmlns:p14="http://schemas.microsoft.com/office/powerpoint/2010/main" val="2119507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88A24ED-060F-49BE-983B-FCEEDA207F85}"/>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1F49FEBB-CBA8-4502-B17E-2533282742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0E310A86-3CBE-4DA1-B670-15375A19AE07}"/>
              </a:ext>
            </a:extLst>
          </p:cNvPr>
          <p:cNvSpPr>
            <a:spLocks noGrp="1"/>
          </p:cNvSpPr>
          <p:nvPr>
            <p:ph type="dt" sz="half" idx="10"/>
          </p:nvPr>
        </p:nvSpPr>
        <p:spPr/>
        <p:txBody>
          <a:bodyPr/>
          <a:lstStyle/>
          <a:p>
            <a:fld id="{2BF7ADCA-5648-4BAF-9134-351010D3E8A4}" type="datetimeFigureOut">
              <a:rPr lang="ru-RU" smtClean="0"/>
              <a:t>19.01.2023</a:t>
            </a:fld>
            <a:endParaRPr lang="ru-RU"/>
          </a:p>
        </p:txBody>
      </p:sp>
      <p:sp>
        <p:nvSpPr>
          <p:cNvPr id="5" name="Нижний колонтитул 4">
            <a:extLst>
              <a:ext uri="{FF2B5EF4-FFF2-40B4-BE49-F238E27FC236}">
                <a16:creationId xmlns:a16="http://schemas.microsoft.com/office/drawing/2014/main" id="{4D06FEED-083C-4CED-B803-36E313192FD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6035DF1E-CC1C-433D-BD48-A2AB9CD60FC2}"/>
              </a:ext>
            </a:extLst>
          </p:cNvPr>
          <p:cNvSpPr>
            <a:spLocks noGrp="1"/>
          </p:cNvSpPr>
          <p:nvPr>
            <p:ph type="sldNum" sz="quarter" idx="12"/>
          </p:nvPr>
        </p:nvSpPr>
        <p:spPr/>
        <p:txBody>
          <a:bodyPr/>
          <a:lstStyle/>
          <a:p>
            <a:fld id="{AD7C056B-D7C7-42ED-AD14-EDE07CD61C4D}" type="slidenum">
              <a:rPr lang="ru-RU" smtClean="0"/>
              <a:t>‹#›</a:t>
            </a:fld>
            <a:endParaRPr lang="ru-RU"/>
          </a:p>
        </p:txBody>
      </p:sp>
    </p:spTree>
    <p:extLst>
      <p:ext uri="{BB962C8B-B14F-4D97-AF65-F5344CB8AC3E}">
        <p14:creationId xmlns:p14="http://schemas.microsoft.com/office/powerpoint/2010/main" val="4161705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4C6E8D6-17B6-45D2-98C1-56B10E3BB7C4}"/>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E4285EFC-9BAD-4E29-9886-6308CDE1B870}"/>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4A84AB0F-5EB1-4068-8EDB-83588FA5E852}"/>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E76ED869-FCF5-4D58-AEA4-8F647F3CBB09}"/>
              </a:ext>
            </a:extLst>
          </p:cNvPr>
          <p:cNvSpPr>
            <a:spLocks noGrp="1"/>
          </p:cNvSpPr>
          <p:nvPr>
            <p:ph type="dt" sz="half" idx="10"/>
          </p:nvPr>
        </p:nvSpPr>
        <p:spPr/>
        <p:txBody>
          <a:bodyPr/>
          <a:lstStyle/>
          <a:p>
            <a:fld id="{2BF7ADCA-5648-4BAF-9134-351010D3E8A4}" type="datetimeFigureOut">
              <a:rPr lang="ru-RU" smtClean="0"/>
              <a:t>19.01.2023</a:t>
            </a:fld>
            <a:endParaRPr lang="ru-RU"/>
          </a:p>
        </p:txBody>
      </p:sp>
      <p:sp>
        <p:nvSpPr>
          <p:cNvPr id="6" name="Нижний колонтитул 5">
            <a:extLst>
              <a:ext uri="{FF2B5EF4-FFF2-40B4-BE49-F238E27FC236}">
                <a16:creationId xmlns:a16="http://schemas.microsoft.com/office/drawing/2014/main" id="{F8394BCD-2AF1-4A84-8C5B-E7743A4820E2}"/>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EF6DBE9C-E203-4E30-8622-6FF673F6075B}"/>
              </a:ext>
            </a:extLst>
          </p:cNvPr>
          <p:cNvSpPr>
            <a:spLocks noGrp="1"/>
          </p:cNvSpPr>
          <p:nvPr>
            <p:ph type="sldNum" sz="quarter" idx="12"/>
          </p:nvPr>
        </p:nvSpPr>
        <p:spPr/>
        <p:txBody>
          <a:bodyPr/>
          <a:lstStyle/>
          <a:p>
            <a:fld id="{AD7C056B-D7C7-42ED-AD14-EDE07CD61C4D}" type="slidenum">
              <a:rPr lang="ru-RU" smtClean="0"/>
              <a:t>‹#›</a:t>
            </a:fld>
            <a:endParaRPr lang="ru-RU"/>
          </a:p>
        </p:txBody>
      </p:sp>
    </p:spTree>
    <p:extLst>
      <p:ext uri="{BB962C8B-B14F-4D97-AF65-F5344CB8AC3E}">
        <p14:creationId xmlns:p14="http://schemas.microsoft.com/office/powerpoint/2010/main" val="2567589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9AED549-68A2-4A76-AFD0-DAB256E5C5FC}"/>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71733352-FF99-4BF1-AC37-14DB2131FE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92FC8817-E7AE-47B9-A42E-445DCDB83205}"/>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0C37C976-E92A-4580-81B2-E7F74BB693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5CE26004-6624-453A-895E-B42BA7652C8E}"/>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5AEF4DCA-DC2E-4EC5-8385-E440B6BF4CBD}"/>
              </a:ext>
            </a:extLst>
          </p:cNvPr>
          <p:cNvSpPr>
            <a:spLocks noGrp="1"/>
          </p:cNvSpPr>
          <p:nvPr>
            <p:ph type="dt" sz="half" idx="10"/>
          </p:nvPr>
        </p:nvSpPr>
        <p:spPr/>
        <p:txBody>
          <a:bodyPr/>
          <a:lstStyle/>
          <a:p>
            <a:fld id="{2BF7ADCA-5648-4BAF-9134-351010D3E8A4}" type="datetimeFigureOut">
              <a:rPr lang="ru-RU" smtClean="0"/>
              <a:t>19.01.2023</a:t>
            </a:fld>
            <a:endParaRPr lang="ru-RU"/>
          </a:p>
        </p:txBody>
      </p:sp>
      <p:sp>
        <p:nvSpPr>
          <p:cNvPr id="8" name="Нижний колонтитул 7">
            <a:extLst>
              <a:ext uri="{FF2B5EF4-FFF2-40B4-BE49-F238E27FC236}">
                <a16:creationId xmlns:a16="http://schemas.microsoft.com/office/drawing/2014/main" id="{2E176CEC-A41D-4FBE-8C4F-5B392AEA5B4A}"/>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8EEFF23B-454E-4A3A-B853-4768D18AD719}"/>
              </a:ext>
            </a:extLst>
          </p:cNvPr>
          <p:cNvSpPr>
            <a:spLocks noGrp="1"/>
          </p:cNvSpPr>
          <p:nvPr>
            <p:ph type="sldNum" sz="quarter" idx="12"/>
          </p:nvPr>
        </p:nvSpPr>
        <p:spPr/>
        <p:txBody>
          <a:bodyPr/>
          <a:lstStyle/>
          <a:p>
            <a:fld id="{AD7C056B-D7C7-42ED-AD14-EDE07CD61C4D}" type="slidenum">
              <a:rPr lang="ru-RU" smtClean="0"/>
              <a:t>‹#›</a:t>
            </a:fld>
            <a:endParaRPr lang="ru-RU"/>
          </a:p>
        </p:txBody>
      </p:sp>
    </p:spTree>
    <p:extLst>
      <p:ext uri="{BB962C8B-B14F-4D97-AF65-F5344CB8AC3E}">
        <p14:creationId xmlns:p14="http://schemas.microsoft.com/office/powerpoint/2010/main" val="2196165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09C3024-CCF7-46D9-9A7E-004035A98DA9}"/>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1D87F3D0-3E80-40F5-B8C0-B6D89BCE276B}"/>
              </a:ext>
            </a:extLst>
          </p:cNvPr>
          <p:cNvSpPr>
            <a:spLocks noGrp="1"/>
          </p:cNvSpPr>
          <p:nvPr>
            <p:ph type="dt" sz="half" idx="10"/>
          </p:nvPr>
        </p:nvSpPr>
        <p:spPr/>
        <p:txBody>
          <a:bodyPr/>
          <a:lstStyle/>
          <a:p>
            <a:fld id="{2BF7ADCA-5648-4BAF-9134-351010D3E8A4}" type="datetimeFigureOut">
              <a:rPr lang="ru-RU" smtClean="0"/>
              <a:t>19.01.2023</a:t>
            </a:fld>
            <a:endParaRPr lang="ru-RU"/>
          </a:p>
        </p:txBody>
      </p:sp>
      <p:sp>
        <p:nvSpPr>
          <p:cNvPr id="4" name="Нижний колонтитул 3">
            <a:extLst>
              <a:ext uri="{FF2B5EF4-FFF2-40B4-BE49-F238E27FC236}">
                <a16:creationId xmlns:a16="http://schemas.microsoft.com/office/drawing/2014/main" id="{1D8017C2-8C1C-4B30-87E8-4A9B707D8C45}"/>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85136792-8A2D-46F2-8EB8-3C393953460D}"/>
              </a:ext>
            </a:extLst>
          </p:cNvPr>
          <p:cNvSpPr>
            <a:spLocks noGrp="1"/>
          </p:cNvSpPr>
          <p:nvPr>
            <p:ph type="sldNum" sz="quarter" idx="12"/>
          </p:nvPr>
        </p:nvSpPr>
        <p:spPr/>
        <p:txBody>
          <a:bodyPr/>
          <a:lstStyle/>
          <a:p>
            <a:fld id="{AD7C056B-D7C7-42ED-AD14-EDE07CD61C4D}" type="slidenum">
              <a:rPr lang="ru-RU" smtClean="0"/>
              <a:t>‹#›</a:t>
            </a:fld>
            <a:endParaRPr lang="ru-RU"/>
          </a:p>
        </p:txBody>
      </p:sp>
    </p:spTree>
    <p:extLst>
      <p:ext uri="{BB962C8B-B14F-4D97-AF65-F5344CB8AC3E}">
        <p14:creationId xmlns:p14="http://schemas.microsoft.com/office/powerpoint/2010/main" val="1404176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0EF3C073-7B4A-472E-91C0-86E2E9BA6C8B}"/>
              </a:ext>
            </a:extLst>
          </p:cNvPr>
          <p:cNvSpPr>
            <a:spLocks noGrp="1"/>
          </p:cNvSpPr>
          <p:nvPr>
            <p:ph type="dt" sz="half" idx="10"/>
          </p:nvPr>
        </p:nvSpPr>
        <p:spPr/>
        <p:txBody>
          <a:bodyPr/>
          <a:lstStyle/>
          <a:p>
            <a:fld id="{2BF7ADCA-5648-4BAF-9134-351010D3E8A4}" type="datetimeFigureOut">
              <a:rPr lang="ru-RU" smtClean="0"/>
              <a:t>19.01.2023</a:t>
            </a:fld>
            <a:endParaRPr lang="ru-RU"/>
          </a:p>
        </p:txBody>
      </p:sp>
      <p:sp>
        <p:nvSpPr>
          <p:cNvPr id="3" name="Нижний колонтитул 2">
            <a:extLst>
              <a:ext uri="{FF2B5EF4-FFF2-40B4-BE49-F238E27FC236}">
                <a16:creationId xmlns:a16="http://schemas.microsoft.com/office/drawing/2014/main" id="{BCD12095-F9C3-49D4-9BB2-5136397EB6E2}"/>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D9CD476C-2283-45BA-8F69-500D04F7B2FD}"/>
              </a:ext>
            </a:extLst>
          </p:cNvPr>
          <p:cNvSpPr>
            <a:spLocks noGrp="1"/>
          </p:cNvSpPr>
          <p:nvPr>
            <p:ph type="sldNum" sz="quarter" idx="12"/>
          </p:nvPr>
        </p:nvSpPr>
        <p:spPr/>
        <p:txBody>
          <a:bodyPr/>
          <a:lstStyle/>
          <a:p>
            <a:fld id="{AD7C056B-D7C7-42ED-AD14-EDE07CD61C4D}" type="slidenum">
              <a:rPr lang="ru-RU" smtClean="0"/>
              <a:t>‹#›</a:t>
            </a:fld>
            <a:endParaRPr lang="ru-RU"/>
          </a:p>
        </p:txBody>
      </p:sp>
    </p:spTree>
    <p:extLst>
      <p:ext uri="{BB962C8B-B14F-4D97-AF65-F5344CB8AC3E}">
        <p14:creationId xmlns:p14="http://schemas.microsoft.com/office/powerpoint/2010/main" val="2633314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3A82020-3397-4689-971A-9B9232603FE3}"/>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551C4C35-8A7B-41D5-835D-3B7969DA27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B37A9530-80FE-45CD-8DB2-59965231B5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A1676973-5B63-4713-AF52-AEEC3B97FEFD}"/>
              </a:ext>
            </a:extLst>
          </p:cNvPr>
          <p:cNvSpPr>
            <a:spLocks noGrp="1"/>
          </p:cNvSpPr>
          <p:nvPr>
            <p:ph type="dt" sz="half" idx="10"/>
          </p:nvPr>
        </p:nvSpPr>
        <p:spPr/>
        <p:txBody>
          <a:bodyPr/>
          <a:lstStyle/>
          <a:p>
            <a:fld id="{2BF7ADCA-5648-4BAF-9134-351010D3E8A4}" type="datetimeFigureOut">
              <a:rPr lang="ru-RU" smtClean="0"/>
              <a:t>19.01.2023</a:t>
            </a:fld>
            <a:endParaRPr lang="ru-RU"/>
          </a:p>
        </p:txBody>
      </p:sp>
      <p:sp>
        <p:nvSpPr>
          <p:cNvPr id="6" name="Нижний колонтитул 5">
            <a:extLst>
              <a:ext uri="{FF2B5EF4-FFF2-40B4-BE49-F238E27FC236}">
                <a16:creationId xmlns:a16="http://schemas.microsoft.com/office/drawing/2014/main" id="{AE93BA82-F92F-4D4C-881A-CAEB046A1CEA}"/>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44260456-157C-4CDA-8BE3-32F822C7C3DD}"/>
              </a:ext>
            </a:extLst>
          </p:cNvPr>
          <p:cNvSpPr>
            <a:spLocks noGrp="1"/>
          </p:cNvSpPr>
          <p:nvPr>
            <p:ph type="sldNum" sz="quarter" idx="12"/>
          </p:nvPr>
        </p:nvSpPr>
        <p:spPr/>
        <p:txBody>
          <a:bodyPr/>
          <a:lstStyle/>
          <a:p>
            <a:fld id="{AD7C056B-D7C7-42ED-AD14-EDE07CD61C4D}" type="slidenum">
              <a:rPr lang="ru-RU" smtClean="0"/>
              <a:t>‹#›</a:t>
            </a:fld>
            <a:endParaRPr lang="ru-RU"/>
          </a:p>
        </p:txBody>
      </p:sp>
    </p:spTree>
    <p:extLst>
      <p:ext uri="{BB962C8B-B14F-4D97-AF65-F5344CB8AC3E}">
        <p14:creationId xmlns:p14="http://schemas.microsoft.com/office/powerpoint/2010/main" val="2060444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3A698AF-E0D7-46FA-AABF-E53AB759E1E2}"/>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EA0DAFE7-A713-4281-AB95-1DBF8A9057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D780F2BC-6800-4796-A2FE-77CE7859D1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558E2D45-1096-4B2F-85CD-CEB1A19558C2}"/>
              </a:ext>
            </a:extLst>
          </p:cNvPr>
          <p:cNvSpPr>
            <a:spLocks noGrp="1"/>
          </p:cNvSpPr>
          <p:nvPr>
            <p:ph type="dt" sz="half" idx="10"/>
          </p:nvPr>
        </p:nvSpPr>
        <p:spPr/>
        <p:txBody>
          <a:bodyPr/>
          <a:lstStyle/>
          <a:p>
            <a:fld id="{2BF7ADCA-5648-4BAF-9134-351010D3E8A4}" type="datetimeFigureOut">
              <a:rPr lang="ru-RU" smtClean="0"/>
              <a:t>19.01.2023</a:t>
            </a:fld>
            <a:endParaRPr lang="ru-RU"/>
          </a:p>
        </p:txBody>
      </p:sp>
      <p:sp>
        <p:nvSpPr>
          <p:cNvPr id="6" name="Нижний колонтитул 5">
            <a:extLst>
              <a:ext uri="{FF2B5EF4-FFF2-40B4-BE49-F238E27FC236}">
                <a16:creationId xmlns:a16="http://schemas.microsoft.com/office/drawing/2014/main" id="{089772A5-3065-4695-A1F2-4A12879C85DC}"/>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60B701D0-FFEF-4199-8851-4E7C7A1E68B6}"/>
              </a:ext>
            </a:extLst>
          </p:cNvPr>
          <p:cNvSpPr>
            <a:spLocks noGrp="1"/>
          </p:cNvSpPr>
          <p:nvPr>
            <p:ph type="sldNum" sz="quarter" idx="12"/>
          </p:nvPr>
        </p:nvSpPr>
        <p:spPr/>
        <p:txBody>
          <a:bodyPr/>
          <a:lstStyle/>
          <a:p>
            <a:fld id="{AD7C056B-D7C7-42ED-AD14-EDE07CD61C4D}" type="slidenum">
              <a:rPr lang="ru-RU" smtClean="0"/>
              <a:t>‹#›</a:t>
            </a:fld>
            <a:endParaRPr lang="ru-RU"/>
          </a:p>
        </p:txBody>
      </p:sp>
    </p:spTree>
    <p:extLst>
      <p:ext uri="{BB962C8B-B14F-4D97-AF65-F5344CB8AC3E}">
        <p14:creationId xmlns:p14="http://schemas.microsoft.com/office/powerpoint/2010/main" val="3845114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6AC9B00-7844-462A-B507-B28BCDCE8D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337E2E0D-7AC0-4304-9F7A-D2F47A0B57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7248B5A5-CE14-4F6F-AC32-E569A09D62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F7ADCA-5648-4BAF-9134-351010D3E8A4}" type="datetimeFigureOut">
              <a:rPr lang="ru-RU" smtClean="0"/>
              <a:t>19.01.2023</a:t>
            </a:fld>
            <a:endParaRPr lang="ru-RU"/>
          </a:p>
        </p:txBody>
      </p:sp>
      <p:sp>
        <p:nvSpPr>
          <p:cNvPr id="5" name="Нижний колонтитул 4">
            <a:extLst>
              <a:ext uri="{FF2B5EF4-FFF2-40B4-BE49-F238E27FC236}">
                <a16:creationId xmlns:a16="http://schemas.microsoft.com/office/drawing/2014/main" id="{C32024B8-0AA7-4192-BEC9-BFBDAFDACB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832BB5B8-C50E-4E29-A9FC-6A89D96EED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7C056B-D7C7-42ED-AD14-EDE07CD61C4D}" type="slidenum">
              <a:rPr lang="ru-RU" smtClean="0"/>
              <a:t>‹#›</a:t>
            </a:fld>
            <a:endParaRPr lang="ru-RU"/>
          </a:p>
        </p:txBody>
      </p:sp>
    </p:spTree>
    <p:extLst>
      <p:ext uri="{BB962C8B-B14F-4D97-AF65-F5344CB8AC3E}">
        <p14:creationId xmlns:p14="http://schemas.microsoft.com/office/powerpoint/2010/main" val="23548798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microsoft.com/office/2007/relationships/hdphoto" Target="../media/hdphoto2.wdp"/></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Обои код, двоичный код, бинарный, программирование, нули, единицы картинки  на рабочий стол, раздел hi-tech - скачать">
            <a:extLst>
              <a:ext uri="{FF2B5EF4-FFF2-40B4-BE49-F238E27FC236}">
                <a16:creationId xmlns:a16="http://schemas.microsoft.com/office/drawing/2014/main" id="{F11C965F-8012-45BB-8285-6FE16AE437BA}"/>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artisticMosiaicBubbles/>
                    </a14:imgEffect>
                  </a14:imgLayer>
                </a14:imgProps>
              </a:ext>
              <a:ext uri="{28A0092B-C50C-407E-A947-70E740481C1C}">
                <a14:useLocalDpi xmlns:a14="http://schemas.microsoft.com/office/drawing/2010/main" val="0"/>
              </a:ext>
            </a:extLst>
          </a:blip>
          <a:srcRect/>
          <a:stretch>
            <a:fillRect/>
          </a:stretch>
        </p:blipFill>
        <p:spPr bwMode="auto">
          <a:xfrm>
            <a:off x="-1" y="0"/>
            <a:ext cx="12192000" cy="685308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2" name="Заголовок 1">
            <a:extLst>
              <a:ext uri="{FF2B5EF4-FFF2-40B4-BE49-F238E27FC236}">
                <a16:creationId xmlns:a16="http://schemas.microsoft.com/office/drawing/2014/main" id="{0363DC91-0597-4226-84C0-868627000C35}"/>
              </a:ext>
            </a:extLst>
          </p:cNvPr>
          <p:cNvSpPr>
            <a:spLocks noGrp="1"/>
          </p:cNvSpPr>
          <p:nvPr>
            <p:ph type="ctrTitle"/>
          </p:nvPr>
        </p:nvSpPr>
        <p:spPr>
          <a:xfrm>
            <a:off x="1523998" y="1552779"/>
            <a:ext cx="9144001" cy="3180179"/>
          </a:xfrm>
        </p:spPr>
        <p:txBody>
          <a:bodyPr>
            <a:normAutofit/>
          </a:bodyPr>
          <a:lstStyle/>
          <a:p>
            <a:r>
              <a:rPr lang="ru-RU" dirty="0">
                <a:solidFill>
                  <a:schemeClr val="bg2"/>
                </a:solidFill>
                <a:latin typeface="Times New Roman" panose="02020603050405020304" pitchFamily="18" charset="0"/>
                <a:cs typeface="Times New Roman" panose="02020603050405020304" pitchFamily="18" charset="0"/>
              </a:rPr>
              <a:t>Что такое ПО, классификация требований , уровни требований</a:t>
            </a:r>
          </a:p>
        </p:txBody>
      </p:sp>
      <p:sp>
        <p:nvSpPr>
          <p:cNvPr id="3" name="Подзаголовок 2">
            <a:extLst>
              <a:ext uri="{FF2B5EF4-FFF2-40B4-BE49-F238E27FC236}">
                <a16:creationId xmlns:a16="http://schemas.microsoft.com/office/drawing/2014/main" id="{E0C5A686-EEEA-481C-BC58-BDE292931BB0}"/>
              </a:ext>
            </a:extLst>
          </p:cNvPr>
          <p:cNvSpPr>
            <a:spLocks noGrp="1"/>
          </p:cNvSpPr>
          <p:nvPr>
            <p:ph type="subTitle" idx="1"/>
          </p:nvPr>
        </p:nvSpPr>
        <p:spPr>
          <a:xfrm>
            <a:off x="4685547" y="6285737"/>
            <a:ext cx="9144000" cy="1655762"/>
          </a:xfrm>
        </p:spPr>
        <p:txBody>
          <a:bodyPr/>
          <a:lstStyle/>
          <a:p>
            <a:r>
              <a:rPr lang="ru-RU" dirty="0">
                <a:solidFill>
                  <a:schemeClr val="bg1"/>
                </a:solidFill>
                <a:latin typeface="Times New Roman" panose="02020603050405020304" pitchFamily="18" charset="0"/>
                <a:cs typeface="Times New Roman" panose="02020603050405020304" pitchFamily="18" charset="0"/>
              </a:rPr>
              <a:t>Выполнено студентом: Южаков Дмитрий</a:t>
            </a:r>
          </a:p>
        </p:txBody>
      </p:sp>
    </p:spTree>
    <p:extLst>
      <p:ext uri="{BB962C8B-B14F-4D97-AF65-F5344CB8AC3E}">
        <p14:creationId xmlns:p14="http://schemas.microsoft.com/office/powerpoint/2010/main" val="540402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Как создавался зеленый код в «Матрице»? Вы не поверите! Фото.">
            <a:extLst>
              <a:ext uri="{FF2B5EF4-FFF2-40B4-BE49-F238E27FC236}">
                <a16:creationId xmlns:a16="http://schemas.microsoft.com/office/drawing/2014/main" id="{6C8C45F4-D206-46A9-ADBF-BEFB33216C94}"/>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artisticGlowDiffused/>
                    </a14:imgEffect>
                  </a14:imgLayer>
                </a14:imgProps>
              </a:ext>
              <a:ext uri="{28A0092B-C50C-407E-A947-70E740481C1C}">
                <a14:useLocalDpi xmlns:a14="http://schemas.microsoft.com/office/drawing/2010/main" val="0"/>
              </a:ext>
            </a:extLst>
          </a:blip>
          <a:srcRect/>
          <a:stretch>
            <a:fillRect/>
          </a:stretch>
        </p:blipFill>
        <p:spPr bwMode="auto">
          <a:xfrm>
            <a:off x="0" y="0"/>
            <a:ext cx="12192000" cy="6855407"/>
          </a:xfrm>
          <a:prstGeom prst="rect">
            <a:avLst/>
          </a:prstGeom>
          <a:noFill/>
          <a:extLst>
            <a:ext uri="{909E8E84-426E-40DD-AFC4-6F175D3DCCD1}">
              <a14:hiddenFill xmlns:a14="http://schemas.microsoft.com/office/drawing/2010/main">
                <a:solidFill>
                  <a:srgbClr val="FFFFFF"/>
                </a:solidFill>
              </a14:hiddenFill>
            </a:ext>
          </a:extLst>
        </p:spPr>
      </p:pic>
      <p:sp>
        <p:nvSpPr>
          <p:cNvPr id="2" name="Заголовок 1">
            <a:extLst>
              <a:ext uri="{FF2B5EF4-FFF2-40B4-BE49-F238E27FC236}">
                <a16:creationId xmlns:a16="http://schemas.microsoft.com/office/drawing/2014/main" id="{B81A878A-9523-4105-8A6F-EEEDB0F0EEB0}"/>
              </a:ext>
            </a:extLst>
          </p:cNvPr>
          <p:cNvSpPr>
            <a:spLocks noGrp="1"/>
          </p:cNvSpPr>
          <p:nvPr>
            <p:ph type="title"/>
          </p:nvPr>
        </p:nvSpPr>
        <p:spPr>
          <a:xfrm>
            <a:off x="838200" y="376700"/>
            <a:ext cx="10515600" cy="1325563"/>
          </a:xfrm>
        </p:spPr>
        <p:txBody>
          <a:bodyPr/>
          <a:lstStyle/>
          <a:p>
            <a:r>
              <a:rPr lang="ru-RU" dirty="0">
                <a:solidFill>
                  <a:schemeClr val="bg1"/>
                </a:solidFill>
                <a:latin typeface="Times New Roman" panose="02020603050405020304" pitchFamily="18" charset="0"/>
                <a:cs typeface="Times New Roman" panose="02020603050405020304" pitchFamily="18" charset="0"/>
              </a:rPr>
              <a:t>Определение ПО</a:t>
            </a:r>
          </a:p>
        </p:txBody>
      </p:sp>
      <p:sp>
        <p:nvSpPr>
          <p:cNvPr id="3" name="Объект 2">
            <a:extLst>
              <a:ext uri="{FF2B5EF4-FFF2-40B4-BE49-F238E27FC236}">
                <a16:creationId xmlns:a16="http://schemas.microsoft.com/office/drawing/2014/main" id="{78B667F8-032E-43F5-95CD-71804346F788}"/>
              </a:ext>
            </a:extLst>
          </p:cNvPr>
          <p:cNvSpPr>
            <a:spLocks noGrp="1"/>
          </p:cNvSpPr>
          <p:nvPr>
            <p:ph idx="1"/>
          </p:nvPr>
        </p:nvSpPr>
        <p:spPr>
          <a:xfrm>
            <a:off x="838200" y="1825625"/>
            <a:ext cx="5909841" cy="4351338"/>
          </a:xfrm>
        </p:spPr>
        <p:txBody>
          <a:bodyPr/>
          <a:lstStyle/>
          <a:p>
            <a:r>
              <a:rPr lang="ru-RU" dirty="0">
                <a:solidFill>
                  <a:schemeClr val="bg1"/>
                </a:solidFill>
                <a:latin typeface="Times New Roman" panose="02020603050405020304" pitchFamily="18" charset="0"/>
                <a:cs typeface="Times New Roman" panose="02020603050405020304" pitchFamily="18" charset="0"/>
              </a:rPr>
              <a:t>Программное обеспечение (ПО) - комплекс программ обеспечивающих обработку или передачу данных предназначенных для многократного использования и применения разными пользователями</a:t>
            </a:r>
          </a:p>
          <a:p>
            <a:endParaRPr lang="ru-RU" dirty="0"/>
          </a:p>
        </p:txBody>
      </p:sp>
      <p:pic>
        <p:nvPicPr>
          <p:cNvPr id="5" name="Рисунок 4">
            <a:extLst>
              <a:ext uri="{FF2B5EF4-FFF2-40B4-BE49-F238E27FC236}">
                <a16:creationId xmlns:a16="http://schemas.microsoft.com/office/drawing/2014/main" id="{9EA01E6A-DDAE-4910-BF54-5B5F6DB3F2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07911" y="0"/>
            <a:ext cx="6858000" cy="6858000"/>
          </a:xfrm>
          <a:prstGeom prst="rect">
            <a:avLst/>
          </a:prstGeom>
        </p:spPr>
      </p:pic>
    </p:spTree>
    <p:extLst>
      <p:ext uri="{BB962C8B-B14F-4D97-AF65-F5344CB8AC3E}">
        <p14:creationId xmlns:p14="http://schemas.microsoft.com/office/powerpoint/2010/main" val="3768185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Как создавался зеленый код в «Матрице»? Вы не поверите! Фото.">
            <a:extLst>
              <a:ext uri="{FF2B5EF4-FFF2-40B4-BE49-F238E27FC236}">
                <a16:creationId xmlns:a16="http://schemas.microsoft.com/office/drawing/2014/main" id="{BEA81480-B3A1-44B9-940D-8022942BD23B}"/>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artisticGlowDiffused/>
                    </a14:imgEffect>
                  </a14:imgLayer>
                </a14:imgProps>
              </a:ext>
              <a:ext uri="{28A0092B-C50C-407E-A947-70E740481C1C}">
                <a14:useLocalDpi xmlns:a14="http://schemas.microsoft.com/office/drawing/2010/main" val="0"/>
              </a:ext>
            </a:extLst>
          </a:blip>
          <a:srcRect/>
          <a:stretch>
            <a:fillRect/>
          </a:stretch>
        </p:blipFill>
        <p:spPr bwMode="auto">
          <a:xfrm>
            <a:off x="0" y="0"/>
            <a:ext cx="12192000" cy="6855407"/>
          </a:xfrm>
          <a:prstGeom prst="rect">
            <a:avLst/>
          </a:prstGeom>
          <a:noFill/>
          <a:extLst>
            <a:ext uri="{909E8E84-426E-40DD-AFC4-6F175D3DCCD1}">
              <a14:hiddenFill xmlns:a14="http://schemas.microsoft.com/office/drawing/2010/main">
                <a:solidFill>
                  <a:srgbClr val="FFFFFF"/>
                </a:solidFill>
              </a14:hiddenFill>
            </a:ext>
          </a:extLst>
        </p:spPr>
      </p:pic>
      <p:sp>
        <p:nvSpPr>
          <p:cNvPr id="2" name="Заголовок 1">
            <a:extLst>
              <a:ext uri="{FF2B5EF4-FFF2-40B4-BE49-F238E27FC236}">
                <a16:creationId xmlns:a16="http://schemas.microsoft.com/office/drawing/2014/main" id="{C1630E44-9846-4C48-BE47-26F91FEA3887}"/>
              </a:ext>
            </a:extLst>
          </p:cNvPr>
          <p:cNvSpPr>
            <a:spLocks noGrp="1"/>
          </p:cNvSpPr>
          <p:nvPr>
            <p:ph type="title"/>
          </p:nvPr>
        </p:nvSpPr>
        <p:spPr/>
        <p:txBody>
          <a:bodyPr/>
          <a:lstStyle/>
          <a:p>
            <a:r>
              <a:rPr lang="ru-RU" dirty="0">
                <a:solidFill>
                  <a:schemeClr val="bg1"/>
                </a:solidFill>
              </a:rPr>
              <a:t>Виды программного обеспечения:</a:t>
            </a:r>
          </a:p>
        </p:txBody>
      </p:sp>
      <p:sp>
        <p:nvSpPr>
          <p:cNvPr id="3" name="Объект 2">
            <a:extLst>
              <a:ext uri="{FF2B5EF4-FFF2-40B4-BE49-F238E27FC236}">
                <a16:creationId xmlns:a16="http://schemas.microsoft.com/office/drawing/2014/main" id="{35DDD4DD-59C9-40B6-B9F0-E7899E458F6B}"/>
              </a:ext>
            </a:extLst>
          </p:cNvPr>
          <p:cNvSpPr>
            <a:spLocks noGrp="1"/>
          </p:cNvSpPr>
          <p:nvPr>
            <p:ph idx="1"/>
          </p:nvPr>
        </p:nvSpPr>
        <p:spPr/>
        <p:txBody>
          <a:bodyPr/>
          <a:lstStyle/>
          <a:p>
            <a:r>
              <a:rPr lang="ru-RU" dirty="0">
                <a:solidFill>
                  <a:schemeClr val="bg1"/>
                </a:solidFill>
              </a:rPr>
              <a:t>Системное</a:t>
            </a:r>
          </a:p>
          <a:p>
            <a:r>
              <a:rPr lang="ru-RU" dirty="0">
                <a:solidFill>
                  <a:schemeClr val="bg1"/>
                </a:solidFill>
              </a:rPr>
              <a:t>Прикладное</a:t>
            </a:r>
          </a:p>
          <a:p>
            <a:r>
              <a:rPr lang="ru-RU" dirty="0">
                <a:solidFill>
                  <a:schemeClr val="bg1"/>
                </a:solidFill>
              </a:rPr>
              <a:t>Инструментальное</a:t>
            </a:r>
          </a:p>
        </p:txBody>
      </p:sp>
    </p:spTree>
    <p:extLst>
      <p:ext uri="{BB962C8B-B14F-4D97-AF65-F5344CB8AC3E}">
        <p14:creationId xmlns:p14="http://schemas.microsoft.com/office/powerpoint/2010/main" val="1849619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Как создавался зеленый код в «Матрице»? Вы не поверите! Фото.">
            <a:extLst>
              <a:ext uri="{FF2B5EF4-FFF2-40B4-BE49-F238E27FC236}">
                <a16:creationId xmlns:a16="http://schemas.microsoft.com/office/drawing/2014/main" id="{D966A02A-6DE7-45CB-A887-130A0ADEC236}"/>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artisticGlowDiffused/>
                    </a14:imgEffect>
                  </a14:imgLayer>
                </a14:imgProps>
              </a:ext>
              <a:ext uri="{28A0092B-C50C-407E-A947-70E740481C1C}">
                <a14:useLocalDpi xmlns:a14="http://schemas.microsoft.com/office/drawing/2010/main" val="0"/>
              </a:ext>
            </a:extLst>
          </a:blip>
          <a:srcRect/>
          <a:stretch>
            <a:fillRect/>
          </a:stretch>
        </p:blipFill>
        <p:spPr bwMode="auto">
          <a:xfrm>
            <a:off x="0" y="0"/>
            <a:ext cx="12192000" cy="6855407"/>
          </a:xfrm>
          <a:prstGeom prst="rect">
            <a:avLst/>
          </a:prstGeom>
          <a:noFill/>
          <a:extLst>
            <a:ext uri="{909E8E84-426E-40DD-AFC4-6F175D3DCCD1}">
              <a14:hiddenFill xmlns:a14="http://schemas.microsoft.com/office/drawing/2010/main">
                <a:solidFill>
                  <a:srgbClr val="FFFFFF"/>
                </a:solidFill>
              </a14:hiddenFill>
            </a:ext>
          </a:extLst>
        </p:spPr>
      </p:pic>
      <p:sp>
        <p:nvSpPr>
          <p:cNvPr id="2" name="Заголовок 1">
            <a:extLst>
              <a:ext uri="{FF2B5EF4-FFF2-40B4-BE49-F238E27FC236}">
                <a16:creationId xmlns:a16="http://schemas.microsoft.com/office/drawing/2014/main" id="{2B7BC105-25DD-41A3-8505-7567BAECCCB6}"/>
              </a:ext>
            </a:extLst>
          </p:cNvPr>
          <p:cNvSpPr>
            <a:spLocks noGrp="1"/>
          </p:cNvSpPr>
          <p:nvPr>
            <p:ph type="title"/>
          </p:nvPr>
        </p:nvSpPr>
        <p:spPr/>
        <p:txBody>
          <a:bodyPr/>
          <a:lstStyle/>
          <a:p>
            <a:r>
              <a:rPr lang="ru-RU" dirty="0">
                <a:solidFill>
                  <a:schemeClr val="bg1"/>
                </a:solidFill>
                <a:latin typeface="Times New Roman" panose="02020603050405020304" pitchFamily="18" charset="0"/>
                <a:cs typeface="Times New Roman" panose="02020603050405020304" pitchFamily="18" charset="0"/>
              </a:rPr>
              <a:t>Системное ПО</a:t>
            </a:r>
          </a:p>
        </p:txBody>
      </p:sp>
      <p:sp>
        <p:nvSpPr>
          <p:cNvPr id="3" name="Объект 2">
            <a:extLst>
              <a:ext uri="{FF2B5EF4-FFF2-40B4-BE49-F238E27FC236}">
                <a16:creationId xmlns:a16="http://schemas.microsoft.com/office/drawing/2014/main" id="{3A7DF24C-3B0E-4E9D-9B63-DCB4EC3D59E4}"/>
              </a:ext>
            </a:extLst>
          </p:cNvPr>
          <p:cNvSpPr>
            <a:spLocks noGrp="1"/>
          </p:cNvSpPr>
          <p:nvPr>
            <p:ph idx="1"/>
          </p:nvPr>
        </p:nvSpPr>
        <p:spPr>
          <a:xfrm>
            <a:off x="838200" y="1825625"/>
            <a:ext cx="10515600" cy="2067896"/>
          </a:xfrm>
        </p:spPr>
        <p:txBody>
          <a:bodyPr/>
          <a:lstStyle/>
          <a:p>
            <a:pPr marL="0" indent="0">
              <a:buNone/>
            </a:pPr>
            <a:r>
              <a:rPr lang="ru-RU" b="1" dirty="0" err="1">
                <a:solidFill>
                  <a:schemeClr val="bg1"/>
                </a:solidFill>
                <a:latin typeface="Times New Roman" panose="02020603050405020304" pitchFamily="18" charset="0"/>
                <a:cs typeface="Times New Roman" panose="02020603050405020304" pitchFamily="18" charset="0"/>
              </a:rPr>
              <a:t>Систе́мное</a:t>
            </a:r>
            <a:r>
              <a:rPr lang="ru-RU" b="1" dirty="0">
                <a:solidFill>
                  <a:schemeClr val="bg1"/>
                </a:solidFill>
                <a:latin typeface="Times New Roman" panose="02020603050405020304" pitchFamily="18" charset="0"/>
                <a:cs typeface="Times New Roman" panose="02020603050405020304" pitchFamily="18" charset="0"/>
              </a:rPr>
              <a:t> программное обеспечение</a:t>
            </a:r>
            <a:r>
              <a:rPr lang="ru-RU" dirty="0">
                <a:solidFill>
                  <a:schemeClr val="bg1"/>
                </a:solidFill>
                <a:latin typeface="Times New Roman" panose="02020603050405020304" pitchFamily="18" charset="0"/>
                <a:cs typeface="Times New Roman" panose="02020603050405020304" pitchFamily="18" charset="0"/>
              </a:rPr>
              <a:t> — программы, решающие задачи </a:t>
            </a:r>
            <a:r>
              <a:rPr lang="ru-RU" dirty="0" err="1">
                <a:solidFill>
                  <a:schemeClr val="bg1"/>
                </a:solidFill>
                <a:latin typeface="Times New Roman" panose="02020603050405020304" pitchFamily="18" charset="0"/>
                <a:cs typeface="Times New Roman" panose="02020603050405020304" pitchFamily="18" charset="0"/>
              </a:rPr>
              <a:t>общевычислительного</a:t>
            </a:r>
            <a:r>
              <a:rPr lang="ru-RU" dirty="0">
                <a:solidFill>
                  <a:schemeClr val="bg1"/>
                </a:solidFill>
                <a:latin typeface="Times New Roman" panose="02020603050405020304" pitchFamily="18" charset="0"/>
                <a:cs typeface="Times New Roman" panose="02020603050405020304" pitchFamily="18" charset="0"/>
              </a:rPr>
              <a:t> характера — вы­де­ле­ния и разделения ресурсов, доступа к устройствам, обеспечивающие среды для разработки, запуска и выполнения других про­грамм.</a:t>
            </a:r>
          </a:p>
        </p:txBody>
      </p:sp>
      <p:pic>
        <p:nvPicPr>
          <p:cNvPr id="6" name="Рисунок 5">
            <a:extLst>
              <a:ext uri="{FF2B5EF4-FFF2-40B4-BE49-F238E27FC236}">
                <a16:creationId xmlns:a16="http://schemas.microsoft.com/office/drawing/2014/main" id="{2CB0444B-1411-4EC6-B75F-7AEA9F5328D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3893521"/>
            <a:ext cx="5504727" cy="2283442"/>
          </a:xfrm>
          <a:prstGeom prst="rect">
            <a:avLst/>
          </a:prstGeom>
        </p:spPr>
      </p:pic>
      <p:sp>
        <p:nvSpPr>
          <p:cNvPr id="7" name="TextBox 6">
            <a:extLst>
              <a:ext uri="{FF2B5EF4-FFF2-40B4-BE49-F238E27FC236}">
                <a16:creationId xmlns:a16="http://schemas.microsoft.com/office/drawing/2014/main" id="{542E2772-80B4-48CF-B001-1BDADA1399BD}"/>
              </a:ext>
            </a:extLst>
          </p:cNvPr>
          <p:cNvSpPr txBox="1"/>
          <p:nvPr/>
        </p:nvSpPr>
        <p:spPr>
          <a:xfrm>
            <a:off x="838200" y="4630102"/>
            <a:ext cx="5257800" cy="954107"/>
          </a:xfrm>
          <a:prstGeom prst="rect">
            <a:avLst/>
          </a:prstGeom>
          <a:noFill/>
        </p:spPr>
        <p:txBody>
          <a:bodyPr wrap="square" rtlCol="0">
            <a:spAutoFit/>
          </a:bodyPr>
          <a:lstStyle/>
          <a:p>
            <a:r>
              <a:rPr lang="ru-RU" sz="2800" dirty="0">
                <a:solidFill>
                  <a:schemeClr val="bg1"/>
                </a:solidFill>
                <a:latin typeface="Times New Roman" panose="02020603050405020304" pitchFamily="18" charset="0"/>
                <a:cs typeface="Times New Roman" panose="02020603050405020304" pitchFamily="18" charset="0"/>
              </a:rPr>
              <a:t>Пример</a:t>
            </a:r>
            <a:r>
              <a:rPr lang="ru-RU" sz="2800" dirty="0">
                <a:solidFill>
                  <a:schemeClr val="bg1"/>
                </a:solidFill>
              </a:rPr>
              <a:t>:</a:t>
            </a:r>
            <a:r>
              <a:rPr lang="en-US" sz="2800" dirty="0">
                <a:solidFill>
                  <a:schemeClr val="bg1"/>
                </a:solidFill>
              </a:rPr>
              <a:t> </a:t>
            </a:r>
            <a:r>
              <a:rPr lang="pt-BR" sz="2800" b="0" i="0" dirty="0">
                <a:solidFill>
                  <a:srgbClr val="FFFFFF"/>
                </a:solidFill>
                <a:effectLst/>
                <a:latin typeface="Times New Roman" panose="02020603050405020304" pitchFamily="18" charset="0"/>
                <a:cs typeface="Times New Roman" panose="02020603050405020304" pitchFamily="18" charset="0"/>
              </a:rPr>
              <a:t>MS DOS, IBM PC DOS,MS Windows Mac OS</a:t>
            </a:r>
            <a:endParaRPr lang="ru-RU" sz="2800" dirty="0">
              <a:solidFill>
                <a:schemeClr val="bg1"/>
              </a:solidFill>
            </a:endParaRPr>
          </a:p>
        </p:txBody>
      </p:sp>
    </p:spTree>
    <p:extLst>
      <p:ext uri="{BB962C8B-B14F-4D97-AF65-F5344CB8AC3E}">
        <p14:creationId xmlns:p14="http://schemas.microsoft.com/office/powerpoint/2010/main" val="1035544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Как создавался зеленый код в «Матрице»? Вы не поверите! Фото.">
            <a:extLst>
              <a:ext uri="{FF2B5EF4-FFF2-40B4-BE49-F238E27FC236}">
                <a16:creationId xmlns:a16="http://schemas.microsoft.com/office/drawing/2014/main" id="{6286B6ED-9ECF-4412-8E76-F081EAF7BCBC}"/>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artisticGlowDiffused/>
                    </a14:imgEffect>
                  </a14:imgLayer>
                </a14:imgProps>
              </a:ext>
              <a:ext uri="{28A0092B-C50C-407E-A947-70E740481C1C}">
                <a14:useLocalDpi xmlns:a14="http://schemas.microsoft.com/office/drawing/2010/main" val="0"/>
              </a:ext>
            </a:extLst>
          </a:blip>
          <a:srcRect/>
          <a:stretch>
            <a:fillRect/>
          </a:stretch>
        </p:blipFill>
        <p:spPr bwMode="auto">
          <a:xfrm>
            <a:off x="0" y="0"/>
            <a:ext cx="12192000" cy="6855407"/>
          </a:xfrm>
          <a:prstGeom prst="rect">
            <a:avLst/>
          </a:prstGeom>
          <a:noFill/>
          <a:extLst>
            <a:ext uri="{909E8E84-426E-40DD-AFC4-6F175D3DCCD1}">
              <a14:hiddenFill xmlns:a14="http://schemas.microsoft.com/office/drawing/2010/main">
                <a:solidFill>
                  <a:srgbClr val="FFFFFF"/>
                </a:solidFill>
              </a14:hiddenFill>
            </a:ext>
          </a:extLst>
        </p:spPr>
      </p:pic>
      <p:sp>
        <p:nvSpPr>
          <p:cNvPr id="2" name="Заголовок 1">
            <a:extLst>
              <a:ext uri="{FF2B5EF4-FFF2-40B4-BE49-F238E27FC236}">
                <a16:creationId xmlns:a16="http://schemas.microsoft.com/office/drawing/2014/main" id="{0C85B7AB-9DEC-4D96-BB09-87D27FB11A1D}"/>
              </a:ext>
            </a:extLst>
          </p:cNvPr>
          <p:cNvSpPr>
            <a:spLocks noGrp="1"/>
          </p:cNvSpPr>
          <p:nvPr>
            <p:ph type="title"/>
          </p:nvPr>
        </p:nvSpPr>
        <p:spPr/>
        <p:txBody>
          <a:bodyPr/>
          <a:lstStyle/>
          <a:p>
            <a:r>
              <a:rPr lang="ru-RU" dirty="0">
                <a:solidFill>
                  <a:schemeClr val="bg1"/>
                </a:solidFill>
              </a:rPr>
              <a:t>Прикладное ПО</a:t>
            </a:r>
          </a:p>
        </p:txBody>
      </p:sp>
      <p:sp>
        <p:nvSpPr>
          <p:cNvPr id="3" name="Объект 2">
            <a:extLst>
              <a:ext uri="{FF2B5EF4-FFF2-40B4-BE49-F238E27FC236}">
                <a16:creationId xmlns:a16="http://schemas.microsoft.com/office/drawing/2014/main" id="{FBABD081-C889-48F1-B155-04C76955A58B}"/>
              </a:ext>
            </a:extLst>
          </p:cNvPr>
          <p:cNvSpPr>
            <a:spLocks noGrp="1"/>
          </p:cNvSpPr>
          <p:nvPr>
            <p:ph idx="1"/>
          </p:nvPr>
        </p:nvSpPr>
        <p:spPr>
          <a:xfrm>
            <a:off x="838200" y="1825624"/>
            <a:ext cx="10515600" cy="2028745"/>
          </a:xfrm>
        </p:spPr>
        <p:txBody>
          <a:bodyPr>
            <a:normAutofit/>
          </a:bodyPr>
          <a:lstStyle/>
          <a:p>
            <a:pPr marL="0" indent="0">
              <a:buNone/>
            </a:pPr>
            <a:r>
              <a:rPr lang="ru-RU" altLang="ru-RU" dirty="0">
                <a:solidFill>
                  <a:schemeClr val="bg1"/>
                </a:solidFill>
              </a:rPr>
              <a:t>Прикладное программное обеспечение Прикладное программное обеспечение — программы, предназначенные для выполнения определенных пользовательских задач и рассчитанные на непосредственное взаимодействие с пользователем.</a:t>
            </a:r>
          </a:p>
          <a:p>
            <a:endParaRPr lang="ru-RU" b="1" dirty="0">
              <a:solidFill>
                <a:schemeClr val="bg1"/>
              </a:solidFill>
              <a:latin typeface="Times New Roman" panose="02020603050405020304" pitchFamily="18" charset="0"/>
              <a:cs typeface="Times New Roman" panose="02020603050405020304" pitchFamily="18" charset="0"/>
            </a:endParaRPr>
          </a:p>
        </p:txBody>
      </p:sp>
      <p:pic>
        <p:nvPicPr>
          <p:cNvPr id="6" name="Рисунок 5">
            <a:extLst>
              <a:ext uri="{FF2B5EF4-FFF2-40B4-BE49-F238E27FC236}">
                <a16:creationId xmlns:a16="http://schemas.microsoft.com/office/drawing/2014/main" id="{9527E2F7-5979-4312-ACA8-0541FC948A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33312" y="2949956"/>
            <a:ext cx="4270576" cy="4270576"/>
          </a:xfrm>
          <a:prstGeom prst="rect">
            <a:avLst/>
          </a:prstGeom>
        </p:spPr>
      </p:pic>
      <p:sp>
        <p:nvSpPr>
          <p:cNvPr id="7" name="TextBox 6">
            <a:extLst>
              <a:ext uri="{FF2B5EF4-FFF2-40B4-BE49-F238E27FC236}">
                <a16:creationId xmlns:a16="http://schemas.microsoft.com/office/drawing/2014/main" id="{B2402639-73A3-4D24-961F-53A4C88F661A}"/>
              </a:ext>
            </a:extLst>
          </p:cNvPr>
          <p:cNvSpPr txBox="1"/>
          <p:nvPr/>
        </p:nvSpPr>
        <p:spPr>
          <a:xfrm>
            <a:off x="838200" y="3693112"/>
            <a:ext cx="4037837" cy="3108543"/>
          </a:xfrm>
          <a:prstGeom prst="rect">
            <a:avLst/>
          </a:prstGeom>
          <a:noFill/>
        </p:spPr>
        <p:txBody>
          <a:bodyPr wrap="none" rtlCol="0">
            <a:spAutoFit/>
          </a:bodyPr>
          <a:lstStyle/>
          <a:p>
            <a:r>
              <a:rPr lang="ru-RU" sz="2800" dirty="0">
                <a:solidFill>
                  <a:schemeClr val="bg1"/>
                </a:solidFill>
                <a:latin typeface="Times New Roman" panose="02020603050405020304" pitchFamily="18" charset="0"/>
                <a:cs typeface="Times New Roman" panose="02020603050405020304" pitchFamily="18" charset="0"/>
              </a:rPr>
              <a:t>Пример: </a:t>
            </a:r>
            <a:endParaRPr lang="en-US" sz="28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ru-RU" sz="2000" dirty="0">
                <a:solidFill>
                  <a:schemeClr val="bg1"/>
                </a:solidFill>
                <a:latin typeface="Times New Roman" panose="02020603050405020304" pitchFamily="18" charset="0"/>
                <a:cs typeface="Times New Roman" panose="02020603050405020304" pitchFamily="18" charset="0"/>
              </a:rPr>
              <a:t>Текстовые редакторы</a:t>
            </a:r>
          </a:p>
          <a:p>
            <a:pPr marL="285750" indent="-285750">
              <a:buFont typeface="Arial" panose="020B0604020202020204" pitchFamily="34" charset="0"/>
              <a:buChar char="•"/>
            </a:pPr>
            <a:r>
              <a:rPr lang="ru-RU" sz="2000" dirty="0">
                <a:solidFill>
                  <a:schemeClr val="bg1"/>
                </a:solidFill>
                <a:latin typeface="Times New Roman" panose="02020603050405020304" pitchFamily="18" charset="0"/>
                <a:cs typeface="Times New Roman" panose="02020603050405020304" pitchFamily="18" charset="0"/>
              </a:rPr>
              <a:t>Текстовые процессоры</a:t>
            </a:r>
          </a:p>
          <a:p>
            <a:pPr marL="285750" indent="-285750">
              <a:buFont typeface="Arial" panose="020B0604020202020204" pitchFamily="34" charset="0"/>
              <a:buChar char="•"/>
            </a:pPr>
            <a:r>
              <a:rPr lang="ru-RU" sz="2000" dirty="0">
                <a:solidFill>
                  <a:schemeClr val="bg1"/>
                </a:solidFill>
                <a:latin typeface="Times New Roman" panose="02020603050405020304" pitchFamily="18" charset="0"/>
                <a:cs typeface="Times New Roman" panose="02020603050405020304" pitchFamily="18" charset="0"/>
              </a:rPr>
              <a:t>Системы компьютерной вёрстки</a:t>
            </a:r>
          </a:p>
          <a:p>
            <a:pPr marL="285750" indent="-285750">
              <a:buFont typeface="Arial" panose="020B0604020202020204" pitchFamily="34" charset="0"/>
              <a:buChar char="•"/>
            </a:pPr>
            <a:r>
              <a:rPr lang="ru-RU" sz="2000" dirty="0">
                <a:solidFill>
                  <a:schemeClr val="bg1"/>
                </a:solidFill>
                <a:latin typeface="Times New Roman" panose="02020603050405020304" pitchFamily="18" charset="0"/>
                <a:cs typeface="Times New Roman" panose="02020603050405020304" pitchFamily="18" charset="0"/>
              </a:rPr>
              <a:t>Графические редакторы</a:t>
            </a:r>
          </a:p>
          <a:p>
            <a:pPr marL="285750" indent="-285750">
              <a:buFont typeface="Arial" panose="020B0604020202020204" pitchFamily="34" charset="0"/>
              <a:buChar char="•"/>
            </a:pPr>
            <a:r>
              <a:rPr lang="ru-RU" sz="2000" dirty="0">
                <a:solidFill>
                  <a:schemeClr val="bg1"/>
                </a:solidFill>
                <a:latin typeface="Times New Roman" panose="02020603050405020304" pitchFamily="18" charset="0"/>
                <a:cs typeface="Times New Roman" panose="02020603050405020304" pitchFamily="18" charset="0"/>
              </a:rPr>
              <a:t>СУБД</a:t>
            </a:r>
          </a:p>
          <a:p>
            <a:pPr marL="285750" indent="-285750">
              <a:buFont typeface="Arial" panose="020B0604020202020204" pitchFamily="34" charset="0"/>
              <a:buChar char="•"/>
            </a:pPr>
            <a:r>
              <a:rPr lang="ru-RU" sz="2000" dirty="0">
                <a:solidFill>
                  <a:schemeClr val="bg1"/>
                </a:solidFill>
                <a:latin typeface="Times New Roman" panose="02020603050405020304" pitchFamily="18" charset="0"/>
                <a:cs typeface="Times New Roman" panose="02020603050405020304" pitchFamily="18" charset="0"/>
              </a:rPr>
              <a:t>Электронные таблицы</a:t>
            </a:r>
          </a:p>
          <a:p>
            <a:pPr marL="285750" indent="-285750">
              <a:buFont typeface="Arial" panose="020B0604020202020204" pitchFamily="34" charset="0"/>
              <a:buChar char="•"/>
            </a:pPr>
            <a:r>
              <a:rPr lang="ru-RU" sz="2000" dirty="0">
                <a:solidFill>
                  <a:schemeClr val="bg1"/>
                </a:solidFill>
                <a:latin typeface="Times New Roman" panose="02020603050405020304" pitchFamily="18" charset="0"/>
                <a:cs typeface="Times New Roman" panose="02020603050405020304" pitchFamily="18" charset="0"/>
              </a:rPr>
              <a:t>Веб-браузеры</a:t>
            </a:r>
          </a:p>
          <a:p>
            <a:endParaRPr lang="ru-RU" sz="2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6769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Как создавался зеленый код в «Матрице»? Вы не поверите! Фото.">
            <a:extLst>
              <a:ext uri="{FF2B5EF4-FFF2-40B4-BE49-F238E27FC236}">
                <a16:creationId xmlns:a16="http://schemas.microsoft.com/office/drawing/2014/main" id="{A6C5F212-59BD-4898-BD07-77A9A5E5E47D}"/>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artisticGlowDiffused/>
                    </a14:imgEffect>
                  </a14:imgLayer>
                </a14:imgProps>
              </a:ext>
              <a:ext uri="{28A0092B-C50C-407E-A947-70E740481C1C}">
                <a14:useLocalDpi xmlns:a14="http://schemas.microsoft.com/office/drawing/2010/main" val="0"/>
              </a:ext>
            </a:extLst>
          </a:blip>
          <a:srcRect/>
          <a:stretch>
            <a:fillRect/>
          </a:stretch>
        </p:blipFill>
        <p:spPr bwMode="auto">
          <a:xfrm>
            <a:off x="0" y="0"/>
            <a:ext cx="12192000" cy="6855407"/>
          </a:xfrm>
          <a:prstGeom prst="rect">
            <a:avLst/>
          </a:prstGeom>
          <a:noFill/>
          <a:extLst>
            <a:ext uri="{909E8E84-426E-40DD-AFC4-6F175D3DCCD1}">
              <a14:hiddenFill xmlns:a14="http://schemas.microsoft.com/office/drawing/2010/main">
                <a:solidFill>
                  <a:srgbClr val="FFFFFF"/>
                </a:solidFill>
              </a14:hiddenFill>
            </a:ext>
          </a:extLst>
        </p:spPr>
      </p:pic>
      <p:sp>
        <p:nvSpPr>
          <p:cNvPr id="2" name="Заголовок 1">
            <a:extLst>
              <a:ext uri="{FF2B5EF4-FFF2-40B4-BE49-F238E27FC236}">
                <a16:creationId xmlns:a16="http://schemas.microsoft.com/office/drawing/2014/main" id="{401E82F3-2F09-4AAD-95DB-E80FFA3C11F1}"/>
              </a:ext>
            </a:extLst>
          </p:cNvPr>
          <p:cNvSpPr>
            <a:spLocks noGrp="1"/>
          </p:cNvSpPr>
          <p:nvPr>
            <p:ph type="title"/>
          </p:nvPr>
        </p:nvSpPr>
        <p:spPr/>
        <p:txBody>
          <a:bodyPr/>
          <a:lstStyle/>
          <a:p>
            <a:r>
              <a:rPr lang="ru-RU" dirty="0">
                <a:solidFill>
                  <a:schemeClr val="bg1"/>
                </a:solidFill>
                <a:latin typeface="Times New Roman" panose="02020603050405020304" pitchFamily="18" charset="0"/>
                <a:cs typeface="Times New Roman" panose="02020603050405020304" pitchFamily="18" charset="0"/>
              </a:rPr>
              <a:t>Инструментальное ПО</a:t>
            </a:r>
          </a:p>
        </p:txBody>
      </p:sp>
      <p:sp>
        <p:nvSpPr>
          <p:cNvPr id="3" name="Объект 2">
            <a:extLst>
              <a:ext uri="{FF2B5EF4-FFF2-40B4-BE49-F238E27FC236}">
                <a16:creationId xmlns:a16="http://schemas.microsoft.com/office/drawing/2014/main" id="{0F920AC0-FA2D-4F91-93FD-A0B5533B66D6}"/>
              </a:ext>
            </a:extLst>
          </p:cNvPr>
          <p:cNvSpPr>
            <a:spLocks noGrp="1"/>
          </p:cNvSpPr>
          <p:nvPr>
            <p:ph idx="1"/>
          </p:nvPr>
        </p:nvSpPr>
        <p:spPr>
          <a:xfrm>
            <a:off x="838200" y="1825625"/>
            <a:ext cx="10515600" cy="2063469"/>
          </a:xfrm>
        </p:spPr>
        <p:txBody>
          <a:bodyPr>
            <a:normAutofit/>
          </a:bodyPr>
          <a:lstStyle/>
          <a:p>
            <a:pPr marL="0" indent="0">
              <a:buNone/>
            </a:pPr>
            <a:r>
              <a:rPr lang="ru-RU" dirty="0" err="1">
                <a:solidFill>
                  <a:srgbClr val="FFFFFF"/>
                </a:solidFill>
                <a:latin typeface="Century Gothic (Заголовки)"/>
              </a:rPr>
              <a:t>Инструмента́льное</a:t>
            </a:r>
            <a:r>
              <a:rPr lang="ru-RU" dirty="0">
                <a:solidFill>
                  <a:srgbClr val="FFFFFF"/>
                </a:solidFill>
                <a:latin typeface="Century Gothic (Заголовки)"/>
              </a:rPr>
              <a:t> </a:t>
            </a:r>
            <a:r>
              <a:rPr lang="ru-RU" dirty="0" err="1">
                <a:solidFill>
                  <a:srgbClr val="FFFFFF"/>
                </a:solidFill>
                <a:latin typeface="Century Gothic (Заголовки)"/>
              </a:rPr>
              <a:t>програ́ммное</a:t>
            </a:r>
            <a:r>
              <a:rPr lang="ru-RU" dirty="0">
                <a:solidFill>
                  <a:srgbClr val="FFFFFF"/>
                </a:solidFill>
                <a:latin typeface="Century Gothic (Заголовки)"/>
              </a:rPr>
              <a:t> </a:t>
            </a:r>
            <a:r>
              <a:rPr lang="ru-RU" dirty="0" err="1">
                <a:solidFill>
                  <a:srgbClr val="FFFFFF"/>
                </a:solidFill>
                <a:latin typeface="Century Gothic (Заголовки)"/>
              </a:rPr>
              <a:t>обеспе́чение</a:t>
            </a:r>
            <a:r>
              <a:rPr lang="ru-RU" dirty="0">
                <a:solidFill>
                  <a:srgbClr val="FFFFFF"/>
                </a:solidFill>
                <a:latin typeface="Century Gothic (Заголовки)"/>
              </a:rPr>
              <a:t> — программное обеспечение, предназначенное для использования в ходе проектирования, разработки и сопровождения программ, в отличие от прикладного и системного программного обеспечения</a:t>
            </a:r>
          </a:p>
        </p:txBody>
      </p:sp>
      <p:sp>
        <p:nvSpPr>
          <p:cNvPr id="5" name="TextBox 4">
            <a:extLst>
              <a:ext uri="{FF2B5EF4-FFF2-40B4-BE49-F238E27FC236}">
                <a16:creationId xmlns:a16="http://schemas.microsoft.com/office/drawing/2014/main" id="{2640EEBF-5822-4F1D-8841-C5F00936CB11}"/>
              </a:ext>
            </a:extLst>
          </p:cNvPr>
          <p:cNvSpPr txBox="1"/>
          <p:nvPr/>
        </p:nvSpPr>
        <p:spPr>
          <a:xfrm>
            <a:off x="838201" y="4024031"/>
            <a:ext cx="5898266" cy="1477328"/>
          </a:xfrm>
          <a:prstGeom prst="rect">
            <a:avLst/>
          </a:prstGeom>
          <a:noFill/>
        </p:spPr>
        <p:txBody>
          <a:bodyPr wrap="square" rtlCol="0">
            <a:spAutoFit/>
          </a:bodyPr>
          <a:lstStyle/>
          <a:p>
            <a:r>
              <a:rPr lang="ru-RU" dirty="0">
                <a:solidFill>
                  <a:srgbClr val="FFFFFF"/>
                </a:solidFill>
                <a:latin typeface="Century Gothic (Заголовки)"/>
              </a:rPr>
              <a:t>Пример:</a:t>
            </a:r>
          </a:p>
          <a:p>
            <a:pPr marL="285750" indent="-285750">
              <a:buFont typeface="Arial" panose="020B0604020202020204" pitchFamily="34" charset="0"/>
              <a:buChar char="•"/>
            </a:pPr>
            <a:r>
              <a:rPr lang="en-US" dirty="0">
                <a:solidFill>
                  <a:srgbClr val="FFFFFF"/>
                </a:solidFill>
                <a:latin typeface="Century Gothic (Заголовки)"/>
              </a:rPr>
              <a:t>Microsoft Visual Studio</a:t>
            </a:r>
            <a:endParaRPr lang="ru-RU" dirty="0">
              <a:solidFill>
                <a:srgbClr val="FFFFFF"/>
              </a:solidFill>
              <a:latin typeface="Century Gothic (Заголовки)"/>
            </a:endParaRPr>
          </a:p>
          <a:p>
            <a:pPr marL="285750" indent="-285750">
              <a:buFont typeface="Arial" panose="020B0604020202020204" pitchFamily="34" charset="0"/>
              <a:buChar char="•"/>
            </a:pPr>
            <a:r>
              <a:rPr lang="en-US" dirty="0">
                <a:solidFill>
                  <a:srgbClr val="FFFFFF"/>
                </a:solidFill>
                <a:latin typeface="Century Gothic (Заголовки)"/>
              </a:rPr>
              <a:t>Borland Delphi, Borland C++ </a:t>
            </a:r>
            <a:endParaRPr lang="ru-RU" dirty="0">
              <a:solidFill>
                <a:srgbClr val="FFFFFF"/>
              </a:solidFill>
              <a:latin typeface="Century Gothic (Заголовки)"/>
            </a:endParaRPr>
          </a:p>
          <a:p>
            <a:pPr marL="285750" indent="-285750">
              <a:buFont typeface="Arial" panose="020B0604020202020204" pitchFamily="34" charset="0"/>
              <a:buChar char="•"/>
            </a:pPr>
            <a:r>
              <a:rPr lang="en-US" dirty="0">
                <a:solidFill>
                  <a:srgbClr val="FFFFFF"/>
                </a:solidFill>
                <a:latin typeface="Century Gothic (Заголовки)"/>
              </a:rPr>
              <a:t>Builder,</a:t>
            </a:r>
            <a:endParaRPr lang="ru-RU" dirty="0">
              <a:solidFill>
                <a:srgbClr val="FFFFFF"/>
              </a:solidFill>
              <a:latin typeface="Century Gothic (Заголовки)"/>
            </a:endParaRPr>
          </a:p>
          <a:p>
            <a:pPr marL="285750" indent="-285750">
              <a:buFont typeface="Arial" panose="020B0604020202020204" pitchFamily="34" charset="0"/>
              <a:buChar char="•"/>
            </a:pPr>
            <a:r>
              <a:rPr lang="en-US" dirty="0">
                <a:solidFill>
                  <a:srgbClr val="FFFFFF"/>
                </a:solidFill>
                <a:latin typeface="Century Gothic (Заголовки)"/>
              </a:rPr>
              <a:t>Kylix,</a:t>
            </a:r>
            <a:endParaRPr lang="ru-RU" dirty="0">
              <a:solidFill>
                <a:srgbClr val="FFFFFF"/>
              </a:solidFill>
              <a:latin typeface="Century Gothic (Заголовки)"/>
            </a:endParaRPr>
          </a:p>
        </p:txBody>
      </p:sp>
      <p:pic>
        <p:nvPicPr>
          <p:cNvPr id="7" name="Рисунок 6">
            <a:extLst>
              <a:ext uri="{FF2B5EF4-FFF2-40B4-BE49-F238E27FC236}">
                <a16:creationId xmlns:a16="http://schemas.microsoft.com/office/drawing/2014/main" id="{2FE4787F-F9EF-4AD1-BB2F-7BD0225C5B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70562" y="3891706"/>
            <a:ext cx="5202338" cy="2601169"/>
          </a:xfrm>
          <a:prstGeom prst="rect">
            <a:avLst/>
          </a:prstGeom>
        </p:spPr>
      </p:pic>
    </p:spTree>
    <p:extLst>
      <p:ext uri="{BB962C8B-B14F-4D97-AF65-F5344CB8AC3E}">
        <p14:creationId xmlns:p14="http://schemas.microsoft.com/office/powerpoint/2010/main" val="1713679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Как создавался зеленый код в «Матрице»? Вы не поверите! Фото.">
            <a:extLst>
              <a:ext uri="{FF2B5EF4-FFF2-40B4-BE49-F238E27FC236}">
                <a16:creationId xmlns:a16="http://schemas.microsoft.com/office/drawing/2014/main" id="{6B671A12-D0F4-4D47-A388-F6F63C3AF969}"/>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artisticGlowDiffused/>
                    </a14:imgEffect>
                  </a14:imgLayer>
                </a14:imgProps>
              </a:ext>
              <a:ext uri="{28A0092B-C50C-407E-A947-70E740481C1C}">
                <a14:useLocalDpi xmlns:a14="http://schemas.microsoft.com/office/drawing/2010/main" val="0"/>
              </a:ext>
            </a:extLst>
          </a:blip>
          <a:srcRect/>
          <a:stretch>
            <a:fillRect/>
          </a:stretch>
        </p:blipFill>
        <p:spPr bwMode="auto">
          <a:xfrm>
            <a:off x="0" y="0"/>
            <a:ext cx="12192000" cy="6855407"/>
          </a:xfrm>
          <a:prstGeom prst="rect">
            <a:avLst/>
          </a:prstGeom>
          <a:noFill/>
          <a:extLst>
            <a:ext uri="{909E8E84-426E-40DD-AFC4-6F175D3DCCD1}">
              <a14:hiddenFill xmlns:a14="http://schemas.microsoft.com/office/drawing/2010/main">
                <a:solidFill>
                  <a:srgbClr val="FFFFFF"/>
                </a:solidFill>
              </a14:hiddenFill>
            </a:ext>
          </a:extLst>
        </p:spPr>
      </p:pic>
      <p:sp>
        <p:nvSpPr>
          <p:cNvPr id="2" name="Заголовок 1">
            <a:extLst>
              <a:ext uri="{FF2B5EF4-FFF2-40B4-BE49-F238E27FC236}">
                <a16:creationId xmlns:a16="http://schemas.microsoft.com/office/drawing/2014/main" id="{3B464B44-5340-4477-BC61-9DFE5ACDA34D}"/>
              </a:ext>
            </a:extLst>
          </p:cNvPr>
          <p:cNvSpPr>
            <a:spLocks noGrp="1"/>
          </p:cNvSpPr>
          <p:nvPr>
            <p:ph type="title"/>
          </p:nvPr>
        </p:nvSpPr>
        <p:spPr/>
        <p:txBody>
          <a:bodyPr/>
          <a:lstStyle/>
          <a:p>
            <a:r>
              <a:rPr lang="ru-RU" dirty="0">
                <a:solidFill>
                  <a:schemeClr val="bg1"/>
                </a:solidFill>
                <a:latin typeface="Times New Roman" panose="02020603050405020304" pitchFamily="18" charset="0"/>
                <a:cs typeface="Times New Roman" panose="02020603050405020304" pitchFamily="18" charset="0"/>
              </a:rPr>
              <a:t>Виды требований по уровням</a:t>
            </a:r>
          </a:p>
        </p:txBody>
      </p:sp>
      <p:sp>
        <p:nvSpPr>
          <p:cNvPr id="3" name="Объект 2">
            <a:extLst>
              <a:ext uri="{FF2B5EF4-FFF2-40B4-BE49-F238E27FC236}">
                <a16:creationId xmlns:a16="http://schemas.microsoft.com/office/drawing/2014/main" id="{65FACCEF-FC8B-40EA-987D-0A0D9E2EECD0}"/>
              </a:ext>
            </a:extLst>
          </p:cNvPr>
          <p:cNvSpPr>
            <a:spLocks noGrp="1"/>
          </p:cNvSpPr>
          <p:nvPr>
            <p:ph idx="1"/>
          </p:nvPr>
        </p:nvSpPr>
        <p:spPr>
          <a:xfrm>
            <a:off x="838200" y="1825625"/>
            <a:ext cx="10515600" cy="4933990"/>
          </a:xfrm>
        </p:spPr>
        <p:txBody>
          <a:bodyPr>
            <a:normAutofit fontScale="92500" lnSpcReduction="10000"/>
          </a:bodyPr>
          <a:lstStyle/>
          <a:p>
            <a:r>
              <a:rPr lang="ru-RU" dirty="0">
                <a:solidFill>
                  <a:srgbClr val="FFFFFF"/>
                </a:solidFill>
                <a:latin typeface="Times New Roman" panose="02020603050405020304" pitchFamily="18" charset="0"/>
                <a:cs typeface="Times New Roman" panose="02020603050405020304" pitchFamily="18" charset="0"/>
              </a:rPr>
              <a:t>Бизнес-требования — определяют назначение ПО, описываются в документе о видении и границах проекта</a:t>
            </a:r>
            <a:r>
              <a:rPr lang="en-US" dirty="0">
                <a:solidFill>
                  <a:srgbClr val="FFFFFF"/>
                </a:solidFill>
                <a:latin typeface="Times New Roman" panose="02020603050405020304" pitchFamily="18" charset="0"/>
                <a:cs typeface="Times New Roman" panose="02020603050405020304" pitchFamily="18" charset="0"/>
              </a:rPr>
              <a:t>.</a:t>
            </a:r>
          </a:p>
          <a:p>
            <a:r>
              <a:rPr lang="ru-RU" dirty="0">
                <a:solidFill>
                  <a:srgbClr val="FFFFFF"/>
                </a:solidFill>
                <a:latin typeface="Times New Roman" panose="02020603050405020304" pitchFamily="18" charset="0"/>
                <a:cs typeface="Times New Roman" panose="02020603050405020304" pitchFamily="18" charset="0"/>
              </a:rPr>
              <a:t>Пользовательские требования — определяют набор пользовательских задач, которые должна решать программа, а также способы (сценарии) их решения в системе.</a:t>
            </a:r>
            <a:endParaRPr lang="en-US" dirty="0">
              <a:latin typeface="Times New Roman" panose="02020603050405020304" pitchFamily="18" charset="0"/>
              <a:cs typeface="Times New Roman" panose="02020603050405020304" pitchFamily="18" charset="0"/>
            </a:endParaRPr>
          </a:p>
          <a:p>
            <a:r>
              <a:rPr lang="ru-RU" dirty="0">
                <a:solidFill>
                  <a:schemeClr val="bg1"/>
                </a:solidFill>
                <a:latin typeface="Times New Roman" panose="02020603050405020304" pitchFamily="18" charset="0"/>
                <a:cs typeface="Times New Roman" panose="02020603050405020304" pitchFamily="18" charset="0"/>
              </a:rPr>
              <a:t>Функциональное требование — это заявление о том, как должна вести себя система. Он определяет, что система должна делать, чтобы удовлетворить потребности или ожидания пользователя. Функциональные требования можно рассматривать как функции, которые обнаруживает пользователь. Они отличаются от нефункциональных требований, которые определяют, как система должна работать внутри (например, производительность, безопасность и т. д.).</a:t>
            </a:r>
          </a:p>
        </p:txBody>
      </p:sp>
    </p:spTree>
    <p:extLst>
      <p:ext uri="{BB962C8B-B14F-4D97-AF65-F5344CB8AC3E}">
        <p14:creationId xmlns:p14="http://schemas.microsoft.com/office/powerpoint/2010/main" val="1655429933"/>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255</Words>
  <Application>Microsoft Office PowerPoint</Application>
  <PresentationFormat>Широкоэкранный</PresentationFormat>
  <Paragraphs>33</Paragraphs>
  <Slides>7</Slides>
  <Notes>1</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7</vt:i4>
      </vt:variant>
    </vt:vector>
  </HeadingPairs>
  <TitlesOfParts>
    <vt:vector size="13" baseType="lpstr">
      <vt:lpstr>Arial</vt:lpstr>
      <vt:lpstr>Calibri</vt:lpstr>
      <vt:lpstr>Calibri Light</vt:lpstr>
      <vt:lpstr>Century Gothic (Заголовки)</vt:lpstr>
      <vt:lpstr>Times New Roman</vt:lpstr>
      <vt:lpstr>Тема Office</vt:lpstr>
      <vt:lpstr>Что такое ПО, классификация требований , уровни требований</vt:lpstr>
      <vt:lpstr>Определение ПО</vt:lpstr>
      <vt:lpstr>Виды программного обеспечения:</vt:lpstr>
      <vt:lpstr>Системное ПО</vt:lpstr>
      <vt:lpstr>Прикладное ПО</vt:lpstr>
      <vt:lpstr>Инструментальное ПО</vt:lpstr>
      <vt:lpstr>Виды требований по уровням</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Что такое ПО, классификация требований , уровни требований</dc:title>
  <dc:creator>Dima</dc:creator>
  <cp:lastModifiedBy>Dima</cp:lastModifiedBy>
  <cp:revision>12</cp:revision>
  <dcterms:created xsi:type="dcterms:W3CDTF">2023-01-19T09:48:40Z</dcterms:created>
  <dcterms:modified xsi:type="dcterms:W3CDTF">2023-01-19T10:22:13Z</dcterms:modified>
</cp:coreProperties>
</file>