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7" r:id="rId3"/>
    <p:sldId id="261" r:id="rId4"/>
    <p:sldId id="260" r:id="rId5"/>
    <p:sldId id="275" r:id="rId6"/>
    <p:sldId id="263" r:id="rId7"/>
    <p:sldId id="274" r:id="rId8"/>
    <p:sldId id="262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>
      <p:cViewPr varScale="1">
        <p:scale>
          <a:sx n="70" d="100"/>
          <a:sy n="70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D30C-EE0C-44B4-8F3D-D4FD492E2A89}" type="datetimeFigureOut">
              <a:rPr lang="zh-CN" altLang="en-US" smtClean="0"/>
              <a:t>2012/10/10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1DD6-95CD-445D-8B5A-C53FE886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ltGray">
          <a:xfrm>
            <a:off x="611188" y="2708275"/>
            <a:ext cx="7921625" cy="4178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3333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50" name="Picture 78" descr="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1188" y="0"/>
            <a:ext cx="792162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1" name="Rectangle 79"/>
          <p:cNvSpPr>
            <a:spLocks noChangeArrowheads="1"/>
          </p:cNvSpPr>
          <p:nvPr userDrawn="1"/>
        </p:nvSpPr>
        <p:spPr bwMode="ltGray">
          <a:xfrm>
            <a:off x="0" y="2105025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2" name="Oval 80"/>
          <p:cNvSpPr>
            <a:spLocks noChangeArrowheads="1"/>
          </p:cNvSpPr>
          <p:nvPr userDrawn="1"/>
        </p:nvSpPr>
        <p:spPr bwMode="ltGray">
          <a:xfrm>
            <a:off x="207963" y="2363788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" name="Oval 81"/>
          <p:cNvSpPr>
            <a:spLocks noChangeArrowheads="1"/>
          </p:cNvSpPr>
          <p:nvPr userDrawn="1"/>
        </p:nvSpPr>
        <p:spPr bwMode="ltGray">
          <a:xfrm>
            <a:off x="8704263" y="2378075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3886200"/>
            <a:ext cx="6248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3275856" y="5500688"/>
            <a:ext cx="4032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 dirty="0" smtClean="0">
                <a:solidFill>
                  <a:schemeClr val="tx1"/>
                </a:solidFill>
                <a:latin typeface="汉仪菱心体简" pitchFamily="49" charset="-122"/>
                <a:ea typeface="汉仪菱心体简" pitchFamily="49" charset="-122"/>
              </a:rPr>
              <a:t>青岛紫光海澜网络技术有限公司</a:t>
            </a:r>
            <a:endParaRPr lang="en-US" altLang="zh-CN" sz="2400" b="1" dirty="0">
              <a:solidFill>
                <a:schemeClr val="tx2"/>
              </a:solidFill>
              <a:latin typeface="汉仪菱心体简" pitchFamily="49" charset="-122"/>
              <a:ea typeface="汉仪菱心体简" pitchFamily="49" charset="-122"/>
            </a:endParaRPr>
          </a:p>
        </p:txBody>
      </p:sp>
      <p:sp>
        <p:nvSpPr>
          <p:cNvPr id="3154" name="AutoShape 82"/>
          <p:cNvSpPr>
            <a:spLocks noChangeArrowheads="1"/>
          </p:cNvSpPr>
          <p:nvPr userDrawn="1"/>
        </p:nvSpPr>
        <p:spPr bwMode="ltGray">
          <a:xfrm>
            <a:off x="611188" y="2219325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921625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69C87-6CE4-4B75-842F-7CA9A40CE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5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141288"/>
            <a:ext cx="1981200" cy="6183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1288"/>
            <a:ext cx="5791200" cy="6183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B9D961-97AE-4023-9C48-D6A4ED99A9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67E25C-7AC5-4CA0-82FB-A8CF3F3EA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7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83467-E54F-4B3D-8774-DEAFAF74F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49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C0DF7B-E9C0-4453-BBBC-2D5130CC2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9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5D8DE2-C25E-4A19-86CF-BA6E18020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4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2F1F4A-D4A4-460B-BCAC-8EF6C6798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519C5-590F-4A5B-B2CA-77016BD21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8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77E482-2A2D-4B09-8867-77C7F08029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6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C4F768-7179-4737-925F-9D655C8FC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2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79"/>
          <p:cNvSpPr>
            <a:spLocks noChangeArrowheads="1"/>
          </p:cNvSpPr>
          <p:nvPr/>
        </p:nvSpPr>
        <p:spPr bwMode="ltGray">
          <a:xfrm>
            <a:off x="0" y="0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AutoShape 82"/>
          <p:cNvSpPr>
            <a:spLocks noChangeArrowheads="1"/>
          </p:cNvSpPr>
          <p:nvPr/>
        </p:nvSpPr>
        <p:spPr bwMode="ltGray">
          <a:xfrm>
            <a:off x="611188" y="114300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ltGray">
          <a:xfrm>
            <a:off x="611188" y="6567488"/>
            <a:ext cx="7921625" cy="304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white">
          <a:xfrm>
            <a:off x="611188" y="752475"/>
            <a:ext cx="7921625" cy="58245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000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4" name="Oval 80"/>
          <p:cNvSpPr>
            <a:spLocks noChangeArrowheads="1"/>
          </p:cNvSpPr>
          <p:nvPr/>
        </p:nvSpPr>
        <p:spPr bwMode="ltGray">
          <a:xfrm>
            <a:off x="207963" y="258763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ltGray">
          <a:xfrm>
            <a:off x="8704263" y="273050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77000" y="65865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75425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fld id="{4D658AE3-C3C0-4656-845E-18022ABA4D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412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33600"/>
            <a:ext cx="6762750" cy="685800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校企英才数据库项目第一次沟通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1016" y="5847928"/>
            <a:ext cx="3897288" cy="5334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www.hilandsoft.com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www.hilandsoft.com</a:t>
            </a:r>
            <a:endParaRPr lang="en-US" altLang="zh-CN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Contents</a:t>
            </a:r>
          </a:p>
        </p:txBody>
      </p: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1676400" y="1947863"/>
            <a:ext cx="5410200" cy="665162"/>
            <a:chOff x="1056" y="1227"/>
            <a:chExt cx="3408" cy="419"/>
          </a:xfrm>
        </p:grpSpPr>
        <p:grpSp>
          <p:nvGrpSpPr>
            <p:cNvPr id="99331" name="Group 3"/>
            <p:cNvGrpSpPr>
              <a:grpSpLocks/>
            </p:cNvGrpSpPr>
            <p:nvPr/>
          </p:nvGrpSpPr>
          <p:grpSpPr bwMode="auto">
            <a:xfrm>
              <a:off x="1056" y="1227"/>
              <a:ext cx="480" cy="419"/>
              <a:chOff x="1110" y="2656"/>
              <a:chExt cx="1549" cy="1351"/>
            </a:xfrm>
          </p:grpSpPr>
          <p:sp>
            <p:nvSpPr>
              <p:cNvPr id="9933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1440" y="161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920" y="124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项目总体说明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gray">
            <a:xfrm>
              <a:off x="1180" y="128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1</a:t>
              </a:r>
            </a:p>
          </p:txBody>
        </p:sp>
      </p:grpSp>
      <p:grpSp>
        <p:nvGrpSpPr>
          <p:cNvPr id="99360" name="Group 32"/>
          <p:cNvGrpSpPr>
            <a:grpSpLocks/>
          </p:cNvGrpSpPr>
          <p:nvPr/>
        </p:nvGrpSpPr>
        <p:grpSpPr bwMode="auto">
          <a:xfrm>
            <a:off x="1676400" y="2862263"/>
            <a:ext cx="5410200" cy="665162"/>
            <a:chOff x="1056" y="1803"/>
            <a:chExt cx="3408" cy="41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1056" y="1803"/>
              <a:ext cx="480" cy="419"/>
              <a:chOff x="3174" y="2656"/>
              <a:chExt cx="1549" cy="1351"/>
            </a:xfrm>
          </p:grpSpPr>
          <p:sp>
            <p:nvSpPr>
              <p:cNvPr id="9933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1440" y="2187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920" y="1817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项目使用演示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1180" y="18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2</a:t>
              </a:r>
            </a:p>
          </p:txBody>
        </p:sp>
      </p:grpSp>
      <p:grpSp>
        <p:nvGrpSpPr>
          <p:cNvPr id="99361" name="Group 33"/>
          <p:cNvGrpSpPr>
            <a:grpSpLocks/>
          </p:cNvGrpSpPr>
          <p:nvPr/>
        </p:nvGrpSpPr>
        <p:grpSpPr bwMode="auto">
          <a:xfrm>
            <a:off x="1676400" y="3754438"/>
            <a:ext cx="5410200" cy="665162"/>
            <a:chOff x="1056" y="2365"/>
            <a:chExt cx="3408" cy="419"/>
          </a:xfrm>
        </p:grpSpPr>
        <p:grpSp>
          <p:nvGrpSpPr>
            <p:cNvPr id="99345" name="Group 17"/>
            <p:cNvGrpSpPr>
              <a:grpSpLocks/>
            </p:cNvGrpSpPr>
            <p:nvPr/>
          </p:nvGrpSpPr>
          <p:grpSpPr bwMode="auto">
            <a:xfrm>
              <a:off x="1056" y="2365"/>
              <a:ext cx="480" cy="419"/>
              <a:chOff x="1110" y="2656"/>
              <a:chExt cx="1549" cy="1351"/>
            </a:xfrm>
          </p:grpSpPr>
          <p:sp>
            <p:nvSpPr>
              <p:cNvPr id="9934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>
              <a:off x="1440" y="2749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4" name="Text Box 26"/>
            <p:cNvSpPr txBox="1">
              <a:spLocks noChangeArrowheads="1"/>
            </p:cNvSpPr>
            <p:nvPr/>
          </p:nvSpPr>
          <p:spPr bwMode="auto">
            <a:xfrm>
              <a:off x="1920" y="2379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意见收集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55" name="Text Box 27"/>
            <p:cNvSpPr txBox="1">
              <a:spLocks noChangeArrowheads="1"/>
            </p:cNvSpPr>
            <p:nvPr/>
          </p:nvSpPr>
          <p:spPr bwMode="gray">
            <a:xfrm>
              <a:off x="1180" y="242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3</a:t>
              </a:r>
            </a:p>
          </p:txBody>
        </p:sp>
      </p:grpSp>
      <p:grpSp>
        <p:nvGrpSpPr>
          <p:cNvPr id="99362" name="Group 34"/>
          <p:cNvGrpSpPr>
            <a:grpSpLocks/>
          </p:cNvGrpSpPr>
          <p:nvPr/>
        </p:nvGrpSpPr>
        <p:grpSpPr bwMode="auto">
          <a:xfrm>
            <a:off x="1676400" y="4668838"/>
            <a:ext cx="5410200" cy="665162"/>
            <a:chOff x="1056" y="2941"/>
            <a:chExt cx="3408" cy="419"/>
          </a:xfrm>
        </p:grpSpPr>
        <p:grpSp>
          <p:nvGrpSpPr>
            <p:cNvPr id="99349" name="Group 21"/>
            <p:cNvGrpSpPr>
              <a:grpSpLocks/>
            </p:cNvGrpSpPr>
            <p:nvPr/>
          </p:nvGrpSpPr>
          <p:grpSpPr bwMode="auto">
            <a:xfrm>
              <a:off x="1056" y="2941"/>
              <a:ext cx="480" cy="419"/>
              <a:chOff x="3174" y="2656"/>
              <a:chExt cx="1549" cy="1351"/>
            </a:xfrm>
          </p:grpSpPr>
          <p:sp>
            <p:nvSpPr>
              <p:cNvPr id="9935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2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1440" y="3325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7" name="Text Box 29"/>
            <p:cNvSpPr txBox="1">
              <a:spLocks noChangeArrowheads="1"/>
            </p:cNvSpPr>
            <p:nvPr/>
          </p:nvSpPr>
          <p:spPr bwMode="auto">
            <a:xfrm>
              <a:off x="1920" y="2955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功能确认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58" name="Text Box 30"/>
            <p:cNvSpPr txBox="1">
              <a:spLocks noChangeArrowheads="1"/>
            </p:cNvSpPr>
            <p:nvPr/>
          </p:nvSpPr>
          <p:spPr bwMode="gray">
            <a:xfrm>
              <a:off x="1180" y="300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  <a:endParaRPr lang="en-US" altLang="zh-CN" dirty="0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项目交付模式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19089" y="1447800"/>
            <a:ext cx="8215314" cy="4648200"/>
            <a:chOff x="201" y="912"/>
            <a:chExt cx="5175" cy="2928"/>
          </a:xfrm>
        </p:grpSpPr>
        <p:sp>
          <p:nvSpPr>
            <p:cNvPr id="82946" name="Freeform 2"/>
            <p:cNvSpPr>
              <a:spLocks noEditPoints="1"/>
            </p:cNvSpPr>
            <p:nvPr/>
          </p:nvSpPr>
          <p:spPr bwMode="gray">
            <a:xfrm rot="-1358056">
              <a:off x="779" y="1551"/>
              <a:ext cx="4317" cy="176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9412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7" name="Oval 3"/>
            <p:cNvSpPr>
              <a:spLocks noChangeArrowheads="1"/>
            </p:cNvSpPr>
            <p:nvPr/>
          </p:nvSpPr>
          <p:spPr bwMode="ltGray">
            <a:xfrm rot="-1543677">
              <a:off x="2880" y="153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8" name="Oval 4"/>
            <p:cNvSpPr>
              <a:spLocks noChangeArrowheads="1"/>
            </p:cNvSpPr>
            <p:nvPr/>
          </p:nvSpPr>
          <p:spPr bwMode="ltGray">
            <a:xfrm rot="-1543677">
              <a:off x="4704" y="1680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9" name="Oval 5"/>
            <p:cNvSpPr>
              <a:spLocks noChangeArrowheads="1"/>
            </p:cNvSpPr>
            <p:nvPr/>
          </p:nvSpPr>
          <p:spPr bwMode="ltGray">
            <a:xfrm rot="-1543677">
              <a:off x="1872" y="3552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0" name="Oval 6"/>
            <p:cNvSpPr>
              <a:spLocks noChangeArrowheads="1"/>
            </p:cNvSpPr>
            <p:nvPr/>
          </p:nvSpPr>
          <p:spPr bwMode="ltGray">
            <a:xfrm rot="-1543677">
              <a:off x="3600" y="3168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ltGray">
            <a:xfrm rot="-1543677">
              <a:off x="1296" y="249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gray">
            <a:xfrm>
              <a:off x="2500" y="100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gray">
            <a:xfrm>
              <a:off x="916" y="196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gray">
            <a:xfrm>
              <a:off x="1472" y="3037"/>
              <a:ext cx="808" cy="80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gray">
            <a:xfrm>
              <a:off x="3220" y="2640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235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gray">
            <a:xfrm>
              <a:off x="4372" y="1152"/>
              <a:ext cx="764" cy="80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white">
            <a:xfrm>
              <a:off x="1103" y="225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Verdana" pitchFamily="34" charset="0"/>
                  <a:ea typeface="宋体" charset="-122"/>
                </a:rPr>
                <a:t>需求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white">
            <a:xfrm>
              <a:off x="2692" y="129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设计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white">
            <a:xfrm>
              <a:off x="4540" y="147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开发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white">
            <a:xfrm>
              <a:off x="3412" y="292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宋体" charset="-122"/>
                </a:rPr>
                <a:t>交付</a:t>
              </a:r>
              <a:endParaRPr lang="en-US" altLang="zh-CN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white">
            <a:xfrm>
              <a:off x="1635" y="332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反馈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2058" y="2269"/>
              <a:ext cx="2280" cy="33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ea typeface="宋体" charset="-122"/>
                </a:rPr>
                <a:t>校企英才数据库项目</a:t>
              </a:r>
              <a:endParaRPr lang="en-US" altLang="zh-CN" sz="2800" b="1" dirty="0">
                <a:ea typeface="宋体" charset="-122"/>
              </a:endParaRPr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black">
            <a:xfrm>
              <a:off x="1658" y="1189"/>
              <a:ext cx="1130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965" name="AutoShape 21"/>
            <p:cNvCxnSpPr>
              <a:cxnSpLocks noChangeShapeType="1"/>
            </p:cNvCxnSpPr>
            <p:nvPr/>
          </p:nvCxnSpPr>
          <p:spPr bwMode="black">
            <a:xfrm flipH="1">
              <a:off x="388" y="1189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201" y="912"/>
              <a:ext cx="25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通过多次迭代，提高</a:t>
              </a:r>
              <a:r>
                <a:rPr lang="zh-CN" altLang="en-US" dirty="0">
                  <a:latin typeface="Verdana" pitchFamily="34" charset="0"/>
                  <a:ea typeface="宋体" charset="-122"/>
                </a:rPr>
                <a:t>软件的“可用性”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  <a:endParaRPr lang="en-US" altLang="zh-CN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charset="-122"/>
              </a:rPr>
              <a:t>系统设计的目标</a:t>
            </a:r>
            <a:endParaRPr lang="en-US" altLang="zh-CN" sz="2000" dirty="0">
              <a:solidFill>
                <a:schemeClr val="accent1"/>
              </a:solidFill>
              <a:ea typeface="宋体" charset="-122"/>
            </a:endParaRP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1143000" y="3095625"/>
            <a:ext cx="2286000" cy="2667000"/>
            <a:chOff x="720" y="1950"/>
            <a:chExt cx="1440" cy="1680"/>
          </a:xfrm>
        </p:grpSpPr>
        <p:sp>
          <p:nvSpPr>
            <p:cNvPr id="81924" name="AutoShape 4"/>
            <p:cNvSpPr>
              <a:spLocks noChangeArrowheads="1"/>
            </p:cNvSpPr>
            <p:nvPr/>
          </p:nvSpPr>
          <p:spPr bwMode="grayWhite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284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高性能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程序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呈现最优化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，响应时间短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(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即浏览网站速度快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)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，提升终端用户的使用体验。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42" name="Group 22"/>
          <p:cNvGrpSpPr>
            <a:grpSpLocks/>
          </p:cNvGrpSpPr>
          <p:nvPr/>
        </p:nvGrpSpPr>
        <p:grpSpPr bwMode="auto">
          <a:xfrm>
            <a:off x="3048000" y="1371600"/>
            <a:ext cx="2998788" cy="1601788"/>
            <a:chOff x="1920" y="864"/>
            <a:chExt cx="1889" cy="1009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81931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81932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3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34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5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6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2389" y="990"/>
              <a:ext cx="89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校企英才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  <a:p>
              <a:pPr algn="ctr" eaLnBrk="0" hangingPunct="0"/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数据库项目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1941" name="Group 21"/>
          <p:cNvGrpSpPr>
            <a:grpSpLocks/>
          </p:cNvGrpSpPr>
          <p:nvPr/>
        </p:nvGrpSpPr>
        <p:grpSpPr bwMode="auto">
          <a:xfrm>
            <a:off x="5562600" y="3095625"/>
            <a:ext cx="2286000" cy="2667000"/>
            <a:chOff x="3504" y="1950"/>
            <a:chExt cx="1440" cy="1680"/>
          </a:xfrm>
        </p:grpSpPr>
        <p:sp>
          <p:nvSpPr>
            <p:cNvPr id="81923" name="AutoShape 3"/>
            <p:cNvSpPr>
              <a:spLocks noChangeArrowheads="1"/>
            </p:cNvSpPr>
            <p:nvPr/>
          </p:nvSpPr>
          <p:spPr bwMode="grayWhite">
            <a:xfrm>
              <a:off x="3504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3600" y="2064"/>
              <a:ext cx="1284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高度灵活性（高可配置性）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底层实现考虑了目前甚至未来一段时间内需求的变更，采用最灵活的组配方式协同工作。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9" name="Freeform 9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  <a:endParaRPr lang="en-US" altLang="zh-CN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目前的问题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1395413" y="1844675"/>
            <a:ext cx="6376987" cy="3824288"/>
            <a:chOff x="879" y="1162"/>
            <a:chExt cx="4017" cy="2409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ltGray">
            <a:xfrm>
              <a:off x="1392" y="2736"/>
              <a:ext cx="3504" cy="835"/>
            </a:xfrm>
            <a:prstGeom prst="ellipse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ltGray">
            <a:xfrm rot="-998297">
              <a:off x="935" y="1386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29698D"/>
                </a:gs>
                <a:gs pos="50000">
                  <a:srgbClr val="29698D">
                    <a:gamma/>
                    <a:tint val="24314"/>
                    <a:invGamma/>
                  </a:srgbClr>
                </a:gs>
                <a:gs pos="100000">
                  <a:srgbClr val="29698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ltGray">
            <a:xfrm rot="-998297">
              <a:off x="971" y="1284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33CCCC">
                    <a:gamma/>
                    <a:shade val="63529"/>
                    <a:invGamma/>
                  </a:srgbClr>
                </a:gs>
                <a:gs pos="100000">
                  <a:srgbClr val="33CCC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639" y="1333"/>
              <a:ext cx="1796" cy="969"/>
            </a:xfrm>
            <a:custGeom>
              <a:avLst/>
              <a:gdLst>
                <a:gd name="G0" fmla="+- 0 0 0"/>
                <a:gd name="G1" fmla="+- 14335 0 0"/>
                <a:gd name="G2" fmla="+- 21600 0 0"/>
                <a:gd name="T0" fmla="*/ 16157 w 21600"/>
                <a:gd name="T1" fmla="*/ 0 h 22718"/>
                <a:gd name="T2" fmla="*/ 19907 w 21600"/>
                <a:gd name="T3" fmla="*/ 22718 h 22718"/>
                <a:gd name="T4" fmla="*/ 0 w 21600"/>
                <a:gd name="T5" fmla="*/ 14335 h 22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718" fill="none" extrusionOk="0">
                  <a:moveTo>
                    <a:pt x="16157" y="-1"/>
                  </a:moveTo>
                  <a:cubicBezTo>
                    <a:pt x="19663" y="3951"/>
                    <a:pt x="21600" y="9051"/>
                    <a:pt x="21600" y="14335"/>
                  </a:cubicBezTo>
                  <a:cubicBezTo>
                    <a:pt x="21600" y="17214"/>
                    <a:pt x="21024" y="20064"/>
                    <a:pt x="19906" y="22717"/>
                  </a:cubicBezTo>
                </a:path>
                <a:path w="21600" h="22718" stroke="0" extrusionOk="0">
                  <a:moveTo>
                    <a:pt x="16157" y="-1"/>
                  </a:moveTo>
                  <a:cubicBezTo>
                    <a:pt x="19663" y="3951"/>
                    <a:pt x="21600" y="9051"/>
                    <a:pt x="21600" y="14335"/>
                  </a:cubicBezTo>
                  <a:cubicBezTo>
                    <a:pt x="21600" y="17214"/>
                    <a:pt x="21024" y="20064"/>
                    <a:pt x="19906" y="22717"/>
                  </a:cubicBezTo>
                  <a:lnTo>
                    <a:pt x="0" y="14335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05" y="2160"/>
              <a:ext cx="1812" cy="1027"/>
            </a:xfrm>
            <a:custGeom>
              <a:avLst/>
              <a:gdLst>
                <a:gd name="G0" fmla="+- 0 0 0"/>
                <a:gd name="G1" fmla="+- 6947 0 0"/>
                <a:gd name="G2" fmla="+- 21600 0 0"/>
                <a:gd name="T0" fmla="*/ 20452 w 21600"/>
                <a:gd name="T1" fmla="*/ 0 h 24439"/>
                <a:gd name="T2" fmla="*/ 12673 w 21600"/>
                <a:gd name="T3" fmla="*/ 24439 h 24439"/>
                <a:gd name="T4" fmla="*/ 0 w 21600"/>
                <a:gd name="T5" fmla="*/ 6947 h 24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439" fill="none" extrusionOk="0">
                  <a:moveTo>
                    <a:pt x="20452" y="-1"/>
                  </a:moveTo>
                  <a:cubicBezTo>
                    <a:pt x="21212" y="2237"/>
                    <a:pt x="21600" y="4584"/>
                    <a:pt x="21600" y="6947"/>
                  </a:cubicBezTo>
                  <a:cubicBezTo>
                    <a:pt x="21600" y="13871"/>
                    <a:pt x="18280" y="20376"/>
                    <a:pt x="12672" y="24438"/>
                  </a:cubicBezTo>
                </a:path>
                <a:path w="21600" h="24439" stroke="0" extrusionOk="0">
                  <a:moveTo>
                    <a:pt x="20452" y="-1"/>
                  </a:moveTo>
                  <a:cubicBezTo>
                    <a:pt x="21212" y="2237"/>
                    <a:pt x="21600" y="4584"/>
                    <a:pt x="21600" y="6947"/>
                  </a:cubicBezTo>
                  <a:cubicBezTo>
                    <a:pt x="21600" y="13871"/>
                    <a:pt x="18280" y="20376"/>
                    <a:pt x="12672" y="24438"/>
                  </a:cubicBezTo>
                  <a:lnTo>
                    <a:pt x="0" y="6947"/>
                  </a:lnTo>
                  <a:close/>
                </a:path>
              </a:pathLst>
            </a:custGeom>
            <a:gradFill rotWithShape="1">
              <a:gsLst>
                <a:gs pos="0">
                  <a:srgbClr val="47ABE3">
                    <a:gamma/>
                    <a:tint val="45490"/>
                    <a:invGamma/>
                  </a:srgbClr>
                </a:gs>
                <a:gs pos="100000">
                  <a:srgbClr val="47AB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2163" y="1162"/>
              <a:ext cx="1772" cy="893"/>
            </a:xfrm>
            <a:custGeom>
              <a:avLst/>
              <a:gdLst>
                <a:gd name="G0" fmla="+- 4839 0 0"/>
                <a:gd name="G1" fmla="+- 21600 0 0"/>
                <a:gd name="G2" fmla="+- 21600 0 0"/>
                <a:gd name="T0" fmla="*/ 0 w 21397"/>
                <a:gd name="T1" fmla="*/ 549 h 21600"/>
                <a:gd name="T2" fmla="*/ 21397 w 21397"/>
                <a:gd name="T3" fmla="*/ 7730 h 21600"/>
                <a:gd name="T4" fmla="*/ 4839 w 213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97" h="21600" fill="none" extrusionOk="0">
                  <a:moveTo>
                    <a:pt x="0" y="549"/>
                  </a:moveTo>
                  <a:cubicBezTo>
                    <a:pt x="1587" y="184"/>
                    <a:pt x="3210" y="-1"/>
                    <a:pt x="4839" y="0"/>
                  </a:cubicBezTo>
                  <a:cubicBezTo>
                    <a:pt x="11230" y="0"/>
                    <a:pt x="17293" y="2830"/>
                    <a:pt x="21397" y="7729"/>
                  </a:cubicBezTo>
                </a:path>
                <a:path w="21397" h="21600" stroke="0" extrusionOk="0">
                  <a:moveTo>
                    <a:pt x="0" y="549"/>
                  </a:moveTo>
                  <a:cubicBezTo>
                    <a:pt x="1587" y="184"/>
                    <a:pt x="3210" y="-1"/>
                    <a:pt x="4839" y="0"/>
                  </a:cubicBezTo>
                  <a:cubicBezTo>
                    <a:pt x="11230" y="0"/>
                    <a:pt x="17293" y="2830"/>
                    <a:pt x="21397" y="7729"/>
                  </a:cubicBezTo>
                  <a:lnTo>
                    <a:pt x="4839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AAA0F8">
                    <a:gamma/>
                    <a:shade val="46275"/>
                    <a:invGamma/>
                  </a:srgbClr>
                </a:gs>
                <a:gs pos="100000">
                  <a:srgbClr val="AAA0F8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79" y="1573"/>
              <a:ext cx="1740" cy="870"/>
            </a:xfrm>
            <a:custGeom>
              <a:avLst/>
              <a:gdLst>
                <a:gd name="G0" fmla="+- 0 0 0"/>
                <a:gd name="G1" fmla="+- 21142 0 0"/>
                <a:gd name="G2" fmla="+- 21600 0 0"/>
                <a:gd name="T0" fmla="*/ 4423 w 20934"/>
                <a:gd name="T1" fmla="*/ 0 h 21142"/>
                <a:gd name="T2" fmla="*/ 20934 w 20934"/>
                <a:gd name="T3" fmla="*/ 15820 h 21142"/>
                <a:gd name="T4" fmla="*/ 0 w 20934"/>
                <a:gd name="T5" fmla="*/ 21142 h 2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34" h="21142" fill="none" extrusionOk="0">
                  <a:moveTo>
                    <a:pt x="4423" y="-1"/>
                  </a:moveTo>
                  <a:cubicBezTo>
                    <a:pt x="12495" y="1688"/>
                    <a:pt x="18902" y="7826"/>
                    <a:pt x="20934" y="15819"/>
                  </a:cubicBezTo>
                </a:path>
                <a:path w="20934" h="21142" stroke="0" extrusionOk="0">
                  <a:moveTo>
                    <a:pt x="4423" y="-1"/>
                  </a:moveTo>
                  <a:cubicBezTo>
                    <a:pt x="12495" y="1688"/>
                    <a:pt x="18902" y="7826"/>
                    <a:pt x="20934" y="15819"/>
                  </a:cubicBezTo>
                  <a:lnTo>
                    <a:pt x="0" y="21142"/>
                  </a:lnTo>
                  <a:close/>
                </a:path>
              </a:pathLst>
            </a:custGeom>
            <a:gradFill rotWithShape="1">
              <a:gsLst>
                <a:gs pos="0">
                  <a:srgbClr val="47ABE3"/>
                </a:gs>
                <a:gs pos="100000">
                  <a:srgbClr val="47ABE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0" name="Oval 10"/>
            <p:cNvSpPr>
              <a:spLocks noChangeArrowheads="1"/>
            </p:cNvSpPr>
            <p:nvPr/>
          </p:nvSpPr>
          <p:spPr bwMode="gray">
            <a:xfrm rot="-998297">
              <a:off x="1891" y="1734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385" y="1874"/>
              <a:ext cx="6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a typeface="宋体" charset="-122"/>
                </a:rPr>
                <a:t>优点</a:t>
              </a:r>
              <a:r>
                <a:rPr lang="en-US" altLang="zh-CN" dirty="0" smtClean="0">
                  <a:ea typeface="宋体" charset="-122"/>
                </a:rPr>
                <a:t>2</a:t>
              </a:r>
              <a:r>
                <a:rPr lang="zh-CN" altLang="en-US" dirty="0" smtClean="0">
                  <a:ea typeface="宋体" charset="-122"/>
                  <a:sym typeface="Wingdings" pitchFamily="2" charset="2"/>
                </a:rPr>
                <a:t>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2585" y="1298"/>
              <a:ext cx="6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a typeface="宋体" charset="-122"/>
                </a:rPr>
                <a:t>优点</a:t>
              </a:r>
              <a:r>
                <a:rPr lang="en-US" altLang="zh-CN" dirty="0" smtClean="0">
                  <a:ea typeface="宋体" charset="-122"/>
                </a:rPr>
                <a:t>4</a:t>
              </a:r>
              <a:r>
                <a:rPr lang="zh-CN" altLang="en-US" dirty="0" smtClean="0">
                  <a:ea typeface="宋体" charset="-122"/>
                  <a:sym typeface="Wingdings" pitchFamily="2" charset="2"/>
                </a:rPr>
                <a:t>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642" y="1586"/>
              <a:ext cx="6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a typeface="宋体" charset="-122"/>
                </a:rPr>
                <a:t>优点</a:t>
              </a:r>
              <a:r>
                <a:rPr lang="en-US" altLang="zh-CN" dirty="0" smtClean="0">
                  <a:ea typeface="宋体" charset="-122"/>
                </a:rPr>
                <a:t>3</a:t>
              </a:r>
              <a:r>
                <a:rPr lang="zh-CN" altLang="en-US" dirty="0" smtClean="0">
                  <a:ea typeface="宋体" charset="-122"/>
                  <a:sym typeface="Wingdings" pitchFamily="2" charset="2"/>
                </a:rPr>
                <a:t>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97294" name="Freeform 14"/>
            <p:cNvSpPr>
              <a:spLocks/>
            </p:cNvSpPr>
            <p:nvPr/>
          </p:nvSpPr>
          <p:spPr bwMode="gray">
            <a:xfrm>
              <a:off x="3984" y="1922"/>
              <a:ext cx="816" cy="1078"/>
            </a:xfrm>
            <a:custGeom>
              <a:avLst/>
              <a:gdLst>
                <a:gd name="T0" fmla="*/ 0 w 816"/>
                <a:gd name="T1" fmla="*/ 841 h 1078"/>
                <a:gd name="T2" fmla="*/ 784 w 816"/>
                <a:gd name="T3" fmla="*/ 0 h 1078"/>
                <a:gd name="T4" fmla="*/ 816 w 816"/>
                <a:gd name="T5" fmla="*/ 280 h 1078"/>
                <a:gd name="T6" fmla="*/ 544 w 816"/>
                <a:gd name="T7" fmla="*/ 672 h 1078"/>
                <a:gd name="T8" fmla="*/ 25 w 816"/>
                <a:gd name="T9" fmla="*/ 1078 h 1078"/>
                <a:gd name="T10" fmla="*/ 0 w 816"/>
                <a:gd name="T11" fmla="*/ 841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6" h="1078">
                  <a:moveTo>
                    <a:pt x="0" y="841"/>
                  </a:moveTo>
                  <a:lnTo>
                    <a:pt x="784" y="0"/>
                  </a:lnTo>
                  <a:lnTo>
                    <a:pt x="816" y="280"/>
                  </a:lnTo>
                  <a:cubicBezTo>
                    <a:pt x="776" y="392"/>
                    <a:pt x="676" y="539"/>
                    <a:pt x="544" y="672"/>
                  </a:cubicBezTo>
                  <a:cubicBezTo>
                    <a:pt x="412" y="805"/>
                    <a:pt x="116" y="1050"/>
                    <a:pt x="25" y="1078"/>
                  </a:cubicBezTo>
                  <a:cubicBezTo>
                    <a:pt x="7" y="1006"/>
                    <a:pt x="0" y="841"/>
                    <a:pt x="0" y="841"/>
                  </a:cubicBezTo>
                  <a:close/>
                </a:path>
              </a:pathLst>
            </a:custGeom>
            <a:gradFill rotWithShape="0">
              <a:gsLst>
                <a:gs pos="0">
                  <a:srgbClr val="6600CC">
                    <a:gamma/>
                    <a:tint val="45490"/>
                    <a:invGamma/>
                  </a:srgbClr>
                </a:gs>
                <a:gs pos="100000">
                  <a:srgbClr val="6600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5" name="Arc 15"/>
            <p:cNvSpPr>
              <a:spLocks/>
            </p:cNvSpPr>
            <p:nvPr/>
          </p:nvSpPr>
          <p:spPr bwMode="gray">
            <a:xfrm rot="-1060795">
              <a:off x="2975" y="1926"/>
              <a:ext cx="1880" cy="8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01 w 20601"/>
                <a:gd name="T1" fmla="*/ 6492 h 19523"/>
                <a:gd name="T2" fmla="*/ 9242 w 20601"/>
                <a:gd name="T3" fmla="*/ 19523 h 19523"/>
                <a:gd name="T4" fmla="*/ 0 w 20601"/>
                <a:gd name="T5" fmla="*/ 0 h 19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1" h="19523" fill="none" extrusionOk="0">
                  <a:moveTo>
                    <a:pt x="20601" y="6492"/>
                  </a:moveTo>
                  <a:cubicBezTo>
                    <a:pt x="18793" y="12227"/>
                    <a:pt x="14677" y="16949"/>
                    <a:pt x="9241" y="19522"/>
                  </a:cubicBezTo>
                </a:path>
                <a:path w="20601" h="19523" stroke="0" extrusionOk="0">
                  <a:moveTo>
                    <a:pt x="20601" y="6492"/>
                  </a:moveTo>
                  <a:cubicBezTo>
                    <a:pt x="18793" y="12227"/>
                    <a:pt x="14677" y="16949"/>
                    <a:pt x="9241" y="195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6" name="Freeform 16"/>
            <p:cNvSpPr>
              <a:spLocks/>
            </p:cNvSpPr>
            <p:nvPr/>
          </p:nvSpPr>
          <p:spPr bwMode="gray">
            <a:xfrm>
              <a:off x="2913" y="2225"/>
              <a:ext cx="1108" cy="779"/>
            </a:xfrm>
            <a:custGeom>
              <a:avLst/>
              <a:gdLst>
                <a:gd name="T0" fmla="*/ 1071 w 1108"/>
                <a:gd name="T1" fmla="*/ 546 h 779"/>
                <a:gd name="T2" fmla="*/ 1108 w 1108"/>
                <a:gd name="T3" fmla="*/ 779 h 779"/>
                <a:gd name="T4" fmla="*/ 67 w 1108"/>
                <a:gd name="T5" fmla="*/ 168 h 779"/>
                <a:gd name="T6" fmla="*/ 0 w 1108"/>
                <a:gd name="T7" fmla="*/ 0 h 779"/>
                <a:gd name="T8" fmla="*/ 1071 w 1108"/>
                <a:gd name="T9" fmla="*/ 546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779">
                  <a:moveTo>
                    <a:pt x="1071" y="546"/>
                  </a:moveTo>
                  <a:lnTo>
                    <a:pt x="1108" y="779"/>
                  </a:lnTo>
                  <a:lnTo>
                    <a:pt x="67" y="168"/>
                  </a:lnTo>
                  <a:lnTo>
                    <a:pt x="0" y="0"/>
                  </a:lnTo>
                  <a:lnTo>
                    <a:pt x="1071" y="546"/>
                  </a:lnTo>
                  <a:close/>
                </a:path>
              </a:pathLst>
            </a:custGeom>
            <a:gradFill rotWithShape="1">
              <a:gsLst>
                <a:gs pos="0">
                  <a:srgbClr val="5007A1">
                    <a:gamma/>
                    <a:tint val="45490"/>
                    <a:invGamma/>
                  </a:srgbClr>
                </a:gs>
                <a:gs pos="100000">
                  <a:srgbClr val="5007A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3390" y="2210"/>
              <a:ext cx="11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  <a:latin typeface="Verdana" pitchFamily="34" charset="0"/>
                  <a:ea typeface="宋体" charset="-122"/>
                </a:rPr>
                <a:t>页面的精细度</a:t>
              </a:r>
              <a:r>
                <a:rPr lang="zh-CN" altLang="en-US" dirty="0" smtClean="0">
                  <a:solidFill>
                    <a:srgbClr val="FF0000"/>
                  </a:solidFill>
                  <a:latin typeface="Verdana" pitchFamily="34" charset="0"/>
                  <a:ea typeface="宋体" charset="-122"/>
                  <a:sym typeface="Wingdings" pitchFamily="2" charset="2"/>
                </a:rPr>
                <a:t></a:t>
              </a:r>
              <a:endParaRPr lang="en-US" altLang="zh-CN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2538" y="2690"/>
              <a:ext cx="6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ea typeface="宋体" charset="-122"/>
                </a:rPr>
                <a:t>优点</a:t>
              </a:r>
              <a:r>
                <a:rPr lang="en-US" altLang="zh-CN" dirty="0" smtClean="0">
                  <a:ea typeface="宋体" charset="-122"/>
                </a:rPr>
                <a:t>1</a:t>
              </a:r>
              <a:r>
                <a:rPr lang="zh-CN" altLang="en-US" dirty="0" smtClean="0">
                  <a:ea typeface="宋体" charset="-122"/>
                  <a:sym typeface="Wingdings" pitchFamily="2" charset="2"/>
                </a:rPr>
                <a:t>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1331" y="2594"/>
              <a:ext cx="6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a typeface="宋体" charset="-122"/>
                </a:rPr>
                <a:t>优点</a:t>
              </a:r>
              <a:r>
                <a:rPr lang="en-US" altLang="zh-CN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</a:rPr>
                <a:t>5</a:t>
              </a:r>
              <a:r>
                <a:rPr lang="zh-CN" altLang="en-US" dirty="0" smtClean="0">
                  <a:solidFill>
                    <a:srgbClr val="FFFFFF"/>
                  </a:solidFill>
                  <a:latin typeface="Verdana" pitchFamily="34" charset="0"/>
                  <a:ea typeface="宋体" charset="-122"/>
                  <a:sym typeface="Wingdings" pitchFamily="2" charset="2"/>
                </a:rPr>
                <a:t>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white">
            <a:xfrm rot="-998297">
              <a:off x="1955" y="1893"/>
              <a:ext cx="1629" cy="68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1" name="Freeform 21"/>
            <p:cNvSpPr>
              <a:spLocks/>
            </p:cNvSpPr>
            <p:nvPr/>
          </p:nvSpPr>
          <p:spPr bwMode="gray">
            <a:xfrm>
              <a:off x="3024" y="2474"/>
              <a:ext cx="808" cy="648"/>
            </a:xfrm>
            <a:custGeom>
              <a:avLst/>
              <a:gdLst>
                <a:gd name="T0" fmla="*/ 0 w 808"/>
                <a:gd name="T1" fmla="*/ 24 h 648"/>
                <a:gd name="T2" fmla="*/ 352 w 808"/>
                <a:gd name="T3" fmla="*/ 448 h 648"/>
                <a:gd name="T4" fmla="*/ 360 w 808"/>
                <a:gd name="T5" fmla="*/ 648 h 648"/>
                <a:gd name="T6" fmla="*/ 808 w 808"/>
                <a:gd name="T7" fmla="*/ 424 h 648"/>
                <a:gd name="T8" fmla="*/ 104 w 808"/>
                <a:gd name="T9" fmla="*/ 0 h 648"/>
                <a:gd name="T10" fmla="*/ 0 w 808"/>
                <a:gd name="T11" fmla="*/ 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8" h="648">
                  <a:moveTo>
                    <a:pt x="0" y="24"/>
                  </a:moveTo>
                  <a:lnTo>
                    <a:pt x="352" y="448"/>
                  </a:lnTo>
                  <a:lnTo>
                    <a:pt x="360" y="648"/>
                  </a:lnTo>
                  <a:lnTo>
                    <a:pt x="808" y="424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3399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  <a:endParaRPr lang="en-US" altLang="zh-CN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目标用户类型</a:t>
            </a:r>
            <a:endParaRPr lang="en-US" altLang="zh-CN" sz="1800" dirty="0">
              <a:ea typeface="宋体" charset="-122"/>
            </a:endParaRP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38200" y="1447800"/>
            <a:ext cx="6753226" cy="4419600"/>
            <a:chOff x="528" y="1200"/>
            <a:chExt cx="4254" cy="2784"/>
          </a:xfrm>
        </p:grpSpPr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1488" y="1200"/>
              <a:ext cx="2784" cy="2757"/>
              <a:chOff x="1824" y="633"/>
              <a:chExt cx="2834" cy="2849"/>
            </a:xfrm>
          </p:grpSpPr>
          <p:sp>
            <p:nvSpPr>
              <p:cNvPr id="84997" name="Puzzle3"/>
              <p:cNvSpPr>
                <a:spLocks noEditPoints="1" noChangeArrowheads="1"/>
              </p:cNvSpPr>
              <p:nvPr/>
            </p:nvSpPr>
            <p:spPr bwMode="gray">
              <a:xfrm>
                <a:off x="3204" y="633"/>
                <a:ext cx="1114" cy="1514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8" name="Puzzle2"/>
              <p:cNvSpPr>
                <a:spLocks noEditPoints="1" noChangeArrowheads="1"/>
              </p:cNvSpPr>
              <p:nvPr/>
            </p:nvSpPr>
            <p:spPr bwMode="gray">
              <a:xfrm>
                <a:off x="2880" y="1736"/>
                <a:ext cx="1778" cy="1379"/>
              </a:xfrm>
              <a:custGeom>
                <a:avLst/>
                <a:gdLst>
                  <a:gd name="T0" fmla="*/ 11 w 21600"/>
                  <a:gd name="T1" fmla="*/ 13386 h 21600"/>
                  <a:gd name="T2" fmla="*/ 4202 w 21600"/>
                  <a:gd name="T3" fmla="*/ 21161 h 21600"/>
                  <a:gd name="T4" fmla="*/ 10400 w 21600"/>
                  <a:gd name="T5" fmla="*/ 13909 h 21600"/>
                  <a:gd name="T6" fmla="*/ 16821 w 21600"/>
                  <a:gd name="T7" fmla="*/ 21190 h 21600"/>
                  <a:gd name="T8" fmla="*/ 21600 w 21600"/>
                  <a:gd name="T9" fmla="*/ 15083 h 21600"/>
                  <a:gd name="T10" fmla="*/ 16889 w 21600"/>
                  <a:gd name="T11" fmla="*/ 5739 h 21600"/>
                  <a:gd name="T12" fmla="*/ 10800 w 21600"/>
                  <a:gd name="T13" fmla="*/ 28 h 21600"/>
                  <a:gd name="T14" fmla="*/ 4202 w 21600"/>
                  <a:gd name="T15" fmla="*/ 5894 h 21600"/>
                  <a:gd name="T16" fmla="*/ 5388 w 21600"/>
                  <a:gd name="T17" fmla="*/ 6742 h 21600"/>
                  <a:gd name="T18" fmla="*/ 16177 w 21600"/>
                  <a:gd name="T19" fmla="*/ 204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9" name="Puzzle4"/>
              <p:cNvSpPr>
                <a:spLocks noEditPoints="1" noChangeArrowheads="1"/>
              </p:cNvSpPr>
              <p:nvPr/>
            </p:nvSpPr>
            <p:spPr bwMode="gray">
              <a:xfrm>
                <a:off x="2192" y="1719"/>
                <a:ext cx="1072" cy="1763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1373"/>
                      <a:invGamma/>
                    </a:schemeClr>
                  </a:gs>
                </a:gsLst>
                <a:lin ang="189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0" name="Puzzle1"/>
              <p:cNvSpPr>
                <a:spLocks noEditPoints="1" noChangeArrowheads="1"/>
              </p:cNvSpPr>
              <p:nvPr/>
            </p:nvSpPr>
            <p:spPr bwMode="gray">
              <a:xfrm>
                <a:off x="1824" y="1091"/>
                <a:ext cx="1800" cy="1051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4080" y="2697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劳务人员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528" y="2313"/>
              <a:ext cx="1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校企英才内部用户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632" y="1248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企业用户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688" y="3753"/>
              <a:ext cx="1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信息员</a:t>
              </a:r>
              <a:endParaRPr lang="en-US" altLang="zh-CN" b="1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  <a:endParaRPr lang="en-US" altLang="zh-CN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使用演示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gray">
          <a:xfrm>
            <a:off x="5562600" y="2514600"/>
            <a:ext cx="2819400" cy="2895600"/>
          </a:xfrm>
          <a:prstGeom prst="chevron">
            <a:avLst>
              <a:gd name="adj" fmla="val 16468"/>
            </a:avLst>
          </a:prstGeom>
          <a:solidFill>
            <a:schemeClr val="hlink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gray">
          <a:xfrm>
            <a:off x="32004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2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gray">
          <a:xfrm>
            <a:off x="8382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1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gray">
          <a:xfrm>
            <a:off x="10668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ea typeface="宋体" charset="-122"/>
              </a:rPr>
              <a:t>Phase 1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gray">
          <a:xfrm>
            <a:off x="3386138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2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gray">
          <a:xfrm>
            <a:off x="57150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hlink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368741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（具体使用方式，在校企英才数据库项目上进行）</a:t>
            </a:r>
            <a:endParaRPr lang="zh-CN" altLang="en-US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  <a:endParaRPr lang="en-US" altLang="zh-CN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需</a:t>
            </a:r>
            <a:r>
              <a:rPr lang="zh-CN" altLang="en-US" dirty="0" smtClean="0">
                <a:ea typeface="宋体" charset="-122"/>
              </a:rPr>
              <a:t>确认</a:t>
            </a:r>
            <a:r>
              <a:rPr lang="zh-CN" altLang="en-US" dirty="0" smtClean="0">
                <a:ea typeface="宋体" charset="-122"/>
              </a:rPr>
              <a:t>的事项</a:t>
            </a:r>
            <a:endParaRPr lang="en-US" altLang="zh-CN" sz="1800" dirty="0">
              <a:ea typeface="宋体" charset="-122"/>
            </a:endParaRP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1752600" y="1524000"/>
            <a:ext cx="5562600" cy="1306513"/>
            <a:chOff x="1104" y="1200"/>
            <a:chExt cx="3504" cy="823"/>
          </a:xfrm>
        </p:grpSpPr>
        <p:sp>
          <p:nvSpPr>
            <p:cNvPr id="83972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3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4" name="Freeform 6"/>
            <p:cNvSpPr>
              <a:spLocks/>
            </p:cNvSpPr>
            <p:nvPr/>
          </p:nvSpPr>
          <p:spPr bwMode="gray">
            <a:xfrm>
              <a:off x="1223" y="1319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Text Box 7"/>
            <p:cNvSpPr txBox="1">
              <a:spLocks noChangeArrowheads="1"/>
            </p:cNvSpPr>
            <p:nvPr/>
          </p:nvSpPr>
          <p:spPr bwMode="gray">
            <a:xfrm>
              <a:off x="1226" y="1460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工资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工资导入模板的</a:t>
              </a:r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格式</a:t>
              </a:r>
              <a:endParaRPr lang="en-US" altLang="zh-CN" sz="16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1752600" y="2967038"/>
            <a:ext cx="5562600" cy="1306512"/>
            <a:chOff x="1104" y="2109"/>
            <a:chExt cx="3504" cy="823"/>
          </a:xfrm>
        </p:grpSpPr>
        <p:sp>
          <p:nvSpPr>
            <p:cNvPr id="83978" name="AutoShape 10"/>
            <p:cNvSpPr>
              <a:spLocks noChangeArrowheads="1"/>
            </p:cNvSpPr>
            <p:nvPr/>
          </p:nvSpPr>
          <p:spPr bwMode="gray">
            <a:xfrm>
              <a:off x="1104" y="210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AutoShape 11"/>
            <p:cNvSpPr>
              <a:spLocks noChangeArrowheads="1"/>
            </p:cNvSpPr>
            <p:nvPr/>
          </p:nvSpPr>
          <p:spPr bwMode="gray">
            <a:xfrm>
              <a:off x="1181" y="218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Freeform 12"/>
            <p:cNvSpPr>
              <a:spLocks/>
            </p:cNvSpPr>
            <p:nvPr/>
          </p:nvSpPr>
          <p:spPr bwMode="gray">
            <a:xfrm>
              <a:off x="1223" y="222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999">
                    <a:gamma/>
                    <a:tint val="42353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gray">
            <a:xfrm>
              <a:off x="1113" y="2370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管理费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gray">
            <a:xfrm>
              <a:off x="1948" y="2221"/>
              <a:ext cx="2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管理费的</a:t>
              </a:r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模式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3983" name="Group 15"/>
          <p:cNvGrpSpPr>
            <a:grpSpLocks/>
          </p:cNvGrpSpPr>
          <p:nvPr/>
        </p:nvGrpSpPr>
        <p:grpSpPr bwMode="auto">
          <a:xfrm>
            <a:off x="1752600" y="4427538"/>
            <a:ext cx="5562600" cy="1306512"/>
            <a:chOff x="1104" y="3029"/>
            <a:chExt cx="3504" cy="823"/>
          </a:xfrm>
        </p:grpSpPr>
        <p:sp>
          <p:nvSpPr>
            <p:cNvPr id="83984" name="AutoShape 16"/>
            <p:cNvSpPr>
              <a:spLocks noChangeArrowheads="1"/>
            </p:cNvSpPr>
            <p:nvPr/>
          </p:nvSpPr>
          <p:spPr bwMode="gray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AutoShape 17"/>
            <p:cNvSpPr>
              <a:spLocks noChangeArrowheads="1"/>
            </p:cNvSpPr>
            <p:nvPr/>
          </p:nvSpPr>
          <p:spPr bwMode="gray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EC941E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6" name="Freeform 18"/>
            <p:cNvSpPr>
              <a:spLocks/>
            </p:cNvSpPr>
            <p:nvPr/>
          </p:nvSpPr>
          <p:spPr bwMode="gray">
            <a:xfrm>
              <a:off x="1223" y="314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EC941E">
                    <a:gamma/>
                    <a:tint val="48627"/>
                    <a:invGamma/>
                  </a:srgbClr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gray">
            <a:xfrm>
              <a:off x="1226" y="3289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保险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gray">
            <a:xfrm>
              <a:off x="1948" y="3141"/>
              <a:ext cx="2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劳务人员保险的</a:t>
              </a:r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模式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209800"/>
            <a:ext cx="6078538" cy="482600"/>
          </a:xfrm>
        </p:spPr>
        <p:txBody>
          <a:bodyPr/>
          <a:lstStyle/>
          <a:p>
            <a:r>
              <a:rPr lang="en-US" altLang="zh-CN" sz="2400" dirty="0" smtClean="0"/>
              <a:t>www.hilandsoft.com</a:t>
            </a:r>
            <a:endParaRPr lang="en-US" altLang="zh-CN" sz="2400" dirty="0"/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98307" name="WordArt 3"/>
          <p:cNvSpPr>
            <a:spLocks noChangeArrowheads="1" noChangeShapeType="1" noTextEdit="1"/>
          </p:cNvSpPr>
          <p:nvPr/>
        </p:nvSpPr>
        <p:spPr bwMode="gray">
          <a:xfrm>
            <a:off x="1981200" y="3505200"/>
            <a:ext cx="5029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1"/>
                </a:gradFill>
                <a:effectLst>
                  <a:outerShdw dist="81320" dir="2319588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zh-CN" altLang="en-US" sz="3600" b="1" kern="10">
              <a:ln w="1905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1"/>
              </a:gradFill>
              <a:effectLst>
                <a:outerShdw dist="81320" dir="2319588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4tgp_tech_bl_v3(精华old)">
  <a:themeElements>
    <a:clrScheme name="Default Design 3">
      <a:dk1>
        <a:srgbClr val="000000"/>
      </a:dk1>
      <a:lt1>
        <a:srgbClr val="FFFFFF"/>
      </a:lt1>
      <a:dk2>
        <a:srgbClr val="006699"/>
      </a:dk2>
      <a:lt2>
        <a:srgbClr val="FFFFCC"/>
      </a:lt2>
      <a:accent1>
        <a:srgbClr val="0E90BE"/>
      </a:accent1>
      <a:accent2>
        <a:srgbClr val="DFCD21"/>
      </a:accent2>
      <a:accent3>
        <a:srgbClr val="AAB8CA"/>
      </a:accent3>
      <a:accent4>
        <a:srgbClr val="DADADA"/>
      </a:accent4>
      <a:accent5>
        <a:srgbClr val="AAC6DB"/>
      </a:accent5>
      <a:accent6>
        <a:srgbClr val="CABA1D"/>
      </a:accent6>
      <a:hlink>
        <a:srgbClr val="9A6FD9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E5174"/>
        </a:dk2>
        <a:lt2>
          <a:srgbClr val="C3E9F5"/>
        </a:lt2>
        <a:accent1>
          <a:srgbClr val="336699"/>
        </a:accent1>
        <a:accent2>
          <a:srgbClr val="FF9933"/>
        </a:accent2>
        <a:accent3>
          <a:srgbClr val="AFB3BC"/>
        </a:accent3>
        <a:accent4>
          <a:srgbClr val="DADADA"/>
        </a:accent4>
        <a:accent5>
          <a:srgbClr val="ADB8CA"/>
        </a:accent5>
        <a:accent6>
          <a:srgbClr val="E78A2D"/>
        </a:accent6>
        <a:hlink>
          <a:srgbClr val="3E9CBA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85668"/>
        </a:dk2>
        <a:lt2>
          <a:srgbClr val="CDEBDB"/>
        </a:lt2>
        <a:accent1>
          <a:srgbClr val="298C99"/>
        </a:accent1>
        <a:accent2>
          <a:srgbClr val="FF7C80"/>
        </a:accent2>
        <a:accent3>
          <a:srgbClr val="AAB4B9"/>
        </a:accent3>
        <a:accent4>
          <a:srgbClr val="DADADA"/>
        </a:accent4>
        <a:accent5>
          <a:srgbClr val="ACC5CA"/>
        </a:accent5>
        <a:accent6>
          <a:srgbClr val="E77073"/>
        </a:accent6>
        <a:hlink>
          <a:srgbClr val="1A8ADE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99"/>
        </a:dk2>
        <a:lt2>
          <a:srgbClr val="FFFFCC"/>
        </a:lt2>
        <a:accent1>
          <a:srgbClr val="0E90BE"/>
        </a:accent1>
        <a:accent2>
          <a:srgbClr val="DFCD21"/>
        </a:accent2>
        <a:accent3>
          <a:srgbClr val="AAB8CA"/>
        </a:accent3>
        <a:accent4>
          <a:srgbClr val="DADADA"/>
        </a:accent4>
        <a:accent5>
          <a:srgbClr val="AAC6DB"/>
        </a:accent5>
        <a:accent6>
          <a:srgbClr val="CABA1D"/>
        </a:accent6>
        <a:hlink>
          <a:srgbClr val="9A6FD9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004tgp_tech_bl_v3(精华old)</Template>
  <TotalTime>33</TotalTime>
  <Words>198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004tgp_tech_bl_v3(精华old)</vt:lpstr>
      <vt:lpstr>校企英才数据库项目第一次沟通</vt:lpstr>
      <vt:lpstr>Contents</vt:lpstr>
      <vt:lpstr> 项目交付模式</vt:lpstr>
      <vt:lpstr>系统设计的目标</vt:lpstr>
      <vt:lpstr>目前的问题</vt:lpstr>
      <vt:lpstr>目标用户类型</vt:lpstr>
      <vt:lpstr>使用演示</vt:lpstr>
      <vt:lpstr>需确认的事项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解然</dc:creator>
  <cp:lastModifiedBy>解然</cp:lastModifiedBy>
  <cp:revision>21</cp:revision>
  <dcterms:created xsi:type="dcterms:W3CDTF">2012-10-10T04:36:11Z</dcterms:created>
  <dcterms:modified xsi:type="dcterms:W3CDTF">2012-10-10T05:10:58Z</dcterms:modified>
</cp:coreProperties>
</file>