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9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6" r:id="rId20"/>
    <p:sldId id="267" r:id="rId21"/>
    <p:sldId id="268" r:id="rId22"/>
    <p:sldId id="259" r:id="rId23"/>
    <p:sldId id="260" r:id="rId24"/>
    <p:sldId id="2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4930592-0BC8-4554-A62B-51A48DFFFFBB}" type="datetimeFigureOut">
              <a:rPr lang="zh-CN" altLang="en-US" smtClean="0"/>
              <a:pPr/>
              <a:t>2010-12-7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E9CB44-5C96-4ECC-83BD-69FF1BA9A10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i.baidu.com/rfid8/blog/category/%D3%D0%D4%B4rfid%20%BC%BC%CA%F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技术简介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RFID(Radio Frequency Identification</a:t>
            </a:r>
            <a:r>
              <a:rPr lang="zh-CN" altLang="en-US" dirty="0" smtClean="0"/>
              <a:t>射频识别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   是一种非接触式的自动识别技术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它通过射频信号自动识别目标对象并获取相关数据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识别工作无须人工干预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因此不受空间限制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能更快的进行物品跟踪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分析等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它将和目前的计算机网络</a:t>
            </a:r>
            <a:r>
              <a:rPr lang="en-US" altLang="zh-CN" dirty="0" smtClean="0"/>
              <a:t>,</a:t>
            </a:r>
            <a:r>
              <a:rPr lang="zh-CN" altLang="en-US" dirty="0" smtClean="0"/>
              <a:t>互联网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无线通讯一起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构成新一代的数据和网络系统</a:t>
            </a:r>
            <a:r>
              <a:rPr lang="en-US" altLang="zh-CN" dirty="0" smtClean="0"/>
              <a:t>.</a:t>
            </a:r>
            <a:r>
              <a:rPr lang="zh-CN" altLang="en-US" dirty="0" smtClean="0"/>
              <a:t>从产品生产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运输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,</a:t>
            </a:r>
            <a:r>
              <a:rPr lang="zh-CN" altLang="en-US" dirty="0" smtClean="0"/>
              <a:t>销售到售后服务</a:t>
            </a:r>
            <a:r>
              <a:rPr lang="en-US" altLang="zh-CN" dirty="0" smtClean="0"/>
              <a:t>,RFID</a:t>
            </a:r>
            <a:r>
              <a:rPr lang="zh-CN" altLang="en-US" dirty="0" smtClean="0"/>
              <a:t>将推动全面的智能化管理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标准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2000240"/>
            <a:ext cx="8686800" cy="4383087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国际标准化组织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ISO</a:t>
            </a:r>
            <a:r>
              <a:rPr lang="zh-CN" altLang="en-US" dirty="0" smtClean="0"/>
              <a:t>）以及其他国际标准化机构如国际电工委员会（</a:t>
            </a:r>
            <a:r>
              <a:rPr lang="en-US" altLang="zh-CN" dirty="0" smtClean="0"/>
              <a:t>IEC</a:t>
            </a:r>
            <a:r>
              <a:rPr lang="zh-CN" altLang="en-US" dirty="0" smtClean="0"/>
              <a:t>）、国际电信联盟（</a:t>
            </a:r>
            <a:r>
              <a:rPr lang="en-US" altLang="zh-CN" dirty="0" smtClean="0"/>
              <a:t>ITU</a:t>
            </a:r>
            <a:r>
              <a:rPr lang="zh-CN" altLang="en-US" dirty="0" smtClean="0"/>
              <a:t>）等是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国际标准的主要制定机构。大部分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标准都是由</a:t>
            </a:r>
            <a:r>
              <a:rPr lang="en-US" altLang="zh-CN" dirty="0" smtClean="0"/>
              <a:t>ISO</a:t>
            </a:r>
            <a:r>
              <a:rPr lang="zh-CN" altLang="en-US" dirty="0" smtClean="0"/>
              <a:t>（或与</a:t>
            </a:r>
            <a:r>
              <a:rPr lang="en-US" altLang="zh-CN" dirty="0" smtClean="0"/>
              <a:t>IEC</a:t>
            </a:r>
            <a:r>
              <a:rPr lang="zh-CN" altLang="en-US" dirty="0" smtClean="0"/>
              <a:t>联合组成）的技术委员会（</a:t>
            </a:r>
            <a:r>
              <a:rPr lang="en-US" altLang="zh-CN" dirty="0" smtClean="0"/>
              <a:t>TC</a:t>
            </a:r>
            <a:r>
              <a:rPr lang="zh-CN" altLang="en-US" dirty="0" smtClean="0"/>
              <a:t>）或分技术委员会（</a:t>
            </a:r>
            <a:r>
              <a:rPr lang="en-US" altLang="zh-CN" dirty="0" smtClean="0"/>
              <a:t>SC</a:t>
            </a:r>
            <a:r>
              <a:rPr lang="zh-CN" altLang="en-US" dirty="0" smtClean="0"/>
              <a:t>）制定的。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系统主要由数据采集和后台应用系统两大部分组成。目前已经发布或者正在制定中的标准主要是与数据采集相关的，主要有电子标签与读写器之间的空气接口、读写器与计算机之间的数据交换协议、电子标签与读写器的性能和一致性测试规范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以及电子标签的数据内容编码标准等。后台应用系统目前并没有形成正式的国际标准，只有少数产业联盟制定了一些规范，现阶段还在不断演变中。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电子产品编码标准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是一种只读或可读写的数据载体，它所携带的数据内容中最重要的是惟一标识号。因此，惟一标识体系以及它的编码方式和数据格式，是我国电子标签标准中的一个重要组成部分。惟一标识号广泛应用于国民经济活动中，例如我国的公民身份证号、组织机构代码、全国产品与服务统一代码扩展码、电话号、车辆识别代号、国际证券号等。尽管国家多个部委在惟一标识领域开展了一系列的相关研究工作，但与发达国家相比，我国的惟一标识体系总体上处于发展的起步阶段，正在逐步完善中。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产品电子代码 </a:t>
            </a:r>
            <a:r>
              <a:rPr lang="en-US" altLang="zh-CN" dirty="0" smtClean="0"/>
              <a:t>EPC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       EPC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EPC global</a:t>
            </a:r>
            <a:r>
              <a:rPr lang="zh-CN" altLang="en-US" dirty="0" smtClean="0"/>
              <a:t>组织、各应用方协调一致的编码标准，可以实现对所有实体对象（包括零售商品、物流单元、集装箱、货运包装等）的惟一有效标识。</a:t>
            </a:r>
            <a:r>
              <a:rPr lang="en-US" altLang="zh-CN" dirty="0" smtClean="0"/>
              <a:t>EPC</a:t>
            </a:r>
            <a:r>
              <a:rPr lang="zh-CN" altLang="en-US" dirty="0" smtClean="0"/>
              <a:t>由一个版本号加上域名管理者、对象分类、序列号三段数据组成的一组数字。其中</a:t>
            </a:r>
            <a:r>
              <a:rPr lang="en-US" altLang="zh-CN" dirty="0" smtClean="0"/>
              <a:t>EPC</a:t>
            </a:r>
            <a:r>
              <a:rPr lang="zh-CN" altLang="en-US" dirty="0" smtClean="0"/>
              <a:t>的版本号标识</a:t>
            </a:r>
            <a:r>
              <a:rPr lang="en-US" altLang="zh-CN" dirty="0" smtClean="0"/>
              <a:t>EPC</a:t>
            </a:r>
            <a:r>
              <a:rPr lang="zh-CN" altLang="en-US" dirty="0" smtClean="0"/>
              <a:t>的长度或类型；域名管理者是描述与此</a:t>
            </a:r>
            <a:r>
              <a:rPr lang="en-US" altLang="zh-CN" dirty="0" smtClean="0"/>
              <a:t>EPC</a:t>
            </a:r>
            <a:r>
              <a:rPr lang="zh-CN" altLang="en-US" dirty="0" smtClean="0"/>
              <a:t>相关生产厂商的信息；对象分类记录产品精确类型的信息；序列号用于惟一标识货品单件。</a:t>
            </a:r>
          </a:p>
          <a:p>
            <a:r>
              <a:rPr lang="zh-CN" altLang="en-US" dirty="0" smtClean="0"/>
              <a:t>       </a:t>
            </a:r>
            <a:r>
              <a:rPr lang="en-US" altLang="zh-CN" dirty="0" smtClean="0"/>
              <a:t>EPC</a:t>
            </a:r>
            <a:r>
              <a:rPr lang="zh-CN" altLang="en-US" dirty="0" smtClean="0"/>
              <a:t>与目前应用最成功的商业标准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全球统一标识系统是兼容，成为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系统的一个重要组成部分，是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系统的延续和拓展，是</a:t>
            </a:r>
            <a:r>
              <a:rPr lang="en-US" altLang="zh-CN" dirty="0" smtClean="0"/>
              <a:t>EPC</a:t>
            </a:r>
            <a:r>
              <a:rPr lang="zh-CN" altLang="en-US" dirty="0" smtClean="0"/>
              <a:t>系统的核心与关键。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EAN.UCC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EAN</a:t>
            </a:r>
            <a:r>
              <a:rPr lang="zh-CN" altLang="en-US" dirty="0" smtClean="0"/>
              <a:t>国际物品编码协会成立于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年，是基于比利时法律规定建立的一个非营利性国际组织，总部设在比利时首都布鲁塞尔。</a:t>
            </a:r>
            <a:r>
              <a:rPr lang="en-US" altLang="zh-CN" dirty="0" smtClean="0"/>
              <a:t>EAN</a:t>
            </a:r>
            <a:r>
              <a:rPr lang="zh-CN" altLang="en-US" dirty="0" smtClean="0"/>
              <a:t>目的是建立一套国际通行的全球跨行业的产品、运输单元、资产、位置和服务的标识标准体系和通信标准体系，即“全球商业语言</a:t>
            </a:r>
            <a:r>
              <a:rPr lang="en-US" altLang="zh-CN" dirty="0" smtClean="0"/>
              <a:t>——EAN.UCC</a:t>
            </a:r>
            <a:r>
              <a:rPr lang="zh-CN" altLang="en-US" dirty="0" smtClean="0"/>
              <a:t>系统”。国际</a:t>
            </a:r>
            <a:r>
              <a:rPr lang="en-US" altLang="zh-CN" dirty="0" smtClean="0"/>
              <a:t>EAN</a:t>
            </a:r>
            <a:r>
              <a:rPr lang="zh-CN" altLang="en-US" dirty="0" smtClean="0"/>
              <a:t>的前身是欧洲物品编码协会，现主要负责除北美以外的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系统的统一管理及推广工作。目前，其会员遍及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多个国家和地区，全世界已有约</a:t>
            </a:r>
            <a:r>
              <a:rPr lang="en-US" altLang="zh-CN" dirty="0" smtClean="0"/>
              <a:t>90</a:t>
            </a:r>
            <a:r>
              <a:rPr lang="zh-CN" altLang="en-US" dirty="0" smtClean="0"/>
              <a:t>万家公司、企业通过各国或地区的编码组织加入到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系统中来。近几年，国际</a:t>
            </a:r>
            <a:r>
              <a:rPr lang="en-US" altLang="zh-CN" dirty="0" smtClean="0"/>
              <a:t>EAN</a:t>
            </a:r>
            <a:r>
              <a:rPr lang="zh-CN" altLang="en-US" dirty="0" smtClean="0"/>
              <a:t>加强了与美国统一代码委员会（</a:t>
            </a:r>
            <a:r>
              <a:rPr lang="en-US" altLang="zh-CN" dirty="0" smtClean="0"/>
              <a:t>UCC</a:t>
            </a:r>
            <a:r>
              <a:rPr lang="zh-CN" altLang="en-US" dirty="0" smtClean="0"/>
              <a:t>）的合作，先后两次达成</a:t>
            </a:r>
            <a:r>
              <a:rPr lang="en-US" altLang="zh-CN" dirty="0" smtClean="0"/>
              <a:t>EAN/UCC</a:t>
            </a:r>
            <a:r>
              <a:rPr lang="zh-CN" altLang="en-US" dirty="0" smtClean="0"/>
              <a:t>联盟协议，以共同开发、管理</a:t>
            </a:r>
            <a:r>
              <a:rPr lang="en-US" altLang="zh-CN" dirty="0" smtClean="0"/>
              <a:t>EAN.UCC</a:t>
            </a:r>
            <a:r>
              <a:rPr lang="zh-CN" altLang="en-US" dirty="0" smtClean="0"/>
              <a:t>系统。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 18937 (NPC)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  </a:t>
            </a:r>
            <a:r>
              <a:rPr lang="zh-CN" altLang="en-US" dirty="0" smtClean="0"/>
              <a:t>     </a:t>
            </a:r>
            <a:r>
              <a:rPr lang="zh-CN" altLang="en-US" sz="3600" dirty="0" smtClean="0"/>
              <a:t>强制性</a:t>
            </a:r>
            <a:r>
              <a:rPr lang="zh-CN" altLang="en-US" sz="3600" dirty="0" smtClean="0"/>
              <a:t>国家标准 </a:t>
            </a:r>
            <a:r>
              <a:rPr lang="en-US" altLang="zh-CN" sz="3600" dirty="0" smtClean="0"/>
              <a:t>GB 18937《</a:t>
            </a:r>
            <a:r>
              <a:rPr lang="zh-CN" altLang="en-US" sz="3600" dirty="0" smtClean="0"/>
              <a:t>全国产品与服务统一标识代码编制规则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规定了全国产品与服务统一代码（</a:t>
            </a:r>
            <a:r>
              <a:rPr lang="en-US" altLang="zh-CN" sz="3600" dirty="0" smtClean="0"/>
              <a:t>NPC</a:t>
            </a:r>
            <a:r>
              <a:rPr lang="zh-CN" altLang="en-US" sz="3600" dirty="0" smtClean="0"/>
              <a:t>）的适用范围、代码结构及其表现形式，由国务院标准化行政主管部门于</a:t>
            </a:r>
            <a:r>
              <a:rPr lang="en-US" altLang="zh-CN" sz="3600" dirty="0" smtClean="0"/>
              <a:t>2003</a:t>
            </a:r>
            <a:r>
              <a:rPr lang="zh-CN" altLang="en-US" sz="3600" dirty="0" smtClean="0"/>
              <a:t>年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日颁布，</a:t>
            </a:r>
            <a:r>
              <a:rPr lang="en-US" altLang="zh-CN" sz="3600" dirty="0" smtClean="0"/>
              <a:t>2003</a:t>
            </a:r>
            <a:r>
              <a:rPr lang="zh-CN" altLang="en-US" sz="3600" dirty="0" smtClean="0"/>
              <a:t>年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月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日正式实施。</a:t>
            </a:r>
          </a:p>
          <a:p>
            <a:r>
              <a:rPr lang="zh-CN" altLang="en-US" sz="3600" dirty="0" smtClean="0"/>
              <a:t>       全国产品与服务统一代码是按照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全国产品与服务统一标识代码编制规则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国家标准要求编制的全国产品与服务统一标识代码，目前已经用于电子设备、食品、建材、汽车、石油化工、农业、专业服务等领域。根据国内外对海量赋码对象进行赋码的一般规律，全国产品与服务统一代码按照全数字、最长不超过十四位、便于维护机构维护和管理的原则设计，由十三位数字本体代码和一位数字校验码组成，其中本体代码采用序列顺序码或顺序码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通信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的无线接口标准中最受注目的是</a:t>
            </a:r>
            <a:r>
              <a:rPr lang="en-US" altLang="zh-CN" dirty="0" smtClean="0"/>
              <a:t>ISO/IEC 18000</a:t>
            </a:r>
            <a:r>
              <a:rPr lang="zh-CN" altLang="en-US" dirty="0" smtClean="0"/>
              <a:t>系列协议，涵盖了从</a:t>
            </a:r>
            <a:r>
              <a:rPr lang="en-US" altLang="zh-CN" dirty="0" smtClean="0"/>
              <a:t>125KHz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2.45GHz</a:t>
            </a:r>
            <a:r>
              <a:rPr lang="zh-CN" altLang="en-US" dirty="0" smtClean="0"/>
              <a:t>的通信频率，识读距离由几厘米到几十米，其中主要是无源标签但也有用于集装箱的</a:t>
            </a:r>
            <a:r>
              <a:rPr lang="zh-CN" altLang="en-US" dirty="0" smtClean="0">
                <a:hlinkClick r:id="rId2"/>
              </a:rPr>
              <a:t>有源</a:t>
            </a:r>
            <a:r>
              <a:rPr lang="en-US" altLang="zh-CN" dirty="0" smtClean="0">
                <a:hlinkClick r:id="rId2"/>
              </a:rPr>
              <a:t>RFID</a:t>
            </a:r>
            <a:r>
              <a:rPr lang="zh-CN" altLang="en-US" dirty="0" smtClean="0">
                <a:hlinkClick r:id="rId2"/>
              </a:rPr>
              <a:t>标签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       近距离无线通信（</a:t>
            </a:r>
            <a:r>
              <a:rPr lang="en-US" altLang="zh-CN" dirty="0" smtClean="0"/>
              <a:t>NFC</a:t>
            </a:r>
            <a:r>
              <a:rPr lang="zh-CN" altLang="en-US" dirty="0" smtClean="0"/>
              <a:t>）是一项让两个靠近（近乎接触）的电子装置以</a:t>
            </a:r>
            <a:r>
              <a:rPr lang="en-US" altLang="zh-CN" dirty="0" smtClean="0"/>
              <a:t>13.56MHz</a:t>
            </a:r>
            <a:r>
              <a:rPr lang="zh-CN" altLang="en-US" dirty="0" smtClean="0"/>
              <a:t>频率通信的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应用技术。由诺基亚、飞利普和索尼创办的近距离无线通信论坛（</a:t>
            </a:r>
            <a:r>
              <a:rPr lang="en-US" altLang="zh-CN" dirty="0" smtClean="0"/>
              <a:t>NFC Forum</a:t>
            </a:r>
            <a:r>
              <a:rPr lang="zh-CN" altLang="en-US" dirty="0" smtClean="0"/>
              <a:t>）起草了相关的通信和测试标准，让消费类电子设备（尤其是手机）与其他的网络产品或电脑外设进行通信和数据交换。该标准还与</a:t>
            </a:r>
            <a:r>
              <a:rPr lang="en-US" altLang="zh-CN" dirty="0" smtClean="0"/>
              <a:t>ISO/IEC 14443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ISO/IEC 15693</a:t>
            </a:r>
            <a:r>
              <a:rPr lang="zh-CN" altLang="en-US" dirty="0" smtClean="0"/>
              <a:t>非接触式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卡兼容。目前，已经有支持</a:t>
            </a:r>
            <a:r>
              <a:rPr lang="en-US" altLang="zh-CN" dirty="0" smtClean="0"/>
              <a:t>NFC</a:t>
            </a:r>
            <a:r>
              <a:rPr lang="zh-CN" altLang="en-US" dirty="0" smtClean="0"/>
              <a:t>功能的手机面世，可以用手机来阅读兼容</a:t>
            </a:r>
            <a:r>
              <a:rPr lang="en-US" altLang="zh-CN" dirty="0" smtClean="0"/>
              <a:t>ISO/IEC 14443 Type 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Sony </a:t>
            </a:r>
            <a:r>
              <a:rPr lang="en-US" altLang="zh-CN" dirty="0" err="1" smtClean="0"/>
              <a:t>FeliCa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的非接触式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卡或电子标签。</a:t>
            </a:r>
          </a:p>
          <a:p>
            <a:r>
              <a:rPr lang="zh-CN" altLang="en-US" dirty="0" smtClean="0"/>
              <a:t>       超宽带无线技术（</a:t>
            </a:r>
            <a:r>
              <a:rPr lang="en-US" altLang="zh-CN" dirty="0" smtClean="0"/>
              <a:t>UWB</a:t>
            </a:r>
            <a:r>
              <a:rPr lang="zh-CN" altLang="en-US" dirty="0" smtClean="0"/>
              <a:t>）是一种直接以载波频率传送数据的通信技术。以</a:t>
            </a:r>
            <a:r>
              <a:rPr lang="en-US" altLang="zh-CN" dirty="0" smtClean="0"/>
              <a:t>UWB</a:t>
            </a:r>
            <a:r>
              <a:rPr lang="zh-CN" altLang="en-US" dirty="0" smtClean="0"/>
              <a:t>作为射频通信接口的电子标签可实现半米以内的精确定位。这种精确定位功能方便实现医院里的贵重仪器和设备管理、大楼或商场里以至奥运场馆内的人员管理。</a:t>
            </a:r>
          </a:p>
          <a:p>
            <a:r>
              <a:rPr lang="zh-CN" altLang="en-US" dirty="0" smtClean="0"/>
              <a:t>       无线传感器网络是另一种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技术的扩展。传感器网络技术的对象模型和数字接口已经形成产业联盟标准</a:t>
            </a:r>
            <a:r>
              <a:rPr lang="en-US" altLang="zh-CN" dirty="0" smtClean="0"/>
              <a:t>IEEE 1451</a:t>
            </a:r>
            <a:r>
              <a:rPr lang="zh-CN" altLang="en-US" dirty="0" smtClean="0"/>
              <a:t>。该标准正进一步扩展，提供基于射频的无线传感器网络，相关标准草案</a:t>
            </a:r>
            <a:r>
              <a:rPr lang="en-US" altLang="zh-CN" dirty="0" smtClean="0"/>
              <a:t>1451.5</a:t>
            </a:r>
            <a:r>
              <a:rPr lang="zh-CN" altLang="en-US" dirty="0" smtClean="0"/>
              <a:t>正在草议中。有关建议将会对现有的</a:t>
            </a:r>
            <a:r>
              <a:rPr lang="en-US" altLang="zh-CN" dirty="0" smtClean="0"/>
              <a:t>ISO/IEC 18000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标准，以及</a:t>
            </a:r>
            <a:r>
              <a:rPr lang="en-US" altLang="zh-CN" dirty="0" smtClean="0"/>
              <a:t>ISO/IEC 15961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ISO/IEC 15862</a:t>
            </a:r>
            <a:r>
              <a:rPr lang="zh-CN" altLang="en-US" dirty="0" smtClean="0"/>
              <a:t>读写器数据编码内容和接口协议进行扩展。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频率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标签与阅读器之间进行无线通信的频段有多种，常见的工作频率有</a:t>
            </a:r>
            <a:r>
              <a:rPr lang="en-US" altLang="zh-CN" dirty="0" smtClean="0"/>
              <a:t>135kHz</a:t>
            </a:r>
            <a:r>
              <a:rPr lang="zh-CN" altLang="en-US" dirty="0" smtClean="0"/>
              <a:t>以下、</a:t>
            </a:r>
            <a:r>
              <a:rPr lang="en-US" altLang="zh-CN" dirty="0" smtClean="0"/>
              <a:t>13.56MHz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860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928MHz (UHF)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2.45GHz</a:t>
            </a:r>
            <a:r>
              <a:rPr lang="zh-CN" altLang="en-US" dirty="0" smtClean="0"/>
              <a:t>及</a:t>
            </a:r>
            <a:r>
              <a:rPr lang="en-US" altLang="zh-CN" dirty="0" smtClean="0"/>
              <a:t>5.8GHz</a:t>
            </a:r>
            <a:r>
              <a:rPr lang="zh-CN" altLang="en-US" dirty="0" smtClean="0"/>
              <a:t>等。</a:t>
            </a:r>
          </a:p>
          <a:p>
            <a:r>
              <a:rPr lang="zh-CN" altLang="en-US" dirty="0" smtClean="0"/>
              <a:t>       低频系统工作频率一般低于</a:t>
            </a:r>
            <a:r>
              <a:rPr lang="en-US" altLang="zh-CN" dirty="0" smtClean="0"/>
              <a:t>30MHz</a:t>
            </a:r>
            <a:r>
              <a:rPr lang="zh-CN" altLang="en-US" dirty="0" smtClean="0"/>
              <a:t>，典型的工作频率有</a:t>
            </a:r>
            <a:r>
              <a:rPr lang="en-US" altLang="zh-CN" dirty="0" smtClean="0"/>
              <a:t>125KHz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225KHz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13.56MHz</a:t>
            </a:r>
            <a:r>
              <a:rPr lang="zh-CN" altLang="en-US" dirty="0" smtClean="0"/>
              <a:t>等，这些频点应用的射频识别系统一般都有相应的国际标准予以支持。其基本特点是电子标签的成本较低、标签内保存的数据量较少、阅读距离较短（无源情况，典型阅读距离为</a:t>
            </a:r>
            <a:r>
              <a:rPr lang="en-US" altLang="zh-CN" dirty="0" smtClean="0"/>
              <a:t>10cm</a:t>
            </a:r>
            <a:r>
              <a:rPr lang="zh-CN" altLang="en-US" dirty="0" smtClean="0"/>
              <a:t>）、电子标签外形多样（卡状、环状、钮扣状、笔状）、阅读天线方向性不强等。</a:t>
            </a:r>
          </a:p>
          <a:p>
            <a:r>
              <a:rPr lang="zh-CN" altLang="en-US" dirty="0" smtClean="0"/>
              <a:t>       高频系统一般指其工作频率高于</a:t>
            </a:r>
            <a:r>
              <a:rPr lang="en-US" altLang="zh-CN" dirty="0" smtClean="0"/>
              <a:t>400MHz</a:t>
            </a:r>
            <a:r>
              <a:rPr lang="zh-CN" altLang="en-US" dirty="0" smtClean="0"/>
              <a:t>，典型的工作频段有</a:t>
            </a:r>
            <a:r>
              <a:rPr lang="en-US" altLang="zh-CN" dirty="0" smtClean="0"/>
              <a:t>915MHz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2.45gHz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5.8gHz</a:t>
            </a:r>
            <a:r>
              <a:rPr lang="zh-CN" altLang="en-US" dirty="0" smtClean="0"/>
              <a:t>等。高频系统在这些频段上也有众多的国际标准予以支持。基本特点是电子标签及阅读器成本均较高、标签内保存的数据量较大、阅读距离较远（可达几米至十几米）， 适应物体高速运动性能好，外形一般为卡状，阅读天线及电子标签天线均有较强的方向性。</a:t>
            </a:r>
          </a:p>
          <a:p>
            <a:r>
              <a:rPr lang="zh-CN" altLang="en-US" dirty="0" smtClean="0"/>
              <a:t>       各种频段有其技术特性和适合的应用领域。低频系统使用最广，但通信速度过慢，传输距离也不够长；高频系统通信距离远，但耗电量也大。短距离的射频卡可以在一定环境下替代条码，用在工厂的流水线等场合跟踪物体。长距离的产品多用于交通系统，距离可达几十米，可用在自动收费或识别车辆身份等场合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在行业上的应用标准包括动物识别、道路交通、集装箱识别、产品包装、自动识别等。</a:t>
            </a:r>
          </a:p>
          <a:p>
            <a:r>
              <a:rPr lang="zh-CN" altLang="en-US" dirty="0" smtClean="0"/>
              <a:t>我国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标准的制定与推广</a:t>
            </a:r>
          </a:p>
          <a:p>
            <a:r>
              <a:rPr lang="zh-CN" altLang="en-US" dirty="0" smtClean="0"/>
              <a:t>       国内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技术与应用的标准化研究工作起步比国际上要晚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年时间，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月国家标准化委员会颁布强制标准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全国产品与服务统一代码编码规则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，为中国实施产品的电子标签化管理打下基础，并确定首先在药品、烟草防伪和政府采购项目上实施。此外，我国正在制定的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领域技术标准是采用了</a:t>
            </a:r>
            <a:r>
              <a:rPr lang="en-US" altLang="zh-CN" dirty="0" smtClean="0"/>
              <a:t>ISO/IEC 15693</a:t>
            </a:r>
            <a:r>
              <a:rPr lang="zh-CN" altLang="en-US" dirty="0" smtClean="0"/>
              <a:t>系列标准，该系列标准与</a:t>
            </a:r>
            <a:r>
              <a:rPr lang="en-US" altLang="zh-CN" dirty="0" smtClean="0"/>
              <a:t>ISO/IEC 18000-3</a:t>
            </a:r>
            <a:r>
              <a:rPr lang="zh-CN" altLang="en-US" dirty="0" smtClean="0"/>
              <a:t>相对应，均在</a:t>
            </a:r>
            <a:r>
              <a:rPr lang="en-US" altLang="zh-CN" dirty="0" smtClean="0"/>
              <a:t>13.56MHz</a:t>
            </a:r>
            <a:r>
              <a:rPr lang="zh-CN" altLang="en-US" dirty="0" smtClean="0"/>
              <a:t>的频率下工作，前者以卡的形式封装。目前，在这一频率下工作的电子标签技术已相对成熟。</a:t>
            </a:r>
          </a:p>
          <a:p>
            <a:r>
              <a:rPr lang="zh-CN" altLang="en-US" dirty="0" smtClean="0"/>
              <a:t>       在充分照顾我国国情和利用我国优势的前提下，应该参照或引用</a:t>
            </a:r>
            <a:r>
              <a:rPr lang="en-US" altLang="zh-CN" dirty="0" smtClean="0"/>
              <a:t>ISO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ITU</a:t>
            </a:r>
            <a:r>
              <a:rPr lang="zh-CN" altLang="en-US" dirty="0" smtClean="0"/>
              <a:t>等国际标准并做出本地化修改，这样能尽量避免引起知识产权争议，掌握国家在电子标签领域发展的主动权。</a:t>
            </a:r>
          </a:p>
          <a:p>
            <a:r>
              <a:rPr lang="zh-CN" altLang="en-US" dirty="0" smtClean="0"/>
              <a:t>       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的广泛应用蕴藏着巨大的产业利益、还涉及国家安全利益、信息控制利益等，在这一点上我国政府主管部门应高度关注。我国应全面部署电子标签标准体系，尤其应重视编码体系、频率划分以及与知识产权有关的技术和应用，并推出具有我国自主知识产权的标准，特别是在解决安全、防伪、识别、管理等应用领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中国技术标准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中国在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技术与应用的标准化研究工作上已有一定基础，目前已经从多个方面开展了相关标准的研究制定工作。制定了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集成电路卡模块技术规范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建设事业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卡应用技术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等应用标准，并且得到了广泛应用；在频率规划方面，已经做了大量的试验；在技术标准方面，依据</a:t>
            </a:r>
            <a:r>
              <a:rPr lang="en-US" altLang="zh-CN" dirty="0" smtClean="0"/>
              <a:t>ISO/IEC15693</a:t>
            </a:r>
            <a:r>
              <a:rPr lang="zh-CN" altLang="en-US" dirty="0" smtClean="0"/>
              <a:t>系列标准已经基本完成国家标准的起草工作，参照</a:t>
            </a:r>
            <a:r>
              <a:rPr lang="en-US" altLang="zh-CN" dirty="0" smtClean="0"/>
              <a:t>ISO/IEC 18000</a:t>
            </a:r>
            <a:r>
              <a:rPr lang="zh-CN" altLang="en-US" dirty="0" smtClean="0"/>
              <a:t>系列标准制定国家标准的工作已列入国家标准制订计划。此外，中国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标准体系框架的研究工作也已基本完成。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射频识别通常由感应器和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标签组成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工作原理是利用感应器发出无线电波</a:t>
            </a:r>
            <a:r>
              <a:rPr lang="en-US" altLang="zh-CN" dirty="0" smtClean="0"/>
              <a:t>,</a:t>
            </a:r>
            <a:r>
              <a:rPr lang="zh-CN" altLang="en-US" dirty="0" smtClean="0"/>
              <a:t>触发感应范围内的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经由电磁感应产生电流</a:t>
            </a:r>
            <a:r>
              <a:rPr lang="en-US" altLang="zh-CN" dirty="0" smtClean="0"/>
              <a:t>,</a:t>
            </a:r>
            <a:r>
              <a:rPr lang="zh-CN" altLang="en-US" dirty="0" smtClean="0"/>
              <a:t>供应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标签上的芯片运行并发出电磁回应感应器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优先应用领域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鼓励和支持在公共安全、生产管理与控制、现代物流与供应链管理、交通管理、军事应用、重大工程与活动等领域中优先应用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技术，为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技术大规模应用提供经验。为中国实施产品的电子标签化管理打下基础，并确定首先在药品、烟草防伪和政府采购项目上实施。</a:t>
            </a:r>
            <a:endParaRPr lang="en-US" altLang="zh-CN" dirty="0" smtClean="0"/>
          </a:p>
          <a:p>
            <a:r>
              <a:rPr lang="zh-CN" altLang="en-US" dirty="0" smtClean="0"/>
              <a:t>重大工程与活动</a:t>
            </a:r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zh-CN" altLang="en-US" dirty="0" smtClean="0"/>
              <a:t>      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技术与其他相关技术集成，可以构建快速识别、数据采集、信息传输相融合的综合服务体系。将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技术用于大型运动会、展览会等重大活动的综合管理，具体包括票证管理、车辆管理、设施管理等。</a:t>
            </a:r>
          </a:p>
          <a:p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优先应用领域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生产管理和控制</a:t>
            </a:r>
          </a:p>
          <a:p>
            <a:pPr>
              <a:buNone/>
            </a:pPr>
            <a:r>
              <a:rPr lang="zh-CN" altLang="en-US" dirty="0" smtClean="0"/>
              <a:t>            为</a:t>
            </a:r>
            <a:r>
              <a:rPr lang="zh-CN" altLang="en-US" dirty="0" smtClean="0"/>
              <a:t>提高中国制造业信息化水平，以信息化带动工业化，在企业原材料供货、生产计划管理、生产过程控制、精益制造等方面，使用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技术可以促进生产效率和管理效率的提高。具体应用方向包括汽车制造、家电生产、纺织服装等。</a:t>
            </a:r>
          </a:p>
          <a:p>
            <a:r>
              <a:rPr lang="zh-CN" altLang="en-US" dirty="0" smtClean="0"/>
              <a:t>现代</a:t>
            </a:r>
            <a:r>
              <a:rPr lang="zh-CN" altLang="en-US" dirty="0" smtClean="0"/>
              <a:t>物流与供应链管理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zh-CN" altLang="en-US" dirty="0" smtClean="0"/>
              <a:t>      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技术应用在物品的流通环节，实现物品跟踪与信息共享，彻底改变了传统的供应链管理模式，极大地提高企业运行效率。具体应用方向包括仓储管理、物流配送、零售管理、集装箱运输、邮政业务等。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标签与条形码比较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识别条码需要将扫描枪对准条码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标签在一定范围内即可识读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降低了劳动强度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避免了人为的漏扫现象的发生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可以一次读取大量标签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而条码每次只能读一组标签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效率大大提高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可以穿透包装箱读取箱内物品的标签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而条形码只能在表面光学读取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标签具有可读写性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可以记录物流状态过程信息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标签与条形码比较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标签数据可以进行加密</a:t>
            </a:r>
            <a:r>
              <a:rPr lang="en-US" altLang="zh-CN" dirty="0" smtClean="0"/>
              <a:t>,</a:t>
            </a:r>
            <a:r>
              <a:rPr lang="zh-CN" altLang="en-US" dirty="0" smtClean="0"/>
              <a:t>难以复制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条形码的纸张比较容易损坏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有时无法识别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条形码成本相对较低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但是无法大量扫描</a:t>
            </a:r>
            <a:r>
              <a:rPr lang="en-US" altLang="zh-CN" dirty="0" smtClean="0"/>
              <a:t>,</a:t>
            </a:r>
            <a:r>
              <a:rPr lang="zh-CN" altLang="en-US" dirty="0" smtClean="0"/>
              <a:t>人工成本较高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标签是条形码的替代品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随着科技的发展会不断的普及应用</a:t>
            </a:r>
            <a:r>
              <a:rPr lang="en-US" altLang="zh-CN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标签与条形码比较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识别条码需要将扫描枪对准条码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标签在一定范围内即可识读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降低了劳动强度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避免了人为的漏扫现象的发生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可以一次读取大量标签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而条码每次只能读一组标签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效率大大提高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可以穿透包装箱读取箱内物品的标签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而条形码只能在表面光学读取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标签具有可读写性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可以记录物流状态过程信息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按照能量供给方式的不同，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标签分为有源标签、无源标签和半有源标签三种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无源标签</a:t>
            </a:r>
            <a:r>
              <a:rPr lang="zh-CN" altLang="en-US" dirty="0" smtClean="0"/>
              <a:t>本身没有电池的装置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所需电流全靠感应器的无线电波电磁感应产生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所以没有在接收到感应器发出的信号才会被感应器感应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有源标签</a:t>
            </a:r>
            <a:r>
              <a:rPr lang="zh-CN" altLang="en-US" dirty="0" smtClean="0"/>
              <a:t>内置有电池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可以主动传送信号供感应器读取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信号传送范围也相对比被动式更远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7863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按照工作频率的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en-US" altLang="zh-CN" dirty="0" smtClean="0"/>
              <a:t>RFID</a:t>
            </a:r>
            <a:r>
              <a:rPr lang="zh-CN" altLang="en-US" dirty="0" smtClean="0"/>
              <a:t>标签分为低频（</a:t>
            </a:r>
            <a:r>
              <a:rPr lang="en-US" altLang="zh-CN" dirty="0" smtClean="0"/>
              <a:t>LF</a:t>
            </a:r>
            <a:r>
              <a:rPr lang="zh-CN" altLang="en-US" dirty="0" smtClean="0"/>
              <a:t>）、高频（</a:t>
            </a:r>
            <a:r>
              <a:rPr lang="en-US" altLang="zh-CN" dirty="0" smtClean="0"/>
              <a:t>HF</a:t>
            </a:r>
            <a:r>
              <a:rPr lang="zh-CN" altLang="en-US" dirty="0" smtClean="0"/>
              <a:t>）、超高频（</a:t>
            </a:r>
            <a:r>
              <a:rPr lang="en-US" altLang="zh-CN" dirty="0" smtClean="0"/>
              <a:t>UHF</a:t>
            </a:r>
            <a:r>
              <a:rPr lang="zh-CN" altLang="en-US" dirty="0" smtClean="0"/>
              <a:t>）和微波频段（</a:t>
            </a:r>
            <a:r>
              <a:rPr lang="en-US" altLang="zh-CN" dirty="0" smtClean="0"/>
              <a:t>MW</a:t>
            </a:r>
            <a:r>
              <a:rPr lang="zh-CN" altLang="en-US" dirty="0" smtClean="0"/>
              <a:t>）的标签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目前国际上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应用以</a:t>
            </a:r>
            <a:r>
              <a:rPr lang="en-US" altLang="zh-CN" dirty="0" smtClean="0"/>
              <a:t>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HF</a:t>
            </a:r>
            <a:r>
              <a:rPr lang="zh-CN" altLang="en-US" dirty="0" smtClean="0"/>
              <a:t>标签产品为主；</a:t>
            </a:r>
            <a:r>
              <a:rPr lang="en-US" altLang="zh-CN" dirty="0" smtClean="0"/>
              <a:t>UHF</a:t>
            </a:r>
            <a:r>
              <a:rPr lang="zh-CN" altLang="en-US" dirty="0" smtClean="0"/>
              <a:t>标签开始规模生产，由于其具有可远距离识别和低成本的优势，有望在未来五年内成为主流；</a:t>
            </a:r>
            <a:r>
              <a:rPr lang="en-US" altLang="zh-CN" dirty="0" smtClean="0"/>
              <a:t>MW</a:t>
            </a:r>
            <a:r>
              <a:rPr lang="zh-CN" altLang="en-US" dirty="0" smtClean="0"/>
              <a:t>标签在部分国家已经得到应用。中国已掌握</a:t>
            </a:r>
            <a:r>
              <a:rPr lang="en-US" altLang="zh-CN" dirty="0" smtClean="0"/>
              <a:t>HF</a:t>
            </a:r>
            <a:r>
              <a:rPr lang="zh-CN" altLang="en-US" dirty="0" smtClean="0"/>
              <a:t>芯片的设计技术，并且成功地实现了产业化，同时</a:t>
            </a:r>
            <a:r>
              <a:rPr lang="en-US" altLang="zh-CN" dirty="0" smtClean="0"/>
              <a:t>UHF</a:t>
            </a:r>
            <a:r>
              <a:rPr lang="zh-CN" altLang="en-US" dirty="0" smtClean="0"/>
              <a:t>芯片也已经完成开发。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标签天线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标签天线制造以蚀刻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冲压天线为主，其材料一般为铝或者铜，随着新型导电油墨的开发，印刷天线的优势越来越突出。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标签封装以低温倒装键合工艺为主，也出现了流体自装配、振动装配等新的标签封装工艺。中国低成本、高可靠性的标签制造装备和封装工艺正在研发中。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标签读写器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读写器产品类型较多，部分先进产品可以实现多协议兼容。中国已经推出了系列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读写器产品，小功率读写模块已达到国外同类水平，大功率读写模块和读写器片上系统（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）尚处于研发阶段。 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标准体系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857364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存在三个主要的技术标准体系，总部设在美国麻省理工学院（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Auto-ID Center</a:t>
            </a:r>
            <a:r>
              <a:rPr lang="zh-CN" altLang="en-US" dirty="0" smtClean="0"/>
              <a:t>（自动识别中心）、日本的</a:t>
            </a:r>
            <a:r>
              <a:rPr lang="en-US" altLang="zh-CN" dirty="0" smtClean="0"/>
              <a:t>Ubiquitous ID Center</a:t>
            </a:r>
            <a:r>
              <a:rPr lang="zh-CN" altLang="en-US" dirty="0" smtClean="0"/>
              <a:t>（泛在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中心，</a:t>
            </a:r>
            <a:r>
              <a:rPr lang="en-US" altLang="zh-CN" dirty="0" smtClean="0"/>
              <a:t>UIC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标准体系。</a:t>
            </a:r>
            <a:endParaRPr lang="zh-CN" altLang="en-US" dirty="0">
              <a:latin typeface="RFID标签天线制造以蚀刻/冲压天线为主，其材料一般为铝或者铜，随着新型导电油墨的开发，印刷天线的优势越来越突出。RFID标签封装以低温倒装键合工艺为主，也出现了流体自装配、振动装配等新的标签封装工艺。中国低成本、高可靠性的标签制造装备和封装工艺正在研发中。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EPC 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142984"/>
            <a:ext cx="8686800" cy="5240343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       EPC Global</a:t>
            </a:r>
            <a:r>
              <a:rPr lang="zh-CN" altLang="en-US" sz="1800" dirty="0" smtClean="0"/>
              <a:t>是由美国统一代码协会（</a:t>
            </a:r>
            <a:r>
              <a:rPr lang="en-US" altLang="zh-CN" sz="1800" dirty="0" smtClean="0"/>
              <a:t>UCC</a:t>
            </a:r>
            <a:r>
              <a:rPr lang="zh-CN" altLang="en-US" sz="1800" dirty="0" smtClean="0"/>
              <a:t>）和国际物品编码协会（</a:t>
            </a:r>
            <a:r>
              <a:rPr lang="en-US" altLang="zh-CN" sz="1800" dirty="0" smtClean="0"/>
              <a:t>EAN</a:t>
            </a:r>
            <a:r>
              <a:rPr lang="zh-CN" altLang="en-US" sz="1800" dirty="0" smtClean="0"/>
              <a:t>）于</a:t>
            </a:r>
            <a:r>
              <a:rPr lang="en-US" altLang="zh-CN" sz="1800" dirty="0" smtClean="0"/>
              <a:t>2003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月共同成立的非营利性组织，其前身是</a:t>
            </a:r>
            <a:r>
              <a:rPr lang="en-US" altLang="zh-CN" sz="1800" dirty="0" smtClean="0"/>
              <a:t>1999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日在美国麻省理工学院成立的非营利性组织</a:t>
            </a:r>
            <a:r>
              <a:rPr lang="en-US" altLang="zh-CN" sz="1800" dirty="0" smtClean="0"/>
              <a:t>Auto-ID</a:t>
            </a:r>
            <a:r>
              <a:rPr lang="zh-CN" altLang="en-US" sz="1800" dirty="0" smtClean="0"/>
              <a:t>中心。</a:t>
            </a:r>
            <a:r>
              <a:rPr lang="en-US" altLang="zh-CN" sz="1800" dirty="0" smtClean="0"/>
              <a:t>Auto-ID</a:t>
            </a:r>
            <a:r>
              <a:rPr lang="zh-CN" altLang="en-US" sz="1800" dirty="0" smtClean="0"/>
              <a:t>中心以创建“物联网”</a:t>
            </a:r>
            <a:r>
              <a:rPr lang="en-US" altLang="zh-CN" sz="1800" dirty="0" smtClean="0"/>
              <a:t>(Internet of Things)</a:t>
            </a:r>
            <a:r>
              <a:rPr lang="zh-CN" altLang="en-US" sz="1800" dirty="0" smtClean="0"/>
              <a:t>为使命，与众多成员企业共同制订一个统一的开放技术标准。旗下有沃尔玛集团、英国</a:t>
            </a:r>
            <a:r>
              <a:rPr lang="en-US" altLang="zh-CN" sz="1800" dirty="0" smtClean="0"/>
              <a:t>Tesco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多家欧美的零售流通企业，同时有</a:t>
            </a:r>
            <a:r>
              <a:rPr lang="en-US" altLang="zh-CN" sz="1800" dirty="0" smtClean="0"/>
              <a:t>IBM</a:t>
            </a:r>
            <a:r>
              <a:rPr lang="zh-CN" altLang="en-US" sz="1800" dirty="0" smtClean="0"/>
              <a:t>、微软、飞利浦、</a:t>
            </a:r>
            <a:r>
              <a:rPr lang="en-US" altLang="zh-CN" sz="1800" dirty="0" smtClean="0"/>
              <a:t>Auto-</a:t>
            </a:r>
            <a:r>
              <a:rPr lang="en-US" altLang="zh-CN" sz="1800" dirty="0" err="1" smtClean="0"/>
              <a:t>IDLab</a:t>
            </a:r>
            <a:r>
              <a:rPr lang="zh-CN" altLang="en-US" sz="1800" dirty="0" smtClean="0"/>
              <a:t>等公司提供技术研究支持。</a:t>
            </a:r>
          </a:p>
          <a:p>
            <a:r>
              <a:rPr lang="zh-CN" altLang="en-US" sz="1800" dirty="0" smtClean="0"/>
              <a:t>       目前</a:t>
            </a:r>
            <a:r>
              <a:rPr lang="en-US" altLang="zh-CN" sz="1800" dirty="0" smtClean="0"/>
              <a:t>EPC Global</a:t>
            </a:r>
            <a:r>
              <a:rPr lang="zh-CN" altLang="en-US" sz="1800" dirty="0" smtClean="0"/>
              <a:t>已在加拿大、日本、中国等国建立了分支机构，专门负责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码段在这些国家的分配与管理、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相关技术标准的制定、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相关技术在本国的宣传普及以及推广应用等工作。</a:t>
            </a:r>
          </a:p>
          <a:p>
            <a:r>
              <a:rPr lang="zh-CN" altLang="en-US" sz="1800" dirty="0" smtClean="0"/>
              <a:t>       </a:t>
            </a:r>
            <a:r>
              <a:rPr lang="en-US" altLang="zh-CN" sz="1800" dirty="0" smtClean="0"/>
              <a:t>EPC Global“</a:t>
            </a:r>
            <a:r>
              <a:rPr lang="zh-CN" altLang="en-US" sz="1800" dirty="0" smtClean="0"/>
              <a:t>物联网”体系架构由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编码、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标签及读写器、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中间件、</a:t>
            </a:r>
            <a:r>
              <a:rPr lang="en-US" altLang="zh-CN" sz="1800" dirty="0" smtClean="0"/>
              <a:t>ONS</a:t>
            </a:r>
            <a:r>
              <a:rPr lang="zh-CN" altLang="en-US" sz="1800" dirty="0" smtClean="0"/>
              <a:t>服务器和</a:t>
            </a:r>
            <a:r>
              <a:rPr lang="en-US" altLang="zh-CN" sz="1800" dirty="0" smtClean="0"/>
              <a:t>EPCIS</a:t>
            </a:r>
            <a:r>
              <a:rPr lang="zh-CN" altLang="en-US" sz="1800" dirty="0" smtClean="0"/>
              <a:t>服务器等部分构成。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赋予物品惟一的电子编码，其位长通常为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位或</a:t>
            </a:r>
            <a:r>
              <a:rPr lang="en-US" altLang="zh-CN" sz="1800" dirty="0" smtClean="0"/>
              <a:t>96</a:t>
            </a:r>
            <a:r>
              <a:rPr lang="zh-CN" altLang="en-US" sz="1800" dirty="0" smtClean="0"/>
              <a:t>位，也可扩展为</a:t>
            </a:r>
            <a:r>
              <a:rPr lang="en-US" altLang="zh-CN" sz="1800" dirty="0" smtClean="0"/>
              <a:t>256</a:t>
            </a:r>
            <a:r>
              <a:rPr lang="zh-CN" altLang="en-US" sz="1800" dirty="0" smtClean="0"/>
              <a:t>位。对不同的应用规定有不同的编码格式，主要存放企业代码、商品代码和序列号等。最新的</a:t>
            </a:r>
            <a:r>
              <a:rPr lang="en-US" altLang="zh-CN" sz="1800" dirty="0" smtClean="0"/>
              <a:t>GEN2</a:t>
            </a:r>
            <a:r>
              <a:rPr lang="zh-CN" altLang="en-US" sz="1800" dirty="0" smtClean="0"/>
              <a:t>标准的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编码可兼容</a:t>
            </a:r>
            <a:r>
              <a:rPr lang="zh-CN" altLang="en-US" sz="1800" dirty="0" smtClean="0"/>
              <a:t>多种编码。 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中间件对读取到的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编码进行过滤和容错等处理后，输入到企业的业务系统中。它通过定义与读写器的通用接口（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）实现与不同制造商的读写器兼容。</a:t>
            </a:r>
            <a:r>
              <a:rPr lang="en-US" altLang="zh-CN" sz="1800" dirty="0" smtClean="0"/>
              <a:t>ONS</a:t>
            </a:r>
            <a:r>
              <a:rPr lang="zh-CN" altLang="en-US" sz="1800" dirty="0" smtClean="0"/>
              <a:t>服务器根据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编码及用户需求进行解析，以确定与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编码相关的信息存放在哪个</a:t>
            </a:r>
            <a:r>
              <a:rPr lang="en-US" altLang="zh-CN" sz="1800" dirty="0" smtClean="0"/>
              <a:t>EPCIS</a:t>
            </a:r>
            <a:r>
              <a:rPr lang="zh-CN" altLang="en-US" sz="1800" dirty="0" smtClean="0"/>
              <a:t>服务器上。</a:t>
            </a:r>
            <a:r>
              <a:rPr lang="en-US" altLang="zh-CN" sz="1800" dirty="0" smtClean="0"/>
              <a:t>EPCIS</a:t>
            </a:r>
            <a:r>
              <a:rPr lang="zh-CN" altLang="en-US" sz="1800" dirty="0" smtClean="0"/>
              <a:t>服务器存储并提供与</a:t>
            </a:r>
            <a:r>
              <a:rPr lang="en-US" altLang="zh-CN" sz="1800" dirty="0" smtClean="0"/>
              <a:t>EPC</a:t>
            </a:r>
            <a:r>
              <a:rPr lang="zh-CN" altLang="en-US" sz="1800" dirty="0" smtClean="0"/>
              <a:t>相关的各种信息。这些信息通常以</a:t>
            </a:r>
            <a:r>
              <a:rPr lang="en-US" altLang="zh-CN" sz="1800" dirty="0" smtClean="0"/>
              <a:t>PML</a:t>
            </a:r>
            <a:r>
              <a:rPr lang="zh-CN" altLang="en-US" sz="1800" dirty="0" smtClean="0"/>
              <a:t>的格式存储，也可以存放于关系数据库中。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Ubiquitous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1571612"/>
            <a:ext cx="8686800" cy="481171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日本在电子标签方面的发展，始于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年代中期的实时嵌入式系统</a:t>
            </a:r>
            <a:r>
              <a:rPr lang="en-US" altLang="zh-CN" sz="2000" dirty="0" smtClean="0"/>
              <a:t>TRON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T-Engine</a:t>
            </a:r>
            <a:r>
              <a:rPr lang="zh-CN" altLang="en-US" sz="2000" dirty="0" smtClean="0"/>
              <a:t>是其中核心的体系架构。在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－</a:t>
            </a:r>
            <a:r>
              <a:rPr lang="en-US" altLang="zh-CN" sz="2000" dirty="0" smtClean="0"/>
              <a:t>Engine</a:t>
            </a:r>
            <a:r>
              <a:rPr lang="zh-CN" altLang="en-US" sz="2000" dirty="0" smtClean="0"/>
              <a:t>论坛领导下，泛在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中心于</a:t>
            </a:r>
            <a:r>
              <a:rPr lang="en-US" altLang="zh-CN" sz="2000" dirty="0" smtClean="0"/>
              <a:t>2003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月成立，并得到日本政府经产省和总务省以及大企业的支持，目前包括微软、索尼、三菱、日立、日电、东芝、夏普、富士通、</a:t>
            </a:r>
            <a:r>
              <a:rPr lang="en-US" altLang="zh-CN" sz="2000" dirty="0" smtClean="0"/>
              <a:t>NTT </a:t>
            </a:r>
            <a:r>
              <a:rPr lang="en-US" altLang="zh-CN" sz="2000" dirty="0" err="1" smtClean="0"/>
              <a:t>DoCoMo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KDDI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J-Phone</a:t>
            </a:r>
            <a:r>
              <a:rPr lang="zh-CN" altLang="en-US" sz="2000" dirty="0" smtClean="0"/>
              <a:t>、伊藤忠、大日本印刷、凸版印刷、理光等重量级企业。</a:t>
            </a:r>
          </a:p>
          <a:p>
            <a:r>
              <a:rPr lang="zh-CN" altLang="en-US" sz="2000" dirty="0" smtClean="0"/>
              <a:t>       泛在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中心的泛在识别技术体系架构由泛在识别码（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）、信息系统服务器、泛在通信器和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解析服务器等四部分构成。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采用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位记录信息，提供了</a:t>
            </a:r>
            <a:r>
              <a:rPr lang="en-US" altLang="zh-CN" sz="2000" dirty="0" smtClean="0"/>
              <a:t>340×1036</a:t>
            </a:r>
            <a:r>
              <a:rPr lang="zh-CN" altLang="en-US" sz="2000" dirty="0" smtClean="0"/>
              <a:t>编码空间，并可以以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位为单元进一步扩展至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384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512</a:t>
            </a:r>
            <a:r>
              <a:rPr lang="zh-CN" altLang="en-US" sz="2000" dirty="0" smtClean="0"/>
              <a:t>位。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能包容现有编码体系的元编码设计，可以兼容多种编码，包括</a:t>
            </a:r>
            <a:r>
              <a:rPr lang="en-US" altLang="zh-CN" sz="2000" dirty="0" smtClean="0"/>
              <a:t>JAN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UPC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ISBN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地址，甚至电话号码。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标签具有多种形式，包括条码、射频标签、智能卡、有源芯片等。泛在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中心把标签进行分类，设立了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个级别的不同认证标准。</a:t>
            </a:r>
          </a:p>
          <a:p>
            <a:r>
              <a:rPr lang="zh-CN" altLang="en-US" sz="2000" dirty="0" smtClean="0"/>
              <a:t>       泛在通信器主要由</a:t>
            </a:r>
            <a:r>
              <a:rPr lang="en-US" altLang="zh-CN" sz="2000" dirty="0" smtClean="0"/>
              <a:t>IC</a:t>
            </a:r>
            <a:r>
              <a:rPr lang="zh-CN" altLang="en-US" sz="2000" dirty="0" smtClean="0"/>
              <a:t>标签、标签读写器和无线广域通信设备等部分构成，用来把读到的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送至</a:t>
            </a:r>
            <a:r>
              <a:rPr lang="en-US" altLang="zh-CN" sz="2000" dirty="0" err="1" smtClean="0"/>
              <a:t>uCode</a:t>
            </a:r>
            <a:r>
              <a:rPr lang="zh-CN" altLang="en-US" sz="2000" dirty="0" smtClean="0"/>
              <a:t>解析服务器，并从信息系统服务器获得有关信息。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319</TotalTime>
  <Words>1856</Words>
  <Application>Microsoft Office PowerPoint</Application>
  <PresentationFormat>全屏显示(4:3)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跋涉</vt:lpstr>
      <vt:lpstr>RFID技术简介</vt:lpstr>
      <vt:lpstr>RFID工作原理</vt:lpstr>
      <vt:lpstr>RFID标签分类</vt:lpstr>
      <vt:lpstr>RFID标签分类</vt:lpstr>
      <vt:lpstr>RFID标签天线</vt:lpstr>
      <vt:lpstr>RFID标签读写器</vt:lpstr>
      <vt:lpstr>RFID标准体系</vt:lpstr>
      <vt:lpstr>EPC Global 标准</vt:lpstr>
      <vt:lpstr>Ubiquitous ID 标准</vt:lpstr>
      <vt:lpstr>ISO标准体系</vt:lpstr>
      <vt:lpstr>RFID主要标准</vt:lpstr>
      <vt:lpstr>电子产品编码标准</vt:lpstr>
      <vt:lpstr>产品电子代码 EPC</vt:lpstr>
      <vt:lpstr>EAN.UCC</vt:lpstr>
      <vt:lpstr>GB 18937 (NPC)</vt:lpstr>
      <vt:lpstr>RFID通信标准</vt:lpstr>
      <vt:lpstr>RFID频率标准</vt:lpstr>
      <vt:lpstr>RFID应用标准</vt:lpstr>
      <vt:lpstr>RFID中国技术标准</vt:lpstr>
      <vt:lpstr>RFID优先应用领域</vt:lpstr>
      <vt:lpstr>RFID优先应用领域</vt:lpstr>
      <vt:lpstr>RFID标签与条形码比较</vt:lpstr>
      <vt:lpstr>RFID标签与条形码比较</vt:lpstr>
      <vt:lpstr>RFID标签与条形码比较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RFID技术及其工作原理</dc:title>
  <dc:creator>张建林</dc:creator>
  <cp:lastModifiedBy>张建林</cp:lastModifiedBy>
  <cp:revision>37</cp:revision>
  <dcterms:created xsi:type="dcterms:W3CDTF">2010-12-02T11:33:53Z</dcterms:created>
  <dcterms:modified xsi:type="dcterms:W3CDTF">2010-12-07T13:39:19Z</dcterms:modified>
</cp:coreProperties>
</file>