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0" r:id="rId4"/>
    <p:sldId id="272" r:id="rId5"/>
    <p:sldId id="273" r:id="rId6"/>
    <p:sldId id="278" r:id="rId7"/>
    <p:sldId id="274" r:id="rId8"/>
    <p:sldId id="275" r:id="rId9"/>
    <p:sldId id="276" r:id="rId10"/>
    <p:sldId id="277" r:id="rId11"/>
    <p:sldId id="271"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google/guice/wiki/Bindings" TargetMode="External"/><Relationship Id="rId3" Type="http://schemas.openxmlformats.org/officeDocument/2006/relationships/hyperlink" Target="https://dzone.com/articles/thibaultdelor" TargetMode="External"/><Relationship Id="rId7" Type="http://schemas.openxmlformats.org/officeDocument/2006/relationships/hyperlink" Target="http://vschart.com/compare/play-framework/vs/lift-web-framework" TargetMode="External"/><Relationship Id="rId2" Type="http://schemas.openxmlformats.org/officeDocument/2006/relationships/hyperlink" Target="http://www.theserverside.com/feature/Spring-vs-Guice-The-Clash-of-the-IOC-Containers" TargetMode="External"/><Relationship Id="rId1" Type="http://schemas.openxmlformats.org/officeDocument/2006/relationships/slideLayout" Target="../slideLayouts/slideLayout2.xml"/><Relationship Id="rId6" Type="http://schemas.openxmlformats.org/officeDocument/2006/relationships/hyperlink" Target="http://javarevisited.blogspot.co.uk/2015/06/difference-between-dependency-injection.html" TargetMode="External"/><Relationship Id="rId11" Type="http://schemas.openxmlformats.org/officeDocument/2006/relationships/hyperlink" Target="http://blacksheep.parry.org/wp-content/uploads/2010/03/DIY-DI.pdf" TargetMode="External"/><Relationship Id="rId5" Type="http://schemas.openxmlformats.org/officeDocument/2006/relationships/hyperlink" Target="http://arquillian.org/" TargetMode="External"/><Relationship Id="rId10" Type="http://schemas.openxmlformats.org/officeDocument/2006/relationships/hyperlink" Target="https://docs.google.com/presentation/d/1Z51Szm2nNot12UvZMtaYuThVZ0Ie_f84uMIF6kpuWRE/present?slide=id.i609" TargetMode="External"/><Relationship Id="rId4" Type="http://schemas.openxmlformats.org/officeDocument/2006/relationships/hyperlink" Target="https://www.quora.com/How-does-dependency-injection-work-in-Spring" TargetMode="External"/><Relationship Id="rId9" Type="http://schemas.openxmlformats.org/officeDocument/2006/relationships/hyperlink" Target="http://blacksheep.parry.org/archives/category/technology/software-develo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oogle/guice/wiki/InstanceBindings" TargetMode="External"/><Relationship Id="rId7" Type="http://schemas.openxmlformats.org/officeDocument/2006/relationships/hyperlink" Target="https://github.com/google/guice/wiki/UntargettedBindings" TargetMode="External"/><Relationship Id="rId2" Type="http://schemas.openxmlformats.org/officeDocument/2006/relationships/hyperlink" Target="https://github.com/google/guice/wiki/LinkedBindings" TargetMode="External"/><Relationship Id="rId1" Type="http://schemas.openxmlformats.org/officeDocument/2006/relationships/slideLayout" Target="../slideLayouts/slideLayout2.xml"/><Relationship Id="rId6" Type="http://schemas.openxmlformats.org/officeDocument/2006/relationships/hyperlink" Target="https://github.com/google/guice/wiki/ToConstructorBindings" TargetMode="External"/><Relationship Id="rId5" Type="http://schemas.openxmlformats.org/officeDocument/2006/relationships/hyperlink" Target="https://github.com/google/guice/wiki/ProviderBindings" TargetMode="External"/><Relationship Id="rId4" Type="http://schemas.openxmlformats.org/officeDocument/2006/relationships/hyperlink" Target="https://github.com/google/guice/wiki/ProvidesMetho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Frameworks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DIY-DI– Anti-Patterns</a:t>
            </a:r>
            <a:endParaRPr lang="en-US" dirty="0"/>
          </a:p>
        </p:txBody>
      </p:sp>
      <p:sp>
        <p:nvSpPr>
          <p:cNvPr id="3" name="Content Placeholder 2"/>
          <p:cNvSpPr>
            <a:spLocks noGrp="1"/>
          </p:cNvSpPr>
          <p:nvPr>
            <p:ph idx="1"/>
          </p:nvPr>
        </p:nvSpPr>
        <p:spPr/>
        <p:txBody>
          <a:bodyPr>
            <a:normAutofit/>
          </a:bodyPr>
          <a:lstStyle/>
          <a:p>
            <a:r>
              <a:rPr lang="en-US" sz="1600" b="1" dirty="0" smtClean="0"/>
              <a:t>Mock Objects </a:t>
            </a:r>
            <a:r>
              <a:rPr lang="en-US" sz="1600" dirty="0" smtClean="0"/>
              <a:t>- </a:t>
            </a:r>
            <a:r>
              <a:rPr lang="en-GB" sz="1600" dirty="0"/>
              <a:t>Too many mock objects, or mock objects that return other mock objects, should be a code smell. Ideally a unit test won’t use any mocks or stubs or fakes or dummies</a:t>
            </a:r>
            <a:r>
              <a:rPr lang="en-GB" sz="1600" dirty="0" smtClean="0"/>
              <a:t>.</a:t>
            </a:r>
          </a:p>
          <a:p>
            <a:r>
              <a:rPr lang="en-GB" sz="1600" b="1" dirty="0"/>
              <a:t>Context objects and service locators </a:t>
            </a:r>
            <a:r>
              <a:rPr lang="en-GB" sz="1600" dirty="0"/>
              <a:t>- The context object pattern uses a single object that holds many different configuration variables. The service locator pattern uses a single object that is capable of producing many different types of service objects. Using either of these two patterns makes unit tests hard to </a:t>
            </a:r>
            <a:r>
              <a:rPr lang="en-GB" sz="1600" dirty="0" smtClean="0"/>
              <a:t>write</a:t>
            </a:r>
            <a:endParaRPr lang="en-GB" sz="1600" dirty="0"/>
          </a:p>
          <a:p>
            <a:r>
              <a:rPr lang="en-GB" sz="1600" b="1" dirty="0"/>
              <a:t>Singletons</a:t>
            </a:r>
            <a:r>
              <a:rPr lang="en-GB" sz="1600" dirty="0"/>
              <a:t> - Avoid implementing singleton objects with private constructors. Any object that tries to enforce its own lifetime becomes difficult to test. The preferred solution is to leave the constructor public. Then the </a:t>
            </a:r>
            <a:r>
              <a:rPr lang="en-GB" sz="1600" b="1" dirty="0"/>
              <a:t>injection helpers</a:t>
            </a:r>
            <a:r>
              <a:rPr lang="en-GB" sz="1600" dirty="0"/>
              <a:t> can enforce the requirement that all callers receive the same instance. </a:t>
            </a:r>
            <a:endParaRPr lang="en-US" sz="1600" dirty="0"/>
          </a:p>
        </p:txBody>
      </p:sp>
    </p:spTree>
    <p:extLst>
      <p:ext uri="{BB962C8B-B14F-4D97-AF65-F5344CB8AC3E}">
        <p14:creationId xmlns:p14="http://schemas.microsoft.com/office/powerpoint/2010/main" val="830567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Vs Lift – Web App Framework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7248303"/>
              </p:ext>
            </p:extLst>
          </p:nvPr>
        </p:nvGraphicFramePr>
        <p:xfrm>
          <a:off x="457200" y="1600200"/>
          <a:ext cx="8229600" cy="2641600"/>
        </p:xfrm>
        <a:graphic>
          <a:graphicData uri="http://schemas.openxmlformats.org/drawingml/2006/table">
            <a:tbl>
              <a:tblPr firstRow="1" bandRow="1">
                <a:tableStyleId>{69012ECD-51FC-41F1-AA8D-1B2483CD663E}</a:tableStyleId>
              </a:tblPr>
              <a:tblGrid>
                <a:gridCol w="2743200"/>
                <a:gridCol w="2743200"/>
                <a:gridCol w="2743200"/>
              </a:tblGrid>
              <a:tr h="370840">
                <a:tc>
                  <a:txBody>
                    <a:bodyPr/>
                    <a:lstStyle/>
                    <a:p>
                      <a:pPr algn="ctr"/>
                      <a:r>
                        <a:rPr lang="en-US" dirty="0" smtClean="0"/>
                        <a:t>Feature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Play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Lift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Programming Language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Java (any JVM</a:t>
                      </a:r>
                      <a:r>
                        <a:rPr lang="en-US" sz="1600" baseline="0" dirty="0" smtClean="0"/>
                        <a:t> scripting language Scala)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Scala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Template</a:t>
                      </a:r>
                      <a:r>
                        <a:rPr lang="en-US" sz="1600" baseline="0" dirty="0" smtClean="0"/>
                        <a:t> Language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Groovy,</a:t>
                      </a:r>
                      <a:r>
                        <a:rPr lang="en-US" sz="1600" baseline="0" dirty="0" smtClean="0"/>
                        <a:t> Japid, Velocity etc.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HTML5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Scripting Language Support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CoffeeScript, 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JavaScript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Cloud Platform</a:t>
                      </a:r>
                      <a:r>
                        <a:rPr lang="en-US" sz="1600" baseline="0" dirty="0" smtClean="0"/>
                        <a:t> Support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Heroku, Amazon EC2, CloudBee, OpenShift etc.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Heroku, Amazon EC2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WebSocket Support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7491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www.theserverside.com/feature/Spring-vs-Guice-The-Clash-of-the-IOC-Containers</a:t>
            </a:r>
            <a:endParaRPr lang="en-US" sz="1600" dirty="0" smtClean="0"/>
          </a:p>
          <a:p>
            <a:r>
              <a:rPr lang="en-US" sz="1600" dirty="0">
                <a:hlinkClick r:id="rId3"/>
              </a:rPr>
              <a:t>https://</a:t>
            </a:r>
            <a:r>
              <a:rPr lang="en-US" sz="1600" dirty="0" smtClean="0">
                <a:hlinkClick r:id="rId3"/>
              </a:rPr>
              <a:t>dzone.com/articles/thibaultdelor</a:t>
            </a:r>
            <a:endParaRPr lang="en-US" sz="1600" dirty="0" smtClean="0"/>
          </a:p>
          <a:p>
            <a:r>
              <a:rPr lang="en-US" sz="1600" dirty="0">
                <a:hlinkClick r:id="rId4"/>
              </a:rPr>
              <a:t>https://</a:t>
            </a:r>
            <a:r>
              <a:rPr lang="en-US" sz="1600" dirty="0" smtClean="0">
                <a:hlinkClick r:id="rId4"/>
              </a:rPr>
              <a:t>www.quora.com/How-does-dependency-injection-work-in-Spring</a:t>
            </a:r>
            <a:endParaRPr lang="en-US" sz="1600" dirty="0" smtClean="0"/>
          </a:p>
          <a:p>
            <a:r>
              <a:rPr lang="en-US" sz="1600" dirty="0">
                <a:hlinkClick r:id="rId5"/>
              </a:rPr>
              <a:t>http://arquillian.org</a:t>
            </a:r>
            <a:r>
              <a:rPr lang="en-US" sz="1600" dirty="0" smtClean="0">
                <a:hlinkClick r:id="rId5"/>
              </a:rPr>
              <a:t>/</a:t>
            </a:r>
            <a:endParaRPr lang="en-US" sz="1600" dirty="0" smtClean="0"/>
          </a:p>
          <a:p>
            <a:r>
              <a:rPr lang="en-US" sz="1600" dirty="0">
                <a:hlinkClick r:id="rId6"/>
              </a:rPr>
              <a:t>http://</a:t>
            </a:r>
            <a:r>
              <a:rPr lang="en-US" sz="1600" dirty="0" smtClean="0">
                <a:hlinkClick r:id="rId6"/>
              </a:rPr>
              <a:t>javarevisited.blogspot.co.uk/2015/06/difference-between-dependency-injection.html</a:t>
            </a:r>
            <a:endParaRPr lang="en-US" sz="1600" dirty="0" smtClean="0"/>
          </a:p>
          <a:p>
            <a:r>
              <a:rPr lang="en-US" sz="1600" dirty="0">
                <a:hlinkClick r:id="rId7"/>
              </a:rPr>
              <a:t>http://</a:t>
            </a:r>
            <a:r>
              <a:rPr lang="en-US" sz="1600" dirty="0" smtClean="0">
                <a:hlinkClick r:id="rId7"/>
              </a:rPr>
              <a:t>vschart.com/compare/play-framework/vs/lift-web-framework</a:t>
            </a:r>
            <a:endParaRPr lang="en-US" sz="1600" dirty="0" smtClean="0"/>
          </a:p>
          <a:p>
            <a:r>
              <a:rPr lang="en-US" sz="1600" dirty="0">
                <a:hlinkClick r:id="rId8"/>
              </a:rPr>
              <a:t>https://</a:t>
            </a:r>
            <a:r>
              <a:rPr lang="en-US" sz="1600" dirty="0" smtClean="0">
                <a:hlinkClick r:id="rId8"/>
              </a:rPr>
              <a:t>github.com/google/guice/wiki/Bindings</a:t>
            </a:r>
            <a:endParaRPr lang="en-US" sz="1600" dirty="0" smtClean="0"/>
          </a:p>
          <a:p>
            <a:r>
              <a:rPr lang="en-US" sz="1600" dirty="0">
                <a:hlinkClick r:id="rId9"/>
              </a:rPr>
              <a:t>http://</a:t>
            </a:r>
            <a:r>
              <a:rPr lang="en-US" sz="1600" dirty="0" smtClean="0">
                <a:hlinkClick r:id="rId9"/>
              </a:rPr>
              <a:t>blacksheep.parry.org/archives/category/technology/software-development</a:t>
            </a:r>
            <a:endParaRPr lang="en-US" sz="1600" dirty="0" smtClean="0"/>
          </a:p>
          <a:p>
            <a:r>
              <a:rPr lang="en-US" sz="1600" dirty="0">
                <a:hlinkClick r:id="rId10"/>
              </a:rPr>
              <a:t>https://</a:t>
            </a:r>
            <a:r>
              <a:rPr lang="en-US" sz="1600" dirty="0" smtClean="0">
                <a:hlinkClick r:id="rId10"/>
              </a:rPr>
              <a:t>docs.google.com/presentation/d/1Z51Szm2nNot12UvZMtaYuThVZ0Ie_f84uMIF6kpuWRE/present?slide=id.i609</a:t>
            </a:r>
            <a:endParaRPr lang="en-US" sz="1600" dirty="0" smtClean="0"/>
          </a:p>
          <a:p>
            <a:r>
              <a:rPr lang="en-US" sz="1600" dirty="0">
                <a:hlinkClick r:id="rId11"/>
              </a:rPr>
              <a:t>http://</a:t>
            </a:r>
            <a:r>
              <a:rPr lang="en-US" sz="1600" dirty="0" smtClean="0">
                <a:hlinkClick r:id="rId11"/>
              </a:rPr>
              <a:t>blacksheep.parry.org/wp-content/uploads/2010/03/DIY-DI.pdf</a:t>
            </a:r>
            <a:endParaRPr lang="en-US" sz="1600" dirty="0" smtClean="0"/>
          </a:p>
          <a:p>
            <a:r>
              <a:rPr lang="en-US" sz="1600" dirty="0"/>
              <a:t>http://www.javiertordable.com/guice-dependency-injection/</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(DI)</a:t>
            </a:r>
            <a:endParaRPr lang="en-US" dirty="0"/>
          </a:p>
        </p:txBody>
      </p:sp>
      <p:sp>
        <p:nvSpPr>
          <p:cNvPr id="3" name="Content Placeholder 2"/>
          <p:cNvSpPr>
            <a:spLocks noGrp="1"/>
          </p:cNvSpPr>
          <p:nvPr>
            <p:ph idx="1"/>
          </p:nvPr>
        </p:nvSpPr>
        <p:spPr/>
        <p:txBody>
          <a:bodyPr>
            <a:normAutofit/>
          </a:bodyPr>
          <a:lstStyle/>
          <a:p>
            <a:r>
              <a:rPr lang="en-GB" sz="1600" dirty="0"/>
              <a:t>Spring and </a:t>
            </a:r>
            <a:r>
              <a:rPr lang="en-GB" sz="1600" dirty="0" smtClean="0"/>
              <a:t>Google Guice </a:t>
            </a:r>
            <a:r>
              <a:rPr lang="en-GB" sz="1600" dirty="0"/>
              <a:t>are two powerful dependency injection </a:t>
            </a:r>
            <a:r>
              <a:rPr lang="en-GB" sz="1600" dirty="0" smtClean="0"/>
              <a:t>frameworks</a:t>
            </a:r>
          </a:p>
          <a:p>
            <a:r>
              <a:rPr lang="en-GB" sz="1600" dirty="0" smtClean="0"/>
              <a:t>Dependency Injection means passing dependencies in as parameters. Good candidates are databases, web requests or any external state. Bad candidates are ‘value’ objects</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Vs Factory Pattern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52673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568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Guice</a:t>
            </a:r>
            <a:endParaRPr lang="en-US" dirty="0"/>
          </a:p>
        </p:txBody>
      </p:sp>
      <p:sp>
        <p:nvSpPr>
          <p:cNvPr id="3" name="Content Placeholder 2"/>
          <p:cNvSpPr>
            <a:spLocks noGrp="1"/>
          </p:cNvSpPr>
          <p:nvPr>
            <p:ph idx="1"/>
          </p:nvPr>
        </p:nvSpPr>
        <p:spPr/>
        <p:txBody>
          <a:bodyPr>
            <a:normAutofit/>
          </a:bodyPr>
          <a:lstStyle/>
          <a:p>
            <a:r>
              <a:rPr lang="en-GB" sz="1600" dirty="0" smtClean="0"/>
              <a:t>Bindings in Guice. To create bindings, extend </a:t>
            </a:r>
            <a:r>
              <a:rPr lang="en-GB" sz="1600" b="1" dirty="0" smtClean="0"/>
              <a:t>AbstractModule </a:t>
            </a:r>
            <a:r>
              <a:rPr lang="en-GB" sz="1600" dirty="0" smtClean="0"/>
              <a:t>and override its </a:t>
            </a:r>
            <a:r>
              <a:rPr lang="en-GB" sz="1600" b="1" dirty="0" smtClean="0"/>
              <a:t>configure() </a:t>
            </a:r>
            <a:r>
              <a:rPr lang="en-GB" sz="1600" dirty="0" smtClean="0"/>
              <a:t>method</a:t>
            </a:r>
          </a:p>
          <a:p>
            <a:r>
              <a:rPr lang="en-GB" sz="1600" dirty="0" smtClean="0"/>
              <a:t>Call </a:t>
            </a:r>
            <a:r>
              <a:rPr lang="en-GB" sz="1600" b="1" dirty="0" smtClean="0"/>
              <a:t>bind() </a:t>
            </a:r>
            <a:r>
              <a:rPr lang="en-GB" sz="1600" dirty="0" smtClean="0"/>
              <a:t>to specify each binding</a:t>
            </a:r>
          </a:p>
          <a:p>
            <a:pPr lvl="1">
              <a:buFont typeface="Wingdings" panose="05000000000000000000" pitchFamily="2" charset="2"/>
              <a:buChar char="Ø"/>
            </a:pPr>
            <a:r>
              <a:rPr lang="en-US" sz="1400" dirty="0"/>
              <a:t>bind(</a:t>
            </a:r>
            <a:r>
              <a:rPr lang="en-US" sz="1400" dirty="0" err="1"/>
              <a:t>TransactionLog.</a:t>
            </a:r>
            <a:r>
              <a:rPr lang="en-US" sz="1400" dirty="0" err="1"/>
              <a:t>class</a:t>
            </a:r>
            <a:r>
              <a:rPr lang="en-US" sz="1400" dirty="0"/>
              <a:t>)</a:t>
            </a:r>
            <a:r>
              <a:rPr lang="en-US" sz="1400" dirty="0"/>
              <a:t>.</a:t>
            </a:r>
            <a:r>
              <a:rPr lang="en-US" sz="1400" dirty="0"/>
              <a:t>to(</a:t>
            </a:r>
            <a:r>
              <a:rPr lang="en-US" sz="1400" dirty="0" err="1"/>
              <a:t>DatabaseTransactionLog.</a:t>
            </a:r>
            <a:r>
              <a:rPr lang="en-US" sz="1400" dirty="0" err="1"/>
              <a:t>class</a:t>
            </a:r>
            <a:r>
              <a:rPr lang="en-US" sz="1400" dirty="0" smtClean="0"/>
              <a:t>); </a:t>
            </a:r>
            <a:r>
              <a:rPr lang="en-US" sz="1400" dirty="0" smtClean="0">
                <a:sym typeface="Wingdings" panose="05000000000000000000" pitchFamily="2" charset="2"/>
              </a:rPr>
              <a:t> </a:t>
            </a:r>
            <a:r>
              <a:rPr lang="en-US" sz="1400" dirty="0" smtClean="0"/>
              <a:t>BillingModule class</a:t>
            </a:r>
          </a:p>
          <a:p>
            <a:r>
              <a:rPr lang="en-US" sz="1600" dirty="0" smtClean="0"/>
              <a:t>These methods are type checked </a:t>
            </a:r>
            <a:r>
              <a:rPr lang="en-GB" sz="1600" dirty="0"/>
              <a:t>so the compiler can report errors if you use the wrong </a:t>
            </a:r>
            <a:r>
              <a:rPr lang="en-GB" sz="1600" dirty="0" smtClean="0"/>
              <a:t>types</a:t>
            </a:r>
          </a:p>
          <a:p>
            <a:r>
              <a:rPr lang="en-GB" sz="1600" dirty="0"/>
              <a:t>Once you've created your modules, pass them as arguments to </a:t>
            </a:r>
            <a:r>
              <a:rPr lang="en-GB" sz="1600" dirty="0" err="1"/>
              <a:t>Guice.createInjector</a:t>
            </a:r>
            <a:r>
              <a:rPr lang="en-GB" sz="1600" dirty="0"/>
              <a:t>()</a:t>
            </a:r>
            <a:r>
              <a:rPr lang="en-GB" sz="1600" dirty="0"/>
              <a:t> to build an </a:t>
            </a:r>
            <a:r>
              <a:rPr lang="en-GB" sz="1600" dirty="0" smtClean="0"/>
              <a:t>injector</a:t>
            </a:r>
          </a:p>
          <a:p>
            <a:pPr lvl="1">
              <a:buFont typeface="Wingdings" panose="05000000000000000000" pitchFamily="2" charset="2"/>
              <a:buChar char="Ø"/>
            </a:pPr>
            <a:r>
              <a:rPr lang="en-US" sz="1400" dirty="0"/>
              <a:t>Injector</a:t>
            </a:r>
            <a:r>
              <a:rPr lang="en-US" sz="1400" dirty="0"/>
              <a:t> </a:t>
            </a:r>
            <a:r>
              <a:rPr lang="en-US" sz="1400" dirty="0" err="1"/>
              <a:t>injector</a:t>
            </a:r>
            <a:r>
              <a:rPr lang="en-US" sz="1400" dirty="0"/>
              <a:t> </a:t>
            </a:r>
            <a:r>
              <a:rPr lang="en-US" sz="1400" dirty="0"/>
              <a:t>=</a:t>
            </a:r>
            <a:r>
              <a:rPr lang="en-US" sz="1400" dirty="0"/>
              <a:t> </a:t>
            </a:r>
            <a:r>
              <a:rPr lang="en-US" sz="1400" dirty="0"/>
              <a:t>Guice.</a:t>
            </a:r>
            <a:r>
              <a:rPr lang="en-US" sz="1400" dirty="0"/>
              <a:t>createInjector(</a:t>
            </a:r>
            <a:r>
              <a:rPr lang="en-US" sz="1400" dirty="0"/>
              <a:t>new</a:t>
            </a:r>
            <a:r>
              <a:rPr lang="en-US" sz="1400" dirty="0"/>
              <a:t> </a:t>
            </a:r>
            <a:r>
              <a:rPr lang="en-US" sz="1400" dirty="0"/>
              <a:t>BillingModule</a:t>
            </a:r>
            <a:r>
              <a:rPr lang="en-US" sz="1400" dirty="0" smtClean="0"/>
              <a:t>());</a:t>
            </a:r>
          </a:p>
          <a:p>
            <a:pPr lvl="1">
              <a:buFont typeface="Wingdings" panose="05000000000000000000" pitchFamily="2" charset="2"/>
              <a:buChar char="Ø"/>
            </a:pPr>
            <a:r>
              <a:rPr lang="en-US" sz="1400" dirty="0" err="1"/>
              <a:t>BillingService</a:t>
            </a:r>
            <a:r>
              <a:rPr lang="en-US" sz="1400" dirty="0"/>
              <a:t> </a:t>
            </a:r>
            <a:r>
              <a:rPr lang="en-US" sz="1400" dirty="0" err="1"/>
              <a:t>billingService</a:t>
            </a:r>
            <a:r>
              <a:rPr lang="en-US" sz="1400" dirty="0"/>
              <a:t> </a:t>
            </a:r>
            <a:r>
              <a:rPr lang="en-US" sz="1400" dirty="0"/>
              <a:t>=</a:t>
            </a:r>
            <a:r>
              <a:rPr lang="en-US" sz="1400" dirty="0"/>
              <a:t> </a:t>
            </a:r>
            <a:r>
              <a:rPr lang="en-US" sz="1400" dirty="0" err="1"/>
              <a:t>injector</a:t>
            </a:r>
            <a:r>
              <a:rPr lang="en-US" sz="1400" dirty="0" err="1"/>
              <a:t>.</a:t>
            </a:r>
            <a:r>
              <a:rPr lang="en-US" sz="1400" dirty="0" err="1"/>
              <a:t>getInstance</a:t>
            </a:r>
            <a:r>
              <a:rPr lang="en-US" sz="1400" dirty="0"/>
              <a:t>(</a:t>
            </a:r>
            <a:r>
              <a:rPr lang="en-US" sz="1400" dirty="0" err="1"/>
              <a:t>BillingService.</a:t>
            </a:r>
            <a:r>
              <a:rPr lang="en-US" sz="1400" dirty="0" err="1"/>
              <a:t>class</a:t>
            </a:r>
            <a:r>
              <a:rPr lang="en-US" sz="1400" dirty="0" smtClean="0"/>
              <a:t>);</a:t>
            </a:r>
          </a:p>
          <a:p>
            <a:r>
              <a:rPr lang="en-GB" sz="1600" dirty="0"/>
              <a:t>Use modules to create </a:t>
            </a:r>
            <a:r>
              <a:rPr lang="en-GB" sz="1600" dirty="0">
                <a:hlinkClick r:id="rId2"/>
              </a:rPr>
              <a:t>linked bindings</a:t>
            </a:r>
            <a:r>
              <a:rPr lang="en-GB" sz="1600" dirty="0"/>
              <a:t>, </a:t>
            </a:r>
            <a:r>
              <a:rPr lang="en-GB" sz="1600" dirty="0">
                <a:hlinkClick r:id="rId3"/>
              </a:rPr>
              <a:t>instance bindings</a:t>
            </a:r>
            <a:r>
              <a:rPr lang="en-GB" sz="1600" dirty="0"/>
              <a:t>, </a:t>
            </a:r>
            <a:r>
              <a:rPr lang="en-GB" sz="1600" dirty="0">
                <a:hlinkClick r:id="rId4"/>
              </a:rPr>
              <a:t>@Provides methods</a:t>
            </a:r>
            <a:r>
              <a:rPr lang="en-GB" sz="1600" dirty="0"/>
              <a:t>, </a:t>
            </a:r>
            <a:r>
              <a:rPr lang="en-GB" sz="1600" dirty="0">
                <a:hlinkClick r:id="rId5"/>
              </a:rPr>
              <a:t>provider bindings</a:t>
            </a:r>
            <a:r>
              <a:rPr lang="en-GB" sz="1600" dirty="0" smtClean="0"/>
              <a:t>, </a:t>
            </a:r>
            <a:r>
              <a:rPr lang="en-GB" sz="1600" dirty="0" smtClean="0">
                <a:hlinkClick r:id="rId6"/>
              </a:rPr>
              <a:t>constructor </a:t>
            </a:r>
            <a:r>
              <a:rPr lang="en-GB" sz="1600" dirty="0">
                <a:hlinkClick r:id="rId6"/>
              </a:rPr>
              <a:t>bindings</a:t>
            </a:r>
            <a:r>
              <a:rPr lang="en-GB" sz="1600" dirty="0"/>
              <a:t> and </a:t>
            </a:r>
            <a:r>
              <a:rPr lang="en-GB" sz="1600" dirty="0" err="1">
                <a:hlinkClick r:id="rId7"/>
              </a:rPr>
              <a:t>untargetted</a:t>
            </a:r>
            <a:r>
              <a:rPr lang="en-GB" sz="1600" dirty="0">
                <a:hlinkClick r:id="rId7"/>
              </a:rPr>
              <a:t> </a:t>
            </a:r>
            <a:r>
              <a:rPr lang="en-GB" sz="1600" dirty="0" smtClean="0">
                <a:hlinkClick r:id="rId7"/>
              </a:rPr>
              <a:t>bindings</a:t>
            </a:r>
            <a:endParaRPr lang="en-GB" sz="1600" dirty="0"/>
          </a:p>
          <a:p>
            <a:r>
              <a:rPr lang="en-GB" sz="1600" dirty="0" smtClean="0"/>
              <a:t>More bindings – </a:t>
            </a:r>
            <a:r>
              <a:rPr lang="en-GB" sz="1600" b="1" dirty="0" smtClean="0"/>
              <a:t>built-in</a:t>
            </a:r>
            <a:r>
              <a:rPr lang="en-GB" sz="1600" dirty="0" smtClean="0"/>
              <a:t> bindings and </a:t>
            </a:r>
            <a:r>
              <a:rPr lang="en-GB" sz="1600" b="1" dirty="0" smtClean="0"/>
              <a:t>just-in-time</a:t>
            </a:r>
            <a:r>
              <a:rPr lang="en-GB" sz="1600" dirty="0" smtClean="0"/>
              <a:t> bindings</a:t>
            </a:r>
            <a:endParaRPr lang="en-GB" sz="1400" dirty="0" smtClean="0"/>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226985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Guice over Spring DI</a:t>
            </a:r>
            <a:endParaRPr lang="en-US" dirty="0"/>
          </a:p>
        </p:txBody>
      </p:sp>
      <p:sp>
        <p:nvSpPr>
          <p:cNvPr id="3" name="Content Placeholder 2"/>
          <p:cNvSpPr>
            <a:spLocks noGrp="1"/>
          </p:cNvSpPr>
          <p:nvPr>
            <p:ph idx="1"/>
          </p:nvPr>
        </p:nvSpPr>
        <p:spPr/>
        <p:txBody>
          <a:bodyPr>
            <a:normAutofit/>
          </a:bodyPr>
          <a:lstStyle/>
          <a:p>
            <a:r>
              <a:rPr lang="en-GB" sz="1600" dirty="0" smtClean="0"/>
              <a:t>Spring lives in XML hell whereas Guice doesn’t require XML configuration</a:t>
            </a:r>
          </a:p>
          <a:p>
            <a:r>
              <a:rPr lang="en-GB" sz="1600" dirty="0" smtClean="0"/>
              <a:t>Guice eliminates the reliance on String identifiers i.e. Spring XML is its heavy dependence on String identifiers</a:t>
            </a:r>
          </a:p>
          <a:p>
            <a:r>
              <a:rPr lang="en-GB" sz="1600" dirty="0" smtClean="0"/>
              <a:t>Guice prefers constructor injection over setter injection. Spring prefers constructor injection</a:t>
            </a:r>
          </a:p>
          <a:p>
            <a:r>
              <a:rPr lang="en-GB" sz="1600" dirty="0" smtClean="0"/>
              <a:t>Guice hates null and refuses to inject null into any object. Exceptional cases are handled using @Nullable</a:t>
            </a:r>
          </a:p>
          <a:p>
            <a:r>
              <a:rPr lang="en-GB" sz="1600" dirty="0" smtClean="0"/>
              <a:t>Replacing Spring verbosity with Guice compactness</a:t>
            </a:r>
          </a:p>
          <a:p>
            <a:r>
              <a:rPr lang="en-GB" sz="1600" dirty="0" smtClean="0"/>
              <a:t>Guice fully supports Generics and Annotations</a:t>
            </a:r>
          </a:p>
          <a:p>
            <a:r>
              <a:rPr lang="en-GB" sz="1600" dirty="0" smtClean="0"/>
              <a:t>Guice has first class error handling</a:t>
            </a:r>
          </a:p>
          <a:p>
            <a:r>
              <a:rPr lang="en-GB" sz="1600" dirty="0" smtClean="0"/>
              <a:t>Guice is very fast </a:t>
            </a:r>
          </a:p>
          <a:p>
            <a:r>
              <a:rPr lang="en-GB" sz="1600" dirty="0" smtClean="0"/>
              <a:t>By default, Guice injects a new and separate instance of an object for each dependency. Spring provides singleton by default</a:t>
            </a:r>
          </a:p>
          <a:p>
            <a:endParaRPr lang="en-GB" sz="1400" dirty="0"/>
          </a:p>
        </p:txBody>
      </p:sp>
    </p:spTree>
    <p:extLst>
      <p:ext uri="{BB962C8B-B14F-4D97-AF65-F5344CB8AC3E}">
        <p14:creationId xmlns:p14="http://schemas.microsoft.com/office/powerpoint/2010/main" val="3477173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Guice</a:t>
            </a:r>
            <a:endParaRPr lang="en-US" dirty="0"/>
          </a:p>
        </p:txBody>
      </p:sp>
      <p:sp>
        <p:nvSpPr>
          <p:cNvPr id="3" name="Content Placeholder 2"/>
          <p:cNvSpPr>
            <a:spLocks noGrp="1"/>
          </p:cNvSpPr>
          <p:nvPr>
            <p:ph idx="1"/>
          </p:nvPr>
        </p:nvSpPr>
        <p:spPr/>
        <p:txBody>
          <a:bodyPr>
            <a:normAutofit/>
          </a:bodyPr>
          <a:lstStyle/>
          <a:p>
            <a:r>
              <a:rPr lang="en-GB" sz="1600" dirty="0" smtClean="0"/>
              <a:t>Requires </a:t>
            </a:r>
            <a:r>
              <a:rPr lang="en-GB" sz="1600" dirty="0"/>
              <a:t>the creation of Module classes </a:t>
            </a:r>
            <a:r>
              <a:rPr lang="en-GB" sz="1600" dirty="0" smtClean="0"/>
              <a:t>(i.e. class which extends AbstractModule) to </a:t>
            </a:r>
            <a:r>
              <a:rPr lang="en-GB" sz="1600" dirty="0"/>
              <a:t>register injection </a:t>
            </a:r>
            <a:r>
              <a:rPr lang="en-GB" sz="1600" dirty="0" smtClean="0"/>
              <a:t>bindings. </a:t>
            </a:r>
            <a:r>
              <a:rPr lang="en-GB" sz="1600" dirty="0"/>
              <a:t>These classes must have knowledge of whole systems, and are closely tied to many other classes, somehow weakening the </a:t>
            </a:r>
            <a:r>
              <a:rPr lang="en-GB" sz="1600" dirty="0" smtClean="0"/>
              <a:t>compartmentalization</a:t>
            </a:r>
          </a:p>
          <a:p>
            <a:endParaRPr lang="en-GB" sz="1600" dirty="0"/>
          </a:p>
        </p:txBody>
      </p:sp>
    </p:spTree>
    <p:extLst>
      <p:ext uri="{BB962C8B-B14F-4D97-AF65-F5344CB8AC3E}">
        <p14:creationId xmlns:p14="http://schemas.microsoft.com/office/powerpoint/2010/main" val="4130731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It Yourself (DIY-DI)</a:t>
            </a:r>
            <a:endParaRPr lang="en-US" dirty="0"/>
          </a:p>
        </p:txBody>
      </p:sp>
      <p:sp>
        <p:nvSpPr>
          <p:cNvPr id="3" name="Content Placeholder 2"/>
          <p:cNvSpPr>
            <a:spLocks noGrp="1"/>
          </p:cNvSpPr>
          <p:nvPr>
            <p:ph idx="1"/>
          </p:nvPr>
        </p:nvSpPr>
        <p:spPr/>
        <p:txBody>
          <a:bodyPr>
            <a:normAutofit/>
          </a:bodyPr>
          <a:lstStyle/>
          <a:p>
            <a:r>
              <a:rPr lang="en-GB" sz="1600" dirty="0" smtClean="0"/>
              <a:t>DI frameworks </a:t>
            </a:r>
            <a:r>
              <a:rPr lang="en-GB" sz="1600" dirty="0"/>
              <a:t>inherently carry two </a:t>
            </a:r>
            <a:r>
              <a:rPr lang="en-GB" sz="1600" dirty="0" smtClean="0"/>
              <a:t>disadvantages:</a:t>
            </a:r>
          </a:p>
          <a:p>
            <a:pPr lvl="1">
              <a:buFont typeface="Wingdings" panose="05000000000000000000" pitchFamily="2" charset="2"/>
              <a:buChar char="Ø"/>
            </a:pPr>
            <a:r>
              <a:rPr lang="en-GB" sz="1400" dirty="0" smtClean="0"/>
              <a:t>Project </a:t>
            </a:r>
            <a:r>
              <a:rPr lang="en-GB" sz="1400" dirty="0"/>
              <a:t>code becomes tightly coupled to the framework’s </a:t>
            </a:r>
            <a:r>
              <a:rPr lang="en-GB" sz="1400" dirty="0" smtClean="0"/>
              <a:t>syntax</a:t>
            </a:r>
          </a:p>
          <a:p>
            <a:pPr lvl="1">
              <a:buFont typeface="Wingdings" panose="05000000000000000000" pitchFamily="2" charset="2"/>
              <a:buChar char="Ø"/>
            </a:pPr>
            <a:r>
              <a:rPr lang="en-GB" sz="1400" dirty="0" smtClean="0"/>
              <a:t>Most </a:t>
            </a:r>
            <a:r>
              <a:rPr lang="en-GB" sz="1400" dirty="0"/>
              <a:t>frameworks perform a lot of magic behind the </a:t>
            </a:r>
            <a:r>
              <a:rPr lang="en-GB" sz="1400" dirty="0" smtClean="0"/>
              <a:t>scenes</a:t>
            </a:r>
          </a:p>
          <a:p>
            <a:r>
              <a:rPr lang="en-GB" sz="1600" dirty="0" smtClean="0"/>
              <a:t>Steps for DIY-DI:</a:t>
            </a:r>
          </a:p>
          <a:p>
            <a:pPr lvl="1">
              <a:buFont typeface="Wingdings" panose="05000000000000000000" pitchFamily="2" charset="2"/>
              <a:buChar char="Ø"/>
            </a:pPr>
            <a:r>
              <a:rPr lang="en-GB" sz="1400" dirty="0" smtClean="0"/>
              <a:t>Create an application scope class</a:t>
            </a:r>
          </a:p>
          <a:p>
            <a:pPr lvl="1">
              <a:buFont typeface="Wingdings" panose="05000000000000000000" pitchFamily="2" charset="2"/>
              <a:buChar char="Ø"/>
            </a:pPr>
            <a:r>
              <a:rPr lang="en-GB" sz="1400" dirty="0" smtClean="0"/>
              <a:t>Write a top-level application helper</a:t>
            </a:r>
          </a:p>
          <a:p>
            <a:pPr lvl="1">
              <a:buFont typeface="Wingdings" panose="05000000000000000000" pitchFamily="2" charset="2"/>
              <a:buChar char="Ø"/>
            </a:pPr>
            <a:r>
              <a:rPr lang="en-GB" sz="1400" dirty="0" smtClean="0"/>
              <a:t>Create an injector class</a:t>
            </a:r>
          </a:p>
          <a:p>
            <a:pPr lvl="1">
              <a:buFont typeface="Wingdings" panose="05000000000000000000" pitchFamily="2" charset="2"/>
              <a:buChar char="Ø"/>
            </a:pPr>
            <a:r>
              <a:rPr lang="en-GB" sz="1400" dirty="0" smtClean="0"/>
              <a:t>Write a trivial main method</a:t>
            </a:r>
            <a:endParaRPr lang="en-GB" sz="1400" dirty="0"/>
          </a:p>
        </p:txBody>
      </p:sp>
    </p:spTree>
    <p:extLst>
      <p:ext uri="{BB962C8B-B14F-4D97-AF65-F5344CB8AC3E}">
        <p14:creationId xmlns:p14="http://schemas.microsoft.com/office/powerpoint/2010/main" val="3956470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Vs Service Object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4438381"/>
              </p:ext>
            </p:extLst>
          </p:nvPr>
        </p:nvGraphicFramePr>
        <p:xfrm>
          <a:off x="457200" y="1600200"/>
          <a:ext cx="8229600" cy="1112520"/>
        </p:xfrm>
        <a:graphic>
          <a:graphicData uri="http://schemas.openxmlformats.org/drawingml/2006/table">
            <a:tbl>
              <a:tblPr firstRow="1" bandRow="1">
                <a:tableStyleId>{5A111915-BE36-4E01-A7E5-04B1672EAD32}</a:tableStyleId>
              </a:tblPr>
              <a:tblGrid>
                <a:gridCol w="4114800"/>
                <a:gridCol w="4114800"/>
              </a:tblGrid>
              <a:tr h="370840">
                <a:tc>
                  <a:txBody>
                    <a:bodyPr/>
                    <a:lstStyle/>
                    <a:p>
                      <a:r>
                        <a:rPr lang="en-US" dirty="0" smtClean="0"/>
                        <a:t>Value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Service</a:t>
                      </a:r>
                      <a:r>
                        <a:rPr lang="en-US" baseline="0" dirty="0" smtClean="0"/>
                        <a:t>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Hold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Perform work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Are easy to create in tests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Are harder to fake in tests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96593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DIY-DI– Get Infected</a:t>
            </a:r>
            <a:endParaRPr lang="en-US" dirty="0"/>
          </a:p>
        </p:txBody>
      </p:sp>
      <p:sp>
        <p:nvSpPr>
          <p:cNvPr id="3" name="Content Placeholder 2"/>
          <p:cNvSpPr>
            <a:spLocks noGrp="1"/>
          </p:cNvSpPr>
          <p:nvPr>
            <p:ph idx="1"/>
          </p:nvPr>
        </p:nvSpPr>
        <p:spPr/>
        <p:txBody>
          <a:bodyPr>
            <a:normAutofit/>
          </a:bodyPr>
          <a:lstStyle/>
          <a:p>
            <a:r>
              <a:rPr lang="en-GB" sz="1600" dirty="0"/>
              <a:t>Decouple glue code and business </a:t>
            </a:r>
            <a:r>
              <a:rPr lang="en-GB" sz="1600" dirty="0" smtClean="0"/>
              <a:t>logic</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GB" sz="1600" dirty="0"/>
              <a:t>Differentiate between value objects and service </a:t>
            </a:r>
            <a:r>
              <a:rPr lang="en-GB" sz="1600" dirty="0" smtClean="0"/>
              <a:t>objects</a:t>
            </a:r>
          </a:p>
          <a:p>
            <a:r>
              <a:rPr lang="en-US" sz="1600" dirty="0"/>
              <a:t>Use constructor </a:t>
            </a:r>
            <a:r>
              <a:rPr lang="en-US" sz="1600" dirty="0" smtClean="0"/>
              <a:t>injection</a:t>
            </a:r>
          </a:p>
          <a:p>
            <a:r>
              <a:rPr lang="en-US" sz="1600" dirty="0"/>
              <a:t>Write trivial </a:t>
            </a:r>
            <a:r>
              <a:rPr lang="en-US" sz="1600" dirty="0" smtClean="0"/>
              <a:t>constructors</a:t>
            </a:r>
          </a:p>
          <a:p>
            <a:r>
              <a:rPr lang="en-US" sz="1600" b="1" dirty="0"/>
              <a:t>Law of </a:t>
            </a:r>
            <a:r>
              <a:rPr lang="en-US" sz="1600" b="1" dirty="0" smtClean="0"/>
              <a:t>Demeter</a:t>
            </a:r>
            <a:r>
              <a:rPr lang="en-US" sz="1600" dirty="0" smtClean="0"/>
              <a:t> - </a:t>
            </a:r>
            <a:r>
              <a:rPr lang="en-GB" sz="1600" dirty="0" smtClean="0"/>
              <a:t>Objects </a:t>
            </a:r>
            <a:r>
              <a:rPr lang="en-GB" sz="1600" dirty="0"/>
              <a:t>should ask directly for the dependencies they need, and not acquire unnecessary </a:t>
            </a:r>
            <a:r>
              <a:rPr lang="en-GB" sz="1600" dirty="0" smtClean="0"/>
              <a:t>dependencies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88840"/>
            <a:ext cx="61722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6043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5824</TotalTime>
  <Words>621</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Frameworks</vt:lpstr>
      <vt:lpstr>Dependency Injection (DI)</vt:lpstr>
      <vt:lpstr>DI Vs Factory Pattern</vt:lpstr>
      <vt:lpstr>Guice</vt:lpstr>
      <vt:lpstr>Advantages of Guice over Spring DI</vt:lpstr>
      <vt:lpstr>Disadvantages of Guice</vt:lpstr>
      <vt:lpstr>Do It Yourself (DIY-DI)</vt:lpstr>
      <vt:lpstr>Value Vs Service Object</vt:lpstr>
      <vt:lpstr>DIY-DI– Get Infected</vt:lpstr>
      <vt:lpstr>DIY-DI– Anti-Patterns</vt:lpstr>
      <vt:lpstr>Play Vs Lift – Web App Framework</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652</cp:revision>
  <dcterms:created xsi:type="dcterms:W3CDTF">2016-02-28T16:32:10Z</dcterms:created>
  <dcterms:modified xsi:type="dcterms:W3CDTF">2016-04-04T22:07:43Z</dcterms:modified>
</cp:coreProperties>
</file>