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3" r:id="rId5"/>
    <p:sldId id="258" r:id="rId6"/>
    <p:sldId id="259" r:id="rId7"/>
    <p:sldId id="261" r:id="rId8"/>
    <p:sldId id="263" r:id="rId9"/>
    <p:sldId id="264" r:id="rId10"/>
    <p:sldId id="277" r:id="rId11"/>
    <p:sldId id="278" r:id="rId12"/>
    <p:sldId id="262" r:id="rId13"/>
    <p:sldId id="265" r:id="rId14"/>
    <p:sldId id="275" r:id="rId15"/>
    <p:sldId id="274" r:id="rId16"/>
    <p:sldId id="267" r:id="rId17"/>
    <p:sldId id="271" r:id="rId18"/>
    <p:sldId id="273" r:id="rId19"/>
    <p:sldId id="272" r:id="rId20"/>
    <p:sldId id="270" r:id="rId21"/>
    <p:sldId id="268" r:id="rId22"/>
    <p:sldId id="276" r:id="rId23"/>
    <p:sldId id="279" r:id="rId24"/>
    <p:sldId id="282" r:id="rId25"/>
    <p:sldId id="280" r:id="rId26"/>
    <p:sldId id="281" r:id="rId27"/>
    <p:sldId id="284" r:id="rId28"/>
    <p:sldId id="285" r:id="rId29"/>
    <p:sldId id="286" r:id="rId30"/>
    <p:sldId id="287"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02"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3/9/2016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npmjs.com/cli/shrinkwra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v8/v8/wiki/Debugging-Protoco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Syntax_check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blog.carbonfive.com/2014/06/02/node-js-in-production/" TargetMode="External"/><Relationship Id="rId13" Type="http://schemas.openxmlformats.org/officeDocument/2006/relationships/hyperlink" Target="https://github.com/ethoinformatics/sample-ui-browserify" TargetMode="External"/><Relationship Id="rId3" Type="http://schemas.openxmlformats.org/officeDocument/2006/relationships/hyperlink" Target="https://nodejs.org/api/documentation.html" TargetMode="External"/><Relationship Id="rId7" Type="http://schemas.openxmlformats.org/officeDocument/2006/relationships/hyperlink" Target="http://www.ebaytechblog.com/2014/10/02/dont-build-pages-build-modules/" TargetMode="External"/><Relationship Id="rId12" Type="http://schemas.openxmlformats.org/officeDocument/2006/relationships/hyperlink" Target="https://github.com/nodeapps" TargetMode="External"/><Relationship Id="rId2" Type="http://schemas.openxmlformats.org/officeDocument/2006/relationships/hyperlink" Target="https://docs.npmjs.com/cli/" TargetMode="External"/><Relationship Id="rId1" Type="http://schemas.openxmlformats.org/officeDocument/2006/relationships/slideLayout" Target="../slideLayouts/slideLayout2.xml"/><Relationship Id="rId6" Type="http://schemas.openxmlformats.org/officeDocument/2006/relationships/hyperlink" Target="https://www.quora.com/What-are-the-disadvantages-of-using-Node-js" TargetMode="External"/><Relationship Id="rId11" Type="http://schemas.openxmlformats.org/officeDocument/2006/relationships/hyperlink" Target="http://blog.nodejitsu.com/package-dependencies-done-right/#best-practices" TargetMode="External"/><Relationship Id="rId5" Type="http://schemas.openxmlformats.org/officeDocument/2006/relationships/hyperlink" Target="https://en.wikipedia.org/wiki/POSIX" TargetMode="External"/><Relationship Id="rId10" Type="http://schemas.openxmlformats.org/officeDocument/2006/relationships/hyperlink" Target="https://github.com/robrighter/node-boilerplate" TargetMode="External"/><Relationship Id="rId4" Type="http://schemas.openxmlformats.org/officeDocument/2006/relationships/hyperlink" Target="http://www.tutorialspoint.com/nodejs/" TargetMode="External"/><Relationship Id="rId9" Type="http://schemas.openxmlformats.org/officeDocument/2006/relationships/hyperlink" Target="http://www.ebaytechblog.com/2013/05/17/how-we-built-ebays-first-node-js-application/" TargetMode="External"/><Relationship Id="rId14" Type="http://schemas.openxmlformats.org/officeDocument/2006/relationships/hyperlink" Target="https://github.com/gulpjs/gul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NodeJS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Disadvantages</a:t>
            </a:r>
            <a:endParaRPr lang="en-US" dirty="0"/>
          </a:p>
        </p:txBody>
      </p:sp>
      <p:sp>
        <p:nvSpPr>
          <p:cNvPr id="3" name="Content Placeholder 2"/>
          <p:cNvSpPr>
            <a:spLocks noGrp="1"/>
          </p:cNvSpPr>
          <p:nvPr>
            <p:ph idx="1"/>
          </p:nvPr>
        </p:nvSpPr>
        <p:spPr/>
        <p:txBody>
          <a:bodyPr>
            <a:normAutofit/>
          </a:bodyPr>
          <a:lstStyle/>
          <a:p>
            <a:r>
              <a:rPr lang="en-GB" sz="1600" dirty="0" smtClean="0"/>
              <a:t>Bad concurrency primitives</a:t>
            </a:r>
          </a:p>
          <a:p>
            <a:r>
              <a:rPr lang="en-GB" sz="1600" dirty="0" smtClean="0"/>
              <a:t>Single Threaded</a:t>
            </a:r>
          </a:p>
          <a:p>
            <a:r>
              <a:rPr lang="en-GB" sz="1600" dirty="0" smtClean="0"/>
              <a:t>Reliance on stringly</a:t>
            </a:r>
            <a:r>
              <a:rPr lang="en-GB" sz="1600" dirty="0"/>
              <a:t>-</a:t>
            </a:r>
            <a:r>
              <a:rPr lang="en-GB" sz="1600" dirty="0" smtClean="0"/>
              <a:t>typed programming</a:t>
            </a:r>
          </a:p>
          <a:p>
            <a:r>
              <a:rPr lang="en-GB" sz="1600" dirty="0" smtClean="0"/>
              <a:t>Hard to make things fault tolerant (though alleviated some what by the introduction of domain)</a:t>
            </a:r>
          </a:p>
        </p:txBody>
      </p:sp>
    </p:spTree>
    <p:extLst>
      <p:ext uri="{BB962C8B-B14F-4D97-AF65-F5344CB8AC3E}">
        <p14:creationId xmlns:p14="http://schemas.microsoft.com/office/powerpoint/2010/main" val="411215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 Practical Issues</a:t>
            </a:r>
            <a:endParaRPr lang="en-US" dirty="0"/>
          </a:p>
        </p:txBody>
      </p:sp>
      <p:sp>
        <p:nvSpPr>
          <p:cNvPr id="3" name="Content Placeholder 2"/>
          <p:cNvSpPr>
            <a:spLocks noGrp="1"/>
          </p:cNvSpPr>
          <p:nvPr>
            <p:ph idx="1"/>
          </p:nvPr>
        </p:nvSpPr>
        <p:spPr/>
        <p:txBody>
          <a:bodyPr>
            <a:normAutofit/>
          </a:bodyPr>
          <a:lstStyle/>
          <a:p>
            <a:r>
              <a:rPr lang="en-GB" sz="1600" dirty="0" smtClean="0"/>
              <a:t>Node </a:t>
            </a:r>
            <a:r>
              <a:rPr lang="en-GB" sz="1600" dirty="0"/>
              <a:t>will pause execution to run the garbage collector eventually/periodically. Your server will pause for a hiccup when this </a:t>
            </a:r>
            <a:r>
              <a:rPr lang="en-GB" sz="1600" dirty="0" smtClean="0"/>
              <a:t>happens</a:t>
            </a:r>
          </a:p>
          <a:p>
            <a:r>
              <a:rPr lang="en-GB" sz="1600" dirty="0"/>
              <a:t>Stack traces are often lost due to the event queue, so your logging and debugging methodology needs to change significantly</a:t>
            </a:r>
          </a:p>
          <a:p>
            <a:r>
              <a:rPr lang="en-GB" sz="1600" dirty="0" smtClean="0"/>
              <a:t>Forgetting </a:t>
            </a:r>
            <a:r>
              <a:rPr lang="en-GB" sz="1600" dirty="0"/>
              <a:t>to use return when you invoke the callback in a guard clause and don't want a function to continue to execute past that point</a:t>
            </a:r>
            <a:endParaRPr lang="en-GB" sz="1600" dirty="0" smtClean="0"/>
          </a:p>
          <a:p>
            <a:pPr marL="0" indent="0">
              <a:buNone/>
            </a:pPr>
            <a:endParaRPr lang="en-US" sz="1600" dirty="0"/>
          </a:p>
        </p:txBody>
      </p:sp>
    </p:spTree>
    <p:extLst>
      <p:ext uri="{BB962C8B-B14F-4D97-AF65-F5344CB8AC3E}">
        <p14:creationId xmlns:p14="http://schemas.microsoft.com/office/powerpoint/2010/main" val="2909084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REPL </a:t>
            </a:r>
            <a:endParaRPr lang="en-US" dirty="0"/>
          </a:p>
        </p:txBody>
      </p:sp>
      <p:sp>
        <p:nvSpPr>
          <p:cNvPr id="3" name="Content Placeholder 2"/>
          <p:cNvSpPr>
            <a:spLocks noGrp="1"/>
          </p:cNvSpPr>
          <p:nvPr>
            <p:ph idx="1"/>
          </p:nvPr>
        </p:nvSpPr>
        <p:spPr/>
        <p:txBody>
          <a:bodyPr/>
          <a:lstStyle/>
          <a:p>
            <a:r>
              <a:rPr lang="en-GB" sz="1600" dirty="0" smtClean="0"/>
              <a:t>REPL – </a:t>
            </a:r>
            <a:r>
              <a:rPr lang="en-GB" sz="1600" b="1" dirty="0" smtClean="0">
                <a:solidFill>
                  <a:srgbClr val="00B050"/>
                </a:solidFill>
              </a:rPr>
              <a:t>Real Eval Print Loop</a:t>
            </a:r>
          </a:p>
          <a:p>
            <a:r>
              <a:rPr lang="en-GB" sz="1600" dirty="0" smtClean="0"/>
              <a:t>Represents a computer environment like a window console or Unix/Linux shell where a command is entered and system responds with an output in interactive mode</a:t>
            </a:r>
          </a:p>
          <a:p>
            <a:r>
              <a:rPr lang="en-GB" sz="1600" b="1" dirty="0" smtClean="0">
                <a:solidFill>
                  <a:srgbClr val="00B050"/>
                </a:solidFill>
              </a:rPr>
              <a:t>node</a:t>
            </a:r>
            <a:r>
              <a:rPr lang="en-GB" sz="1600" dirty="0" smtClean="0"/>
              <a:t> – to start the REPL</a:t>
            </a:r>
          </a:p>
          <a:p>
            <a:endParaRPr lang="en-GB" dirty="0" smtClean="0"/>
          </a:p>
          <a:p>
            <a:endParaRPr lang="en-GB"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54" y="2963823"/>
            <a:ext cx="210502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817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t>
            </a:r>
            <a:endParaRPr lang="en-US" dirty="0"/>
          </a:p>
        </p:txBody>
      </p:sp>
      <p:sp>
        <p:nvSpPr>
          <p:cNvPr id="3" name="Content Placeholder 2"/>
          <p:cNvSpPr>
            <a:spLocks noGrp="1"/>
          </p:cNvSpPr>
          <p:nvPr>
            <p:ph idx="1"/>
          </p:nvPr>
        </p:nvSpPr>
        <p:spPr/>
        <p:txBody>
          <a:bodyPr>
            <a:normAutofit/>
          </a:bodyPr>
          <a:lstStyle/>
          <a:p>
            <a:r>
              <a:rPr lang="en-GB" sz="1600" dirty="0" smtClean="0"/>
              <a:t>NodeJS </a:t>
            </a:r>
            <a:r>
              <a:rPr lang="en-GB" sz="1600" dirty="0"/>
              <a:t>is a single threaded application but it support concurrency via concept of event and </a:t>
            </a:r>
            <a:r>
              <a:rPr lang="en-GB" sz="1600" dirty="0" smtClean="0"/>
              <a:t>callbacks</a:t>
            </a:r>
          </a:p>
          <a:p>
            <a:r>
              <a:rPr lang="en-GB" sz="1600" dirty="0" smtClean="0"/>
              <a:t>As </a:t>
            </a:r>
            <a:r>
              <a:rPr lang="en-GB" sz="1600" dirty="0"/>
              <a:t>every API of </a:t>
            </a:r>
            <a:r>
              <a:rPr lang="en-GB" sz="1600" dirty="0" smtClean="0"/>
              <a:t>NodeJS </a:t>
            </a:r>
            <a:r>
              <a:rPr lang="en-GB" sz="1600" dirty="0"/>
              <a:t>are asynchronous and being a single thread, it uses </a:t>
            </a:r>
            <a:r>
              <a:rPr lang="en-GB" sz="1600" b="1" dirty="0"/>
              <a:t>async</a:t>
            </a:r>
            <a:r>
              <a:rPr lang="en-GB" sz="1600" dirty="0"/>
              <a:t> function calls to maintain the </a:t>
            </a:r>
            <a:r>
              <a:rPr lang="en-GB" sz="1600" dirty="0" smtClean="0"/>
              <a:t>concurrency</a:t>
            </a:r>
          </a:p>
          <a:p>
            <a:r>
              <a:rPr lang="en-GB" sz="1600" dirty="0" smtClean="0"/>
              <a:t>Node </a:t>
            </a:r>
            <a:r>
              <a:rPr lang="en-GB" sz="1600" dirty="0"/>
              <a:t>uses </a:t>
            </a:r>
            <a:r>
              <a:rPr lang="en-GB" sz="1600" b="1" dirty="0"/>
              <a:t>observer </a:t>
            </a:r>
            <a:r>
              <a:rPr lang="en-GB" sz="1600" b="1" dirty="0" smtClean="0"/>
              <a:t>pattern</a:t>
            </a:r>
            <a:endParaRPr lang="en-GB" sz="1600" dirty="0" smtClean="0"/>
          </a:p>
          <a:p>
            <a:r>
              <a:rPr lang="en-GB" sz="1600" dirty="0" smtClean="0"/>
              <a:t>Node </a:t>
            </a:r>
            <a:r>
              <a:rPr lang="en-GB" sz="1600" dirty="0"/>
              <a:t>thread keeps an event loop and whenever any task get completed, it fires the corresponding event which signals the event listener function to get </a:t>
            </a:r>
            <a:r>
              <a:rPr lang="en-GB" sz="1600" dirty="0" smtClean="0"/>
              <a:t>executed</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842" y="3789040"/>
            <a:ext cx="4968552" cy="1944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1258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EventEmitter </a:t>
            </a:r>
            <a:endParaRPr lang="en-US" dirty="0"/>
          </a:p>
        </p:txBody>
      </p:sp>
      <p:sp>
        <p:nvSpPr>
          <p:cNvPr id="3" name="Content Placeholder 2"/>
          <p:cNvSpPr>
            <a:spLocks noGrp="1"/>
          </p:cNvSpPr>
          <p:nvPr>
            <p:ph idx="1"/>
          </p:nvPr>
        </p:nvSpPr>
        <p:spPr/>
        <p:txBody>
          <a:bodyPr>
            <a:normAutofit lnSpcReduction="10000"/>
          </a:bodyPr>
          <a:lstStyle/>
          <a:p>
            <a:r>
              <a:rPr lang="en-GB" sz="1400" dirty="0" smtClean="0"/>
              <a:t>EventEmitter Class lies in </a:t>
            </a:r>
            <a:r>
              <a:rPr lang="en-GB" sz="1400" b="1" dirty="0" smtClean="0">
                <a:solidFill>
                  <a:srgbClr val="00B050"/>
                </a:solidFill>
              </a:rPr>
              <a:t>events</a:t>
            </a:r>
            <a:r>
              <a:rPr lang="en-GB" sz="1400" dirty="0" smtClean="0"/>
              <a:t> module</a:t>
            </a:r>
          </a:p>
          <a:p>
            <a:r>
              <a:rPr lang="en-GB" sz="1400" dirty="0" smtClean="0"/>
              <a:t>Many objects in Node emit events. Example:-</a:t>
            </a:r>
          </a:p>
          <a:p>
            <a:pPr lvl="1">
              <a:buFont typeface="Wingdings" panose="05000000000000000000" pitchFamily="2" charset="2"/>
              <a:buChar char="Ø"/>
            </a:pPr>
            <a:r>
              <a:rPr lang="en-GB" sz="1400" dirty="0" smtClean="0"/>
              <a:t>net.Server	- when peer connects to it</a:t>
            </a:r>
          </a:p>
          <a:p>
            <a:pPr lvl="1">
              <a:buFont typeface="Wingdings" panose="05000000000000000000" pitchFamily="2" charset="2"/>
              <a:buChar char="Ø"/>
            </a:pPr>
            <a:r>
              <a:rPr lang="en-GB" sz="1400" dirty="0" smtClean="0"/>
              <a:t>fs.readStream	- when the file is opened</a:t>
            </a:r>
          </a:p>
          <a:p>
            <a:r>
              <a:rPr lang="en-GB" sz="1400" dirty="0" smtClean="0"/>
              <a:t>Some methods:-</a:t>
            </a:r>
          </a:p>
          <a:p>
            <a:pPr lvl="1">
              <a:buFont typeface="Wingdings" panose="05000000000000000000" pitchFamily="2" charset="2"/>
              <a:buChar char="Ø"/>
            </a:pPr>
            <a:r>
              <a:rPr lang="en-GB" sz="1400" dirty="0" err="1" smtClean="0"/>
              <a:t>addListener</a:t>
            </a:r>
            <a:r>
              <a:rPr lang="en-GB" sz="1400" dirty="0" smtClean="0"/>
              <a:t>(event, listener)</a:t>
            </a:r>
          </a:p>
          <a:p>
            <a:pPr lvl="1">
              <a:buFont typeface="Wingdings" panose="05000000000000000000" pitchFamily="2" charset="2"/>
              <a:buChar char="Ø"/>
            </a:pPr>
            <a:r>
              <a:rPr lang="en-GB" sz="1400" dirty="0" smtClean="0"/>
              <a:t>on(event, listener)</a:t>
            </a:r>
          </a:p>
          <a:p>
            <a:pPr lvl="1">
              <a:buFont typeface="Wingdings" panose="05000000000000000000" pitchFamily="2" charset="2"/>
              <a:buChar char="Ø"/>
            </a:pPr>
            <a:r>
              <a:rPr lang="en-GB" sz="1400" dirty="0" smtClean="0"/>
              <a:t>once(</a:t>
            </a:r>
            <a:r>
              <a:rPr lang="en-GB" sz="1400" dirty="0"/>
              <a:t>event, listener</a:t>
            </a:r>
            <a:r>
              <a:rPr lang="en-GB" sz="1400" dirty="0" smtClean="0"/>
              <a:t>)</a:t>
            </a:r>
          </a:p>
          <a:p>
            <a:pPr lvl="1">
              <a:buFont typeface="Wingdings" panose="05000000000000000000" pitchFamily="2" charset="2"/>
              <a:buChar char="Ø"/>
            </a:pPr>
            <a:r>
              <a:rPr lang="en-GB" sz="1400" dirty="0" err="1" smtClean="0"/>
              <a:t>removeListener</a:t>
            </a:r>
            <a:r>
              <a:rPr lang="en-GB" sz="1400" dirty="0" smtClean="0"/>
              <a:t>(</a:t>
            </a:r>
            <a:r>
              <a:rPr lang="en-GB" sz="1400" dirty="0"/>
              <a:t>event, listener</a:t>
            </a:r>
            <a:r>
              <a:rPr lang="en-GB" sz="1400" dirty="0" smtClean="0"/>
              <a:t>)</a:t>
            </a:r>
          </a:p>
          <a:p>
            <a:pPr lvl="1">
              <a:buFont typeface="Wingdings" panose="05000000000000000000" pitchFamily="2" charset="2"/>
              <a:buChar char="Ø"/>
            </a:pPr>
            <a:r>
              <a:rPr lang="en-GB" sz="1400" dirty="0" err="1" smtClean="0"/>
              <a:t>removeAllListeners</a:t>
            </a:r>
            <a:r>
              <a:rPr lang="en-GB" sz="1400" dirty="0" smtClean="0"/>
              <a:t>([event])</a:t>
            </a:r>
          </a:p>
          <a:p>
            <a:pPr lvl="1">
              <a:buFont typeface="Wingdings" panose="05000000000000000000" pitchFamily="2" charset="2"/>
              <a:buChar char="Ø"/>
            </a:pPr>
            <a:r>
              <a:rPr lang="en-GB" sz="1400" dirty="0" err="1" smtClean="0"/>
              <a:t>setMaxListener</a:t>
            </a:r>
            <a:r>
              <a:rPr lang="en-GB" sz="1400" dirty="0" smtClean="0"/>
              <a:t>(n)</a:t>
            </a:r>
          </a:p>
          <a:p>
            <a:pPr lvl="1">
              <a:buFont typeface="Wingdings" panose="05000000000000000000" pitchFamily="2" charset="2"/>
              <a:buChar char="Ø"/>
            </a:pPr>
            <a:r>
              <a:rPr lang="en-GB" sz="1400" dirty="0" smtClean="0"/>
              <a:t>listeners(event)</a:t>
            </a:r>
          </a:p>
          <a:p>
            <a:pPr lvl="1">
              <a:buFont typeface="Wingdings" panose="05000000000000000000" pitchFamily="2" charset="2"/>
              <a:buChar char="Ø"/>
            </a:pPr>
            <a:r>
              <a:rPr lang="en-GB" sz="1400" dirty="0" smtClean="0"/>
              <a:t>emit(event, [arg1], [arg2], […])</a:t>
            </a:r>
          </a:p>
          <a:p>
            <a:r>
              <a:rPr lang="en-GB" sz="1400" dirty="0" smtClean="0"/>
              <a:t>Samples:-</a:t>
            </a:r>
          </a:p>
          <a:p>
            <a:pPr marL="274320" lvl="1" indent="0">
              <a:buNone/>
            </a:pPr>
            <a:r>
              <a:rPr lang="en-US" sz="1200" dirty="0" err="1"/>
              <a:t>var</a:t>
            </a:r>
            <a:r>
              <a:rPr lang="en-US" sz="1200" dirty="0"/>
              <a:t> events = require('events'); </a:t>
            </a:r>
            <a:endParaRPr lang="en-US" sz="1200" dirty="0" smtClean="0"/>
          </a:p>
          <a:p>
            <a:pPr marL="274320" lvl="1" indent="0">
              <a:buNone/>
            </a:pPr>
            <a:r>
              <a:rPr lang="en-US" sz="1200" dirty="0" err="1" smtClean="0"/>
              <a:t>var</a:t>
            </a:r>
            <a:r>
              <a:rPr lang="en-US" sz="1200" dirty="0" smtClean="0"/>
              <a:t> </a:t>
            </a:r>
            <a:r>
              <a:rPr lang="en-US" sz="1200" dirty="0" err="1"/>
              <a:t>eventEmitter</a:t>
            </a:r>
            <a:r>
              <a:rPr lang="en-US" sz="1200" dirty="0"/>
              <a:t> = new </a:t>
            </a:r>
            <a:r>
              <a:rPr lang="en-US" sz="1200" dirty="0" err="1"/>
              <a:t>events.EventEmitter</a:t>
            </a:r>
            <a:r>
              <a:rPr lang="en-US" sz="1200" dirty="0"/>
              <a:t>(); </a:t>
            </a:r>
            <a:endParaRPr lang="en-US" sz="1200" dirty="0" smtClean="0"/>
          </a:p>
          <a:p>
            <a:pPr marL="274320" lvl="1" indent="0">
              <a:buNone/>
            </a:pPr>
            <a:r>
              <a:rPr lang="en-US" sz="1200" dirty="0" err="1" smtClean="0"/>
              <a:t>var</a:t>
            </a:r>
            <a:r>
              <a:rPr lang="en-US" sz="1200" dirty="0" smtClean="0"/>
              <a:t> </a:t>
            </a:r>
            <a:r>
              <a:rPr lang="en-US" sz="1200" dirty="0"/>
              <a:t>listner1 = function listner1() { console.log('listner1 executed.'); } </a:t>
            </a:r>
            <a:br>
              <a:rPr lang="en-US" sz="1200" dirty="0"/>
            </a:br>
            <a:r>
              <a:rPr lang="en-US" sz="1200" dirty="0" err="1" smtClean="0"/>
              <a:t>var</a:t>
            </a:r>
            <a:r>
              <a:rPr lang="en-US" sz="1200" dirty="0" smtClean="0"/>
              <a:t> </a:t>
            </a:r>
            <a:r>
              <a:rPr lang="en-US" sz="1200" dirty="0"/>
              <a:t>listner2 = function listner2() { console.log('listner2 executed.'); } </a:t>
            </a:r>
            <a:endParaRPr lang="en-US" sz="1200" dirty="0" smtClean="0"/>
          </a:p>
          <a:p>
            <a:pPr marL="274320" lvl="1" indent="0">
              <a:buNone/>
            </a:pPr>
            <a:r>
              <a:rPr lang="en-US" sz="1200" dirty="0" smtClean="0"/>
              <a:t>function </a:t>
            </a:r>
            <a:r>
              <a:rPr lang="en-US" sz="1200" dirty="0" err="1"/>
              <a:t>eventEmitter.addListener</a:t>
            </a:r>
            <a:r>
              <a:rPr lang="en-US" sz="1200" dirty="0"/>
              <a:t>('connection', listner1); </a:t>
            </a:r>
            <a:endParaRPr lang="en-US" sz="1200" dirty="0" smtClean="0"/>
          </a:p>
          <a:p>
            <a:pPr marL="274320" lvl="1" indent="0">
              <a:buNone/>
            </a:pPr>
            <a:r>
              <a:rPr lang="en-US" sz="1200" dirty="0" smtClean="0"/>
              <a:t>function </a:t>
            </a:r>
            <a:r>
              <a:rPr lang="en-US" sz="1200" dirty="0" err="1"/>
              <a:t>eventEmitter.on</a:t>
            </a:r>
            <a:r>
              <a:rPr lang="en-US" sz="1200" dirty="0"/>
              <a:t>('connection', listner2); </a:t>
            </a:r>
            <a:endParaRPr lang="en-US" sz="1200" dirty="0" smtClean="0"/>
          </a:p>
          <a:p>
            <a:pPr marL="274320" lvl="1" indent="0">
              <a:buNone/>
            </a:pPr>
            <a:r>
              <a:rPr lang="en-US" sz="1200" dirty="0" err="1"/>
              <a:t>eventEmitter.emit</a:t>
            </a:r>
            <a:r>
              <a:rPr lang="en-US" sz="1200" dirty="0"/>
              <a:t>('connection');</a:t>
            </a:r>
            <a:r>
              <a:rPr lang="en-US" sz="1000" dirty="0"/>
              <a:t/>
            </a:r>
            <a:br>
              <a:rPr lang="en-US" sz="1000" dirty="0"/>
            </a:br>
            <a:endParaRPr lang="en-GB" sz="1000" dirty="0"/>
          </a:p>
          <a:p>
            <a:endParaRPr lang="en-US" sz="1400" dirty="0" smtClean="0"/>
          </a:p>
          <a:p>
            <a:endParaRPr lang="en-US" dirty="0"/>
          </a:p>
        </p:txBody>
      </p:sp>
    </p:spTree>
    <p:extLst>
      <p:ext uri="{BB962C8B-B14F-4D97-AF65-F5344CB8AC3E}">
        <p14:creationId xmlns:p14="http://schemas.microsoft.com/office/powerpoint/2010/main" val="218363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Vs Stream API </a:t>
            </a:r>
            <a:endParaRPr lang="en-US" dirty="0"/>
          </a:p>
        </p:txBody>
      </p:sp>
      <p:sp>
        <p:nvSpPr>
          <p:cNvPr id="3" name="Content Placeholder 2"/>
          <p:cNvSpPr>
            <a:spLocks noGrp="1"/>
          </p:cNvSpPr>
          <p:nvPr>
            <p:ph idx="1"/>
          </p:nvPr>
        </p:nvSpPr>
        <p:spPr/>
        <p:txBody>
          <a:bodyPr>
            <a:normAutofit/>
          </a:bodyPr>
          <a:lstStyle/>
          <a:p>
            <a:r>
              <a:rPr lang="en-GB" sz="1600" dirty="0" smtClean="0"/>
              <a:t>File System</a:t>
            </a:r>
          </a:p>
          <a:p>
            <a:pPr lvl="1">
              <a:buFont typeface="Wingdings" panose="05000000000000000000" pitchFamily="2" charset="2"/>
              <a:buChar char="Ø"/>
            </a:pPr>
            <a:r>
              <a:rPr lang="en-GB" sz="1400" dirty="0" smtClean="0"/>
              <a:t>Wrappers around standard </a:t>
            </a:r>
            <a:r>
              <a:rPr lang="en-GB" sz="1400" b="1" dirty="0" smtClean="0">
                <a:solidFill>
                  <a:srgbClr val="00B050"/>
                </a:solidFill>
              </a:rPr>
              <a:t>POSIX </a:t>
            </a:r>
            <a:r>
              <a:rPr lang="en-GB" sz="1400" dirty="0" smtClean="0">
                <a:solidFill>
                  <a:srgbClr val="00B050"/>
                </a:solidFill>
              </a:rPr>
              <a:t>(Portable Operating System Interface) </a:t>
            </a:r>
            <a:r>
              <a:rPr lang="en-GB" sz="1400" dirty="0" smtClean="0"/>
              <a:t>functions</a:t>
            </a:r>
          </a:p>
          <a:p>
            <a:pPr lvl="1">
              <a:buFont typeface="Wingdings" panose="05000000000000000000" pitchFamily="2" charset="2"/>
              <a:buChar char="Ø"/>
            </a:pPr>
            <a:r>
              <a:rPr lang="en-GB" sz="1400" dirty="0" smtClean="0"/>
              <a:t>Both asynchronous and synchronous versions are available</a:t>
            </a:r>
          </a:p>
          <a:p>
            <a:endParaRPr lang="en-US" sz="1600" dirty="0" smtClean="0"/>
          </a:p>
          <a:p>
            <a:r>
              <a:rPr lang="en-GB" sz="1600" dirty="0" smtClean="0"/>
              <a:t>Stream</a:t>
            </a:r>
          </a:p>
          <a:p>
            <a:pPr lvl="1">
              <a:buFont typeface="Wingdings" panose="05000000000000000000" pitchFamily="2" charset="2"/>
              <a:buChar char="Ø"/>
            </a:pPr>
            <a:r>
              <a:rPr lang="en-GB" sz="1400" dirty="0" smtClean="0"/>
              <a:t>Abstract interface implemented by various objects in NodeJS</a:t>
            </a:r>
          </a:p>
          <a:p>
            <a:pPr lvl="1">
              <a:buFont typeface="Wingdings" panose="05000000000000000000" pitchFamily="2" charset="2"/>
              <a:buChar char="Ø"/>
            </a:pPr>
            <a:r>
              <a:rPr lang="en-GB" sz="1400" dirty="0" smtClean="0"/>
              <a:t>All streams are instances of “EventEmitter”</a:t>
            </a:r>
          </a:p>
          <a:p>
            <a:pPr lvl="1">
              <a:buFont typeface="Wingdings" panose="05000000000000000000" pitchFamily="2" charset="2"/>
              <a:buChar char="Ø"/>
            </a:pPr>
            <a:r>
              <a:rPr lang="en-GB" sz="1400" dirty="0" smtClean="0"/>
              <a:t>Base stream classes provides are Readable, Writable, Duplex and Transform</a:t>
            </a:r>
          </a:p>
          <a:p>
            <a:pPr lvl="1">
              <a:buFont typeface="Wingdings" panose="05000000000000000000" pitchFamily="2" charset="2"/>
              <a:buChar char="Ø"/>
            </a:pPr>
            <a:r>
              <a:rPr lang="en-GB" sz="1400" dirty="0" smtClean="0"/>
              <a:t>Pipe feature is available in Stream</a:t>
            </a:r>
            <a:endParaRPr lang="en-GB" sz="1400" dirty="0"/>
          </a:p>
          <a:p>
            <a:endParaRPr lang="en-US" sz="1600" dirty="0"/>
          </a:p>
        </p:txBody>
      </p:sp>
    </p:spTree>
    <p:extLst>
      <p:ext uri="{BB962C8B-B14F-4D97-AF65-F5344CB8AC3E}">
        <p14:creationId xmlns:p14="http://schemas.microsoft.com/office/powerpoint/2010/main" val="214781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 </a:t>
            </a:r>
            <a:endParaRPr lang="en-US" dirty="0"/>
          </a:p>
        </p:txBody>
      </p:sp>
      <p:sp>
        <p:nvSpPr>
          <p:cNvPr id="3" name="Content Placeholder 2"/>
          <p:cNvSpPr>
            <a:spLocks noGrp="1"/>
          </p:cNvSpPr>
          <p:nvPr>
            <p:ph idx="1"/>
          </p:nvPr>
        </p:nvSpPr>
        <p:spPr/>
        <p:txBody>
          <a:bodyPr>
            <a:normAutofit/>
          </a:bodyPr>
          <a:lstStyle/>
          <a:p>
            <a:r>
              <a:rPr lang="en-US" sz="1600" dirty="0" smtClean="0"/>
              <a:t>Library that makes simple to run asynchronous functions in synchronous manner, using </a:t>
            </a:r>
            <a:r>
              <a:rPr lang="en-US" sz="1600" b="1" dirty="0" smtClean="0">
                <a:solidFill>
                  <a:srgbClr val="00B050"/>
                </a:solidFill>
              </a:rPr>
              <a:t>node-fibers</a:t>
            </a:r>
          </a:p>
          <a:p>
            <a:r>
              <a:rPr lang="en-US" sz="1600" dirty="0" smtClean="0"/>
              <a:t>Uses JavaScript native design – Function.prototype.sync</a:t>
            </a:r>
          </a:p>
          <a:p>
            <a:r>
              <a:rPr lang="en-US" sz="1600" dirty="0" smtClean="0"/>
              <a:t>Doesn’t block the whole process. It blocks only current thread</a:t>
            </a:r>
          </a:p>
          <a:p>
            <a:r>
              <a:rPr lang="en-US" sz="1600" dirty="0" smtClean="0"/>
              <a:t>Use:-</a:t>
            </a:r>
          </a:p>
          <a:p>
            <a:pPr lvl="1"/>
            <a:r>
              <a:rPr lang="en-US" sz="1600" dirty="0" smtClean="0"/>
              <a:t>Retrieve the child table record using parent table keys sequentially</a:t>
            </a:r>
          </a:p>
          <a:p>
            <a:r>
              <a:rPr lang="en-US" sz="1600" dirty="0" smtClean="0"/>
              <a:t>Link:-</a:t>
            </a:r>
          </a:p>
          <a:p>
            <a:pPr lvl="1"/>
            <a:r>
              <a:rPr lang="en-GB" sz="1600" dirty="0"/>
              <a:t>https://www.npmjs.com/package/sync</a:t>
            </a:r>
          </a:p>
          <a:p>
            <a:endParaRPr lang="en-US" sz="1600" dirty="0"/>
          </a:p>
        </p:txBody>
      </p:sp>
    </p:spTree>
    <p:extLst>
      <p:ext uri="{BB962C8B-B14F-4D97-AF65-F5344CB8AC3E}">
        <p14:creationId xmlns:p14="http://schemas.microsoft.com/office/powerpoint/2010/main" val="3778497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Objects </a:t>
            </a:r>
            <a:endParaRPr lang="en-US" dirty="0"/>
          </a:p>
        </p:txBody>
      </p:sp>
      <p:sp>
        <p:nvSpPr>
          <p:cNvPr id="3" name="Content Placeholder 2"/>
          <p:cNvSpPr>
            <a:spLocks noGrp="1"/>
          </p:cNvSpPr>
          <p:nvPr>
            <p:ph idx="1"/>
          </p:nvPr>
        </p:nvSpPr>
        <p:spPr/>
        <p:txBody>
          <a:bodyPr>
            <a:normAutofit/>
          </a:bodyPr>
          <a:lstStyle/>
          <a:p>
            <a:r>
              <a:rPr lang="en-US" sz="1600" dirty="0" smtClean="0"/>
              <a:t>NodeJS global objects are global in nature and they are available in all modules</a:t>
            </a:r>
          </a:p>
          <a:p>
            <a:r>
              <a:rPr lang="en-US" sz="1600" dirty="0" smtClean="0"/>
              <a:t>__filename, __dirname, setTimeout(</a:t>
            </a:r>
            <a:r>
              <a:rPr lang="en-US" sz="1600" dirty="0" err="1" smtClean="0"/>
              <a:t>cb</a:t>
            </a:r>
            <a:r>
              <a:rPr lang="en-US" sz="1600" dirty="0" smtClean="0"/>
              <a:t>, ms), clearTimeout(t), setInterval(</a:t>
            </a:r>
            <a:r>
              <a:rPr lang="en-US" sz="1600" dirty="0" err="1" smtClean="0"/>
              <a:t>cb</a:t>
            </a:r>
            <a:r>
              <a:rPr lang="en-US" sz="1600" dirty="0" smtClean="0"/>
              <a:t>, ms)</a:t>
            </a:r>
          </a:p>
          <a:p>
            <a:r>
              <a:rPr lang="en-US" sz="1600" dirty="0" smtClean="0"/>
              <a:t>It doesn’t need </a:t>
            </a:r>
            <a:r>
              <a:rPr lang="en-US" sz="1600" b="1" dirty="0" smtClean="0">
                <a:solidFill>
                  <a:srgbClr val="00B050"/>
                </a:solidFill>
              </a:rPr>
              <a:t>“require()”</a:t>
            </a:r>
          </a:p>
          <a:p>
            <a:r>
              <a:rPr lang="en-US" sz="1600" dirty="0" smtClean="0"/>
              <a:t>NodeJS </a:t>
            </a:r>
            <a:r>
              <a:rPr lang="en-US" sz="1600" b="1" dirty="0" smtClean="0">
                <a:solidFill>
                  <a:srgbClr val="00B050"/>
                </a:solidFill>
              </a:rPr>
              <a:t>console</a:t>
            </a:r>
            <a:r>
              <a:rPr lang="en-US" sz="1600" b="1" dirty="0" smtClean="0"/>
              <a:t> </a:t>
            </a:r>
            <a:r>
              <a:rPr lang="en-US" sz="1600" dirty="0" smtClean="0"/>
              <a:t>is a global object and is used to print different levels of messages to “</a:t>
            </a:r>
            <a:r>
              <a:rPr lang="en-US" sz="1600" dirty="0" err="1" smtClean="0"/>
              <a:t>stdout</a:t>
            </a:r>
            <a:r>
              <a:rPr lang="en-US" sz="1600" dirty="0" smtClean="0"/>
              <a:t>” and “</a:t>
            </a:r>
            <a:r>
              <a:rPr lang="en-US" sz="1600" dirty="0" err="1" smtClean="0"/>
              <a:t>stderr</a:t>
            </a:r>
            <a:r>
              <a:rPr lang="en-US" sz="1600" dirty="0" smtClean="0"/>
              <a:t>”</a:t>
            </a:r>
          </a:p>
          <a:p>
            <a:r>
              <a:rPr lang="en-US" sz="1600" dirty="0" smtClean="0"/>
              <a:t>NodeJS </a:t>
            </a:r>
            <a:r>
              <a:rPr lang="en-US" sz="1600" b="1" dirty="0" smtClean="0">
                <a:solidFill>
                  <a:srgbClr val="00B050"/>
                </a:solidFill>
              </a:rPr>
              <a:t>process</a:t>
            </a:r>
            <a:r>
              <a:rPr lang="en-US" sz="1600" b="1" dirty="0" smtClean="0"/>
              <a:t> </a:t>
            </a:r>
            <a:r>
              <a:rPr lang="en-US" sz="1600" dirty="0" smtClean="0"/>
              <a:t>is another global object, an instance of EventEmitter and emits the following events</a:t>
            </a:r>
          </a:p>
          <a:p>
            <a:pPr lvl="1"/>
            <a:r>
              <a:rPr lang="en-US" sz="1600" dirty="0" smtClean="0"/>
              <a:t>exit, beforeExit, uncaughtException, Signal Events</a:t>
            </a:r>
          </a:p>
          <a:p>
            <a:pPr lvl="1"/>
            <a:r>
              <a:rPr lang="en-US" sz="1600" dirty="0" smtClean="0"/>
              <a:t>process global objects can be used to get/read environment information / variable through standard input and output</a:t>
            </a:r>
          </a:p>
          <a:p>
            <a:r>
              <a:rPr lang="en-US" sz="1600" b="1" dirty="0" smtClean="0">
                <a:solidFill>
                  <a:srgbClr val="00B050"/>
                </a:solidFill>
              </a:rPr>
              <a:t>Buffers</a:t>
            </a:r>
            <a:r>
              <a:rPr lang="en-US" sz="1600" dirty="0" smtClean="0">
                <a:solidFill>
                  <a:srgbClr val="00B050"/>
                </a:solidFill>
              </a:rPr>
              <a:t> </a:t>
            </a:r>
            <a:r>
              <a:rPr lang="en-US" sz="1600" dirty="0" smtClean="0"/>
              <a:t>– Global class to handle octet streams</a:t>
            </a:r>
          </a:p>
          <a:p>
            <a:r>
              <a:rPr lang="en-US" sz="1600" b="1" dirty="0" smtClean="0">
                <a:solidFill>
                  <a:srgbClr val="00B050"/>
                </a:solidFill>
              </a:rPr>
              <a:t>Timers</a:t>
            </a:r>
            <a:r>
              <a:rPr lang="en-US" sz="1600" dirty="0" smtClean="0"/>
              <a:t> – All timer functions are globals</a:t>
            </a:r>
          </a:p>
          <a:p>
            <a:pPr lvl="1"/>
            <a:r>
              <a:rPr lang="en-US" sz="1400" dirty="0" err="1" smtClean="0"/>
              <a:t>clearImmediate</a:t>
            </a:r>
            <a:r>
              <a:rPr lang="en-US" sz="1400" dirty="0" smtClean="0"/>
              <a:t>(</a:t>
            </a:r>
            <a:r>
              <a:rPr lang="en-US" sz="1400" dirty="0" err="1" smtClean="0"/>
              <a:t>immediateObject</a:t>
            </a:r>
            <a:r>
              <a:rPr lang="en-US" sz="1400" dirty="0" smtClean="0"/>
              <a:t>), setInterval, setTimeout</a:t>
            </a:r>
          </a:p>
          <a:p>
            <a:r>
              <a:rPr lang="en-US" sz="1600" dirty="0" smtClean="0"/>
              <a:t>JavaScript	- Globally available object is “window”. In NodeJS, it is </a:t>
            </a:r>
            <a:r>
              <a:rPr lang="en-US" sz="1600" b="1" dirty="0" smtClean="0">
                <a:solidFill>
                  <a:srgbClr val="00B050"/>
                </a:solidFill>
              </a:rPr>
              <a:t>“global”. </a:t>
            </a:r>
            <a:r>
              <a:rPr lang="en-GB" sz="1600" dirty="0"/>
              <a:t>Any variable that we create in a node </a:t>
            </a:r>
            <a:r>
              <a:rPr lang="en-GB" sz="1600" dirty="0" err="1"/>
              <a:t>js</a:t>
            </a:r>
            <a:r>
              <a:rPr lang="en-GB" sz="1600" dirty="0"/>
              <a:t> file is scoped only to that </a:t>
            </a:r>
            <a:r>
              <a:rPr lang="en-GB" sz="1600" dirty="0" smtClean="0"/>
              <a:t>module</a:t>
            </a:r>
            <a:endParaRPr lang="en-US" sz="1600" b="1" dirty="0">
              <a:solidFill>
                <a:srgbClr val="00B050"/>
              </a:solidFill>
            </a:endParaRPr>
          </a:p>
          <a:p>
            <a:r>
              <a:rPr lang="en-US" sz="1600" dirty="0" smtClean="0"/>
              <a:t>Link:-</a:t>
            </a:r>
          </a:p>
          <a:p>
            <a:pPr lvl="1"/>
            <a:r>
              <a:rPr lang="en-GB" sz="1600" dirty="0"/>
              <a:t>http://www.tutorialspoint.com/nodejs/nodejs_process.htm</a:t>
            </a:r>
            <a:endParaRPr lang="en-US" sz="1600" dirty="0"/>
          </a:p>
        </p:txBody>
      </p:sp>
    </p:spTree>
    <p:extLst>
      <p:ext uri="{BB962C8B-B14F-4D97-AF65-F5344CB8AC3E}">
        <p14:creationId xmlns:p14="http://schemas.microsoft.com/office/powerpoint/2010/main" val="1793465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Modules</a:t>
            </a:r>
            <a:endParaRPr lang="en-US" dirty="0"/>
          </a:p>
        </p:txBody>
      </p:sp>
      <p:sp>
        <p:nvSpPr>
          <p:cNvPr id="3" name="Content Placeholder 2"/>
          <p:cNvSpPr>
            <a:spLocks noGrp="1"/>
          </p:cNvSpPr>
          <p:nvPr>
            <p:ph idx="1"/>
          </p:nvPr>
        </p:nvSpPr>
        <p:spPr/>
        <p:txBody>
          <a:bodyPr>
            <a:normAutofit/>
          </a:bodyPr>
          <a:lstStyle/>
          <a:p>
            <a:r>
              <a:rPr lang="en-US" sz="1600" dirty="0" smtClean="0"/>
              <a:t>OS Module – Basic OS related utility functions</a:t>
            </a:r>
          </a:p>
          <a:p>
            <a:r>
              <a:rPr lang="en-US" sz="1600" dirty="0" smtClean="0"/>
              <a:t>Path Module – Handling and transforming file paths</a:t>
            </a:r>
          </a:p>
          <a:p>
            <a:r>
              <a:rPr lang="en-US" sz="1600" dirty="0" smtClean="0"/>
              <a:t>Net Module – Provides both server and client as streams</a:t>
            </a:r>
            <a:endParaRPr lang="en-US" sz="1600" b="1" dirty="0" smtClean="0">
              <a:solidFill>
                <a:srgbClr val="00B050"/>
              </a:solidFill>
            </a:endParaRPr>
          </a:p>
          <a:p>
            <a:r>
              <a:rPr lang="en-US" sz="1600" dirty="0" smtClean="0"/>
              <a:t>DNS Module – Provides functions to do DNS lookup </a:t>
            </a:r>
          </a:p>
          <a:p>
            <a:r>
              <a:rPr lang="en-US" sz="1600" dirty="0" smtClean="0"/>
              <a:t>Domain Module – Way to handle multiple different I/O operations as a single group</a:t>
            </a:r>
            <a:endParaRPr lang="en-US" sz="1400" dirty="0" smtClean="0"/>
          </a:p>
          <a:p>
            <a:r>
              <a:rPr lang="en-US" sz="1600" b="1" dirty="0" smtClean="0"/>
              <a:t>Link:-</a:t>
            </a:r>
          </a:p>
          <a:p>
            <a:pPr lvl="1"/>
            <a:r>
              <a:rPr lang="en-GB" sz="1600" dirty="0"/>
              <a:t>http://www.tutorialspoint.com/nodejs/nodejs_utitlity_module.htm</a:t>
            </a:r>
            <a:endParaRPr lang="en-US" sz="1600" dirty="0"/>
          </a:p>
        </p:txBody>
      </p:sp>
    </p:spTree>
    <p:extLst>
      <p:ext uri="{BB962C8B-B14F-4D97-AF65-F5344CB8AC3E}">
        <p14:creationId xmlns:p14="http://schemas.microsoft.com/office/powerpoint/2010/main" val="1662115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Framework </a:t>
            </a:r>
            <a:endParaRPr lang="en-US" dirty="0"/>
          </a:p>
        </p:txBody>
      </p:sp>
      <p:sp>
        <p:nvSpPr>
          <p:cNvPr id="3" name="Content Placeholder 2"/>
          <p:cNvSpPr>
            <a:spLocks noGrp="1"/>
          </p:cNvSpPr>
          <p:nvPr>
            <p:ph idx="1"/>
          </p:nvPr>
        </p:nvSpPr>
        <p:spPr/>
        <p:txBody>
          <a:bodyPr>
            <a:normAutofit/>
          </a:bodyPr>
          <a:lstStyle/>
          <a:p>
            <a:r>
              <a:rPr lang="en-GB" sz="1600" dirty="0"/>
              <a:t>Express is a minimal and flexible Node.js web application framework that provides a robust set of features to develop web and mobile </a:t>
            </a:r>
            <a:r>
              <a:rPr lang="en-GB" sz="1600" dirty="0" smtClean="0"/>
              <a:t>applications </a:t>
            </a:r>
          </a:p>
          <a:p>
            <a:r>
              <a:rPr lang="en-GB" sz="1600" dirty="0" smtClean="0"/>
              <a:t>Some features:-</a:t>
            </a:r>
          </a:p>
          <a:p>
            <a:pPr lvl="1"/>
            <a:r>
              <a:rPr lang="en-GB" sz="1400" dirty="0" smtClean="0"/>
              <a:t>Respond to HTTP requests</a:t>
            </a:r>
          </a:p>
          <a:p>
            <a:pPr lvl="1"/>
            <a:r>
              <a:rPr lang="en-GB" sz="1400" dirty="0" smtClean="0"/>
              <a:t>Defines routing table to perform different action based on HTTP Method and URL</a:t>
            </a:r>
          </a:p>
          <a:p>
            <a:pPr lvl="1"/>
            <a:r>
              <a:rPr lang="en-GB" sz="1400" dirty="0" smtClean="0"/>
              <a:t>Allows to dynamically render HTML pages based on passing arguments to templates</a:t>
            </a:r>
          </a:p>
          <a:p>
            <a:r>
              <a:rPr lang="en-GB" sz="1600" dirty="0" smtClean="0"/>
              <a:t>Important modules in Express:-</a:t>
            </a:r>
          </a:p>
          <a:p>
            <a:pPr lvl="1"/>
            <a:r>
              <a:rPr lang="en-GB" sz="1400" dirty="0" smtClean="0"/>
              <a:t>body-parser	- Handling JSON, Raw, Text and URL encoded form data</a:t>
            </a:r>
          </a:p>
          <a:p>
            <a:pPr lvl="1"/>
            <a:r>
              <a:rPr lang="en-GB" sz="1400" dirty="0" smtClean="0"/>
              <a:t>cookie-parser	- Parse cookie header and populate req.cookies</a:t>
            </a:r>
          </a:p>
          <a:p>
            <a:pPr lvl="1"/>
            <a:r>
              <a:rPr lang="en-GB" sz="1400" dirty="0"/>
              <a:t>m</a:t>
            </a:r>
            <a:r>
              <a:rPr lang="en-GB" sz="1400" dirty="0" smtClean="0"/>
              <a:t>ulter	- To handle multipart/form-data</a:t>
            </a:r>
          </a:p>
          <a:p>
            <a:r>
              <a:rPr lang="en-GB" sz="1600" dirty="0" smtClean="0"/>
              <a:t>RESTful API calls:-</a:t>
            </a:r>
            <a:endParaRPr lang="en-GB" sz="1600" dirty="0"/>
          </a:p>
          <a:p>
            <a:pPr lvl="1"/>
            <a:r>
              <a:rPr lang="en-GB" sz="1400" dirty="0" smtClean="0"/>
              <a:t>Express framework is used for REST API</a:t>
            </a:r>
            <a:endParaRPr lang="en-GB" sz="1400" dirty="0"/>
          </a:p>
          <a:p>
            <a:r>
              <a:rPr lang="en-US" sz="1600" dirty="0" smtClean="0"/>
              <a:t>Link:-</a:t>
            </a:r>
          </a:p>
          <a:p>
            <a:pPr lvl="1"/>
            <a:r>
              <a:rPr lang="en-GB" sz="1600" dirty="0"/>
              <a:t>http://www.tutorialspoint.com/nodejs/nodejs_express_framework.htm</a:t>
            </a:r>
            <a:endParaRPr lang="en-US" sz="1600" dirty="0"/>
          </a:p>
        </p:txBody>
      </p:sp>
    </p:spTree>
    <p:extLst>
      <p:ext uri="{BB962C8B-B14F-4D97-AF65-F5344CB8AC3E}">
        <p14:creationId xmlns:p14="http://schemas.microsoft.com/office/powerpoint/2010/main" val="2482651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a:t>
            </a:r>
            <a:endParaRPr lang="en-US" dirty="0"/>
          </a:p>
        </p:txBody>
      </p:sp>
      <p:sp>
        <p:nvSpPr>
          <p:cNvPr id="3" name="Content Placeholder 2"/>
          <p:cNvSpPr>
            <a:spLocks noGrp="1"/>
          </p:cNvSpPr>
          <p:nvPr>
            <p:ph idx="1"/>
          </p:nvPr>
        </p:nvSpPr>
        <p:spPr/>
        <p:txBody>
          <a:bodyPr>
            <a:normAutofit/>
          </a:bodyPr>
          <a:lstStyle/>
          <a:p>
            <a:r>
              <a:rPr lang="en-GB" sz="1600" dirty="0"/>
              <a:t>Node.js is a very powerful JavaScript-based framework/platform built on Google Chrome's JavaScript V8 </a:t>
            </a:r>
            <a:r>
              <a:rPr lang="en-GB" sz="1600" dirty="0" smtClean="0"/>
              <a:t>Engine</a:t>
            </a:r>
          </a:p>
          <a:p>
            <a:r>
              <a:rPr lang="en-GB" sz="1600" dirty="0"/>
              <a:t>Node.js uses an event-driven, non-blocking I/O model that makes it lightweight and </a:t>
            </a:r>
            <a:r>
              <a:rPr lang="en-GB" sz="1600" dirty="0" smtClean="0"/>
              <a:t>efficient</a:t>
            </a:r>
          </a:p>
          <a:p>
            <a:r>
              <a:rPr lang="en-GB" sz="1600" dirty="0" smtClean="0"/>
              <a:t>All NodeJS applications have </a:t>
            </a:r>
            <a:r>
              <a:rPr lang="en-GB" sz="1600" dirty="0" smtClean="0">
                <a:solidFill>
                  <a:srgbClr val="00B050"/>
                </a:solidFill>
              </a:rPr>
              <a:t>“package.json” </a:t>
            </a:r>
            <a:r>
              <a:rPr lang="en-GB" sz="1600" dirty="0"/>
              <a:t>file</a:t>
            </a:r>
          </a:p>
          <a:p>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and Module </a:t>
            </a:r>
            <a:endParaRPr lang="en-US" dirty="0"/>
          </a:p>
        </p:txBody>
      </p:sp>
      <p:sp>
        <p:nvSpPr>
          <p:cNvPr id="3" name="Content Placeholder 2"/>
          <p:cNvSpPr>
            <a:spLocks noGrp="1"/>
          </p:cNvSpPr>
          <p:nvPr>
            <p:ph idx="1"/>
          </p:nvPr>
        </p:nvSpPr>
        <p:spPr/>
        <p:txBody>
          <a:bodyPr>
            <a:normAutofit/>
          </a:bodyPr>
          <a:lstStyle/>
          <a:p>
            <a:r>
              <a:rPr lang="en-US" sz="1600" dirty="0" smtClean="0"/>
              <a:t>A Package is any of:</a:t>
            </a:r>
          </a:p>
          <a:p>
            <a:pPr lvl="1"/>
            <a:r>
              <a:rPr lang="en-GB" sz="1600" dirty="0"/>
              <a:t>a) a folder containing a program described by a </a:t>
            </a:r>
            <a:r>
              <a:rPr lang="en-GB" sz="1600" b="1" dirty="0"/>
              <a:t>package.json</a:t>
            </a:r>
            <a:r>
              <a:rPr lang="en-GB" sz="1600" dirty="0"/>
              <a:t> file</a:t>
            </a:r>
          </a:p>
          <a:p>
            <a:pPr lvl="1"/>
            <a:r>
              <a:rPr lang="en-GB" sz="1600" dirty="0"/>
              <a:t>b) a gzipped tarball containing (a)</a:t>
            </a:r>
          </a:p>
          <a:p>
            <a:pPr lvl="1"/>
            <a:r>
              <a:rPr lang="en-GB" sz="1600" dirty="0"/>
              <a:t>c) a url that resolves to (b)</a:t>
            </a:r>
          </a:p>
          <a:p>
            <a:pPr lvl="1"/>
            <a:r>
              <a:rPr lang="en-GB" sz="1600" dirty="0"/>
              <a:t>d) a &lt;name&gt;@&lt;version&gt; that is published on the registry with (c)</a:t>
            </a:r>
          </a:p>
          <a:p>
            <a:pPr lvl="1"/>
            <a:r>
              <a:rPr lang="en-GB" sz="1600" dirty="0"/>
              <a:t>e) a &lt;name&gt;@&lt;tag&gt; that points to (d)</a:t>
            </a:r>
          </a:p>
          <a:p>
            <a:pPr lvl="1"/>
            <a:r>
              <a:rPr lang="en-GB" sz="1600" dirty="0"/>
              <a:t>f) a &lt;name&gt; that has a latest tag satisfying (e)</a:t>
            </a:r>
          </a:p>
          <a:p>
            <a:pPr lvl="1"/>
            <a:r>
              <a:rPr lang="en-GB" sz="1600" dirty="0"/>
              <a:t>g) a git url that, when cloned, results in (a</a:t>
            </a:r>
            <a:r>
              <a:rPr lang="en-GB" sz="1600" dirty="0" smtClean="0"/>
              <a:t>)</a:t>
            </a:r>
            <a:endParaRPr lang="en-GB" sz="1600" dirty="0"/>
          </a:p>
          <a:p>
            <a:r>
              <a:rPr lang="en-US" sz="1600" dirty="0" smtClean="0"/>
              <a:t>Module:</a:t>
            </a:r>
          </a:p>
          <a:p>
            <a:pPr lvl="1"/>
            <a:r>
              <a:rPr lang="en-GB" sz="1600" dirty="0"/>
              <a:t>A module is anything that can be loaded with </a:t>
            </a:r>
            <a:r>
              <a:rPr lang="en-GB" sz="1600" b="1" dirty="0">
                <a:solidFill>
                  <a:srgbClr val="00B050"/>
                </a:solidFill>
              </a:rPr>
              <a:t>require()</a:t>
            </a:r>
            <a:r>
              <a:rPr lang="en-GB" sz="1600" b="1" dirty="0"/>
              <a:t> </a:t>
            </a:r>
            <a:r>
              <a:rPr lang="en-GB" sz="1600" dirty="0"/>
              <a:t>in a Node.js </a:t>
            </a:r>
            <a:r>
              <a:rPr lang="en-GB" sz="1600" dirty="0" smtClean="0"/>
              <a:t>program</a:t>
            </a:r>
            <a:endParaRPr lang="en-US" sz="1600" dirty="0" smtClean="0"/>
          </a:p>
          <a:p>
            <a:r>
              <a:rPr lang="en-US" sz="1600" dirty="0" smtClean="0"/>
              <a:t>Link:-</a:t>
            </a:r>
          </a:p>
          <a:p>
            <a:pPr lvl="1"/>
            <a:r>
              <a:rPr lang="en-GB" sz="1600" dirty="0"/>
              <a:t>https://docs.npmjs.com/how-npm-works/packages</a:t>
            </a:r>
            <a:endParaRPr lang="en-US" sz="1600" dirty="0"/>
          </a:p>
        </p:txBody>
      </p:sp>
    </p:spTree>
    <p:extLst>
      <p:ext uri="{BB962C8B-B14F-4D97-AF65-F5344CB8AC3E}">
        <p14:creationId xmlns:p14="http://schemas.microsoft.com/office/powerpoint/2010/main" val="986545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npm-shrinkwrap</a:t>
            </a:r>
            <a:endParaRPr lang="en-US" dirty="0"/>
          </a:p>
        </p:txBody>
      </p:sp>
      <p:sp>
        <p:nvSpPr>
          <p:cNvPr id="3" name="Content Placeholder 2"/>
          <p:cNvSpPr>
            <a:spLocks noGrp="1"/>
          </p:cNvSpPr>
          <p:nvPr>
            <p:ph idx="1"/>
          </p:nvPr>
        </p:nvSpPr>
        <p:spPr/>
        <p:txBody>
          <a:bodyPr>
            <a:normAutofit/>
          </a:bodyPr>
          <a:lstStyle/>
          <a:p>
            <a:r>
              <a:rPr lang="en-US" sz="1600" dirty="0"/>
              <a:t>n</a:t>
            </a:r>
            <a:r>
              <a:rPr lang="en-US" sz="1600" dirty="0" smtClean="0"/>
              <a:t>pm shrinkwrap</a:t>
            </a:r>
          </a:p>
          <a:p>
            <a:r>
              <a:rPr lang="en-GB" sz="1600" dirty="0"/>
              <a:t>This command locks down the versions of a package's dependencies so that you can control exactly which versions of each dependency will be used when your package is </a:t>
            </a:r>
            <a:r>
              <a:rPr lang="en-GB" sz="1600" dirty="0" smtClean="0"/>
              <a:t>installed</a:t>
            </a:r>
            <a:endParaRPr lang="en-US" sz="1600" dirty="0" smtClean="0"/>
          </a:p>
          <a:p>
            <a:r>
              <a:rPr lang="en-US" sz="1600" dirty="0" smtClean="0"/>
              <a:t>Link:-</a:t>
            </a:r>
          </a:p>
          <a:p>
            <a:pPr lvl="1"/>
            <a:r>
              <a:rPr lang="en-GB" sz="1600" dirty="0">
                <a:hlinkClick r:id="rId2"/>
              </a:rPr>
              <a:t>https://</a:t>
            </a:r>
            <a:r>
              <a:rPr lang="en-GB" sz="1600" dirty="0" smtClean="0">
                <a:hlinkClick r:id="rId2"/>
              </a:rPr>
              <a:t>docs.npmjs.com/cli/shrinkwrap</a:t>
            </a:r>
            <a:endParaRPr lang="en-GB" sz="1600" dirty="0" smtClean="0"/>
          </a:p>
          <a:p>
            <a:r>
              <a:rPr lang="en-GB" sz="1600" dirty="0" smtClean="0"/>
              <a:t>Use this command if the packages are not checked-in into the repository</a:t>
            </a:r>
            <a:endParaRPr lang="en-US" sz="1600" dirty="0"/>
          </a:p>
        </p:txBody>
      </p:sp>
    </p:spTree>
    <p:extLst>
      <p:ext uri="{BB962C8B-B14F-4D97-AF65-F5344CB8AC3E}">
        <p14:creationId xmlns:p14="http://schemas.microsoft.com/office/powerpoint/2010/main" val="2003294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pm commands</a:t>
            </a:r>
            <a:endParaRPr lang="en-US" dirty="0"/>
          </a:p>
        </p:txBody>
      </p:sp>
      <p:sp>
        <p:nvSpPr>
          <p:cNvPr id="3" name="Content Placeholder 2"/>
          <p:cNvSpPr>
            <a:spLocks noGrp="1"/>
          </p:cNvSpPr>
          <p:nvPr>
            <p:ph idx="1"/>
          </p:nvPr>
        </p:nvSpPr>
        <p:spPr/>
        <p:txBody>
          <a:bodyPr>
            <a:normAutofit/>
          </a:bodyPr>
          <a:lstStyle/>
          <a:p>
            <a:r>
              <a:rPr lang="en-GB" sz="1600" dirty="0"/>
              <a:t>Use npm-check-updates or npm outdated to suggest the latest </a:t>
            </a:r>
            <a:r>
              <a:rPr lang="en-GB" sz="1600" dirty="0" smtClean="0"/>
              <a:t>versions</a:t>
            </a:r>
          </a:p>
          <a:p>
            <a:pPr lvl="1"/>
            <a:r>
              <a:rPr lang="en-US" sz="1200" dirty="0"/>
              <a:t>$ npm install -g npm-check-updates </a:t>
            </a:r>
            <a:endParaRPr lang="en-US" sz="1200" dirty="0" smtClean="0"/>
          </a:p>
          <a:p>
            <a:pPr lvl="1"/>
            <a:r>
              <a:rPr lang="en-US" sz="1200" dirty="0" smtClean="0"/>
              <a:t>$ npm-check-updates</a:t>
            </a:r>
          </a:p>
          <a:p>
            <a:r>
              <a:rPr lang="en-GB" sz="1600" dirty="0"/>
              <a:t>Update package.json with new versions if you agree</a:t>
            </a:r>
          </a:p>
          <a:p>
            <a:pPr lvl="1"/>
            <a:r>
              <a:rPr lang="en-US" sz="1200" dirty="0"/>
              <a:t>npm-check-updates </a:t>
            </a:r>
            <a:r>
              <a:rPr lang="en-US" sz="1200" dirty="0" smtClean="0"/>
              <a:t>–u</a:t>
            </a:r>
          </a:p>
          <a:p>
            <a:r>
              <a:rPr lang="en-GB" sz="1600" dirty="0"/>
              <a:t>Then do a clean install (w/o the rm I got some dependency warnings)</a:t>
            </a:r>
          </a:p>
          <a:p>
            <a:pPr lvl="1"/>
            <a:r>
              <a:rPr lang="en-US" sz="1200" dirty="0"/>
              <a:t>$ rm -rf node_modules </a:t>
            </a:r>
            <a:endParaRPr lang="en-US" sz="1200" dirty="0" smtClean="0"/>
          </a:p>
          <a:p>
            <a:pPr lvl="1"/>
            <a:r>
              <a:rPr lang="en-US" sz="1200" dirty="0" smtClean="0"/>
              <a:t>$ </a:t>
            </a:r>
            <a:r>
              <a:rPr lang="en-US" sz="1200" dirty="0"/>
              <a:t>npm install </a:t>
            </a:r>
            <a:endParaRPr lang="en-US" sz="1200" dirty="0" smtClean="0"/>
          </a:p>
          <a:p>
            <a:r>
              <a:rPr lang="en-US" sz="1600" dirty="0" smtClean="0"/>
              <a:t>$npm ls </a:t>
            </a:r>
            <a:r>
              <a:rPr lang="en-US" sz="1600" dirty="0" smtClean="0">
                <a:sym typeface="Wingdings" panose="05000000000000000000" pitchFamily="2" charset="2"/>
              </a:rPr>
              <a:t> List of local packages</a:t>
            </a:r>
            <a:endParaRPr lang="en-US" sz="1600" dirty="0" smtClean="0"/>
          </a:p>
          <a:p>
            <a:r>
              <a:rPr lang="en-US" sz="1600" dirty="0" smtClean="0"/>
              <a:t>$npm ls –gl </a:t>
            </a:r>
            <a:r>
              <a:rPr lang="en-US" sz="1600" dirty="0" smtClean="0">
                <a:sym typeface="Wingdings" panose="05000000000000000000" pitchFamily="2" charset="2"/>
              </a:rPr>
              <a:t></a:t>
            </a:r>
            <a:r>
              <a:rPr lang="en-US" sz="1600" dirty="0" smtClean="0"/>
              <a:t> List of global packages</a:t>
            </a:r>
          </a:p>
          <a:p>
            <a:r>
              <a:rPr lang="en-US" sz="1600" dirty="0" smtClean="0"/>
              <a:t>$npm test </a:t>
            </a:r>
            <a:r>
              <a:rPr lang="en-US" sz="1600" dirty="0" smtClean="0">
                <a:sym typeface="Wingdings" panose="05000000000000000000" pitchFamily="2" charset="2"/>
              </a:rPr>
              <a:t> To execute the tests</a:t>
            </a:r>
            <a:endParaRPr lang="en-GB" sz="1600" dirty="0"/>
          </a:p>
        </p:txBody>
      </p:sp>
    </p:spTree>
    <p:extLst>
      <p:ext uri="{BB962C8B-B14F-4D97-AF65-F5344CB8AC3E}">
        <p14:creationId xmlns:p14="http://schemas.microsoft.com/office/powerpoint/2010/main" val="1103897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 Debugging</a:t>
            </a:r>
            <a:endParaRPr lang="en-US" dirty="0"/>
          </a:p>
        </p:txBody>
      </p:sp>
      <p:sp>
        <p:nvSpPr>
          <p:cNvPr id="3" name="Content Placeholder 2"/>
          <p:cNvSpPr>
            <a:spLocks noGrp="1"/>
          </p:cNvSpPr>
          <p:nvPr>
            <p:ph idx="1"/>
          </p:nvPr>
        </p:nvSpPr>
        <p:spPr/>
        <p:txBody>
          <a:bodyPr>
            <a:normAutofit/>
          </a:bodyPr>
          <a:lstStyle/>
          <a:p>
            <a:r>
              <a:rPr lang="en-GB" sz="1600" dirty="0"/>
              <a:t>Node.js includes a full-featured out-of-process debugging utility accessible via a simple </a:t>
            </a:r>
            <a:r>
              <a:rPr lang="en-GB" sz="1600" dirty="0">
                <a:hlinkClick r:id="rId2"/>
              </a:rPr>
              <a:t>TCP-based protocol</a:t>
            </a:r>
            <a:r>
              <a:rPr lang="en-GB" sz="1600" dirty="0"/>
              <a:t> and built-in debugging </a:t>
            </a:r>
            <a:r>
              <a:rPr lang="en-GB" sz="1600" dirty="0" smtClean="0"/>
              <a:t>client</a:t>
            </a:r>
          </a:p>
          <a:p>
            <a:r>
              <a:rPr lang="en-GB" sz="1600" dirty="0" smtClean="0"/>
              <a:t>To </a:t>
            </a:r>
            <a:r>
              <a:rPr lang="en-GB" sz="1600" dirty="0"/>
              <a:t>use it, start Node.js with the debug argument followed by the path to the script to debug; a prompt will be displayed indicating successful launch of the debugger</a:t>
            </a:r>
          </a:p>
        </p:txBody>
      </p:sp>
    </p:spTree>
    <p:extLst>
      <p:ext uri="{BB962C8B-B14F-4D97-AF65-F5344CB8AC3E}">
        <p14:creationId xmlns:p14="http://schemas.microsoft.com/office/powerpoint/2010/main" val="3012869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 Best Practices</a:t>
            </a:r>
            <a:endParaRPr lang="en-US" dirty="0"/>
          </a:p>
        </p:txBody>
      </p:sp>
      <p:sp>
        <p:nvSpPr>
          <p:cNvPr id="3" name="Content Placeholder 2"/>
          <p:cNvSpPr>
            <a:spLocks noGrp="1"/>
          </p:cNvSpPr>
          <p:nvPr>
            <p:ph idx="1"/>
          </p:nvPr>
        </p:nvSpPr>
        <p:spPr/>
        <p:txBody>
          <a:bodyPr>
            <a:normAutofit/>
          </a:bodyPr>
          <a:lstStyle/>
          <a:p>
            <a:r>
              <a:rPr lang="en-GB" sz="1600" dirty="0"/>
              <a:t>When specifying </a:t>
            </a:r>
            <a:r>
              <a:rPr lang="en-GB" sz="1600" b="1" dirty="0"/>
              <a:t>modules dependencies</a:t>
            </a:r>
            <a:r>
              <a:rPr lang="en-GB" sz="1600" dirty="0"/>
              <a:t>: use </a:t>
            </a:r>
            <a:r>
              <a:rPr lang="en-GB" sz="1600" b="1" dirty="0">
                <a:solidFill>
                  <a:srgbClr val="00B050"/>
                </a:solidFill>
              </a:rPr>
              <a:t>1.0.x</a:t>
            </a:r>
            <a:r>
              <a:rPr lang="en-GB" sz="1600" dirty="0"/>
              <a:t> </a:t>
            </a:r>
            <a:r>
              <a:rPr lang="en-GB" sz="1600" dirty="0" smtClean="0"/>
              <a:t>syntax. Please don’t use the syntax </a:t>
            </a:r>
            <a:r>
              <a:rPr lang="en-GB" sz="1600" b="1" dirty="0" smtClean="0">
                <a:solidFill>
                  <a:srgbClr val="FF0000"/>
                </a:solidFill>
              </a:rPr>
              <a:t>“</a:t>
            </a:r>
            <a:r>
              <a:rPr lang="en-US" sz="1600" b="1" dirty="0">
                <a:solidFill>
                  <a:srgbClr val="FF0000"/>
                </a:solidFill>
              </a:rPr>
              <a:t>&gt;= </a:t>
            </a:r>
            <a:r>
              <a:rPr lang="en-US" sz="1600" b="1" dirty="0" smtClean="0">
                <a:solidFill>
                  <a:srgbClr val="FF0000"/>
                </a:solidFill>
              </a:rPr>
              <a:t>0.2.0” </a:t>
            </a:r>
            <a:r>
              <a:rPr lang="en-US" sz="1600" dirty="0" smtClean="0"/>
              <a:t>syntax. This means that you can take the path version of the particular release, however the major and minor version should remain same because the future version may not be compatible with the earlier versions</a:t>
            </a:r>
          </a:p>
          <a:p>
            <a:r>
              <a:rPr lang="en-GB" sz="1600" dirty="0"/>
              <a:t>When specifying </a:t>
            </a:r>
            <a:r>
              <a:rPr lang="en-GB" sz="1600" b="1" dirty="0"/>
              <a:t>node versions</a:t>
            </a:r>
            <a:r>
              <a:rPr lang="en-GB" sz="1600" dirty="0"/>
              <a:t> </a:t>
            </a:r>
            <a:r>
              <a:rPr lang="en-GB" sz="1600" b="1" dirty="0"/>
              <a:t>in modules</a:t>
            </a:r>
            <a:r>
              <a:rPr lang="en-GB" sz="1600" dirty="0"/>
              <a:t>: use </a:t>
            </a:r>
            <a:r>
              <a:rPr lang="en-GB" sz="1600" b="1" dirty="0">
                <a:solidFill>
                  <a:srgbClr val="00B050"/>
                </a:solidFill>
              </a:rPr>
              <a:t>&gt;= 0.4.0 or 0.4.x | 0.5.x</a:t>
            </a:r>
            <a:r>
              <a:rPr lang="en-GB" sz="1600" dirty="0"/>
              <a:t> </a:t>
            </a:r>
            <a:r>
              <a:rPr lang="en-GB" sz="1600" dirty="0" smtClean="0"/>
              <a:t>syntax</a:t>
            </a:r>
          </a:p>
          <a:p>
            <a:r>
              <a:rPr lang="en-GB" sz="1600" dirty="0"/>
              <a:t>When specifying </a:t>
            </a:r>
            <a:r>
              <a:rPr lang="en-GB" sz="1600" b="1" dirty="0"/>
              <a:t>node versions in apps</a:t>
            </a:r>
            <a:r>
              <a:rPr lang="en-GB" sz="1600" dirty="0"/>
              <a:t>: use </a:t>
            </a:r>
            <a:r>
              <a:rPr lang="en-GB" sz="1600" b="1" dirty="0">
                <a:solidFill>
                  <a:srgbClr val="00B050"/>
                </a:solidFill>
              </a:rPr>
              <a:t>0.4.x or 0.4.0</a:t>
            </a:r>
            <a:r>
              <a:rPr lang="en-GB" sz="1600" dirty="0"/>
              <a:t> </a:t>
            </a:r>
            <a:r>
              <a:rPr lang="en-GB" sz="1600" dirty="0" smtClean="0"/>
              <a:t>syntax</a:t>
            </a:r>
          </a:p>
          <a:p>
            <a:r>
              <a:rPr lang="en-GB" sz="1600" dirty="0"/>
              <a:t>Module authors encounter a much wider surface area of use cases, and as such should be more liberal in the versions of node.js they accept. On the other hand, application developers typically have no upstream dependencies and should be more explicit about what version of node.js they are expecting on the target </a:t>
            </a:r>
            <a:r>
              <a:rPr lang="en-GB" sz="1600" dirty="0" smtClean="0"/>
              <a:t>system</a:t>
            </a:r>
          </a:p>
          <a:p>
            <a:r>
              <a:rPr lang="en-US" sz="1600" dirty="0"/>
              <a:t>Take advantage of </a:t>
            </a:r>
            <a:r>
              <a:rPr lang="en-US" sz="1600" b="1" dirty="0" err="1"/>
              <a:t>devDependencies</a:t>
            </a:r>
            <a:endParaRPr lang="en-GB" sz="1600" b="1" dirty="0"/>
          </a:p>
        </p:txBody>
      </p:sp>
    </p:spTree>
    <p:extLst>
      <p:ext uri="{BB962C8B-B14F-4D97-AF65-F5344CB8AC3E}">
        <p14:creationId xmlns:p14="http://schemas.microsoft.com/office/powerpoint/2010/main" val="469617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 Run in Production</a:t>
            </a:r>
            <a:endParaRPr lang="en-US" dirty="0"/>
          </a:p>
        </p:txBody>
      </p:sp>
      <p:sp>
        <p:nvSpPr>
          <p:cNvPr id="3" name="Content Placeholder 2"/>
          <p:cNvSpPr>
            <a:spLocks noGrp="1"/>
          </p:cNvSpPr>
          <p:nvPr>
            <p:ph idx="1"/>
          </p:nvPr>
        </p:nvSpPr>
        <p:spPr/>
        <p:txBody>
          <a:bodyPr>
            <a:normAutofit/>
          </a:bodyPr>
          <a:lstStyle/>
          <a:p>
            <a:r>
              <a:rPr lang="en-GB" sz="1600" dirty="0" smtClean="0"/>
              <a:t>Create web user for your system</a:t>
            </a:r>
          </a:p>
          <a:p>
            <a:pPr lvl="1">
              <a:buFont typeface="Wingdings" panose="05000000000000000000" pitchFamily="2" charset="2"/>
              <a:buChar char="Ø"/>
            </a:pPr>
            <a:r>
              <a:rPr lang="en-US" sz="1400" dirty="0"/>
              <a:t># </a:t>
            </a:r>
            <a:r>
              <a:rPr lang="en-US" sz="1400" dirty="0" err="1"/>
              <a:t>useradd</a:t>
            </a:r>
            <a:r>
              <a:rPr lang="en-US" sz="1400" dirty="0"/>
              <a:t> -</a:t>
            </a:r>
            <a:r>
              <a:rPr lang="en-US" sz="1400" dirty="0" err="1"/>
              <a:t>mrU</a:t>
            </a:r>
            <a:r>
              <a:rPr lang="en-US" sz="1400" dirty="0"/>
              <a:t> </a:t>
            </a:r>
            <a:r>
              <a:rPr lang="en-US" sz="1400" dirty="0" smtClean="0"/>
              <a:t>web</a:t>
            </a:r>
          </a:p>
          <a:p>
            <a:r>
              <a:rPr lang="en-US" sz="1600" dirty="0" smtClean="0"/>
              <a:t>Create the required directories</a:t>
            </a:r>
          </a:p>
          <a:p>
            <a:r>
              <a:rPr lang="en-US" sz="1600" dirty="0" smtClean="0"/>
              <a:t>Set the owner and group as ‘web’ for those directories</a:t>
            </a:r>
          </a:p>
          <a:p>
            <a:r>
              <a:rPr lang="en-GB" sz="1600" dirty="0" smtClean="0"/>
              <a:t>Get the source from repository</a:t>
            </a:r>
          </a:p>
          <a:p>
            <a:r>
              <a:rPr lang="en-GB" sz="1600" dirty="0" smtClean="0"/>
              <a:t>Run the application </a:t>
            </a:r>
            <a:r>
              <a:rPr lang="en-GB" sz="1600" b="1" dirty="0" smtClean="0">
                <a:solidFill>
                  <a:srgbClr val="00B050"/>
                </a:solidFill>
              </a:rPr>
              <a:t>$node app.js</a:t>
            </a:r>
          </a:p>
          <a:p>
            <a:r>
              <a:rPr lang="en-GB" sz="1600" dirty="0" smtClean="0"/>
              <a:t>Deploy the application in all load balancing servers and start the server</a:t>
            </a:r>
          </a:p>
        </p:txBody>
      </p:sp>
    </p:spTree>
    <p:extLst>
      <p:ext uri="{BB962C8B-B14F-4D97-AF65-F5344CB8AC3E}">
        <p14:creationId xmlns:p14="http://schemas.microsoft.com/office/powerpoint/2010/main" val="194357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 Ansible</a:t>
            </a:r>
            <a:endParaRPr lang="en-US" dirty="0"/>
          </a:p>
        </p:txBody>
      </p:sp>
      <p:sp>
        <p:nvSpPr>
          <p:cNvPr id="3" name="Content Placeholder 2"/>
          <p:cNvSpPr>
            <a:spLocks noGrp="1"/>
          </p:cNvSpPr>
          <p:nvPr>
            <p:ph idx="1"/>
          </p:nvPr>
        </p:nvSpPr>
        <p:spPr/>
        <p:txBody>
          <a:bodyPr>
            <a:normAutofit/>
          </a:bodyPr>
          <a:lstStyle/>
          <a:p>
            <a:r>
              <a:rPr lang="en-US" sz="1600" dirty="0" smtClean="0"/>
              <a:t>Ansible is an </a:t>
            </a:r>
            <a:r>
              <a:rPr lang="en-US" sz="1600" b="1" dirty="0" smtClean="0">
                <a:solidFill>
                  <a:srgbClr val="00B050"/>
                </a:solidFill>
              </a:rPr>
              <a:t>application deployment</a:t>
            </a:r>
            <a:r>
              <a:rPr lang="en-US" sz="1600" dirty="0" smtClean="0"/>
              <a:t>, configuration management and orchestration tool</a:t>
            </a:r>
          </a:p>
          <a:p>
            <a:r>
              <a:rPr lang="en-US" sz="1600" dirty="0" smtClean="0"/>
              <a:t>Ansible can be used to automate the deployment process in multiple clusters</a:t>
            </a:r>
          </a:p>
          <a:p>
            <a:r>
              <a:rPr lang="en-GB" sz="1600" dirty="0"/>
              <a:t>Configurations are expressible in what Ansible calls </a:t>
            </a:r>
            <a:r>
              <a:rPr lang="en-GB" sz="1600" b="1" dirty="0">
                <a:solidFill>
                  <a:srgbClr val="00B050"/>
                </a:solidFill>
              </a:rPr>
              <a:t>“Playbooks”</a:t>
            </a:r>
            <a:r>
              <a:rPr lang="en-GB" sz="1600" dirty="0"/>
              <a:t>, which are human and </a:t>
            </a:r>
            <a:r>
              <a:rPr lang="en-GB" sz="1600" dirty="0" smtClean="0"/>
              <a:t>machine-parseable </a:t>
            </a:r>
            <a:r>
              <a:rPr lang="en-GB" sz="1600" dirty="0"/>
              <a:t>YAML data format, making it easy to audit with other programs, and easy for non-developers to read and understand</a:t>
            </a:r>
            <a:endParaRPr lang="en-US" sz="1600" dirty="0" smtClean="0"/>
          </a:p>
          <a:p>
            <a:r>
              <a:rPr lang="en-GB" sz="1600" b="1" dirty="0"/>
              <a:t>ansible-playbook -i [inventory file] </a:t>
            </a:r>
            <a:r>
              <a:rPr lang="en-GB" sz="1600" b="1" dirty="0" smtClean="0"/>
              <a:t>app.yml</a:t>
            </a:r>
            <a:r>
              <a:rPr lang="en-GB" sz="1600" dirty="0" smtClean="0"/>
              <a:t>  </a:t>
            </a:r>
            <a:r>
              <a:rPr lang="en-GB" sz="1600" dirty="0" smtClean="0">
                <a:sym typeface="Wingdings" panose="05000000000000000000" pitchFamily="2" charset="2"/>
              </a:rPr>
              <a:t> command to run the playbook</a:t>
            </a:r>
            <a:endParaRPr lang="en-GB" sz="1600" dirty="0" smtClean="0"/>
          </a:p>
        </p:txBody>
      </p:sp>
    </p:spTree>
    <p:extLst>
      <p:ext uri="{BB962C8B-B14F-4D97-AF65-F5344CB8AC3E}">
        <p14:creationId xmlns:p14="http://schemas.microsoft.com/office/powerpoint/2010/main" val="3043586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 Browserify</a:t>
            </a:r>
            <a:endParaRPr lang="en-US" dirty="0"/>
          </a:p>
        </p:txBody>
      </p:sp>
      <p:sp>
        <p:nvSpPr>
          <p:cNvPr id="3" name="Content Placeholder 2"/>
          <p:cNvSpPr>
            <a:spLocks noGrp="1"/>
          </p:cNvSpPr>
          <p:nvPr>
            <p:ph idx="1"/>
          </p:nvPr>
        </p:nvSpPr>
        <p:spPr/>
        <p:txBody>
          <a:bodyPr>
            <a:normAutofit/>
          </a:bodyPr>
          <a:lstStyle/>
          <a:p>
            <a:r>
              <a:rPr lang="en-US" sz="1600" dirty="0" smtClean="0"/>
              <a:t>Browserify is an open-source JavaScript tool that allows developers to </a:t>
            </a:r>
            <a:r>
              <a:rPr lang="en-US" sz="1600" b="1" dirty="0" smtClean="0">
                <a:solidFill>
                  <a:srgbClr val="00B050"/>
                </a:solidFill>
              </a:rPr>
              <a:t>write Node.js-style modules</a:t>
            </a:r>
            <a:r>
              <a:rPr lang="en-US" sz="1600" dirty="0" smtClean="0"/>
              <a:t> that compile for use in the browser</a:t>
            </a:r>
          </a:p>
          <a:p>
            <a:r>
              <a:rPr lang="en-GB" sz="1600" dirty="0"/>
              <a:t>With Browserify, you can write code that uses require() in the same way that you would use it in </a:t>
            </a:r>
            <a:r>
              <a:rPr lang="en-GB" sz="1600" dirty="0" smtClean="0"/>
              <a:t>Node</a:t>
            </a:r>
          </a:p>
          <a:p>
            <a:r>
              <a:rPr lang="en-US" sz="1600" b="1" dirty="0"/>
              <a:t>browserify </a:t>
            </a:r>
            <a:r>
              <a:rPr lang="en-US" sz="1600" b="1" dirty="0" err="1"/>
              <a:t>js</a:t>
            </a:r>
            <a:r>
              <a:rPr lang="en-US" sz="1600" b="1" dirty="0"/>
              <a:t>/main.js -o </a:t>
            </a:r>
            <a:r>
              <a:rPr lang="en-US" sz="1600" b="1" dirty="0" err="1"/>
              <a:t>js</a:t>
            </a:r>
            <a:r>
              <a:rPr lang="en-US" sz="1600" b="1" dirty="0"/>
              <a:t>/findem.js </a:t>
            </a:r>
            <a:r>
              <a:rPr lang="en-US" sz="1600" b="1" dirty="0" smtClean="0"/>
              <a:t>–d</a:t>
            </a:r>
            <a:r>
              <a:rPr lang="en-US" sz="1600" dirty="0" smtClean="0"/>
              <a:t>		</a:t>
            </a:r>
            <a:r>
              <a:rPr lang="en-US" sz="1600" dirty="0" smtClean="0">
                <a:sym typeface="Wingdings" panose="05000000000000000000" pitchFamily="2" charset="2"/>
              </a:rPr>
              <a:t> Command to create browserify JS file</a:t>
            </a:r>
            <a:endParaRPr lang="en-GB" sz="1600" dirty="0" smtClean="0"/>
          </a:p>
          <a:p>
            <a:r>
              <a:rPr lang="en-GB" sz="1600" dirty="0" smtClean="0"/>
              <a:t>It imports each module only once though it is mentioned redundantly in various JS files</a:t>
            </a:r>
          </a:p>
          <a:p>
            <a:r>
              <a:rPr lang="en-GB" sz="1600" dirty="0"/>
              <a:t>n</a:t>
            </a:r>
            <a:r>
              <a:rPr lang="en-GB" sz="1600" dirty="0" smtClean="0"/>
              <a:t>pm is able to run the command line scripts to simplify the browserify file creation process whenever it is being changed. The below script should be present in “package.json”</a:t>
            </a:r>
          </a:p>
          <a:p>
            <a:pPr lvl="1">
              <a:buFont typeface="Wingdings" panose="05000000000000000000" pitchFamily="2" charset="2"/>
              <a:buChar char="Ø"/>
            </a:pPr>
            <a:r>
              <a:rPr lang="en-US" sz="1400" dirty="0"/>
              <a:t>"scripts": { "build-</a:t>
            </a:r>
            <a:r>
              <a:rPr lang="en-US" sz="1400" dirty="0" err="1"/>
              <a:t>js</a:t>
            </a:r>
            <a:r>
              <a:rPr lang="en-US" sz="1400" dirty="0"/>
              <a:t>": "browserify </a:t>
            </a:r>
            <a:r>
              <a:rPr lang="en-US" sz="1400" dirty="0" err="1"/>
              <a:t>js</a:t>
            </a:r>
            <a:r>
              <a:rPr lang="en-US" sz="1400" dirty="0"/>
              <a:t>/main.js &gt; </a:t>
            </a:r>
            <a:r>
              <a:rPr lang="en-US" sz="1400" dirty="0" err="1"/>
              <a:t>js</a:t>
            </a:r>
            <a:r>
              <a:rPr lang="en-US" sz="1400" dirty="0"/>
              <a:t>/findem.js" </a:t>
            </a:r>
            <a:r>
              <a:rPr lang="en-US" sz="1400" dirty="0" smtClean="0"/>
              <a:t>}</a:t>
            </a:r>
          </a:p>
          <a:p>
            <a:pPr lvl="1">
              <a:buFont typeface="Wingdings" panose="05000000000000000000" pitchFamily="2" charset="2"/>
              <a:buChar char="Ø"/>
            </a:pPr>
            <a:r>
              <a:rPr lang="en-US" sz="1400" dirty="0" smtClean="0"/>
              <a:t>npm run build-</a:t>
            </a:r>
            <a:r>
              <a:rPr lang="en-US" sz="1400" dirty="0" err="1" smtClean="0"/>
              <a:t>js</a:t>
            </a:r>
            <a:r>
              <a:rPr lang="en-US" sz="1400" dirty="0" smtClean="0"/>
              <a:t>	</a:t>
            </a:r>
            <a:r>
              <a:rPr lang="en-US" sz="1400" dirty="0" smtClean="0">
                <a:sym typeface="Wingdings" panose="05000000000000000000" pitchFamily="2" charset="2"/>
              </a:rPr>
              <a:t> To execute the script separately rather than executing all the scripts present in package.json</a:t>
            </a:r>
            <a:endParaRPr lang="en-US" sz="1400" dirty="0" smtClean="0"/>
          </a:p>
          <a:p>
            <a:r>
              <a:rPr lang="en-GB" sz="1600" dirty="0" smtClean="0"/>
              <a:t>Browserify goes well with </a:t>
            </a:r>
            <a:r>
              <a:rPr lang="en-GB" sz="1600" b="1" dirty="0" smtClean="0">
                <a:solidFill>
                  <a:srgbClr val="00B050"/>
                </a:solidFill>
              </a:rPr>
              <a:t>Grunt</a:t>
            </a:r>
            <a:r>
              <a:rPr lang="en-GB" sz="1600" dirty="0" smtClean="0">
                <a:solidFill>
                  <a:srgbClr val="00B050"/>
                </a:solidFill>
              </a:rPr>
              <a:t> </a:t>
            </a:r>
            <a:r>
              <a:rPr lang="en-GB" sz="1600" dirty="0" smtClean="0"/>
              <a:t>build too</a:t>
            </a:r>
            <a:endParaRPr lang="en-GB" sz="1600" dirty="0"/>
          </a:p>
          <a:p>
            <a:pPr marL="0" indent="0">
              <a:buNone/>
            </a:pPr>
            <a:endParaRPr lang="en-US" sz="1800" dirty="0" smtClean="0"/>
          </a:p>
        </p:txBody>
      </p:sp>
    </p:spTree>
    <p:extLst>
      <p:ext uri="{BB962C8B-B14F-4D97-AF65-F5344CB8AC3E}">
        <p14:creationId xmlns:p14="http://schemas.microsoft.com/office/powerpoint/2010/main" val="1417125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Grunt</a:t>
            </a:r>
            <a:endParaRPr lang="en-US" dirty="0"/>
          </a:p>
        </p:txBody>
      </p:sp>
      <p:sp>
        <p:nvSpPr>
          <p:cNvPr id="3" name="Content Placeholder 2"/>
          <p:cNvSpPr>
            <a:spLocks noGrp="1"/>
          </p:cNvSpPr>
          <p:nvPr>
            <p:ph idx="1"/>
          </p:nvPr>
        </p:nvSpPr>
        <p:spPr/>
        <p:txBody>
          <a:bodyPr>
            <a:normAutofit/>
          </a:bodyPr>
          <a:lstStyle/>
          <a:p>
            <a:r>
              <a:rPr lang="en-US" sz="1600" b="1" dirty="0" smtClean="0"/>
              <a:t>Grunt: </a:t>
            </a:r>
            <a:r>
              <a:rPr lang="en-US" sz="1600" dirty="0" smtClean="0"/>
              <a:t>JavaScript Task Runner</a:t>
            </a:r>
          </a:p>
          <a:p>
            <a:r>
              <a:rPr lang="en-US" sz="1600" dirty="0" smtClean="0"/>
              <a:t>Grunt has lots of plugins </a:t>
            </a:r>
          </a:p>
          <a:p>
            <a:r>
              <a:rPr lang="en-US" sz="1600" dirty="0" smtClean="0"/>
              <a:t>Automation: </a:t>
            </a:r>
            <a:r>
              <a:rPr lang="en-GB" sz="1600" dirty="0" smtClean="0"/>
              <a:t>Automates the </a:t>
            </a:r>
            <a:r>
              <a:rPr lang="en-GB" sz="1600" dirty="0"/>
              <a:t>repetitive tasks </a:t>
            </a:r>
            <a:r>
              <a:rPr lang="en-GB" sz="1600" dirty="0" smtClean="0"/>
              <a:t>such as minification</a:t>
            </a:r>
            <a:r>
              <a:rPr lang="en-GB" sz="1600" dirty="0"/>
              <a:t>, compilation, unit testing, linting, </a:t>
            </a:r>
            <a:r>
              <a:rPr lang="en-GB" sz="1600" dirty="0" smtClean="0"/>
              <a:t>etc.  </a:t>
            </a:r>
          </a:p>
          <a:p>
            <a:r>
              <a:rPr lang="en-GB" sz="1600" dirty="0" smtClean="0"/>
              <a:t>Sample </a:t>
            </a:r>
            <a:r>
              <a:rPr lang="en-GB" sz="1600" b="1" dirty="0" smtClean="0">
                <a:solidFill>
                  <a:srgbClr val="00B050"/>
                </a:solidFill>
              </a:rPr>
              <a:t>Gruntfile</a:t>
            </a:r>
          </a:p>
          <a:p>
            <a:pPr marL="0" indent="0">
              <a:buNone/>
            </a:pPr>
            <a:r>
              <a:rPr lang="en-GB" sz="1600" dirty="0" smtClean="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10" y="3140968"/>
            <a:ext cx="5256584" cy="3462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840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Gulp</a:t>
            </a:r>
            <a:endParaRPr lang="en-US" dirty="0"/>
          </a:p>
        </p:txBody>
      </p:sp>
      <p:sp>
        <p:nvSpPr>
          <p:cNvPr id="3" name="Content Placeholder 2"/>
          <p:cNvSpPr>
            <a:spLocks noGrp="1"/>
          </p:cNvSpPr>
          <p:nvPr>
            <p:ph idx="1"/>
          </p:nvPr>
        </p:nvSpPr>
        <p:spPr/>
        <p:txBody>
          <a:bodyPr>
            <a:normAutofit/>
          </a:bodyPr>
          <a:lstStyle/>
          <a:p>
            <a:r>
              <a:rPr lang="en-US" sz="1600" b="1" dirty="0"/>
              <a:t>Automation:</a:t>
            </a:r>
            <a:r>
              <a:rPr lang="en-US" sz="1600" dirty="0"/>
              <a:t> </a:t>
            </a:r>
            <a:r>
              <a:rPr lang="en-GB" sz="1600" b="1" dirty="0">
                <a:solidFill>
                  <a:srgbClr val="00B050"/>
                </a:solidFill>
              </a:rPr>
              <a:t>G</a:t>
            </a:r>
            <a:r>
              <a:rPr lang="en-GB" sz="1600" b="1" dirty="0" smtClean="0">
                <a:solidFill>
                  <a:srgbClr val="00B050"/>
                </a:solidFill>
              </a:rPr>
              <a:t>ulp</a:t>
            </a:r>
            <a:r>
              <a:rPr lang="en-GB" sz="1600" dirty="0" smtClean="0"/>
              <a:t> </a:t>
            </a:r>
            <a:r>
              <a:rPr lang="en-GB" sz="1600" dirty="0"/>
              <a:t>is a toolkit that helps you automate painful or time-consuming tasks in your development workflow</a:t>
            </a:r>
          </a:p>
          <a:p>
            <a:r>
              <a:rPr lang="en-GB" sz="1600" b="1" dirty="0" smtClean="0"/>
              <a:t>Platform-agnostic:</a:t>
            </a:r>
            <a:r>
              <a:rPr lang="en-GB" sz="1600" dirty="0"/>
              <a:t> </a:t>
            </a:r>
            <a:r>
              <a:rPr lang="en-GB" sz="1600" dirty="0" smtClean="0"/>
              <a:t>Integrations </a:t>
            </a:r>
            <a:r>
              <a:rPr lang="en-GB" sz="1600" dirty="0"/>
              <a:t>are built into all major IDEs and people are using gulp with PHP, .NET, Node.js, Java, and other </a:t>
            </a:r>
            <a:r>
              <a:rPr lang="en-GB" sz="1600" dirty="0" smtClean="0"/>
              <a:t>platforms</a:t>
            </a:r>
          </a:p>
          <a:p>
            <a:r>
              <a:rPr lang="en-GB" sz="1600" dirty="0" smtClean="0"/>
              <a:t>Some Gulp plugins:</a:t>
            </a:r>
          </a:p>
          <a:p>
            <a:pPr lvl="1">
              <a:buFont typeface="Wingdings" panose="05000000000000000000" pitchFamily="2" charset="2"/>
              <a:buChar char="Ø"/>
            </a:pPr>
            <a:r>
              <a:rPr lang="en-GB" sz="1400" dirty="0" err="1" smtClean="0"/>
              <a:t>Saas</a:t>
            </a:r>
            <a:r>
              <a:rPr lang="en-GB" sz="1400" dirty="0" smtClean="0"/>
              <a:t> compile (gulp-ruby-sass)</a:t>
            </a:r>
          </a:p>
          <a:p>
            <a:pPr lvl="1">
              <a:buFont typeface="Wingdings" panose="05000000000000000000" pitchFamily="2" charset="2"/>
              <a:buChar char="Ø"/>
            </a:pPr>
            <a:r>
              <a:rPr lang="en-GB" sz="1400" dirty="0" smtClean="0"/>
              <a:t>JSHint (gulp-</a:t>
            </a:r>
            <a:r>
              <a:rPr lang="en-GB" sz="1400" dirty="0" err="1" smtClean="0"/>
              <a:t>jshint</a:t>
            </a:r>
            <a:r>
              <a:rPr lang="en-GB" sz="1400" dirty="0" smtClean="0"/>
              <a:t>)</a:t>
            </a:r>
          </a:p>
          <a:p>
            <a:pPr lvl="1">
              <a:buFont typeface="Wingdings" panose="05000000000000000000" pitchFamily="2" charset="2"/>
              <a:buChar char="Ø"/>
            </a:pPr>
            <a:r>
              <a:rPr lang="en-GB" sz="1400" dirty="0" smtClean="0"/>
              <a:t>Concatenation (gulp-</a:t>
            </a:r>
            <a:r>
              <a:rPr lang="en-GB" sz="1400" dirty="0" err="1" smtClean="0"/>
              <a:t>concat</a:t>
            </a:r>
            <a:r>
              <a:rPr lang="en-GB" sz="1400" dirty="0" smtClean="0"/>
              <a:t>)</a:t>
            </a:r>
          </a:p>
          <a:p>
            <a:pPr lvl="1">
              <a:buFont typeface="Wingdings" panose="05000000000000000000" pitchFamily="2" charset="2"/>
              <a:buChar char="Ø"/>
            </a:pPr>
            <a:r>
              <a:rPr lang="en-GB" sz="1400" dirty="0" err="1" smtClean="0"/>
              <a:t>Uglify</a:t>
            </a:r>
            <a:r>
              <a:rPr lang="en-GB" sz="1400" dirty="0" smtClean="0"/>
              <a:t> (gulp-</a:t>
            </a:r>
            <a:r>
              <a:rPr lang="en-GB" sz="1400" dirty="0" err="1" smtClean="0"/>
              <a:t>uglify</a:t>
            </a:r>
            <a:r>
              <a:rPr lang="en-GB" sz="1400" dirty="0" smtClean="0"/>
              <a:t>)</a:t>
            </a:r>
          </a:p>
          <a:p>
            <a:pPr lvl="1">
              <a:buFont typeface="Wingdings" panose="05000000000000000000" pitchFamily="2" charset="2"/>
              <a:buChar char="Ø"/>
            </a:pPr>
            <a:r>
              <a:rPr lang="en-GB" sz="1400" dirty="0" smtClean="0"/>
              <a:t>Notify of changes (gulp-notify)</a:t>
            </a:r>
            <a:endParaRPr lang="en-GB" sz="1400" dirty="0"/>
          </a:p>
          <a:p>
            <a:r>
              <a:rPr lang="en-GB" sz="1600" dirty="0" smtClean="0"/>
              <a:t>Create tasks for scripts, styles, images </a:t>
            </a:r>
            <a:r>
              <a:rPr lang="en-GB" sz="1600" dirty="0" err="1" smtClean="0"/>
              <a:t>etc</a:t>
            </a:r>
            <a:endParaRPr lang="en-GB" sz="1600" dirty="0" smtClean="0"/>
          </a:p>
          <a:p>
            <a:r>
              <a:rPr lang="en-GB" sz="1600" b="1" dirty="0" smtClean="0"/>
              <a:t>Advantages of Gulp:</a:t>
            </a:r>
            <a:r>
              <a:rPr lang="en-GB" sz="1600" dirty="0" smtClean="0"/>
              <a:t> It uses </a:t>
            </a:r>
            <a:r>
              <a:rPr lang="en-GB" sz="1600" dirty="0"/>
              <a:t>node.js </a:t>
            </a:r>
            <a:r>
              <a:rPr lang="en-GB" sz="1600" dirty="0" smtClean="0"/>
              <a:t>streams API, </a:t>
            </a:r>
            <a:r>
              <a:rPr lang="en-GB" sz="1600" dirty="0"/>
              <a:t>making it faster to build as it doesn’t need to write temporary files/folders to </a:t>
            </a:r>
            <a:r>
              <a:rPr lang="en-GB" sz="1600" dirty="0" smtClean="0"/>
              <a:t>disk. So it is very much faster than Grunt</a:t>
            </a:r>
          </a:p>
        </p:txBody>
      </p:sp>
    </p:spTree>
    <p:extLst>
      <p:ext uri="{BB962C8B-B14F-4D97-AF65-F5344CB8AC3E}">
        <p14:creationId xmlns:p14="http://schemas.microsoft.com/office/powerpoint/2010/main" val="703290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NodeJS works?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996" y="1600200"/>
            <a:ext cx="7969436" cy="4761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Static Code Checker</a:t>
            </a:r>
            <a:endParaRPr lang="en-US" dirty="0"/>
          </a:p>
        </p:txBody>
      </p:sp>
      <p:sp>
        <p:nvSpPr>
          <p:cNvPr id="3" name="Content Placeholder 2"/>
          <p:cNvSpPr>
            <a:spLocks noGrp="1"/>
          </p:cNvSpPr>
          <p:nvPr>
            <p:ph idx="1"/>
          </p:nvPr>
        </p:nvSpPr>
        <p:spPr/>
        <p:txBody>
          <a:bodyPr>
            <a:normAutofit/>
          </a:bodyPr>
          <a:lstStyle/>
          <a:p>
            <a:r>
              <a:rPr lang="en-US" sz="1600" b="1" dirty="0" smtClean="0"/>
              <a:t>Lint </a:t>
            </a:r>
            <a:r>
              <a:rPr lang="en-GB" sz="1600" dirty="0"/>
              <a:t>is the process of checking the source code for Programmatic as well as Stylistic </a:t>
            </a:r>
            <a:r>
              <a:rPr lang="en-GB" sz="1600" dirty="0" smtClean="0"/>
              <a:t>errors</a:t>
            </a:r>
          </a:p>
          <a:p>
            <a:r>
              <a:rPr lang="en-GB" sz="1600" dirty="0" smtClean="0"/>
              <a:t>Some of the JavaScript static code analysis tools are as follows:</a:t>
            </a:r>
          </a:p>
          <a:p>
            <a:pPr lvl="1">
              <a:buFont typeface="Wingdings" panose="05000000000000000000" pitchFamily="2" charset="2"/>
              <a:buChar char="Ø"/>
            </a:pPr>
            <a:r>
              <a:rPr lang="en-GB" sz="1400" dirty="0" smtClean="0"/>
              <a:t>ESLint - </a:t>
            </a:r>
            <a:r>
              <a:rPr lang="en-GB" sz="1400" dirty="0"/>
              <a:t>The pluggable linting utility for JavaScript and JSX</a:t>
            </a:r>
            <a:endParaRPr lang="en-GB" sz="1400" dirty="0" smtClean="0"/>
          </a:p>
          <a:p>
            <a:pPr lvl="1">
              <a:buFont typeface="Wingdings" panose="05000000000000000000" pitchFamily="2" charset="2"/>
              <a:buChar char="Ø"/>
            </a:pPr>
            <a:r>
              <a:rPr lang="en-GB" sz="1400" dirty="0" smtClean="0"/>
              <a:t>Google’s Closure Compiler - </a:t>
            </a:r>
            <a:r>
              <a:rPr lang="en-GB" sz="1400" dirty="0"/>
              <a:t>JavaScript optimizer that rewrites code to be faster and smaller, and checks use of native JavaScript functions</a:t>
            </a:r>
            <a:endParaRPr lang="en-GB" sz="1400" dirty="0" smtClean="0"/>
          </a:p>
          <a:p>
            <a:pPr lvl="1">
              <a:buFont typeface="Wingdings" panose="05000000000000000000" pitchFamily="2" charset="2"/>
              <a:buChar char="Ø"/>
            </a:pPr>
            <a:r>
              <a:rPr lang="en-GB" sz="1400" dirty="0" smtClean="0"/>
              <a:t>JSCS - </a:t>
            </a:r>
            <a:r>
              <a:rPr lang="en-US" sz="1400" dirty="0"/>
              <a:t>JavaScript Code Style Checker</a:t>
            </a:r>
            <a:endParaRPr lang="en-GB" sz="1400" dirty="0" smtClean="0"/>
          </a:p>
          <a:p>
            <a:pPr lvl="1">
              <a:buFont typeface="Wingdings" panose="05000000000000000000" pitchFamily="2" charset="2"/>
              <a:buChar char="Ø"/>
            </a:pPr>
            <a:r>
              <a:rPr lang="en-GB" sz="1400" dirty="0" smtClean="0"/>
              <a:t>JSHint - </a:t>
            </a:r>
            <a:r>
              <a:rPr lang="en-GB" sz="1400" dirty="0"/>
              <a:t>A community driven fork of JSLint</a:t>
            </a:r>
            <a:endParaRPr lang="en-GB" sz="1400" dirty="0" smtClean="0"/>
          </a:p>
          <a:p>
            <a:pPr lvl="1">
              <a:buFont typeface="Wingdings" panose="05000000000000000000" pitchFamily="2" charset="2"/>
              <a:buChar char="Ø"/>
            </a:pPr>
            <a:r>
              <a:rPr lang="en-GB" sz="1400" dirty="0" smtClean="0"/>
              <a:t>JSLint - </a:t>
            </a:r>
            <a:r>
              <a:rPr lang="en-GB" sz="1400" dirty="0"/>
              <a:t>JavaScript </a:t>
            </a:r>
            <a:r>
              <a:rPr lang="en-GB" sz="1400" dirty="0">
                <a:hlinkClick r:id="rId2" tooltip="Syntax checker"/>
              </a:rPr>
              <a:t>syntax checker</a:t>
            </a:r>
            <a:r>
              <a:rPr lang="en-GB" sz="1400" dirty="0"/>
              <a:t> and validator</a:t>
            </a:r>
          </a:p>
          <a:p>
            <a:pPr lvl="1">
              <a:buFont typeface="Wingdings" panose="05000000000000000000" pitchFamily="2" charset="2"/>
              <a:buChar char="Ø"/>
            </a:pPr>
            <a:r>
              <a:rPr lang="en-GB" sz="1400" dirty="0" smtClean="0"/>
              <a:t>Plato - </a:t>
            </a:r>
            <a:r>
              <a:rPr lang="en-GB" sz="1400" dirty="0"/>
              <a:t>A source code visualization, static analysis, and complexity tool</a:t>
            </a:r>
            <a:endParaRPr lang="en-GB" sz="1400" dirty="0" smtClean="0"/>
          </a:p>
        </p:txBody>
      </p:sp>
    </p:spTree>
    <p:extLst>
      <p:ext uri="{BB962C8B-B14F-4D97-AF65-F5344CB8AC3E}">
        <p14:creationId xmlns:p14="http://schemas.microsoft.com/office/powerpoint/2010/main" val="435812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https://docs.npmjs.com/cli</a:t>
            </a:r>
            <a:r>
              <a:rPr lang="en-US" sz="1600" dirty="0" smtClean="0">
                <a:hlinkClick r:id="rId2"/>
              </a:rPr>
              <a:t>/</a:t>
            </a:r>
            <a:endParaRPr lang="en-US" sz="1600" dirty="0" smtClean="0"/>
          </a:p>
          <a:p>
            <a:r>
              <a:rPr lang="en-US" sz="1600" dirty="0">
                <a:hlinkClick r:id="rId3"/>
              </a:rPr>
              <a:t>https://</a:t>
            </a:r>
            <a:r>
              <a:rPr lang="en-US" sz="1600" dirty="0" smtClean="0">
                <a:hlinkClick r:id="rId3"/>
              </a:rPr>
              <a:t>nodejs.org/api/documentation.html</a:t>
            </a:r>
            <a:endParaRPr lang="en-US" sz="1600" dirty="0" smtClean="0"/>
          </a:p>
          <a:p>
            <a:r>
              <a:rPr lang="en-US" sz="1600" dirty="0">
                <a:hlinkClick r:id="rId4"/>
              </a:rPr>
              <a:t>http://www.tutorialspoint.com/nodejs</a:t>
            </a:r>
            <a:r>
              <a:rPr lang="en-US" sz="1600" dirty="0" smtClean="0">
                <a:hlinkClick r:id="rId4"/>
              </a:rPr>
              <a:t>/</a:t>
            </a:r>
            <a:endParaRPr lang="en-US" sz="1600" dirty="0" smtClean="0"/>
          </a:p>
          <a:p>
            <a:r>
              <a:rPr lang="en-US" sz="1600" dirty="0">
                <a:hlinkClick r:id="rId5"/>
              </a:rPr>
              <a:t>https://</a:t>
            </a:r>
            <a:r>
              <a:rPr lang="en-US" sz="1600" dirty="0" smtClean="0">
                <a:hlinkClick r:id="rId5"/>
              </a:rPr>
              <a:t>en.wikipedia.org/wiki/POSIX</a:t>
            </a:r>
            <a:endParaRPr lang="en-US" sz="1600" dirty="0" smtClean="0"/>
          </a:p>
          <a:p>
            <a:r>
              <a:rPr lang="en-US" sz="1600" dirty="0">
                <a:hlinkClick r:id="rId6"/>
              </a:rPr>
              <a:t>https://</a:t>
            </a:r>
            <a:r>
              <a:rPr lang="en-US" sz="1600" dirty="0" smtClean="0">
                <a:hlinkClick r:id="rId6"/>
              </a:rPr>
              <a:t>www.quora.com/What-are-the-disadvantages-of-using-Node-js</a:t>
            </a:r>
            <a:endParaRPr lang="en-US" sz="1600" dirty="0" smtClean="0"/>
          </a:p>
          <a:p>
            <a:r>
              <a:rPr lang="en-US" sz="1600" dirty="0">
                <a:hlinkClick r:id="rId7"/>
              </a:rPr>
              <a:t>http://www.ebaytechblog.com/2014/10/02/dont-build-pages-build-modules</a:t>
            </a:r>
            <a:r>
              <a:rPr lang="en-US" sz="1600" dirty="0" smtClean="0">
                <a:hlinkClick r:id="rId7"/>
              </a:rPr>
              <a:t>/</a:t>
            </a:r>
            <a:endParaRPr lang="en-US" sz="1600" dirty="0" smtClean="0"/>
          </a:p>
          <a:p>
            <a:r>
              <a:rPr lang="en-US" sz="1600" dirty="0">
                <a:hlinkClick r:id="rId8"/>
              </a:rPr>
              <a:t>http://blog.carbonfive.com/2014/06/02/node-js-in-production</a:t>
            </a:r>
            <a:r>
              <a:rPr lang="en-US" sz="1600" dirty="0" smtClean="0">
                <a:hlinkClick r:id="rId8"/>
              </a:rPr>
              <a:t>/</a:t>
            </a:r>
            <a:endParaRPr lang="en-US" sz="1600" dirty="0" smtClean="0"/>
          </a:p>
          <a:p>
            <a:r>
              <a:rPr lang="en-US" sz="1600" dirty="0">
                <a:hlinkClick r:id="rId9"/>
              </a:rPr>
              <a:t>http://www.ebaytechblog.com/2013/05/17/how-we-built-ebays-first-node-js-application</a:t>
            </a:r>
            <a:r>
              <a:rPr lang="en-US" sz="1600" dirty="0" smtClean="0">
                <a:hlinkClick r:id="rId9"/>
              </a:rPr>
              <a:t>/</a:t>
            </a:r>
            <a:endParaRPr lang="en-US" sz="1600" dirty="0" smtClean="0"/>
          </a:p>
          <a:p>
            <a:r>
              <a:rPr lang="en-US" sz="1600" dirty="0">
                <a:hlinkClick r:id="rId10"/>
              </a:rPr>
              <a:t>https://</a:t>
            </a:r>
            <a:r>
              <a:rPr lang="en-US" sz="1600" dirty="0" smtClean="0">
                <a:hlinkClick r:id="rId10"/>
              </a:rPr>
              <a:t>github.com/robrighter/node-boilerplate</a:t>
            </a:r>
            <a:endParaRPr lang="en-US" sz="1600" dirty="0" smtClean="0"/>
          </a:p>
          <a:p>
            <a:r>
              <a:rPr lang="en-US" sz="1600" dirty="0">
                <a:hlinkClick r:id="rId11"/>
              </a:rPr>
              <a:t>http://blog.nodejitsu.com/package-dependencies-done-right/#</a:t>
            </a:r>
            <a:r>
              <a:rPr lang="en-US" sz="1600" dirty="0" smtClean="0">
                <a:hlinkClick r:id="rId11"/>
              </a:rPr>
              <a:t>best-practices</a:t>
            </a:r>
            <a:endParaRPr lang="en-US" sz="1600" dirty="0" smtClean="0"/>
          </a:p>
          <a:p>
            <a:r>
              <a:rPr lang="en-US" sz="1600" dirty="0">
                <a:hlinkClick r:id="rId12"/>
              </a:rPr>
              <a:t>https://</a:t>
            </a:r>
            <a:r>
              <a:rPr lang="en-US" sz="1600" dirty="0" smtClean="0">
                <a:hlinkClick r:id="rId12"/>
              </a:rPr>
              <a:t>github.com/nodeapps</a:t>
            </a:r>
            <a:endParaRPr lang="en-US" sz="1600" dirty="0" smtClean="0"/>
          </a:p>
          <a:p>
            <a:r>
              <a:rPr lang="en-US" sz="1600" dirty="0">
                <a:hlinkClick r:id="rId13"/>
              </a:rPr>
              <a:t>https://</a:t>
            </a:r>
            <a:r>
              <a:rPr lang="en-US" sz="1600" dirty="0" smtClean="0">
                <a:hlinkClick r:id="rId13"/>
              </a:rPr>
              <a:t>github.com/ethoinformatics/sample-ui-browserify</a:t>
            </a:r>
            <a:endParaRPr lang="en-US" sz="1600" dirty="0" smtClean="0"/>
          </a:p>
          <a:p>
            <a:r>
              <a:rPr lang="en-US" sz="1600" dirty="0">
                <a:hlinkClick r:id="rId14"/>
              </a:rPr>
              <a:t>https://</a:t>
            </a:r>
            <a:r>
              <a:rPr lang="en-US" sz="1600" dirty="0" smtClean="0">
                <a:hlinkClick r:id="rId14"/>
              </a:rPr>
              <a:t>github.com/gulpjs/gulp</a:t>
            </a:r>
            <a:endParaRPr lang="en-US" sz="1600" dirty="0" smtClean="0"/>
          </a:p>
          <a:p>
            <a:r>
              <a:rPr lang="en-US" sz="1600" dirty="0"/>
              <a:t>http://gruntjs.com/plugins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Libs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16859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Uses</a:t>
            </a:r>
            <a:endParaRPr lang="en-US" dirty="0"/>
          </a:p>
        </p:txBody>
      </p:sp>
      <p:sp>
        <p:nvSpPr>
          <p:cNvPr id="3" name="Content Placeholder 2"/>
          <p:cNvSpPr>
            <a:spLocks noGrp="1"/>
          </p:cNvSpPr>
          <p:nvPr>
            <p:ph idx="1"/>
          </p:nvPr>
        </p:nvSpPr>
        <p:spPr/>
        <p:txBody>
          <a:bodyPr>
            <a:normAutofit/>
          </a:bodyPr>
          <a:lstStyle/>
          <a:p>
            <a:r>
              <a:rPr lang="en-GB" sz="1600" dirty="0" smtClean="0"/>
              <a:t>Used to develop I/O intensive web applications such as video streaming sites, single-page applications etc</a:t>
            </a:r>
            <a:r>
              <a:rPr lang="en-GB" sz="1600" dirty="0"/>
              <a:t>.</a:t>
            </a:r>
            <a:endParaRPr lang="en-GB" sz="1600" dirty="0" smtClean="0"/>
          </a:p>
        </p:txBody>
      </p:sp>
    </p:spTree>
    <p:extLst>
      <p:ext uri="{BB962C8B-B14F-4D97-AF65-F5344CB8AC3E}">
        <p14:creationId xmlns:p14="http://schemas.microsoft.com/office/powerpoint/2010/main" val="1437993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Features</a:t>
            </a:r>
            <a:endParaRPr lang="en-US" dirty="0"/>
          </a:p>
        </p:txBody>
      </p:sp>
      <p:sp>
        <p:nvSpPr>
          <p:cNvPr id="3" name="Content Placeholder 2"/>
          <p:cNvSpPr>
            <a:spLocks noGrp="1"/>
          </p:cNvSpPr>
          <p:nvPr>
            <p:ph idx="1"/>
          </p:nvPr>
        </p:nvSpPr>
        <p:spPr/>
        <p:txBody>
          <a:bodyPr>
            <a:normAutofit/>
          </a:bodyPr>
          <a:lstStyle/>
          <a:p>
            <a:r>
              <a:rPr lang="en-GB" sz="1600" dirty="0" smtClean="0"/>
              <a:t>Asynchronous and Event Driven</a:t>
            </a:r>
          </a:p>
          <a:p>
            <a:r>
              <a:rPr lang="en-GB" sz="1600" dirty="0" smtClean="0"/>
              <a:t>Very Fast</a:t>
            </a:r>
          </a:p>
          <a:p>
            <a:r>
              <a:rPr lang="en-GB" sz="1600" dirty="0" smtClean="0"/>
              <a:t>Single Threaded but highly scalable</a:t>
            </a:r>
          </a:p>
          <a:p>
            <a:r>
              <a:rPr lang="en-GB" sz="1600" dirty="0" smtClean="0"/>
              <a:t>No buffering</a:t>
            </a:r>
          </a:p>
        </p:txBody>
      </p:sp>
    </p:spTree>
    <p:extLst>
      <p:ext uri="{BB962C8B-B14F-4D97-AF65-F5344CB8AC3E}">
        <p14:creationId xmlns:p14="http://schemas.microsoft.com/office/powerpoint/2010/main" val="3776892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NodeJS?</a:t>
            </a:r>
            <a:endParaRPr lang="en-US" dirty="0"/>
          </a:p>
        </p:txBody>
      </p:sp>
      <p:sp>
        <p:nvSpPr>
          <p:cNvPr id="3" name="Content Placeholder 2"/>
          <p:cNvSpPr>
            <a:spLocks noGrp="1"/>
          </p:cNvSpPr>
          <p:nvPr>
            <p:ph idx="1"/>
          </p:nvPr>
        </p:nvSpPr>
        <p:spPr/>
        <p:txBody>
          <a:bodyPr>
            <a:normAutofit/>
          </a:bodyPr>
          <a:lstStyle/>
          <a:p>
            <a:r>
              <a:rPr lang="en-GB" sz="1600" dirty="0" smtClean="0"/>
              <a:t>I/O bound applications</a:t>
            </a:r>
          </a:p>
          <a:p>
            <a:r>
              <a:rPr lang="en-GB" sz="1600" dirty="0" smtClean="0"/>
              <a:t>Data streaming applications</a:t>
            </a:r>
          </a:p>
          <a:p>
            <a:r>
              <a:rPr lang="en-GB" sz="1600" dirty="0" smtClean="0"/>
              <a:t>Data Intensive Real Time Applications (DIRT)</a:t>
            </a:r>
          </a:p>
          <a:p>
            <a:r>
              <a:rPr lang="en-GB" sz="1600" dirty="0" smtClean="0"/>
              <a:t>JSON API based applications</a:t>
            </a:r>
          </a:p>
          <a:p>
            <a:r>
              <a:rPr lang="en-GB" sz="1600" dirty="0" smtClean="0"/>
              <a:t>Single Page applications</a:t>
            </a:r>
          </a:p>
          <a:p>
            <a:endParaRPr lang="en-GB" sz="1600" dirty="0" smtClean="0"/>
          </a:p>
          <a:p>
            <a:endParaRPr lang="en-US" sz="1600" dirty="0"/>
          </a:p>
        </p:txBody>
      </p:sp>
    </p:spTree>
    <p:extLst>
      <p:ext uri="{BB962C8B-B14F-4D97-AF65-F5344CB8AC3E}">
        <p14:creationId xmlns:p14="http://schemas.microsoft.com/office/powerpoint/2010/main" val="2686653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not to use NodeJS?</a:t>
            </a:r>
            <a:endParaRPr lang="en-US" dirty="0"/>
          </a:p>
        </p:txBody>
      </p:sp>
      <p:sp>
        <p:nvSpPr>
          <p:cNvPr id="3" name="Content Placeholder 2"/>
          <p:cNvSpPr>
            <a:spLocks noGrp="1"/>
          </p:cNvSpPr>
          <p:nvPr>
            <p:ph idx="1"/>
          </p:nvPr>
        </p:nvSpPr>
        <p:spPr/>
        <p:txBody>
          <a:bodyPr/>
          <a:lstStyle/>
          <a:p>
            <a:r>
              <a:rPr lang="en-GB" sz="1600" dirty="0" smtClean="0"/>
              <a:t>CPU intensive applications</a:t>
            </a:r>
          </a:p>
          <a:p>
            <a:endParaRPr lang="en-GB" dirty="0" smtClean="0"/>
          </a:p>
          <a:p>
            <a:endParaRPr lang="en-US" dirty="0"/>
          </a:p>
        </p:txBody>
      </p:sp>
    </p:spTree>
    <p:extLst>
      <p:ext uri="{BB962C8B-B14F-4D97-AF65-F5344CB8AC3E}">
        <p14:creationId xmlns:p14="http://schemas.microsoft.com/office/powerpoint/2010/main" val="62159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Advantages</a:t>
            </a:r>
            <a:endParaRPr lang="en-US" dirty="0"/>
          </a:p>
        </p:txBody>
      </p:sp>
      <p:sp>
        <p:nvSpPr>
          <p:cNvPr id="3" name="Content Placeholder 2"/>
          <p:cNvSpPr>
            <a:spLocks noGrp="1"/>
          </p:cNvSpPr>
          <p:nvPr>
            <p:ph idx="1"/>
          </p:nvPr>
        </p:nvSpPr>
        <p:spPr/>
        <p:txBody>
          <a:bodyPr>
            <a:normAutofit/>
          </a:bodyPr>
          <a:lstStyle/>
          <a:p>
            <a:r>
              <a:rPr lang="en-GB" sz="1600" dirty="0" smtClean="0"/>
              <a:t>No need of context switching as NodeJS runs on single thread</a:t>
            </a:r>
          </a:p>
          <a:p>
            <a:r>
              <a:rPr lang="en-GB" sz="1600" dirty="0" smtClean="0"/>
              <a:t>Scalable due to non-blocking I/O </a:t>
            </a:r>
          </a:p>
          <a:p>
            <a:r>
              <a:rPr lang="en-GB" sz="1600" dirty="0" smtClean="0"/>
              <a:t>Example: In mobile apps, NodeJS is best at talking to other services. LinkedIn mobile apps use NodeJS</a:t>
            </a:r>
          </a:p>
        </p:txBody>
      </p:sp>
    </p:spTree>
    <p:extLst>
      <p:ext uri="{BB962C8B-B14F-4D97-AF65-F5344CB8AC3E}">
        <p14:creationId xmlns:p14="http://schemas.microsoft.com/office/powerpoint/2010/main" val="1258514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3495</TotalTime>
  <Words>1226</Words>
  <Application>Microsoft Office PowerPoint</Application>
  <PresentationFormat>On-screen Show (4:3)</PresentationFormat>
  <Paragraphs>223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NodeJS</vt:lpstr>
      <vt:lpstr>NodeJS</vt:lpstr>
      <vt:lpstr>How NodeJS works?</vt:lpstr>
      <vt:lpstr>NodeJS Libs</vt:lpstr>
      <vt:lpstr>NodeJS Uses</vt:lpstr>
      <vt:lpstr>NodeJS Features</vt:lpstr>
      <vt:lpstr>Where to use NodeJS?</vt:lpstr>
      <vt:lpstr>Where not to use NodeJS?</vt:lpstr>
      <vt:lpstr>NodeJS Advantages</vt:lpstr>
      <vt:lpstr>NodeJS Disadvantages</vt:lpstr>
      <vt:lpstr>NodeJS – Practical Issues</vt:lpstr>
      <vt:lpstr>NodeJS REPL </vt:lpstr>
      <vt:lpstr>Event Loop </vt:lpstr>
      <vt:lpstr>EventEmitter </vt:lpstr>
      <vt:lpstr>File System Vs Stream API </vt:lpstr>
      <vt:lpstr>Sync </vt:lpstr>
      <vt:lpstr>Global Objects </vt:lpstr>
      <vt:lpstr>Utility Modules</vt:lpstr>
      <vt:lpstr>Express Framework </vt:lpstr>
      <vt:lpstr>Package and Module </vt:lpstr>
      <vt:lpstr>npm-shrinkwrap</vt:lpstr>
      <vt:lpstr>npm commands</vt:lpstr>
      <vt:lpstr>Node - Debugging</vt:lpstr>
      <vt:lpstr>Node – Best Practices</vt:lpstr>
      <vt:lpstr>Node – Run in Production</vt:lpstr>
      <vt:lpstr>Node – Ansible</vt:lpstr>
      <vt:lpstr>Node – Browserify</vt:lpstr>
      <vt:lpstr>Grunt</vt:lpstr>
      <vt:lpstr>Gulp</vt:lpstr>
      <vt:lpstr>JavaScript Static Code Checker</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216</cp:revision>
  <dcterms:created xsi:type="dcterms:W3CDTF">2016-02-28T16:32:10Z</dcterms:created>
  <dcterms:modified xsi:type="dcterms:W3CDTF">2016-03-09T21:24:38Z</dcterms:modified>
</cp:coreProperties>
</file>