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10" r:id="rId4"/>
    <p:sldId id="311" r:id="rId5"/>
    <p:sldId id="312" r:id="rId6"/>
    <p:sldId id="313" r:id="rId7"/>
    <p:sldId id="314" r:id="rId8"/>
    <p:sldId id="315" r:id="rId9"/>
    <p:sldId id="318" r:id="rId10"/>
    <p:sldId id="316" r:id="rId11"/>
    <p:sldId id="317" r:id="rId12"/>
    <p:sldId id="319" r:id="rId13"/>
    <p:sldId id="320" r:id="rId14"/>
    <p:sldId id="321" r:id="rId15"/>
    <p:sldId id="299" r:id="rId16"/>
    <p:sldId id="296" r:id="rId17"/>
    <p:sldId id="297" r:id="rId18"/>
    <p:sldId id="298" r:id="rId19"/>
    <p:sldId id="300" r:id="rId20"/>
    <p:sldId id="301" r:id="rId21"/>
    <p:sldId id="302" r:id="rId22"/>
    <p:sldId id="303" r:id="rId23"/>
    <p:sldId id="304" r:id="rId24"/>
    <p:sldId id="305" r:id="rId25"/>
    <p:sldId id="306" r:id="rId26"/>
    <p:sldId id="307" r:id="rId27"/>
    <p:sldId id="308" r:id="rId28"/>
    <p:sldId id="309"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79"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2/25/2018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icroservices.io/patterns/service-registr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icroservices.io/patterns/data/event-sourcing.html" TargetMode="External"/><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 Id="rId4" Type="http://schemas.openxmlformats.org/officeDocument/2006/relationships/hyperlink" Target="https://martinfowler.com/bliki/CircuitBreak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using AWS</a:t>
            </a:r>
            <a:br>
              <a:rPr lang="en-US" dirty="0" smtClean="0"/>
            </a:br>
            <a:r>
              <a:rPr lang="en-US" sz="1400" dirty="0" smtClean="0"/>
              <a:t>(disclaimer : This is just a personal notes. Some of the contents are copied from AWS whitepapers and website)</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lnSpcReduction="10000"/>
          </a:bodyPr>
          <a:lstStyle/>
          <a:p>
            <a:r>
              <a:rPr lang="en-GB" sz="2000" b="1" dirty="0" smtClean="0"/>
              <a:t>Why API gateway?</a:t>
            </a:r>
          </a:p>
          <a:p>
            <a:pPr lvl="1">
              <a:buFont typeface="Wingdings" panose="05000000000000000000" pitchFamily="2" charset="2"/>
              <a:buChar char="Ø"/>
            </a:pPr>
            <a:r>
              <a:rPr lang="en-GB" sz="1600" dirty="0" smtClean="0"/>
              <a:t>Single entry point for all clients</a:t>
            </a:r>
          </a:p>
          <a:p>
            <a:pPr lvl="1">
              <a:buFont typeface="Wingdings" panose="05000000000000000000" pitchFamily="2" charset="2"/>
              <a:buChar char="Ø"/>
            </a:pPr>
            <a:r>
              <a:rPr lang="en-GB" sz="1600" dirty="0" smtClean="0"/>
              <a:t>Authenticate the client and generates the access token (JSON web token) which will be used by service</a:t>
            </a:r>
          </a:p>
          <a:p>
            <a:pPr lvl="1">
              <a:buFont typeface="Wingdings" panose="05000000000000000000" pitchFamily="2" charset="2"/>
              <a:buChar char="Ø"/>
            </a:pPr>
            <a:r>
              <a:rPr lang="en-GB" sz="1600" dirty="0" smtClean="0"/>
              <a:t>The </a:t>
            </a:r>
            <a:r>
              <a:rPr lang="en-GB" sz="1600" dirty="0"/>
              <a:t>number of service instances and their locations </a:t>
            </a:r>
            <a:r>
              <a:rPr lang="en-GB" sz="1600" dirty="0">
                <a:solidFill>
                  <a:srgbClr val="FF0000"/>
                </a:solidFill>
              </a:rPr>
              <a:t>(</a:t>
            </a:r>
            <a:r>
              <a:rPr lang="en-GB" sz="1600" dirty="0" smtClean="0">
                <a:solidFill>
                  <a:srgbClr val="FF0000"/>
                </a:solidFill>
              </a:rPr>
              <a:t>host + port</a:t>
            </a:r>
            <a:r>
              <a:rPr lang="en-GB" sz="1600" dirty="0">
                <a:solidFill>
                  <a:srgbClr val="FF0000"/>
                </a:solidFill>
              </a:rPr>
              <a:t>) </a:t>
            </a:r>
            <a:r>
              <a:rPr lang="en-GB" sz="1600" dirty="0"/>
              <a:t>changes </a:t>
            </a:r>
            <a:r>
              <a:rPr lang="en-GB" sz="1600" dirty="0" smtClean="0"/>
              <a:t>dynamically</a:t>
            </a:r>
          </a:p>
          <a:p>
            <a:pPr lvl="1">
              <a:buFont typeface="Wingdings" panose="05000000000000000000" pitchFamily="2" charset="2"/>
              <a:buChar char="Ø"/>
            </a:pPr>
            <a:r>
              <a:rPr lang="en-GB" sz="1600" dirty="0"/>
              <a:t>Partitioning into services can change over time and should be hidden from </a:t>
            </a:r>
            <a:r>
              <a:rPr lang="en-GB" sz="1600" dirty="0" smtClean="0"/>
              <a:t>clients</a:t>
            </a:r>
          </a:p>
          <a:p>
            <a:pPr lvl="1">
              <a:buFont typeface="Wingdings" panose="05000000000000000000" pitchFamily="2" charset="2"/>
              <a:buChar char="Ø"/>
            </a:pPr>
            <a:r>
              <a:rPr lang="en-GB" sz="1600" dirty="0"/>
              <a:t>Services might use a diverse set of protocols, some of which might not be web </a:t>
            </a:r>
            <a:r>
              <a:rPr lang="en-GB" sz="1600" dirty="0" smtClean="0"/>
              <a:t>friendly</a:t>
            </a:r>
          </a:p>
          <a:p>
            <a:pPr lvl="1">
              <a:buFont typeface="Wingdings" panose="05000000000000000000" pitchFamily="2" charset="2"/>
              <a:buChar char="Ø"/>
            </a:pPr>
            <a:r>
              <a:rPr lang="en-GB" sz="1600" dirty="0"/>
              <a:t>Different clients need different </a:t>
            </a:r>
            <a:r>
              <a:rPr lang="en-GB" sz="1600" dirty="0" smtClean="0"/>
              <a:t>data</a:t>
            </a:r>
          </a:p>
          <a:p>
            <a:pPr lvl="1">
              <a:buFont typeface="Wingdings" panose="05000000000000000000" pitchFamily="2" charset="2"/>
              <a:buChar char="Ø"/>
            </a:pPr>
            <a:r>
              <a:rPr lang="en-GB" sz="1600" dirty="0"/>
              <a:t>Network performance is different for different types of </a:t>
            </a:r>
            <a:r>
              <a:rPr lang="en-GB" sz="1600" dirty="0" smtClean="0"/>
              <a:t>clients (i.e. Mobile, Web etc.)</a:t>
            </a:r>
          </a:p>
          <a:p>
            <a:r>
              <a:rPr lang="en-GB" sz="2000" b="1" dirty="0" smtClean="0"/>
              <a:t>API gateway benefits?</a:t>
            </a:r>
          </a:p>
          <a:p>
            <a:pPr lvl="1">
              <a:buFont typeface="Wingdings" panose="05000000000000000000" pitchFamily="2" charset="2"/>
              <a:buChar char="Ø"/>
            </a:pPr>
            <a:r>
              <a:rPr lang="en-GB" sz="1600" dirty="0" smtClean="0"/>
              <a:t>Solves the problem of determining the </a:t>
            </a:r>
            <a:r>
              <a:rPr lang="en-GB" sz="1600" b="1" dirty="0" smtClean="0">
                <a:solidFill>
                  <a:srgbClr val="FF0000"/>
                </a:solidFill>
              </a:rPr>
              <a:t>location of service instance</a:t>
            </a:r>
          </a:p>
          <a:p>
            <a:pPr lvl="1">
              <a:buFont typeface="Wingdings" panose="05000000000000000000" pitchFamily="2" charset="2"/>
              <a:buChar char="Ø"/>
            </a:pPr>
            <a:r>
              <a:rPr lang="en-GB" sz="1600" dirty="0" smtClean="0"/>
              <a:t>Provides the optimal API for each client</a:t>
            </a:r>
          </a:p>
          <a:p>
            <a:pPr lvl="1">
              <a:buFont typeface="Wingdings" panose="05000000000000000000" pitchFamily="2" charset="2"/>
              <a:buChar char="Ø"/>
            </a:pPr>
            <a:r>
              <a:rPr lang="en-GB" sz="1600" dirty="0"/>
              <a:t>Reduces the number of </a:t>
            </a:r>
            <a:r>
              <a:rPr lang="en-GB" sz="1600" dirty="0" smtClean="0"/>
              <a:t>requests/roundtrips</a:t>
            </a:r>
            <a:r>
              <a:rPr lang="en-GB" sz="1600" dirty="0"/>
              <a:t>. For example, the API gateway enables clients to retrieve data from multiple services with a single round-trip. Fewer requests also means less overhead and improves the user experience. An API gateway is essential for mobile applications.</a:t>
            </a:r>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09792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GB" sz="1600" dirty="0"/>
              <a:t>Simplifies the client by moving logic for </a:t>
            </a:r>
            <a:r>
              <a:rPr lang="en-GB" sz="1600" b="1" dirty="0">
                <a:solidFill>
                  <a:srgbClr val="FF0000"/>
                </a:solidFill>
              </a:rPr>
              <a:t>calling multiple services from the client</a:t>
            </a:r>
            <a:r>
              <a:rPr lang="en-GB" sz="1600" b="1" dirty="0"/>
              <a:t> </a:t>
            </a:r>
            <a:r>
              <a:rPr lang="en-GB" sz="1600" dirty="0"/>
              <a:t>to API </a:t>
            </a:r>
            <a:r>
              <a:rPr lang="en-GB" sz="1600" dirty="0" smtClean="0"/>
              <a:t>gateway</a:t>
            </a:r>
          </a:p>
          <a:p>
            <a:r>
              <a:rPr lang="en-GB" sz="2000" b="1" dirty="0" smtClean="0"/>
              <a:t>API Gateway Drawbacks:-</a:t>
            </a:r>
          </a:p>
          <a:p>
            <a:pPr lvl="1">
              <a:buFont typeface="Wingdings" panose="05000000000000000000" pitchFamily="2" charset="2"/>
              <a:buChar char="Ø"/>
            </a:pPr>
            <a:r>
              <a:rPr lang="en-GB" sz="1600" dirty="0" smtClean="0"/>
              <a:t>Increased complexity - </a:t>
            </a:r>
            <a:r>
              <a:rPr lang="en-GB" sz="1600" dirty="0"/>
              <a:t>the API gateway is yet </a:t>
            </a:r>
            <a:r>
              <a:rPr lang="en-GB" sz="1600" dirty="0">
                <a:solidFill>
                  <a:srgbClr val="FF0000"/>
                </a:solidFill>
              </a:rPr>
              <a:t>another moving part </a:t>
            </a:r>
            <a:r>
              <a:rPr lang="en-GB" sz="1600" dirty="0"/>
              <a:t>that must be developed, deployed and </a:t>
            </a:r>
            <a:r>
              <a:rPr lang="en-GB" sz="1600" dirty="0" smtClean="0"/>
              <a:t>managed</a:t>
            </a:r>
          </a:p>
          <a:p>
            <a:pPr lvl="1">
              <a:buFont typeface="Wingdings" panose="05000000000000000000" pitchFamily="2" charset="2"/>
              <a:buChar char="Ø"/>
            </a:pPr>
            <a:r>
              <a:rPr lang="en-GB" sz="1600" dirty="0"/>
              <a:t>Increased response time due to the additional network hop through the API gateway - however, for most applications the cost of an extra roundtrip is </a:t>
            </a:r>
            <a:r>
              <a:rPr lang="en-GB" sz="1600" dirty="0" smtClean="0"/>
              <a:t>insignificant</a:t>
            </a:r>
          </a:p>
          <a:p>
            <a:r>
              <a:rPr lang="en-GB" sz="2000" b="1" dirty="0"/>
              <a:t>API Gateway </a:t>
            </a:r>
            <a:r>
              <a:rPr lang="en-GB" sz="2000" b="1" dirty="0" smtClean="0"/>
              <a:t>Implementations:-</a:t>
            </a:r>
          </a:p>
          <a:p>
            <a:pPr lvl="1">
              <a:buFont typeface="Wingdings" panose="05000000000000000000" pitchFamily="2" charset="2"/>
              <a:buChar char="Ø"/>
            </a:pPr>
            <a:r>
              <a:rPr lang="en-GB" sz="1600" dirty="0" smtClean="0"/>
              <a:t>Netflix API gateway</a:t>
            </a:r>
          </a:p>
          <a:p>
            <a:pPr lvl="1">
              <a:buFont typeface="Wingdings" panose="05000000000000000000" pitchFamily="2" charset="2"/>
              <a:buChar char="Ø"/>
            </a:pPr>
            <a:r>
              <a:rPr lang="en-GB" sz="1600" dirty="0" smtClean="0"/>
              <a:t>AWS API gateway</a:t>
            </a:r>
          </a:p>
          <a:p>
            <a:r>
              <a:rPr lang="en-GB" sz="2000" b="1" dirty="0" smtClean="0"/>
              <a:t>API </a:t>
            </a:r>
            <a:r>
              <a:rPr lang="en-GB" sz="2000" b="1" dirty="0"/>
              <a:t>Gateway </a:t>
            </a:r>
            <a:r>
              <a:rPr lang="en-GB" sz="2000" b="1" dirty="0" smtClean="0"/>
              <a:t>Patterns:-</a:t>
            </a:r>
          </a:p>
          <a:p>
            <a:pPr marL="560070" lvl="2" indent="-285750">
              <a:buFont typeface="Wingdings" panose="05000000000000000000" pitchFamily="2" charset="2"/>
              <a:buChar char="Ø"/>
            </a:pPr>
            <a:r>
              <a:rPr lang="en-GB" sz="1600" dirty="0" smtClean="0"/>
              <a:t>Either use client side or server side service discovery</a:t>
            </a:r>
          </a:p>
          <a:p>
            <a:pPr marL="560070" lvl="2" indent="-285750">
              <a:buFont typeface="Wingdings" panose="05000000000000000000" pitchFamily="2" charset="2"/>
              <a:buChar char="Ø"/>
            </a:pPr>
            <a:r>
              <a:rPr lang="en-GB" sz="1600" dirty="0" smtClean="0"/>
              <a:t>Authenticates the user and pass an </a:t>
            </a:r>
            <a:r>
              <a:rPr lang="en-GB" sz="1600" dirty="0" smtClean="0">
                <a:solidFill>
                  <a:srgbClr val="FF0000"/>
                </a:solidFill>
              </a:rPr>
              <a:t>Access Token</a:t>
            </a:r>
          </a:p>
          <a:p>
            <a:pPr marL="560070" lvl="2" indent="-285750">
              <a:buFont typeface="Wingdings" panose="05000000000000000000" pitchFamily="2" charset="2"/>
              <a:buChar char="Ø"/>
            </a:pPr>
            <a:r>
              <a:rPr lang="en-GB" sz="1600" dirty="0" smtClean="0"/>
              <a:t>Uses Circuit Breaker</a:t>
            </a:r>
          </a:p>
          <a:p>
            <a:pPr marL="560070" lvl="2" indent="-285750">
              <a:buFont typeface="Wingdings" panose="05000000000000000000" pitchFamily="2" charset="2"/>
              <a:buChar char="Ø"/>
            </a:pPr>
            <a:r>
              <a:rPr lang="en-GB" sz="1600" dirty="0" smtClean="0"/>
              <a:t>Often implements the </a:t>
            </a:r>
            <a:r>
              <a:rPr lang="en-GB" sz="1600" dirty="0" smtClean="0">
                <a:solidFill>
                  <a:srgbClr val="FF0000"/>
                </a:solidFill>
              </a:rPr>
              <a:t>API Composition Pattern</a:t>
            </a:r>
            <a:endParaRPr lang="en-GB" sz="1600" dirty="0">
              <a:solidFill>
                <a:srgbClr val="FF0000"/>
              </a:solidFill>
            </a:endParaRPr>
          </a:p>
          <a:p>
            <a:endParaRPr lang="en-GB" sz="2000" b="1"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91595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Centralized logging</a:t>
            </a:r>
            <a:r>
              <a:rPr lang="en-GB" sz="1600" dirty="0" smtClean="0"/>
              <a:t> - </a:t>
            </a:r>
            <a:r>
              <a:rPr lang="en-GB" sz="1600" dirty="0"/>
              <a:t>Use a centralized logging service that aggregates logs from each service instance. The users can search and </a:t>
            </a:r>
            <a:r>
              <a:rPr lang="en-GB" sz="1600" dirty="0" err="1"/>
              <a:t>analyze</a:t>
            </a:r>
            <a:r>
              <a:rPr lang="en-GB" sz="1600" dirty="0"/>
              <a:t> the logs. They can configure alerts that are triggered when certain messages appear in the logs</a:t>
            </a:r>
            <a:r>
              <a:rPr lang="en-GB" sz="1600" dirty="0" smtClean="0"/>
              <a:t>.</a:t>
            </a:r>
          </a:p>
          <a:p>
            <a:r>
              <a:rPr lang="en-GB" sz="1600" dirty="0" smtClean="0"/>
              <a:t>AWS Cloud Watch</a:t>
            </a:r>
          </a:p>
          <a:p>
            <a:r>
              <a:rPr lang="en-GB" sz="1600" b="1" dirty="0" smtClean="0"/>
              <a:t>Metrics</a:t>
            </a:r>
            <a:r>
              <a:rPr lang="en-GB" sz="1600" dirty="0" smtClean="0"/>
              <a:t> - </a:t>
            </a:r>
            <a:r>
              <a:rPr lang="en-GB" sz="1600" dirty="0"/>
              <a:t>Instrument a service to gather statistics about individual operations. Aggregate metrics in centralized metrics service, which provides reporting and alerting. There are two models for aggregating metrics:</a:t>
            </a:r>
          </a:p>
          <a:p>
            <a:r>
              <a:rPr lang="en-GB" sz="1600" dirty="0"/>
              <a:t>push - the service pushes metrics to the metrics service</a:t>
            </a:r>
          </a:p>
          <a:p>
            <a:r>
              <a:rPr lang="en-GB" sz="1600" dirty="0"/>
              <a:t>pull - the metrics services pulls metrics from the </a:t>
            </a:r>
            <a:r>
              <a:rPr lang="en-GB" sz="1600" dirty="0" smtClean="0"/>
              <a:t>service</a:t>
            </a:r>
          </a:p>
          <a:p>
            <a:r>
              <a:rPr lang="en-GB" sz="1600" dirty="0" smtClean="0"/>
              <a:t>AWS Cloud Watch, Prometheus</a:t>
            </a:r>
          </a:p>
          <a:p>
            <a:r>
              <a:rPr lang="en-GB" sz="1600" b="1" dirty="0" smtClean="0"/>
              <a:t>Audit Logging</a:t>
            </a:r>
            <a:r>
              <a:rPr lang="en-GB" sz="1600" dirty="0" smtClean="0"/>
              <a:t> – Log it in database</a:t>
            </a:r>
          </a:p>
          <a:p>
            <a:r>
              <a:rPr lang="en-GB" sz="1600" b="1" dirty="0" smtClean="0"/>
              <a:t>Distributed Tracing</a:t>
            </a:r>
            <a:r>
              <a:rPr lang="en-GB" sz="1600" dirty="0" smtClean="0"/>
              <a:t> (Monitoring):</a:t>
            </a:r>
          </a:p>
          <a:p>
            <a:pPr lvl="1">
              <a:buFont typeface="Wingdings" panose="05000000000000000000" pitchFamily="2" charset="2"/>
              <a:buChar char="Ø"/>
            </a:pPr>
            <a:r>
              <a:rPr lang="en-GB" sz="1600" dirty="0" smtClean="0"/>
              <a:t>Assigns </a:t>
            </a:r>
            <a:r>
              <a:rPr lang="en-GB" sz="1600" dirty="0"/>
              <a:t>each external request a unique external request </a:t>
            </a:r>
            <a:r>
              <a:rPr lang="en-GB" sz="1600" dirty="0" smtClean="0"/>
              <a:t>id</a:t>
            </a:r>
          </a:p>
          <a:p>
            <a:pPr lvl="1">
              <a:buFont typeface="Wingdings" panose="05000000000000000000" pitchFamily="2" charset="2"/>
              <a:buChar char="Ø"/>
            </a:pPr>
            <a:r>
              <a:rPr lang="en-GB" sz="1600" dirty="0"/>
              <a:t>Passes the external request id to all services that are involved in handling the request</a:t>
            </a:r>
          </a:p>
          <a:p>
            <a:pPr lvl="1">
              <a:buFont typeface="Wingdings" panose="05000000000000000000" pitchFamily="2" charset="2"/>
              <a:buChar char="Ø"/>
            </a:pPr>
            <a:r>
              <a:rPr lang="en-GB" sz="1600" dirty="0" smtClean="0"/>
              <a:t>Include the external request id in all log messages</a:t>
            </a:r>
          </a:p>
          <a:p>
            <a:pPr lvl="1">
              <a:buFont typeface="Wingdings" panose="05000000000000000000" pitchFamily="2" charset="2"/>
              <a:buChar char="Ø"/>
            </a:pPr>
            <a:r>
              <a:rPr lang="en-GB" sz="1600" dirty="0" smtClean="0"/>
              <a:t>Record information about the requests and operations performed</a:t>
            </a:r>
            <a:endParaRPr lang="en-GB" sz="1600" dirty="0"/>
          </a:p>
          <a:p>
            <a:pPr lvl="1">
              <a:buFont typeface="Wingdings" panose="05000000000000000000" pitchFamily="2" charset="2"/>
              <a:buChar char="Ø"/>
            </a:pPr>
            <a:endParaRPr lang="en-GB" sz="1200" dirty="0"/>
          </a:p>
          <a:p>
            <a:endParaRPr lang="en-GB" sz="1600" dirty="0" smtClean="0"/>
          </a:p>
          <a:p>
            <a:endParaRPr lang="en-GB" sz="1600" dirty="0" smtClean="0"/>
          </a:p>
        </p:txBody>
      </p:sp>
    </p:spTree>
    <p:extLst>
      <p:ext uri="{BB962C8B-B14F-4D97-AF65-F5344CB8AC3E}">
        <p14:creationId xmlns:p14="http://schemas.microsoft.com/office/powerpoint/2010/main" val="2155153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Tools – </a:t>
            </a:r>
            <a:r>
              <a:rPr lang="en-GB" sz="1600" dirty="0" err="1" smtClean="0"/>
              <a:t>Microservice</a:t>
            </a:r>
            <a:r>
              <a:rPr lang="en-GB" sz="1600" dirty="0" smtClean="0"/>
              <a:t> chassis framework, </a:t>
            </a:r>
            <a:r>
              <a:rPr lang="en-GB" sz="1600" dirty="0"/>
              <a:t>Spring Cloud Sleuth </a:t>
            </a:r>
            <a:endParaRPr lang="en-GB" sz="1600" dirty="0" smtClean="0"/>
          </a:p>
          <a:p>
            <a:r>
              <a:rPr lang="en-GB" sz="1600" dirty="0"/>
              <a:t>It also tells Spring Cloud Sleuth to deliver traces to </a:t>
            </a:r>
            <a:r>
              <a:rPr lang="en-GB" sz="1600" dirty="0" err="1"/>
              <a:t>Zipkin</a:t>
            </a:r>
            <a:r>
              <a:rPr lang="en-GB" sz="1600" dirty="0"/>
              <a:t> via </a:t>
            </a:r>
            <a:r>
              <a:rPr lang="en-GB" sz="1600" dirty="0" err="1" smtClean="0"/>
              <a:t>RabbitMQ</a:t>
            </a:r>
            <a:endParaRPr lang="en-GB" sz="1600" dirty="0" smtClean="0"/>
          </a:p>
          <a:p>
            <a:r>
              <a:rPr lang="en-GB" sz="1600" b="1" dirty="0" smtClean="0"/>
              <a:t>Exception Tracking</a:t>
            </a:r>
            <a:r>
              <a:rPr lang="en-GB" sz="1600" dirty="0" smtClean="0"/>
              <a:t> - </a:t>
            </a:r>
            <a:r>
              <a:rPr lang="en-GB" sz="1600" dirty="0"/>
              <a:t>Report all exceptions to a centralized exception tracking service that aggregates and tracks exceptions and notifies </a:t>
            </a:r>
            <a:r>
              <a:rPr lang="en-GB" sz="1600" dirty="0" smtClean="0"/>
              <a:t>developers</a:t>
            </a:r>
          </a:p>
          <a:p>
            <a:r>
              <a:rPr lang="en-GB" sz="1600" b="1" dirty="0" smtClean="0"/>
              <a:t>Health Check</a:t>
            </a:r>
            <a:r>
              <a:rPr lang="en-GB" sz="1600" dirty="0" smtClean="0"/>
              <a:t> - </a:t>
            </a:r>
            <a:r>
              <a:rPr lang="en-GB" sz="1600" dirty="0"/>
              <a:t>A service has an health check API endpoint (e.g. HTTP /health) that returns the health of the service. The API endpoint handler performs various checks, such as</a:t>
            </a:r>
          </a:p>
          <a:p>
            <a:pPr lvl="1">
              <a:buFont typeface="Wingdings" panose="05000000000000000000" pitchFamily="2" charset="2"/>
              <a:buChar char="Ø"/>
            </a:pPr>
            <a:r>
              <a:rPr lang="en-GB" sz="1600" dirty="0"/>
              <a:t>the status of the connections to the infrastructure services used by the service instance</a:t>
            </a:r>
          </a:p>
          <a:p>
            <a:pPr lvl="1">
              <a:buFont typeface="Wingdings" panose="05000000000000000000" pitchFamily="2" charset="2"/>
              <a:buChar char="Ø"/>
            </a:pPr>
            <a:r>
              <a:rPr lang="en-GB" sz="1600" dirty="0"/>
              <a:t>the status of the host, e.g. disk space</a:t>
            </a:r>
          </a:p>
          <a:p>
            <a:pPr lvl="1">
              <a:buFont typeface="Wingdings" panose="05000000000000000000" pitchFamily="2" charset="2"/>
              <a:buChar char="Ø"/>
            </a:pPr>
            <a:r>
              <a:rPr lang="en-GB" sz="1600" dirty="0"/>
              <a:t>application specific </a:t>
            </a:r>
            <a:r>
              <a:rPr lang="en-GB" sz="1600" dirty="0" smtClean="0"/>
              <a:t>logic</a:t>
            </a:r>
          </a:p>
          <a:p>
            <a:pPr lvl="1">
              <a:buFont typeface="Wingdings" panose="05000000000000000000" pitchFamily="2" charset="2"/>
              <a:buChar char="Ø"/>
            </a:pPr>
            <a:r>
              <a:rPr lang="en-GB" sz="1600" dirty="0"/>
              <a:t>A health check client - a monitoring service, </a:t>
            </a:r>
            <a:r>
              <a:rPr lang="en-GB" sz="1600" dirty="0">
                <a:hlinkClick r:id="rId2"/>
              </a:rPr>
              <a:t>service registry</a:t>
            </a:r>
            <a:r>
              <a:rPr lang="en-GB" sz="1600" dirty="0"/>
              <a:t> or load balancer - periodically invokes the endpoint to check the health of the service </a:t>
            </a:r>
            <a:r>
              <a:rPr lang="en-GB" sz="1600" dirty="0" smtClean="0"/>
              <a:t>instance</a:t>
            </a:r>
            <a:endParaRPr lang="en-GB" sz="1600" dirty="0"/>
          </a:p>
          <a:p>
            <a:endParaRPr lang="en-GB" sz="1600" dirty="0" smtClean="0"/>
          </a:p>
        </p:txBody>
      </p:sp>
    </p:spTree>
    <p:extLst>
      <p:ext uri="{BB962C8B-B14F-4D97-AF65-F5344CB8AC3E}">
        <p14:creationId xmlns:p14="http://schemas.microsoft.com/office/powerpoint/2010/main" val="494379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normAutofit/>
          </a:bodyPr>
          <a:lstStyle/>
          <a:p>
            <a:r>
              <a:rPr lang="en-GB" sz="1600" dirty="0" smtClean="0"/>
              <a:t>Database per service</a:t>
            </a:r>
          </a:p>
          <a:p>
            <a:r>
              <a:rPr lang="en-GB" sz="1600" dirty="0" smtClean="0"/>
              <a:t>Shared database</a:t>
            </a:r>
          </a:p>
          <a:p>
            <a:r>
              <a:rPr lang="en-GB" sz="1600" dirty="0" smtClean="0"/>
              <a:t>Saga</a:t>
            </a:r>
          </a:p>
          <a:p>
            <a:r>
              <a:rPr lang="en-GB" sz="1600" dirty="0" smtClean="0"/>
              <a:t>API Composition</a:t>
            </a:r>
          </a:p>
          <a:p>
            <a:r>
              <a:rPr lang="en-GB" sz="1600" dirty="0" smtClean="0"/>
              <a:t>CQRS – Command, Query, Responsibility and Segregation</a:t>
            </a:r>
          </a:p>
          <a:p>
            <a:r>
              <a:rPr lang="en-GB" sz="1600" dirty="0" smtClean="0"/>
              <a:t>Event sourcing</a:t>
            </a:r>
          </a:p>
          <a:p>
            <a:r>
              <a:rPr lang="en-GB" sz="1600" dirty="0" smtClean="0"/>
              <a:t>Transaction log tailing</a:t>
            </a:r>
          </a:p>
          <a:p>
            <a:r>
              <a:rPr lang="en-GB" sz="1600" dirty="0" smtClean="0"/>
              <a:t>Database triggers</a:t>
            </a:r>
          </a:p>
          <a:p>
            <a:r>
              <a:rPr lang="en-GB" sz="1600" smtClean="0"/>
              <a:t>Application events</a:t>
            </a:r>
            <a:endParaRPr lang="en-GB" sz="1600" dirty="0" smtClean="0"/>
          </a:p>
        </p:txBody>
      </p:sp>
    </p:spTree>
    <p:extLst>
      <p:ext uri="{BB962C8B-B14F-4D97-AF65-F5344CB8AC3E}">
        <p14:creationId xmlns:p14="http://schemas.microsoft.com/office/powerpoint/2010/main" val="3550896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a:bodyPr>
          <a:lstStyle/>
          <a:p>
            <a:r>
              <a:rPr lang="en-GB" sz="1600" dirty="0" smtClean="0"/>
              <a:t>Microservices using AWS can be developed in many ways:-</a:t>
            </a:r>
          </a:p>
          <a:p>
            <a:pPr lvl="1">
              <a:buFont typeface="Wingdings" panose="05000000000000000000" pitchFamily="2" charset="2"/>
              <a:buChar char="Ø"/>
            </a:pPr>
            <a:r>
              <a:rPr lang="en-GB" sz="1400" dirty="0" smtClean="0"/>
              <a:t>Microservices without the serverless architecture</a:t>
            </a:r>
          </a:p>
          <a:p>
            <a:pPr lvl="1">
              <a:buFont typeface="Wingdings" panose="05000000000000000000" pitchFamily="2" charset="2"/>
              <a:buChar char="Ø"/>
            </a:pPr>
            <a:r>
              <a:rPr lang="en-GB" sz="1400" dirty="0" smtClean="0"/>
              <a:t>Microservices using Amazon Elastic Container service</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74402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API gateway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296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923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1409093"/>
            <a:ext cx="7294388" cy="435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953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The AWS Serverless Application Model (AWS SAM) is a convenient way to define serverless </a:t>
            </a:r>
            <a:r>
              <a:rPr lang="en-GB" sz="1600" dirty="0" smtClean="0"/>
              <a:t>applications. AWS </a:t>
            </a:r>
            <a:r>
              <a:rPr lang="en-GB" sz="1600" dirty="0"/>
              <a:t>SAM is natively supported by CloudFormation and defines a simplified syntax for expressing serverless resources. To deploy your application, simply specify the resources you need as part of your application, along with their associated permissions policies in a CloudFormation template, package your deployment artifacts, and deploy the template.</a:t>
            </a:r>
            <a:endParaRPr lang="en-US" sz="1600" dirty="0" smtClean="0"/>
          </a:p>
        </p:txBody>
      </p:sp>
    </p:spTree>
    <p:extLst>
      <p:ext uri="{BB962C8B-B14F-4D97-AF65-F5344CB8AC3E}">
        <p14:creationId xmlns:p14="http://schemas.microsoft.com/office/powerpoint/2010/main" val="650426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One of the primary challenges with </a:t>
            </a:r>
            <a:r>
              <a:rPr lang="en-GB" sz="1600" dirty="0" smtClean="0"/>
              <a:t>Microservices </a:t>
            </a:r>
            <a:r>
              <a:rPr lang="en-GB" sz="1600" dirty="0"/>
              <a:t>architectures is allowing services to discover and interact with each other. </a:t>
            </a:r>
            <a:endParaRPr lang="en-GB" sz="1600" dirty="0" smtClean="0"/>
          </a:p>
          <a:p>
            <a:r>
              <a:rPr lang="en-GB" sz="1600" dirty="0" smtClean="0"/>
              <a:t>Client-Side Service Discovery:-</a:t>
            </a:r>
          </a:p>
          <a:p>
            <a:pPr lvl="1">
              <a:buFont typeface="Wingdings" panose="05000000000000000000" pitchFamily="2" charset="2"/>
              <a:buChar char="Ø"/>
            </a:pPr>
            <a:r>
              <a:rPr lang="en-GB" sz="1400" dirty="0" smtClean="0"/>
              <a:t>Hard code the IP address of the target as part of the configuration of the communication source</a:t>
            </a:r>
          </a:p>
          <a:p>
            <a:pPr lvl="1">
              <a:buFont typeface="Wingdings" panose="05000000000000000000" pitchFamily="2" charset="2"/>
              <a:buChar char="Ø"/>
            </a:pPr>
            <a:r>
              <a:rPr lang="en-GB" sz="1400" dirty="0"/>
              <a:t>It isn’t recommended for </a:t>
            </a:r>
            <a:r>
              <a:rPr lang="en-GB" sz="1400" dirty="0" smtClean="0"/>
              <a:t>Microservices </a:t>
            </a:r>
            <a:r>
              <a:rPr lang="en-GB" sz="1400" dirty="0"/>
              <a:t>architectures due to the dynamic nature of target properties. Every time the target system changes its properties—regardless of whether it’s the IP address or port information—the source system has to update the </a:t>
            </a:r>
            <a:r>
              <a:rPr lang="en-GB" sz="1400" dirty="0" smtClean="0"/>
              <a:t>configuration</a:t>
            </a:r>
          </a:p>
          <a:p>
            <a:r>
              <a:rPr lang="en-GB" sz="1600" dirty="0" smtClean="0"/>
              <a:t>Application load balancer based service discovery:-</a:t>
            </a:r>
          </a:p>
          <a:p>
            <a:endParaRPr lang="en-GB" sz="1600" dirty="0"/>
          </a:p>
          <a:p>
            <a:pPr lvl="1">
              <a:buFont typeface="Wingdings" panose="05000000000000000000" pitchFamily="2" charset="2"/>
              <a:buChar char="Ø"/>
            </a:pPr>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026180"/>
            <a:ext cx="6120681" cy="218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608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Microservices</a:t>
            </a:r>
            <a:endParaRPr lang="en-US" dirty="0"/>
          </a:p>
        </p:txBody>
      </p:sp>
      <p:sp>
        <p:nvSpPr>
          <p:cNvPr id="3" name="Content Placeholder 2"/>
          <p:cNvSpPr>
            <a:spLocks noGrp="1"/>
          </p:cNvSpPr>
          <p:nvPr>
            <p:ph idx="1"/>
          </p:nvPr>
        </p:nvSpPr>
        <p:spPr/>
        <p:txBody>
          <a:bodyPr>
            <a:normAutofit/>
          </a:bodyPr>
          <a:lstStyle/>
          <a:p>
            <a:r>
              <a:rPr lang="en-GB" sz="1600" dirty="0" smtClean="0"/>
              <a:t>Decentralized</a:t>
            </a:r>
          </a:p>
          <a:p>
            <a:r>
              <a:rPr lang="en-GB" sz="1600" dirty="0" smtClean="0"/>
              <a:t>Polyglot – Each Microservices can be developed in different programming languages based on the requirement and needs</a:t>
            </a:r>
          </a:p>
          <a:p>
            <a:r>
              <a:rPr lang="en-GB" sz="1600" dirty="0" smtClean="0"/>
              <a:t>Independent</a:t>
            </a:r>
          </a:p>
          <a:p>
            <a:r>
              <a:rPr lang="en-GB" sz="1600" dirty="0" smtClean="0"/>
              <a:t>Do one thing well</a:t>
            </a:r>
          </a:p>
          <a:p>
            <a:r>
              <a:rPr lang="en-GB" sz="1600" dirty="0" smtClean="0"/>
              <a:t>Black Box</a:t>
            </a:r>
          </a:p>
          <a:p>
            <a:r>
              <a:rPr lang="en-GB" sz="1600" dirty="0" smtClean="0"/>
              <a:t>You build it, you run it</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b="1" dirty="0" smtClean="0"/>
              <a:t>Application load balancer based service discovery:-</a:t>
            </a:r>
          </a:p>
          <a:p>
            <a:r>
              <a:rPr lang="en-GB" sz="1600" dirty="0" smtClean="0"/>
              <a:t>Advantages:- </a:t>
            </a:r>
          </a:p>
          <a:p>
            <a:pPr lvl="1">
              <a:buFont typeface="Wingdings" panose="05000000000000000000" pitchFamily="2" charset="2"/>
              <a:buChar char="Ø"/>
            </a:pPr>
            <a:r>
              <a:rPr lang="en-GB" sz="1400" dirty="0"/>
              <a:t>P</a:t>
            </a:r>
            <a:r>
              <a:rPr lang="en-GB" sz="1400" dirty="0" smtClean="0"/>
              <a:t>rovides health checks and automatic registration/de-registration of back end services in failure cases</a:t>
            </a:r>
          </a:p>
          <a:p>
            <a:pPr lvl="1">
              <a:buFont typeface="Wingdings" panose="05000000000000000000" pitchFamily="2" charset="2"/>
              <a:buChar char="Ø"/>
            </a:pPr>
            <a:r>
              <a:rPr lang="en-GB" sz="1400" dirty="0" smtClean="0"/>
              <a:t>Offers path and host based routing approaches</a:t>
            </a:r>
          </a:p>
          <a:p>
            <a:pPr lvl="1">
              <a:buFont typeface="Wingdings" panose="05000000000000000000" pitchFamily="2" charset="2"/>
              <a:buChar char="Ø"/>
            </a:pPr>
            <a:r>
              <a:rPr lang="en-GB" sz="1400" dirty="0"/>
              <a:t>You can configure a custom domain name for each </a:t>
            </a:r>
            <a:r>
              <a:rPr lang="en-GB" sz="1400" dirty="0" smtClean="0"/>
              <a:t>Microservice </a:t>
            </a:r>
            <a:r>
              <a:rPr lang="en-GB" sz="1400" dirty="0"/>
              <a:t>and associate the domain name with the Application Load Balancer’s DNS name using a CNAME </a:t>
            </a:r>
            <a:r>
              <a:rPr lang="en-GB" sz="1400" dirty="0" smtClean="0"/>
              <a:t>entry. The </a:t>
            </a:r>
            <a:r>
              <a:rPr lang="en-GB" sz="1400" dirty="0"/>
              <a:t>DNS names of the service endpoints are then published across other applications that need </a:t>
            </a:r>
            <a:r>
              <a:rPr lang="en-GB" sz="1400" dirty="0" smtClean="0"/>
              <a:t>access</a:t>
            </a:r>
          </a:p>
          <a:p>
            <a:r>
              <a:rPr lang="en-GB" sz="1600" dirty="0" smtClean="0"/>
              <a:t>DNS based </a:t>
            </a:r>
            <a:r>
              <a:rPr lang="en-GB" sz="1600" dirty="0"/>
              <a:t>service discovery - Amazon Route 53 could be another source for holding service discovery </a:t>
            </a:r>
            <a:r>
              <a:rPr lang="en-GB" sz="1600" dirty="0" smtClean="0"/>
              <a:t>information</a:t>
            </a:r>
          </a:p>
          <a:p>
            <a:r>
              <a:rPr lang="en-GB" sz="1600" dirty="0" smtClean="0"/>
              <a:t>Service discovery using Amazon ECS event system</a:t>
            </a:r>
          </a:p>
          <a:p>
            <a:r>
              <a:rPr lang="en-GB" sz="1600" dirty="0"/>
              <a:t>Service discovery using configuration management - </a:t>
            </a:r>
            <a:r>
              <a:rPr lang="en-GB" sz="1600" dirty="0" err="1"/>
              <a:t>OpsWorks</a:t>
            </a:r>
            <a:r>
              <a:rPr lang="en-GB" sz="1600" dirty="0"/>
              <a:t> is a configuration management service that uses Chef, an automation platform that treats server configurations as code. </a:t>
            </a:r>
            <a:r>
              <a:rPr lang="en-GB" sz="1600" dirty="0" err="1"/>
              <a:t>OpsWorks</a:t>
            </a:r>
            <a:r>
              <a:rPr lang="en-GB" sz="1600" dirty="0"/>
              <a:t> uses Chef to automate how servers are configured, deployed, and managed across your EC2 instances or on-premises compute environments</a:t>
            </a:r>
          </a:p>
          <a:p>
            <a:endParaRPr lang="en-GB" sz="1600" dirty="0" smtClean="0"/>
          </a:p>
          <a:p>
            <a:endParaRPr lang="en-GB" sz="1600" dirty="0"/>
          </a:p>
          <a:p>
            <a:pPr lvl="1">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50600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058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366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Service discovery using key value store - </a:t>
            </a:r>
            <a:r>
              <a:rPr lang="en-GB" sz="1600" dirty="0"/>
              <a:t>You can also use a key-value store for discovery of </a:t>
            </a:r>
            <a:r>
              <a:rPr lang="en-GB" sz="1600" dirty="0" smtClean="0"/>
              <a:t>Microservices</a:t>
            </a:r>
            <a:r>
              <a:rPr lang="en-GB" sz="1600" dirty="0"/>
              <a:t>. Although it takes longer to build this approach compared to other approaches, it provides more flexibility and extensibility and doesn’t encounter DNS caching issues. </a:t>
            </a:r>
            <a:endParaRPr lang="en-GB" sz="1600" dirty="0" smtClean="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70294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555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Discovery – Third Party Services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err="1" smtClean="0"/>
              <a:t>HashiCorp</a:t>
            </a:r>
            <a:r>
              <a:rPr lang="en-US" sz="1600" dirty="0" smtClean="0"/>
              <a:t> Consul</a:t>
            </a:r>
          </a:p>
          <a:p>
            <a:r>
              <a:rPr lang="en-US" sz="1600" dirty="0" smtClean="0"/>
              <a:t>Netflix Eureka</a:t>
            </a:r>
          </a:p>
          <a:p>
            <a:endParaRPr lang="en-US" sz="1600" dirty="0" smtClean="0"/>
          </a:p>
        </p:txBody>
      </p:sp>
    </p:spTree>
    <p:extLst>
      <p:ext uri="{BB962C8B-B14F-4D97-AF65-F5344CB8AC3E}">
        <p14:creationId xmlns:p14="http://schemas.microsoft.com/office/powerpoint/2010/main" val="564171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Event source pattern</a:t>
            </a:r>
          </a:p>
          <a:p>
            <a:r>
              <a:rPr lang="en-GB" sz="1600" dirty="0"/>
              <a:t>Event sourcing </a:t>
            </a:r>
            <a:r>
              <a:rPr lang="en-GB" sz="1600" b="1" dirty="0">
                <a:solidFill>
                  <a:srgbClr val="FF0000"/>
                </a:solidFill>
              </a:rPr>
              <a:t>persists</a:t>
            </a:r>
            <a:r>
              <a:rPr lang="en-GB" sz="1600" dirty="0">
                <a:solidFill>
                  <a:srgbClr val="FF0000"/>
                </a:solidFill>
              </a:rPr>
              <a:t> </a:t>
            </a:r>
            <a:r>
              <a:rPr lang="en-GB" sz="1600" dirty="0"/>
              <a:t>the state of a business entity such an Order or a Customer as a sequence of </a:t>
            </a:r>
            <a:r>
              <a:rPr lang="en-GB" sz="1600" b="1" dirty="0">
                <a:solidFill>
                  <a:srgbClr val="FF0000"/>
                </a:solidFill>
              </a:rPr>
              <a:t>state-changing events</a:t>
            </a:r>
            <a:r>
              <a:rPr lang="en-GB" sz="1600" dirty="0"/>
              <a:t>. Whenever the state of a business entity changes, a new event is appended to the list of events. Since saving an event is a single operation, it is inherently atomic. The application reconstructs an entity’s current state by replaying the events.</a:t>
            </a:r>
            <a:endParaRPr lang="en-US" sz="1600" dirty="0" smtClean="0"/>
          </a:p>
          <a:p>
            <a:endParaRPr lang="en-US"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4048125" cy="330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7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Instead of simply storing the current state of each order as a row in an ORDERS table, the application persists each Order as a sequence of events. The CustomerService can subscribe to the order events and update its own </a:t>
            </a:r>
            <a:r>
              <a:rPr lang="en-GB" sz="1600" dirty="0" smtClean="0"/>
              <a:t>state</a:t>
            </a:r>
          </a:p>
          <a:p>
            <a:r>
              <a:rPr lang="en-GB" sz="1600" dirty="0"/>
              <a:t>In the context of </a:t>
            </a:r>
            <a:r>
              <a:rPr lang="en-GB" sz="1600" dirty="0" smtClean="0"/>
              <a:t>Microservices </a:t>
            </a:r>
            <a:r>
              <a:rPr lang="en-GB" sz="1600" dirty="0"/>
              <a:t>architectures, event sourcing enables decoupling different parts of an application by using a publish/subscribe pattern, and it feeds the same event data into different data models for separate </a:t>
            </a:r>
            <a:r>
              <a:rPr lang="en-GB" sz="1600" dirty="0" smtClean="0"/>
              <a:t>Microservices</a:t>
            </a:r>
            <a:r>
              <a:rPr lang="en-GB" sz="1600" dirty="0"/>
              <a:t>. Event sourcing is frequently used in conjunction with the </a:t>
            </a:r>
            <a:r>
              <a:rPr lang="en-GB" sz="1600" b="1" dirty="0">
                <a:solidFill>
                  <a:srgbClr val="FF0000"/>
                </a:solidFill>
              </a:rPr>
              <a:t>CQRS pattern </a:t>
            </a:r>
            <a:r>
              <a:rPr lang="en-GB" sz="1600" dirty="0"/>
              <a:t>(Command, Query, Responsibility, Segregation) to decouple read from write workloads and optimize both for performance, scalability, and security</a:t>
            </a:r>
            <a:endParaRPr lang="en-US" sz="1600" dirty="0" smtClean="0"/>
          </a:p>
        </p:txBody>
      </p:sp>
    </p:spTree>
    <p:extLst>
      <p:ext uri="{BB962C8B-B14F-4D97-AF65-F5344CB8AC3E}">
        <p14:creationId xmlns:p14="http://schemas.microsoft.com/office/powerpoint/2010/main" val="4039483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Message</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Asynchronous messaging makes a </a:t>
            </a:r>
            <a:r>
              <a:rPr lang="en-GB" sz="1600" dirty="0" smtClean="0"/>
              <a:t>much better </a:t>
            </a:r>
            <a:r>
              <a:rPr lang="en-GB" sz="1600" dirty="0"/>
              <a:t>default for </a:t>
            </a:r>
            <a:r>
              <a:rPr lang="en-GB" sz="1600" dirty="0">
                <a:solidFill>
                  <a:srgbClr val="FF0000"/>
                </a:solidFill>
              </a:rPr>
              <a:t>communication between </a:t>
            </a:r>
            <a:r>
              <a:rPr lang="en-GB" sz="1600" dirty="0" smtClean="0">
                <a:solidFill>
                  <a:srgbClr val="FF0000"/>
                </a:solidFill>
              </a:rPr>
              <a:t>Microservices</a:t>
            </a:r>
          </a:p>
          <a:p>
            <a:r>
              <a:rPr lang="en-GB" sz="1600" dirty="0" smtClean="0"/>
              <a:t>Along with going Asynchronous, you should always apply </a:t>
            </a:r>
            <a:r>
              <a:rPr lang="en-GB" sz="1600" dirty="0" smtClean="0">
                <a:solidFill>
                  <a:srgbClr val="FF0000"/>
                </a:solidFill>
              </a:rPr>
              <a:t>backpressure. </a:t>
            </a:r>
            <a:r>
              <a:rPr lang="en-GB" sz="1600" dirty="0"/>
              <a:t>Backpressure is all about flow control, ensuring that a fast </a:t>
            </a:r>
            <a:r>
              <a:rPr lang="en-GB" sz="1600" dirty="0" smtClean="0"/>
              <a:t>producer should </a:t>
            </a:r>
            <a:r>
              <a:rPr lang="en-GB" sz="1600" dirty="0"/>
              <a:t>not be able to overwhelm a slower consumer by </a:t>
            </a:r>
            <a:r>
              <a:rPr lang="en-GB" sz="1600" dirty="0" smtClean="0"/>
              <a:t>being allowed </a:t>
            </a:r>
            <a:r>
              <a:rPr lang="en-GB" sz="1600" dirty="0"/>
              <a:t>to send it more data than it can handle</a:t>
            </a:r>
            <a:endParaRPr lang="en-US" sz="1600" dirty="0" smtClean="0">
              <a:solidFill>
                <a:srgbClr val="FF0000"/>
              </a:solidFill>
            </a:endParaRPr>
          </a:p>
        </p:txBody>
      </p:sp>
    </p:spTree>
    <p:extLst>
      <p:ext uri="{BB962C8B-B14F-4D97-AF65-F5344CB8AC3E}">
        <p14:creationId xmlns:p14="http://schemas.microsoft.com/office/powerpoint/2010/main" val="3897149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 Pattern</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It's common for software systems to make remote calls to software running in different processes, probably on different machines across a network. One of the big differences between in-memory calls and remote calls is that remote calls can fail, or hang without a response until some timeout limit is reached. What's worse if you have many callers on a unresponsive supplier, then you can run out of critical resources leading to cascading failures across multiple systems</a:t>
            </a:r>
            <a:r>
              <a:rPr lang="en-GB" sz="1600" dirty="0" smtClean="0"/>
              <a:t>.</a:t>
            </a:r>
          </a:p>
          <a:p>
            <a:r>
              <a:rPr lang="en-GB" sz="1600" dirty="0" smtClean="0"/>
              <a:t>Circuit breaker is a FSM (Finite State Machine), which means that it has a finite set of states: </a:t>
            </a:r>
            <a:r>
              <a:rPr lang="en-GB" sz="1600" dirty="0" smtClean="0">
                <a:solidFill>
                  <a:srgbClr val="FF0000"/>
                </a:solidFill>
              </a:rPr>
              <a:t>Closed, Open </a:t>
            </a:r>
            <a:r>
              <a:rPr lang="en-GB" sz="1600" dirty="0" smtClean="0"/>
              <a:t>and</a:t>
            </a:r>
            <a:r>
              <a:rPr lang="en-GB" sz="1600" dirty="0" smtClean="0">
                <a:solidFill>
                  <a:srgbClr val="FF0000"/>
                </a:solidFill>
              </a:rPr>
              <a:t> Half-Open</a:t>
            </a:r>
          </a:p>
          <a:p>
            <a:r>
              <a:rPr lang="en-GB" sz="1600" dirty="0" smtClean="0">
                <a:solidFill>
                  <a:srgbClr val="FF0000"/>
                </a:solidFill>
              </a:rPr>
              <a:t>Closed – </a:t>
            </a:r>
            <a:r>
              <a:rPr lang="en-GB" sz="1600" dirty="0" smtClean="0"/>
              <a:t>Permit all traffic and monitor thresholds. Trip circuit if performance degrades or failure detected</a:t>
            </a:r>
          </a:p>
          <a:p>
            <a:r>
              <a:rPr lang="en-GB" sz="1600" dirty="0" smtClean="0">
                <a:solidFill>
                  <a:srgbClr val="FF0000"/>
                </a:solidFill>
              </a:rPr>
              <a:t>Open –</a:t>
            </a:r>
            <a:r>
              <a:rPr lang="en-GB" sz="1600" dirty="0" smtClean="0"/>
              <a:t> Prevents all requests to service, wait x seconds to attempt reset</a:t>
            </a:r>
          </a:p>
          <a:p>
            <a:r>
              <a:rPr lang="en-GB" sz="1600" dirty="0" smtClean="0">
                <a:solidFill>
                  <a:srgbClr val="FF0000"/>
                </a:solidFill>
              </a:rPr>
              <a:t>Half-open – </a:t>
            </a:r>
            <a:r>
              <a:rPr lang="en-GB" sz="1600" dirty="0" smtClean="0"/>
              <a:t>Prevents single request, measure thresholds, close circuit if within bounds otherwise trip circuit</a:t>
            </a:r>
          </a:p>
          <a:p>
            <a:r>
              <a:rPr lang="en-GB" sz="1600" dirty="0"/>
              <a:t>Circuit breakers exist in most microservices frameworks and </a:t>
            </a:r>
            <a:r>
              <a:rPr lang="en-GB" sz="1600" dirty="0" smtClean="0"/>
              <a:t>platforms; for </a:t>
            </a:r>
            <a:r>
              <a:rPr lang="en-GB" sz="1600" dirty="0"/>
              <a:t>example, in </a:t>
            </a:r>
            <a:r>
              <a:rPr lang="en-GB" sz="1600" dirty="0" err="1">
                <a:solidFill>
                  <a:srgbClr val="FF0000"/>
                </a:solidFill>
              </a:rPr>
              <a:t>Akka</a:t>
            </a:r>
            <a:r>
              <a:rPr lang="en-GB" sz="1600" dirty="0">
                <a:solidFill>
                  <a:srgbClr val="FF0000"/>
                </a:solidFill>
              </a:rPr>
              <a:t>, </a:t>
            </a:r>
            <a:r>
              <a:rPr lang="en-GB" sz="1600" dirty="0" err="1">
                <a:solidFill>
                  <a:srgbClr val="FF0000"/>
                </a:solidFill>
              </a:rPr>
              <a:t>Lagom</a:t>
            </a:r>
            <a:r>
              <a:rPr lang="en-GB" sz="1600" dirty="0">
                <a:solidFill>
                  <a:srgbClr val="FF0000"/>
                </a:solidFill>
              </a:rPr>
              <a:t>,</a:t>
            </a:r>
            <a:r>
              <a:rPr lang="en-GB" sz="1600" dirty="0"/>
              <a:t> and </a:t>
            </a:r>
            <a:r>
              <a:rPr lang="en-GB" sz="1600" dirty="0" err="1" smtClean="0">
                <a:solidFill>
                  <a:srgbClr val="FF0000"/>
                </a:solidFill>
              </a:rPr>
              <a:t>Hystrix</a:t>
            </a:r>
            <a:endParaRPr lang="en-US" sz="1600" dirty="0"/>
          </a:p>
        </p:txBody>
      </p:sp>
    </p:spTree>
    <p:extLst>
      <p:ext uri="{BB962C8B-B14F-4D97-AF65-F5344CB8AC3E}">
        <p14:creationId xmlns:p14="http://schemas.microsoft.com/office/powerpoint/2010/main" val="4027777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600" dirty="0" smtClean="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61" y="1556792"/>
            <a:ext cx="403244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628800"/>
            <a:ext cx="40005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26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d1.awsstatic.com/whitepapers/microservices-on-aws.pdf</a:t>
            </a:r>
            <a:endParaRPr lang="en-US" sz="1600" dirty="0" smtClean="0"/>
          </a:p>
          <a:p>
            <a:r>
              <a:rPr lang="en-US" sz="1600" dirty="0">
                <a:hlinkClick r:id="rId3"/>
              </a:rPr>
              <a:t>http://</a:t>
            </a:r>
            <a:r>
              <a:rPr lang="en-US" sz="1600" dirty="0" smtClean="0">
                <a:hlinkClick r:id="rId3"/>
              </a:rPr>
              <a:t>microservices.io/patterns/data/event-sourcing.html</a:t>
            </a:r>
            <a:endParaRPr lang="en-US" sz="1600" dirty="0" smtClean="0"/>
          </a:p>
          <a:p>
            <a:r>
              <a:rPr lang="en-US" sz="1600" dirty="0">
                <a:hlinkClick r:id="rId4"/>
              </a:rPr>
              <a:t>https://</a:t>
            </a:r>
            <a:r>
              <a:rPr lang="en-US" sz="1600" dirty="0" smtClean="0">
                <a:hlinkClick r:id="rId4"/>
              </a:rPr>
              <a:t>martinfowler.com/bliki/CircuitBreaker.html</a:t>
            </a:r>
            <a:endParaRPr lang="en-US" sz="1600" dirty="0" smtClean="0"/>
          </a:p>
          <a:p>
            <a:r>
              <a:rPr lang="en-US" sz="1600" dirty="0"/>
              <a:t>https://spring.io/guides/gs/circuit-breaker/</a:t>
            </a:r>
            <a:endParaRPr lang="en-US" sz="1600" dirty="0" smtClean="0"/>
          </a:p>
        </p:txBody>
      </p:sp>
    </p:spTree>
    <p:extLst>
      <p:ext uri="{BB962C8B-B14F-4D97-AF65-F5344CB8AC3E}">
        <p14:creationId xmlns:p14="http://schemas.microsoft.com/office/powerpoint/2010/main" val="3333602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MicroServices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894455"/>
              </p:ext>
            </p:extLst>
          </p:nvPr>
        </p:nvGraphicFramePr>
        <p:xfrm>
          <a:off x="457200" y="1600200"/>
          <a:ext cx="8229600" cy="184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solidFill>
                            <a:schemeClr val="tx1"/>
                          </a:solidFill>
                        </a:rPr>
                        <a:t>Monolithic</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chemeClr val="tx1"/>
                          </a:solidFill>
                        </a:rPr>
                        <a:t>MicroServices</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GB" dirty="0" smtClean="0"/>
                        <a:t>Simplicity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Partial Deployment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Consistency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Availability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Inter Module refactoring</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Preserve</a:t>
                      </a:r>
                      <a:r>
                        <a:rPr lang="en-GB" baseline="0" dirty="0" smtClean="0"/>
                        <a:t> Modularity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Multiple platforms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240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In MicroServices </a:t>
            </a:r>
            <a:r>
              <a:rPr lang="en-US" dirty="0" err="1" smtClean="0"/>
              <a:t>Env</a:t>
            </a:r>
            <a:endParaRPr lang="en-US" dirty="0"/>
          </a:p>
        </p:txBody>
      </p:sp>
      <p:sp>
        <p:nvSpPr>
          <p:cNvPr id="3" name="Content Placeholder 2"/>
          <p:cNvSpPr>
            <a:spLocks noGrp="1"/>
          </p:cNvSpPr>
          <p:nvPr>
            <p:ph idx="1"/>
          </p:nvPr>
        </p:nvSpPr>
        <p:spPr/>
        <p:txBody>
          <a:bodyPr>
            <a:normAutofit/>
          </a:bodyPr>
          <a:lstStyle/>
          <a:p>
            <a:r>
              <a:rPr lang="en-GB" sz="1600" dirty="0" smtClean="0"/>
              <a:t>Basic monitoring</a:t>
            </a:r>
          </a:p>
          <a:p>
            <a:r>
              <a:rPr lang="en-GB" sz="1600" dirty="0" smtClean="0"/>
              <a:t>Rapid Provisioning</a:t>
            </a:r>
          </a:p>
          <a:p>
            <a:r>
              <a:rPr lang="en-GB" sz="1600" dirty="0" smtClean="0"/>
              <a:t>Rapid Application Deployment</a:t>
            </a:r>
          </a:p>
          <a:p>
            <a:r>
              <a:rPr lang="en-GB" sz="1600" dirty="0" smtClean="0"/>
              <a:t>DevOps Culture</a:t>
            </a:r>
            <a:endParaRPr lang="en-GB" sz="1600" dirty="0"/>
          </a:p>
        </p:txBody>
      </p:sp>
    </p:spTree>
    <p:extLst>
      <p:ext uri="{BB962C8B-B14F-4D97-AF65-F5344CB8AC3E}">
        <p14:creationId xmlns:p14="http://schemas.microsoft.com/office/powerpoint/2010/main" val="1957231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Netflix uses it</a:t>
            </a:r>
            <a:endParaRPr lang="en-US" dirty="0"/>
          </a:p>
        </p:txBody>
      </p:sp>
      <p:sp>
        <p:nvSpPr>
          <p:cNvPr id="3" name="Content Placeholder 2"/>
          <p:cNvSpPr>
            <a:spLocks noGrp="1"/>
          </p:cNvSpPr>
          <p:nvPr>
            <p:ph idx="1"/>
          </p:nvPr>
        </p:nvSpPr>
        <p:spPr/>
        <p:txBody>
          <a:bodyPr>
            <a:normAutofit/>
          </a:bodyPr>
          <a:lstStyle/>
          <a:p>
            <a:r>
              <a:rPr lang="en-GB" sz="1600" dirty="0" smtClean="0"/>
              <a:t>NoSQL at scale</a:t>
            </a:r>
          </a:p>
          <a:p>
            <a:r>
              <a:rPr lang="en-GB" sz="1600" dirty="0" smtClean="0"/>
              <a:t>Open Source</a:t>
            </a:r>
          </a:p>
          <a:p>
            <a:r>
              <a:rPr lang="en-GB" sz="1600" dirty="0" smtClean="0"/>
              <a:t>Multi-Regional</a:t>
            </a:r>
          </a:p>
          <a:p>
            <a:r>
              <a:rPr lang="en-GB" sz="1600" dirty="0" smtClean="0"/>
              <a:t>Multi-directional</a:t>
            </a:r>
          </a:p>
          <a:p>
            <a:r>
              <a:rPr lang="en-GB" sz="1600" dirty="0" smtClean="0"/>
              <a:t>Available</a:t>
            </a:r>
          </a:p>
          <a:p>
            <a:r>
              <a:rPr lang="en-GB" sz="1600" dirty="0" smtClean="0"/>
              <a:t>Partition Tolerance</a:t>
            </a:r>
          </a:p>
          <a:p>
            <a:r>
              <a:rPr lang="en-GB" sz="1600" dirty="0" smtClean="0"/>
              <a:t>Tuneable Consistency</a:t>
            </a:r>
            <a:endParaRPr lang="en-GB" sz="1600" dirty="0"/>
          </a:p>
        </p:txBody>
      </p:sp>
    </p:spTree>
    <p:extLst>
      <p:ext uri="{BB962C8B-B14F-4D97-AF65-F5344CB8AC3E}">
        <p14:creationId xmlns:p14="http://schemas.microsoft.com/office/powerpoint/2010/main" val="172456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 Read Data</a:t>
            </a:r>
            <a:endParaRPr lang="en-US" dirty="0"/>
          </a:p>
        </p:txBody>
      </p:sp>
      <p:sp>
        <p:nvSpPr>
          <p:cNvPr id="3" name="Content Placeholder 2"/>
          <p:cNvSpPr>
            <a:spLocks noGrp="1"/>
          </p:cNvSpPr>
          <p:nvPr>
            <p:ph idx="1"/>
          </p:nvPr>
        </p:nvSpPr>
        <p:spPr/>
        <p:txBody>
          <a:bodyPr>
            <a:normAutofit/>
          </a:bodyPr>
          <a:lstStyle/>
          <a:p>
            <a:r>
              <a:rPr lang="en-GB" sz="1600" b="1" dirty="0" smtClean="0"/>
              <a:t>Cache</a:t>
            </a:r>
            <a:r>
              <a:rPr lang="en-GB" sz="1600" dirty="0" smtClean="0"/>
              <a:t> is an important concept to protect the resources being used for similar request and improve performance of the application</a:t>
            </a:r>
            <a:endParaRPr lang="en-GB" sz="1600" dirty="0"/>
          </a:p>
        </p:txBody>
      </p:sp>
    </p:spTree>
    <p:extLst>
      <p:ext uri="{BB962C8B-B14F-4D97-AF65-F5344CB8AC3E}">
        <p14:creationId xmlns:p14="http://schemas.microsoft.com/office/powerpoint/2010/main" val="148525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failure</a:t>
            </a:r>
            <a:endParaRPr lang="en-US" dirty="0"/>
          </a:p>
        </p:txBody>
      </p:sp>
      <p:sp>
        <p:nvSpPr>
          <p:cNvPr id="3" name="Content Placeholder 2"/>
          <p:cNvSpPr>
            <a:spLocks noGrp="1"/>
          </p:cNvSpPr>
          <p:nvPr>
            <p:ph idx="1"/>
          </p:nvPr>
        </p:nvSpPr>
        <p:spPr/>
        <p:txBody>
          <a:bodyPr>
            <a:normAutofit/>
          </a:bodyPr>
          <a:lstStyle/>
          <a:p>
            <a:r>
              <a:rPr lang="en-GB" sz="1600" dirty="0" smtClean="0"/>
              <a:t>Find whether the problem is in the critical service or non-critical service</a:t>
            </a:r>
          </a:p>
          <a:p>
            <a:r>
              <a:rPr lang="en-GB" sz="1600" dirty="0" smtClean="0"/>
              <a:t>Try to avoid the cascading affect of the failure </a:t>
            </a:r>
          </a:p>
          <a:p>
            <a:r>
              <a:rPr lang="en-GB" sz="1600" dirty="0" smtClean="0"/>
              <a:t>Use </a:t>
            </a:r>
            <a:r>
              <a:rPr lang="en-GB" sz="1600" b="1" dirty="0" smtClean="0">
                <a:solidFill>
                  <a:srgbClr val="FF0000"/>
                </a:solidFill>
              </a:rPr>
              <a:t>Circuit Breakers</a:t>
            </a:r>
            <a:r>
              <a:rPr lang="en-GB" sz="1600" b="1" dirty="0" smtClean="0"/>
              <a:t> </a:t>
            </a:r>
            <a:r>
              <a:rPr lang="en-GB" sz="1600" dirty="0" smtClean="0"/>
              <a:t>pattern to avoid cascading effect</a:t>
            </a:r>
          </a:p>
          <a:p>
            <a:r>
              <a:rPr lang="en-GB" sz="1600" b="1" dirty="0" err="1" smtClean="0">
                <a:solidFill>
                  <a:srgbClr val="FF0000"/>
                </a:solidFill>
              </a:rPr>
              <a:t>Hystrix</a:t>
            </a:r>
            <a:r>
              <a:rPr lang="en-GB" sz="1600" dirty="0" smtClean="0"/>
              <a:t> – Software provides Circuit Breaker implementation</a:t>
            </a:r>
          </a:p>
          <a:p>
            <a:r>
              <a:rPr lang="en-GB" sz="1600" dirty="0" smtClean="0"/>
              <a:t>Spring cloud adapts </a:t>
            </a:r>
            <a:r>
              <a:rPr lang="en-GB" sz="1600" dirty="0" err="1" smtClean="0"/>
              <a:t>Hystrix</a:t>
            </a:r>
            <a:r>
              <a:rPr lang="en-GB" sz="1600" dirty="0" smtClean="0"/>
              <a:t> in Spring Cloud library </a:t>
            </a:r>
          </a:p>
          <a:p>
            <a:pPr lvl="1">
              <a:buFont typeface="Wingdings" panose="05000000000000000000" pitchFamily="2" charset="2"/>
              <a:buChar char="Ø"/>
            </a:pPr>
            <a:r>
              <a:rPr lang="en-GB" sz="1600" dirty="0"/>
              <a:t>@</a:t>
            </a:r>
            <a:r>
              <a:rPr lang="en-GB" sz="1600" dirty="0" err="1" smtClean="0"/>
              <a:t>EnableCircuitBreaker</a:t>
            </a:r>
            <a:endParaRPr lang="en-GB" sz="1600" dirty="0" smtClean="0"/>
          </a:p>
          <a:p>
            <a:pPr lvl="1">
              <a:buFont typeface="Wingdings" panose="05000000000000000000" pitchFamily="2" charset="2"/>
              <a:buChar char="Ø"/>
            </a:pPr>
            <a:r>
              <a:rPr lang="en-GB" sz="1600" dirty="0"/>
              <a:t>@HystrixCommand(</a:t>
            </a:r>
            <a:r>
              <a:rPr lang="en-GB" sz="1600" dirty="0" err="1"/>
              <a:t>fallbackMethod</a:t>
            </a:r>
            <a:r>
              <a:rPr lang="en-GB" sz="1600" dirty="0"/>
              <a:t> = "</a:t>
            </a:r>
            <a:r>
              <a:rPr lang="en-GB" sz="1600" dirty="0" smtClean="0"/>
              <a:t>reliable“) – where reliable is the method which returns static string when the calling service is not available</a:t>
            </a:r>
            <a:endParaRPr lang="en-GB" sz="1600" dirty="0"/>
          </a:p>
        </p:txBody>
      </p:sp>
    </p:spTree>
    <p:extLst>
      <p:ext uri="{BB962C8B-B14F-4D97-AF65-F5344CB8AC3E}">
        <p14:creationId xmlns:p14="http://schemas.microsoft.com/office/powerpoint/2010/main" val="3825923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Features</a:t>
            </a:r>
            <a:endParaRPr lang="en-US" dirty="0"/>
          </a:p>
        </p:txBody>
      </p:sp>
      <p:sp>
        <p:nvSpPr>
          <p:cNvPr id="3" name="Content Placeholder 2"/>
          <p:cNvSpPr>
            <a:spLocks noGrp="1"/>
          </p:cNvSpPr>
          <p:nvPr>
            <p:ph idx="1"/>
          </p:nvPr>
        </p:nvSpPr>
        <p:spPr/>
        <p:txBody>
          <a:bodyPr>
            <a:normAutofit/>
          </a:bodyPr>
          <a:lstStyle/>
          <a:p>
            <a:r>
              <a:rPr lang="en-GB" sz="1600" dirty="0" smtClean="0"/>
              <a:t>Distributed / Versioned configuration</a:t>
            </a:r>
          </a:p>
          <a:p>
            <a:r>
              <a:rPr lang="en-GB" sz="1600" dirty="0" smtClean="0"/>
              <a:t>Service registration and discovery</a:t>
            </a:r>
          </a:p>
          <a:p>
            <a:r>
              <a:rPr lang="en-GB" sz="1600" dirty="0" smtClean="0"/>
              <a:t>Routing</a:t>
            </a:r>
          </a:p>
          <a:p>
            <a:r>
              <a:rPr lang="en-GB" sz="1600" dirty="0" smtClean="0"/>
              <a:t>Service-to-service calls</a:t>
            </a:r>
          </a:p>
          <a:p>
            <a:r>
              <a:rPr lang="en-GB" sz="1600" dirty="0" smtClean="0"/>
              <a:t>Load balancing</a:t>
            </a:r>
          </a:p>
          <a:p>
            <a:r>
              <a:rPr lang="en-GB" sz="1600" dirty="0" smtClean="0"/>
              <a:t>Circuit breakers</a:t>
            </a:r>
          </a:p>
          <a:p>
            <a:r>
              <a:rPr lang="en-GB" sz="1600" dirty="0" smtClean="0"/>
              <a:t>Global locks</a:t>
            </a:r>
          </a:p>
          <a:p>
            <a:r>
              <a:rPr lang="en-GB" sz="1600" dirty="0" smtClean="0"/>
              <a:t>Distributed messaging</a:t>
            </a:r>
            <a:endParaRPr lang="en-GB" sz="1600" dirty="0"/>
          </a:p>
        </p:txBody>
      </p:sp>
    </p:spTree>
    <p:extLst>
      <p:ext uri="{BB962C8B-B14F-4D97-AF65-F5344CB8AC3E}">
        <p14:creationId xmlns:p14="http://schemas.microsoft.com/office/powerpoint/2010/main" val="37794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p:txBody>
          <a:bodyPr>
            <a:normAutofit/>
          </a:bodyPr>
          <a:lstStyle/>
          <a:p>
            <a:r>
              <a:rPr lang="en-GB" sz="1600" b="1" dirty="0" smtClean="0"/>
              <a:t>Decompose by business capability </a:t>
            </a:r>
          </a:p>
          <a:p>
            <a:pPr lvl="1">
              <a:buFont typeface="Wingdings" panose="05000000000000000000" pitchFamily="2" charset="2"/>
              <a:buChar char="Ø"/>
            </a:pPr>
            <a:r>
              <a:rPr lang="en-GB" sz="1600" dirty="0" smtClean="0"/>
              <a:t>Follow design principles – Single Responsibility Principle (SRP), Common Closure Principle (CCP)</a:t>
            </a:r>
          </a:p>
          <a:p>
            <a:pPr lvl="1">
              <a:buFont typeface="Wingdings" panose="05000000000000000000" pitchFamily="2" charset="2"/>
              <a:buChar char="Ø"/>
            </a:pPr>
            <a:r>
              <a:rPr lang="en-GB" sz="1600" dirty="0" smtClean="0"/>
              <a:t>CCP – Classes that change for the same reason should be in the same package</a:t>
            </a:r>
          </a:p>
          <a:p>
            <a:r>
              <a:rPr lang="en-GB" sz="1600" b="1" dirty="0" smtClean="0"/>
              <a:t>Decompose by subdomain</a:t>
            </a:r>
          </a:p>
          <a:p>
            <a:pPr lvl="1">
              <a:buFont typeface="Wingdings" panose="05000000000000000000" pitchFamily="2" charset="2"/>
              <a:buChar char="Ø"/>
            </a:pPr>
            <a:r>
              <a:rPr lang="en-GB" sz="1600" dirty="0" smtClean="0"/>
              <a:t>Subdomains can be classified as follows:-</a:t>
            </a:r>
          </a:p>
          <a:p>
            <a:pPr lvl="1">
              <a:buFont typeface="Wingdings" panose="05000000000000000000" pitchFamily="2" charset="2"/>
              <a:buChar char="Ø"/>
            </a:pPr>
            <a:r>
              <a:rPr lang="en-GB" sz="1600" dirty="0" smtClean="0"/>
              <a:t>Core - </a:t>
            </a:r>
            <a:r>
              <a:rPr lang="en-GB" sz="1600" dirty="0"/>
              <a:t>key differentiator for the business and the most valuable part of the </a:t>
            </a:r>
            <a:r>
              <a:rPr lang="en-GB" sz="1600" dirty="0" smtClean="0"/>
              <a:t>application</a:t>
            </a:r>
          </a:p>
          <a:p>
            <a:pPr lvl="1">
              <a:buFont typeface="Wingdings" panose="05000000000000000000" pitchFamily="2" charset="2"/>
              <a:buChar char="Ø"/>
            </a:pPr>
            <a:r>
              <a:rPr lang="en-GB" sz="1600" dirty="0" smtClean="0"/>
              <a:t>Supporting - </a:t>
            </a:r>
            <a:r>
              <a:rPr lang="en-GB" sz="1600" dirty="0"/>
              <a:t>related to what the business does but not a differentiator. These can be implemented in-house or </a:t>
            </a:r>
            <a:r>
              <a:rPr lang="en-GB" sz="1600" dirty="0" smtClean="0"/>
              <a:t>outsourced</a:t>
            </a:r>
          </a:p>
          <a:p>
            <a:pPr lvl="1">
              <a:buFont typeface="Wingdings" panose="05000000000000000000" pitchFamily="2" charset="2"/>
              <a:buChar char="Ø"/>
            </a:pPr>
            <a:r>
              <a:rPr lang="en-GB" sz="1600" dirty="0" smtClean="0"/>
              <a:t>Generic - </a:t>
            </a:r>
            <a:r>
              <a:rPr lang="en-GB" sz="1600" dirty="0"/>
              <a:t>not specific to the business and are ideally implemented using off the shelf software</a:t>
            </a:r>
            <a:endParaRPr lang="en-GB" sz="1600" dirty="0" smtClean="0"/>
          </a:p>
          <a:p>
            <a:endParaRPr lang="en-GB" sz="1600" dirty="0"/>
          </a:p>
        </p:txBody>
      </p:sp>
    </p:spTree>
    <p:extLst>
      <p:ext uri="{BB962C8B-B14F-4D97-AF65-F5344CB8AC3E}">
        <p14:creationId xmlns:p14="http://schemas.microsoft.com/office/powerpoint/2010/main" val="3767305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5820</TotalTime>
  <Words>1508</Words>
  <Application>Microsoft Office PowerPoint</Application>
  <PresentationFormat>On-screen Show (4:3)</PresentationFormat>
  <Paragraphs>178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Microservices using AWS (disclaimer : This is just a personal notes. Some of the contents are copied from AWS whitepapers and website)</vt:lpstr>
      <vt:lpstr>Characteristics of Microservices</vt:lpstr>
      <vt:lpstr>Monolithic Vs MicroServices</vt:lpstr>
      <vt:lpstr>Must Have In MicroServices Env</vt:lpstr>
      <vt:lpstr>Cassandra – Netflix uses it</vt:lpstr>
      <vt:lpstr>Cache – Read Data</vt:lpstr>
      <vt:lpstr>MicroServices failure</vt:lpstr>
      <vt:lpstr>Spring Cloud Features</vt:lpstr>
      <vt:lpstr>Decomposition</vt:lpstr>
      <vt:lpstr>API Gateway</vt:lpstr>
      <vt:lpstr>API Gateway</vt:lpstr>
      <vt:lpstr>Observability</vt:lpstr>
      <vt:lpstr>Observability</vt:lpstr>
      <vt:lpstr>Data Management</vt:lpstr>
      <vt:lpstr>Microservices</vt:lpstr>
      <vt:lpstr>Microservices using API gateway</vt:lpstr>
      <vt:lpstr>Microservices using serverless</vt:lpstr>
      <vt:lpstr>Microservices using serverless</vt:lpstr>
      <vt:lpstr>Service Discovery</vt:lpstr>
      <vt:lpstr>Service Discovery</vt:lpstr>
      <vt:lpstr>Service Discovery</vt:lpstr>
      <vt:lpstr>Service Discovery</vt:lpstr>
      <vt:lpstr>Service Discovery – Third Party Services</vt:lpstr>
      <vt:lpstr>Distributed Data Management</vt:lpstr>
      <vt:lpstr>Distributed Data Management</vt:lpstr>
      <vt:lpstr>Asynchronous Message</vt:lpstr>
      <vt:lpstr>Circuit Breaker Pattern</vt:lpstr>
      <vt:lpstr>Circuit Breaker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886</cp:revision>
  <dcterms:created xsi:type="dcterms:W3CDTF">2016-02-28T16:32:10Z</dcterms:created>
  <dcterms:modified xsi:type="dcterms:W3CDTF">2018-02-25T22:12:22Z</dcterms:modified>
</cp:coreProperties>
</file>