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85" r:id="rId5"/>
    <p:sldId id="305" r:id="rId6"/>
    <p:sldId id="284" r:id="rId7"/>
    <p:sldId id="283" r:id="rId8"/>
    <p:sldId id="310" r:id="rId9"/>
    <p:sldId id="307" r:id="rId10"/>
    <p:sldId id="308" r:id="rId11"/>
    <p:sldId id="306" r:id="rId12"/>
    <p:sldId id="286" r:id="rId13"/>
    <p:sldId id="287" r:id="rId14"/>
    <p:sldId id="288" r:id="rId15"/>
    <p:sldId id="289" r:id="rId16"/>
    <p:sldId id="290" r:id="rId17"/>
    <p:sldId id="291" r:id="rId18"/>
    <p:sldId id="292" r:id="rId19"/>
    <p:sldId id="293" r:id="rId20"/>
    <p:sldId id="294" r:id="rId21"/>
    <p:sldId id="295" r:id="rId22"/>
    <p:sldId id="296" r:id="rId23"/>
    <p:sldId id="298" r:id="rId24"/>
    <p:sldId id="302" r:id="rId25"/>
    <p:sldId id="299" r:id="rId26"/>
    <p:sldId id="300" r:id="rId27"/>
    <p:sldId id="297" r:id="rId28"/>
    <p:sldId id="303" r:id="rId29"/>
    <p:sldId id="301" r:id="rId30"/>
    <p:sldId id="309" r:id="rId31"/>
    <p:sldId id="26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2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4/14/2016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4/14/2016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7/docs/api/java/util/concurrent/FutureTask.html#runAndReset()" TargetMode="External"/><Relationship Id="rId7" Type="http://schemas.openxmlformats.org/officeDocument/2006/relationships/hyperlink" Target="https://docs.oracle.com/javase/7/docs/api/java/util/concurrent/FutureTask.html#cancel(boolean)" TargetMode="External"/><Relationship Id="rId2" Type="http://schemas.openxmlformats.org/officeDocument/2006/relationships/hyperlink" Target="https://docs.oracle.com/javase/7/docs/api/java/util/concurrent/Future.html"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Executor.html" TargetMode="External"/><Relationship Id="rId5" Type="http://schemas.openxmlformats.org/officeDocument/2006/relationships/hyperlink" Target="https://docs.oracle.com/javase/7/docs/api/java/lang/Runnable.html" TargetMode="External"/><Relationship Id="rId4" Type="http://schemas.openxmlformats.org/officeDocument/2006/relationships/hyperlink" Target="https://docs.oracle.com/javase/7/docs/api/java/util/concurrent/Callable.html"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java67.blogspot.com/2012/11/what-is-static-class-variable-method.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javarevisited.blogspot.sg/2011/06/volatile-keyword-java-example-tutorial.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oracle.com/javase/8/docs/api/java/util/concurrent/atomic/DoubleAdder.html" TargetMode="External"/><Relationship Id="rId2" Type="http://schemas.openxmlformats.org/officeDocument/2006/relationships/hyperlink" Target="https://docs.oracle.com/javase/8/docs/api/java/util/concurrent/atomic/DoubleAccumulator.html" TargetMode="External"/><Relationship Id="rId1" Type="http://schemas.openxmlformats.org/officeDocument/2006/relationships/slideLayout" Target="../slideLayouts/slideLayout2.xml"/><Relationship Id="rId4" Type="http://schemas.openxmlformats.org/officeDocument/2006/relationships/hyperlink" Target="https://docs.oracle.com/javase/8/docs/api/java/util/concurrent/atomic/LongAccumulator.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javarevisited.blogspot.co.uk/2014/07/top-50-java-multithreading-interview-questions-answers.html" TargetMode="External"/><Relationship Id="rId2" Type="http://schemas.openxmlformats.org/officeDocument/2006/relationships/hyperlink" Target="https://www.javacodegeeks.com/2014/11/multithreading-concurrency-interview-questions-answers.html" TargetMode="External"/><Relationship Id="rId1" Type="http://schemas.openxmlformats.org/officeDocument/2006/relationships/slideLayout" Target="../slideLayouts/slideLayout2.xml"/><Relationship Id="rId5" Type="http://schemas.openxmlformats.org/officeDocument/2006/relationships/hyperlink" Target="https://docs.oracle.com/javase/8/docs/technotes/guides/concurrency/changes8.html" TargetMode="External"/><Relationship Id="rId4" Type="http://schemas.openxmlformats.org/officeDocument/2006/relationships/hyperlink" Target="https://docs.oracle.com/javase/7/docs/api/java/util/concurrent/ThreadLocalRandom.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7/docs/api/java/util/concurrent/RejectedExecutionException.html" TargetMode="External"/><Relationship Id="rId2" Type="http://schemas.openxmlformats.org/officeDocument/2006/relationships/hyperlink" Target="https://docs.oracle.com/javase/7/docs/api/java/lang/Runnable.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oracle.com/javase/7/docs/api/java/lang/NullPointerException.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oracle.com/javase/7/docs/api/java/util/concurrent/ExecutorService.html#shutdownNow()" TargetMode="External"/><Relationship Id="rId7" Type="http://schemas.openxmlformats.org/officeDocument/2006/relationships/hyperlink" Target="https://docs.oracle.com/javase/7/docs/api/java/util/concurrent/ThreadPoolExecutor.html" TargetMode="External"/><Relationship Id="rId2" Type="http://schemas.openxmlformats.org/officeDocument/2006/relationships/hyperlink" Target="https://docs.oracle.com/javase/7/docs/api/java/util/concurrent/ExecutorService.html#shutdown()"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ScheduledThreadPoolExecutor.html" TargetMode="External"/><Relationship Id="rId5" Type="http://schemas.openxmlformats.org/officeDocument/2006/relationships/hyperlink" Target="https://docs.oracle.com/javase/7/docs/api/java/util/concurrent/ForkJoinPool.html" TargetMode="External"/><Relationship Id="rId4" Type="http://schemas.openxmlformats.org/officeDocument/2006/relationships/hyperlink" Target="https://docs.oracle.com/javase/7/docs/api/java/util/concurrent/AbstractExecutorServic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Multi-threading</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Collections</a:t>
            </a:r>
            <a:endParaRPr lang="en-US" dirty="0"/>
          </a:p>
        </p:txBody>
      </p:sp>
      <p:sp>
        <p:nvSpPr>
          <p:cNvPr id="3" name="Content Placeholder 2"/>
          <p:cNvSpPr>
            <a:spLocks noGrp="1"/>
          </p:cNvSpPr>
          <p:nvPr>
            <p:ph idx="1"/>
          </p:nvPr>
        </p:nvSpPr>
        <p:spPr/>
        <p:txBody>
          <a:bodyPr>
            <a:normAutofit/>
          </a:bodyPr>
          <a:lstStyle/>
          <a:p>
            <a:r>
              <a:rPr lang="en-GB" sz="1600" dirty="0" smtClean="0"/>
              <a:t>BlockingQueue - </a:t>
            </a:r>
            <a:r>
              <a:rPr lang="en-GB" sz="1600" b="1" dirty="0"/>
              <a:t>first-in-first-out</a:t>
            </a:r>
            <a:r>
              <a:rPr lang="en-GB" sz="1600" dirty="0"/>
              <a:t> data structure that blocks or times out when you attempt to add to a full queue, or retrieve from an empty </a:t>
            </a:r>
            <a:r>
              <a:rPr lang="en-GB" sz="1600" dirty="0" smtClean="0"/>
              <a:t>queue. It is used to implement Pub Consumer pattern</a:t>
            </a:r>
          </a:p>
          <a:p>
            <a:r>
              <a:rPr lang="en-GB" sz="1600" dirty="0" smtClean="0"/>
              <a:t>ConcurrentMap – Interface </a:t>
            </a:r>
          </a:p>
          <a:p>
            <a:r>
              <a:rPr lang="en-GB" sz="1600" dirty="0" smtClean="0"/>
              <a:t>ConcurrentHashMap - </a:t>
            </a:r>
            <a:r>
              <a:rPr lang="en-GB" sz="1600" dirty="0"/>
              <a:t>standard general-purpose implementation of ConcurrentMap</a:t>
            </a:r>
            <a:endParaRPr lang="en-GB" sz="1600" dirty="0" smtClean="0"/>
          </a:p>
          <a:p>
            <a:r>
              <a:rPr lang="en-GB" sz="1600" dirty="0" smtClean="0"/>
              <a:t>ConcurrentNavigableMap – sub-interface of ConcurrentMap</a:t>
            </a:r>
          </a:p>
        </p:txBody>
      </p:sp>
    </p:spTree>
    <p:extLst>
      <p:ext uri="{BB962C8B-B14F-4D97-AF65-F5344CB8AC3E}">
        <p14:creationId xmlns:p14="http://schemas.microsoft.com/office/powerpoint/2010/main" val="2495926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Volatile variable</a:t>
            </a:r>
            <a:endParaRPr lang="en-US" dirty="0"/>
          </a:p>
        </p:txBody>
      </p:sp>
      <p:sp>
        <p:nvSpPr>
          <p:cNvPr id="3" name="Content Placeholder 2"/>
          <p:cNvSpPr>
            <a:spLocks noGrp="1"/>
          </p:cNvSpPr>
          <p:nvPr>
            <p:ph idx="1"/>
          </p:nvPr>
        </p:nvSpPr>
        <p:spPr/>
        <p:txBody>
          <a:bodyPr>
            <a:normAutofit/>
          </a:bodyPr>
          <a:lstStyle/>
          <a:p>
            <a:r>
              <a:rPr lang="en-US" sz="1600" dirty="0" smtClean="0"/>
              <a:t>Volatile variable can only be used with instance variable</a:t>
            </a:r>
          </a:p>
          <a:p>
            <a:r>
              <a:rPr lang="en-US" sz="1600" dirty="0" smtClean="0"/>
              <a:t>Changes made in the volatile variable by one thread is visible to the another thread</a:t>
            </a:r>
          </a:p>
          <a:p>
            <a:r>
              <a:rPr lang="en-GB" sz="1600" dirty="0"/>
              <a:t>To manually stop, programmers either take advantage of volatile boolean variable and check in every iteration if run method has loops or interrupt threads to abruptly cancel </a:t>
            </a:r>
            <a:r>
              <a:rPr lang="en-GB" sz="1600" dirty="0" smtClean="0"/>
              <a:t>tasks</a:t>
            </a: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322315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UncaughtExceptionHandler</a:t>
            </a:r>
          </a:p>
        </p:txBody>
      </p:sp>
      <p:sp>
        <p:nvSpPr>
          <p:cNvPr id="3" name="Content Placeholder 2"/>
          <p:cNvSpPr>
            <a:spLocks noGrp="1"/>
          </p:cNvSpPr>
          <p:nvPr>
            <p:ph idx="1"/>
          </p:nvPr>
        </p:nvSpPr>
        <p:spPr/>
        <p:txBody>
          <a:bodyPr>
            <a:normAutofit/>
          </a:bodyPr>
          <a:lstStyle/>
          <a:p>
            <a:r>
              <a:rPr lang="en-GB" sz="1600" dirty="0"/>
              <a:t>If not caught thread will die, if an uncaught exception handler is registered then it will get a call </a:t>
            </a:r>
            <a:r>
              <a:rPr lang="en-GB" sz="1600" dirty="0" smtClean="0"/>
              <a:t>back</a:t>
            </a:r>
          </a:p>
          <a:p>
            <a:r>
              <a:rPr lang="en-GB" sz="1600" b="1" dirty="0"/>
              <a:t>Thread.UncaughtExceptionHandler</a:t>
            </a:r>
            <a:r>
              <a:rPr lang="en-GB" sz="1600" dirty="0"/>
              <a:t> is an interface, defined as nested interface for handlers invoked when a Thread abruptly terminates due to an uncaught </a:t>
            </a:r>
            <a:r>
              <a:rPr lang="en-GB" sz="1600" dirty="0" smtClean="0"/>
              <a:t>exception</a:t>
            </a:r>
          </a:p>
          <a:p>
            <a:r>
              <a:rPr lang="en-GB" sz="1600" dirty="0" smtClean="0"/>
              <a:t>When </a:t>
            </a:r>
            <a:r>
              <a:rPr lang="en-GB" sz="1600" dirty="0"/>
              <a:t>a thread is about to terminate due to an uncaught exception the Java Virtual Machine </a:t>
            </a:r>
            <a:r>
              <a:rPr lang="en-GB" sz="1600" dirty="0" smtClean="0"/>
              <a:t>will query the thread for  its</a:t>
            </a:r>
            <a:r>
              <a:rPr lang="en-GB" sz="1600" dirty="0"/>
              <a:t> UncaughtExceptionHandler using Thread.getUncaughtExceptionHandler() and will invoke the handler's uncaughtException() method, passing the thread and the exception as arguments</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1845914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 Thread Communication</a:t>
            </a:r>
            <a:endParaRPr lang="en-US" dirty="0"/>
          </a:p>
        </p:txBody>
      </p:sp>
      <p:sp>
        <p:nvSpPr>
          <p:cNvPr id="3" name="Content Placeholder 2"/>
          <p:cNvSpPr>
            <a:spLocks noGrp="1"/>
          </p:cNvSpPr>
          <p:nvPr>
            <p:ph idx="1"/>
          </p:nvPr>
        </p:nvSpPr>
        <p:spPr/>
        <p:txBody>
          <a:bodyPr>
            <a:normAutofit/>
          </a:bodyPr>
          <a:lstStyle/>
          <a:p>
            <a:r>
              <a:rPr lang="en-GB" sz="1600" dirty="0" smtClean="0"/>
              <a:t>Wait and notify methods</a:t>
            </a:r>
          </a:p>
          <a:p>
            <a:r>
              <a:rPr lang="en-GB" sz="1600" dirty="0" smtClean="0"/>
              <a:t>BlockingQueue – Concurrent data structure uses pub subscribe pattern to communicate between threads</a:t>
            </a:r>
          </a:p>
          <a:p>
            <a:r>
              <a:rPr lang="en-GB" sz="1600" dirty="0" smtClean="0"/>
              <a:t>notify() Vs notifyAll()</a:t>
            </a:r>
          </a:p>
          <a:p>
            <a:pPr lvl="1">
              <a:buFont typeface="Wingdings" panose="05000000000000000000" pitchFamily="2" charset="2"/>
              <a:buChar char="Ø"/>
            </a:pPr>
            <a:r>
              <a:rPr lang="en-GB" sz="1400" dirty="0" smtClean="0"/>
              <a:t>notify() method can’t choose a thread to notify specifically</a:t>
            </a:r>
          </a:p>
          <a:p>
            <a:pPr lvl="1">
              <a:buFont typeface="Wingdings" panose="05000000000000000000" pitchFamily="2" charset="2"/>
              <a:buChar char="Ø"/>
            </a:pPr>
            <a:r>
              <a:rPr lang="en-GB" sz="1400" dirty="0" smtClean="0"/>
              <a:t>That’s why there is a notifyAll() method to notify all the threads</a:t>
            </a:r>
            <a:endParaRPr lang="en-US" sz="1400" dirty="0"/>
          </a:p>
        </p:txBody>
      </p:sp>
    </p:spTree>
    <p:extLst>
      <p:ext uri="{BB962C8B-B14F-4D97-AF65-F5344CB8AC3E}">
        <p14:creationId xmlns:p14="http://schemas.microsoft.com/office/powerpoint/2010/main" val="2056119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ThreadLocal</a:t>
            </a:r>
          </a:p>
        </p:txBody>
      </p:sp>
      <p:sp>
        <p:nvSpPr>
          <p:cNvPr id="3" name="Content Placeholder 2"/>
          <p:cNvSpPr>
            <a:spLocks noGrp="1"/>
          </p:cNvSpPr>
          <p:nvPr>
            <p:ph idx="1"/>
          </p:nvPr>
        </p:nvSpPr>
        <p:spPr/>
        <p:txBody>
          <a:bodyPr>
            <a:normAutofit/>
          </a:bodyPr>
          <a:lstStyle/>
          <a:p>
            <a:r>
              <a:rPr lang="en-US" sz="1600" dirty="0" smtClean="0"/>
              <a:t>ThreadLocal variable is just for that thread alone</a:t>
            </a:r>
          </a:p>
          <a:p>
            <a:r>
              <a:rPr lang="en-US" sz="1600" dirty="0" smtClean="0"/>
              <a:t>Good way to achieve thread-safety without using synchronization blocks</a:t>
            </a:r>
          </a:p>
          <a:p>
            <a:r>
              <a:rPr lang="en-US" sz="1600" b="1" dirty="0" smtClean="0">
                <a:solidFill>
                  <a:srgbClr val="00B050"/>
                </a:solidFill>
              </a:rPr>
              <a:t>ThreadLocalRandom class</a:t>
            </a:r>
            <a:r>
              <a:rPr lang="en-US" sz="1600" dirty="0" smtClean="0"/>
              <a:t> -  </a:t>
            </a:r>
            <a:r>
              <a:rPr lang="en-GB" sz="1600" dirty="0"/>
              <a:t>A random number generator isolated to the current thread. Like the global Random generator used by the Math class, a ThreadLocalRandom is initialized with an internally generated seed that may not otherwise be modified. When applicable, use of ThreadLocalRandom rather than shared Random objects in concurrent programs will typically encounter much less overhead and contention. Use of ThreadLocalRandom is particularly appropriate when multiple tasks (for example, each a ForkJoinTask) use random numbers in parallel in thread pools.</a:t>
            </a:r>
            <a:endParaRPr lang="en-US" sz="1200" dirty="0"/>
          </a:p>
        </p:txBody>
      </p:sp>
    </p:spTree>
    <p:extLst>
      <p:ext uri="{BB962C8B-B14F-4D97-AF65-F5344CB8AC3E}">
        <p14:creationId xmlns:p14="http://schemas.microsoft.com/office/powerpoint/2010/main" val="2155203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FutureTask class</a:t>
            </a:r>
            <a:endParaRPr lang="en-US" dirty="0"/>
          </a:p>
        </p:txBody>
      </p:sp>
      <p:sp>
        <p:nvSpPr>
          <p:cNvPr id="3" name="Content Placeholder 2"/>
          <p:cNvSpPr>
            <a:spLocks noGrp="1"/>
          </p:cNvSpPr>
          <p:nvPr>
            <p:ph idx="1"/>
          </p:nvPr>
        </p:nvSpPr>
        <p:spPr/>
        <p:txBody>
          <a:bodyPr>
            <a:normAutofit/>
          </a:bodyPr>
          <a:lstStyle/>
          <a:p>
            <a:r>
              <a:rPr lang="en-US" sz="1600" dirty="0"/>
              <a:t>java.util.concurrent.FutureTask&lt;V</a:t>
            </a:r>
            <a:r>
              <a:rPr lang="en-US" sz="1600" dirty="0" smtClean="0"/>
              <a:t>&gt;</a:t>
            </a:r>
          </a:p>
          <a:p>
            <a:r>
              <a:rPr lang="en-GB" sz="1600" dirty="0"/>
              <a:t>A </a:t>
            </a:r>
            <a:r>
              <a:rPr lang="en-GB" sz="1600" b="1" dirty="0">
                <a:solidFill>
                  <a:srgbClr val="00B050"/>
                </a:solidFill>
              </a:rPr>
              <a:t>cancellable asynchronous computation</a:t>
            </a:r>
            <a:r>
              <a:rPr lang="en-GB" sz="1600" dirty="0"/>
              <a:t>. This class provides a base implementation of </a:t>
            </a:r>
            <a:r>
              <a:rPr lang="en-GB" sz="1600" dirty="0">
                <a:hlinkClick r:id="rId2" tooltip="interface in java.util.concurrent"/>
              </a:rPr>
              <a:t>Future</a:t>
            </a:r>
            <a:r>
              <a:rPr lang="en-GB" sz="1600" dirty="0"/>
              <a:t>, with methods to start and cancel a computation, query to see if the computation is complete, and retrieve the result of the computation. The result can only be retrieved when the computation has completed; the get methods will block if the computation has not yet completed. Once the computation has completed, the computation cannot be restarted or cancelled (unless the computation is invoked using </a:t>
            </a:r>
            <a:r>
              <a:rPr lang="en-GB" sz="1600" dirty="0">
                <a:hlinkClick r:id="rId3"/>
              </a:rPr>
              <a:t>runAndReset</a:t>
            </a:r>
            <a:r>
              <a:rPr lang="en-GB" sz="1600" dirty="0" smtClean="0">
                <a:hlinkClick r:id="rId3"/>
              </a:rPr>
              <a:t>()</a:t>
            </a:r>
            <a:r>
              <a:rPr lang="en-GB" sz="1600" dirty="0" smtClean="0"/>
              <a:t>)</a:t>
            </a:r>
          </a:p>
          <a:p>
            <a:r>
              <a:rPr lang="en-GB" sz="1600" dirty="0"/>
              <a:t>A FutureTask can be used to wrap a </a:t>
            </a:r>
            <a:r>
              <a:rPr lang="en-GB" sz="1600" dirty="0">
                <a:hlinkClick r:id="rId4" tooltip="interface in java.util.concurrent"/>
              </a:rPr>
              <a:t>Callable</a:t>
            </a:r>
            <a:r>
              <a:rPr lang="en-GB" sz="1600" dirty="0"/>
              <a:t> or </a:t>
            </a:r>
            <a:r>
              <a:rPr lang="en-GB" sz="1600" dirty="0">
                <a:hlinkClick r:id="rId5" tooltip="interface in java.lang"/>
              </a:rPr>
              <a:t>Runnable</a:t>
            </a:r>
            <a:r>
              <a:rPr lang="en-GB" sz="1600" dirty="0"/>
              <a:t> object. Because FutureTask implements Runnable, a FutureTask can be submitted to an </a:t>
            </a:r>
            <a:r>
              <a:rPr lang="en-GB" sz="1600" dirty="0">
                <a:hlinkClick r:id="rId6" tooltip="interface in java.util.concurrent"/>
              </a:rPr>
              <a:t>Executor</a:t>
            </a:r>
            <a:r>
              <a:rPr lang="en-GB" sz="1600" dirty="0"/>
              <a:t> for </a:t>
            </a:r>
            <a:r>
              <a:rPr lang="en-GB" sz="1600" dirty="0" smtClean="0"/>
              <a:t>execution</a:t>
            </a:r>
          </a:p>
          <a:p>
            <a:r>
              <a:rPr lang="en-US" sz="1600" b="1" dirty="0">
                <a:hlinkClick r:id="rId7"/>
              </a:rPr>
              <a:t>cancel</a:t>
            </a:r>
            <a:r>
              <a:rPr lang="en-US" sz="1600" dirty="0"/>
              <a:t>(boolean mayInterruptIfRunning</a:t>
            </a:r>
            <a:r>
              <a:rPr lang="en-US" sz="1600" dirty="0" smtClean="0"/>
              <a:t>) </a:t>
            </a:r>
            <a:r>
              <a:rPr lang="en-US" sz="1600" dirty="0" smtClean="0">
                <a:sym typeface="Wingdings" panose="05000000000000000000" pitchFamily="2" charset="2"/>
              </a:rPr>
              <a:t> used to cancel the execution of the task</a:t>
            </a:r>
            <a:endParaRPr lang="en-US" sz="1200" dirty="0"/>
          </a:p>
        </p:txBody>
      </p:sp>
    </p:spTree>
    <p:extLst>
      <p:ext uri="{BB962C8B-B14F-4D97-AF65-F5344CB8AC3E}">
        <p14:creationId xmlns:p14="http://schemas.microsoft.com/office/powerpoint/2010/main" val="1449489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Interrupted</a:t>
            </a:r>
            <a:endParaRPr lang="en-US" dirty="0"/>
          </a:p>
        </p:txBody>
      </p:sp>
      <p:sp>
        <p:nvSpPr>
          <p:cNvPr id="3" name="Content Placeholder 2"/>
          <p:cNvSpPr>
            <a:spLocks noGrp="1"/>
          </p:cNvSpPr>
          <p:nvPr>
            <p:ph idx="1"/>
          </p:nvPr>
        </p:nvSpPr>
        <p:spPr/>
        <p:txBody>
          <a:bodyPr>
            <a:normAutofit/>
          </a:bodyPr>
          <a:lstStyle/>
          <a:p>
            <a:r>
              <a:rPr lang="en-US" sz="1600" dirty="0">
                <a:hlinkClick r:id="rId2"/>
              </a:rPr>
              <a:t>static method</a:t>
            </a:r>
            <a:r>
              <a:rPr lang="en-US" sz="1600" dirty="0"/>
              <a:t> Thread.interrupted</a:t>
            </a:r>
            <a:r>
              <a:rPr lang="en-US" sz="1600" dirty="0" smtClean="0"/>
              <a:t>() </a:t>
            </a:r>
            <a:r>
              <a:rPr lang="en-US" sz="1600" dirty="0" smtClean="0">
                <a:sym typeface="Wingdings" panose="05000000000000000000" pitchFamily="2" charset="2"/>
              </a:rPr>
              <a:t> Interrupt status is cleared</a:t>
            </a:r>
          </a:p>
          <a:p>
            <a:r>
              <a:rPr lang="en-US" sz="1600" dirty="0"/>
              <a:t>non-static isInterrupted() </a:t>
            </a:r>
            <a:r>
              <a:rPr lang="en-US" sz="1600" dirty="0" smtClean="0"/>
              <a:t>method </a:t>
            </a:r>
            <a:r>
              <a:rPr lang="en-US" sz="1600" dirty="0" smtClean="0">
                <a:sym typeface="Wingdings" panose="05000000000000000000" pitchFamily="2" charset="2"/>
              </a:rPr>
              <a:t> </a:t>
            </a:r>
            <a:r>
              <a:rPr lang="en-GB" sz="1600" dirty="0"/>
              <a:t>used by one thread to query the interrupt status of another, does not change the interrupt status </a:t>
            </a:r>
            <a:r>
              <a:rPr lang="en-GB" sz="1600" dirty="0" smtClean="0"/>
              <a:t>flag</a:t>
            </a:r>
          </a:p>
          <a:p>
            <a:r>
              <a:rPr lang="en-GB" sz="1600" dirty="0" smtClean="0"/>
              <a:t>Any </a:t>
            </a:r>
            <a:r>
              <a:rPr lang="en-GB" sz="1600" dirty="0"/>
              <a:t>method that exits by throwing an InterruptedException clears interrupt </a:t>
            </a:r>
            <a:r>
              <a:rPr lang="en-GB" sz="1600" dirty="0" smtClean="0"/>
              <a:t>status</a:t>
            </a:r>
          </a:p>
          <a:p>
            <a:r>
              <a:rPr lang="en-GB" sz="1600" dirty="0"/>
              <a:t>Main reason for calling wait and notify method from either synchronized block or method is that it made mandatory by Java API. If you don't call them from synchronized context, your code will throw </a:t>
            </a:r>
            <a:r>
              <a:rPr lang="en-GB" sz="1600" dirty="0" smtClean="0"/>
              <a:t>IllegalMonitorStateException</a:t>
            </a: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899637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ConcurrentHashMap</a:t>
            </a:r>
            <a:endParaRPr lang="en-US" dirty="0"/>
          </a:p>
        </p:txBody>
      </p:sp>
      <p:sp>
        <p:nvSpPr>
          <p:cNvPr id="3" name="Content Placeholder 2"/>
          <p:cNvSpPr>
            <a:spLocks noGrp="1"/>
          </p:cNvSpPr>
          <p:nvPr>
            <p:ph idx="1"/>
          </p:nvPr>
        </p:nvSpPr>
        <p:spPr/>
        <p:txBody>
          <a:bodyPr>
            <a:normAutofit/>
          </a:bodyPr>
          <a:lstStyle/>
          <a:p>
            <a:r>
              <a:rPr lang="en-GB" sz="1600" dirty="0" smtClean="0"/>
              <a:t>Alternative to HashTable, introduced in Java 5</a:t>
            </a:r>
          </a:p>
          <a:p>
            <a:r>
              <a:rPr lang="en-GB" sz="1600" dirty="0" smtClean="0"/>
              <a:t>Synchronized </a:t>
            </a:r>
            <a:r>
              <a:rPr lang="en-GB" sz="1600" dirty="0"/>
              <a:t>and concurrent collection provides thread-safe collection suitable for multi-threaded and concurrent </a:t>
            </a:r>
            <a:r>
              <a:rPr lang="en-GB" sz="1600" dirty="0" smtClean="0"/>
              <a:t>access</a:t>
            </a:r>
            <a:endParaRPr lang="en-GB" sz="1600" dirty="0"/>
          </a:p>
          <a:p>
            <a:r>
              <a:rPr lang="en-GB" sz="1600" dirty="0" smtClean="0"/>
              <a:t>Concurrent collection is more scalable than synchronized</a:t>
            </a:r>
          </a:p>
          <a:p>
            <a:r>
              <a:rPr lang="en-US" sz="1600" dirty="0" smtClean="0"/>
              <a:t>ConcurrentHashMap improves scalability by using modern technique like </a:t>
            </a:r>
            <a:r>
              <a:rPr lang="en-US" sz="1600" b="1" dirty="0" smtClean="0"/>
              <a:t>lock stripping and partitioning internal table</a:t>
            </a:r>
          </a:p>
          <a:p>
            <a:r>
              <a:rPr lang="en-US" sz="1600" dirty="0" smtClean="0"/>
              <a:t>Default concurrency level is 16</a:t>
            </a:r>
          </a:p>
          <a:p>
            <a:r>
              <a:rPr lang="en-GB" sz="1600" dirty="0"/>
              <a:t>The table is internally partitioned to try to permit the indicated number of concurrent updates without </a:t>
            </a:r>
            <a:r>
              <a:rPr lang="en-GB" sz="1600" dirty="0" smtClean="0"/>
              <a:t>contention</a:t>
            </a:r>
          </a:p>
          <a:p>
            <a:r>
              <a:rPr lang="en-US" sz="1600" dirty="0" smtClean="0"/>
              <a:t>ConcurrentHashMap only lock a portion of Map instead of whole map</a:t>
            </a:r>
          </a:p>
          <a:p>
            <a:r>
              <a:rPr lang="en-US" sz="1600" dirty="0" smtClean="0"/>
              <a:t>Iterator returned by ConcurrentHashMap is weekly consistent, fail safe and never throw ConcurrentModificationException </a:t>
            </a:r>
            <a:r>
              <a:rPr lang="en-GB" sz="1600" dirty="0"/>
              <a:t/>
            </a:r>
            <a:br>
              <a:rPr lang="en-GB" sz="1600" dirty="0"/>
            </a:br>
            <a:endParaRPr lang="en-US" sz="1600" dirty="0" smtClean="0"/>
          </a:p>
          <a:p>
            <a:endParaRPr lang="en-US" sz="1600" dirty="0" smtClean="0"/>
          </a:p>
        </p:txBody>
      </p:sp>
    </p:spTree>
    <p:extLst>
      <p:ext uri="{BB962C8B-B14F-4D97-AF65-F5344CB8AC3E}">
        <p14:creationId xmlns:p14="http://schemas.microsoft.com/office/powerpoint/2010/main" val="3668070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Vs Stack</a:t>
            </a:r>
            <a:endParaRPr lang="en-US" dirty="0"/>
          </a:p>
        </p:txBody>
      </p:sp>
      <p:sp>
        <p:nvSpPr>
          <p:cNvPr id="3" name="Content Placeholder 2"/>
          <p:cNvSpPr>
            <a:spLocks noGrp="1"/>
          </p:cNvSpPr>
          <p:nvPr>
            <p:ph idx="1"/>
          </p:nvPr>
        </p:nvSpPr>
        <p:spPr/>
        <p:txBody>
          <a:bodyPr>
            <a:normAutofit/>
          </a:bodyPr>
          <a:lstStyle/>
          <a:p>
            <a:r>
              <a:rPr lang="en-US" sz="1600" dirty="0" smtClean="0"/>
              <a:t>Heap – Main memory, shared across all threads</a:t>
            </a:r>
          </a:p>
          <a:p>
            <a:r>
              <a:rPr lang="en-US" sz="1600" dirty="0" smtClean="0"/>
              <a:t>Stack – Thread memory, specific to thread</a:t>
            </a:r>
          </a:p>
          <a:p>
            <a:r>
              <a:rPr lang="en-US" sz="1600" dirty="0" smtClean="0"/>
              <a:t>-Xss parameter – used to control stack size of Thread</a:t>
            </a:r>
          </a:p>
          <a:p>
            <a:r>
              <a:rPr lang="en-GB" sz="1600" dirty="0"/>
              <a:t>-</a:t>
            </a:r>
            <a:r>
              <a:rPr lang="en-GB" sz="1600" dirty="0" err="1"/>
              <a:t>Xms</a:t>
            </a:r>
            <a:r>
              <a:rPr lang="en-GB" sz="1600" dirty="0"/>
              <a:t>&lt;size&gt; - Set initial Java heap </a:t>
            </a:r>
            <a:r>
              <a:rPr lang="en-GB" sz="1600" dirty="0" smtClean="0"/>
              <a:t>size</a:t>
            </a:r>
          </a:p>
          <a:p>
            <a:r>
              <a:rPr lang="en-GB" sz="1600" dirty="0"/>
              <a:t>-Xmx&lt;size&gt; - Set maximum Java heap </a:t>
            </a:r>
            <a:r>
              <a:rPr lang="en-GB" sz="1600" dirty="0" smtClean="0"/>
              <a:t>size</a:t>
            </a:r>
          </a:p>
          <a:p>
            <a:r>
              <a:rPr lang="en-GB" sz="1600" dirty="0"/>
              <a:t>-XX:PermSize&lt;size&gt; - Set initial PermGen </a:t>
            </a:r>
            <a:r>
              <a:rPr lang="en-GB" sz="1600" dirty="0" smtClean="0"/>
              <a:t>size </a:t>
            </a:r>
          </a:p>
          <a:p>
            <a:r>
              <a:rPr lang="en-GB" sz="1600" dirty="0" smtClean="0"/>
              <a:t>-</a:t>
            </a:r>
            <a:r>
              <a:rPr lang="en-GB" sz="1600" dirty="0"/>
              <a:t>XX:MaxPermSize&lt;size&gt; - Set the maximum PermGen </a:t>
            </a:r>
            <a:r>
              <a:rPr lang="en-GB" sz="1600" dirty="0" smtClean="0"/>
              <a:t>size</a:t>
            </a:r>
          </a:p>
          <a:p>
            <a:r>
              <a:rPr lang="en-GB" sz="1600" dirty="0" smtClean="0"/>
              <a:t>Thread Dump:</a:t>
            </a:r>
          </a:p>
          <a:p>
            <a:pPr lvl="1">
              <a:buFont typeface="Wingdings" panose="05000000000000000000" pitchFamily="2" charset="2"/>
              <a:buChar char="Ø"/>
            </a:pPr>
            <a:r>
              <a:rPr lang="en-GB" sz="1400" dirty="0" smtClean="0"/>
              <a:t>kill -3 command </a:t>
            </a:r>
            <a:r>
              <a:rPr lang="en-GB" sz="1400" dirty="0" smtClean="0">
                <a:sym typeface="Wingdings" panose="05000000000000000000" pitchFamily="2" charset="2"/>
              </a:rPr>
              <a:t> </a:t>
            </a:r>
          </a:p>
          <a:p>
            <a:pPr lvl="1">
              <a:buFont typeface="Wingdings" panose="05000000000000000000" pitchFamily="2" charset="2"/>
              <a:buChar char="Ø"/>
            </a:pPr>
            <a:r>
              <a:rPr lang="en-GB" sz="1400" dirty="0" smtClean="0">
                <a:sym typeface="Wingdings" panose="05000000000000000000" pitchFamily="2" charset="2"/>
              </a:rPr>
              <a:t>Ctrl + Break </a:t>
            </a:r>
          </a:p>
          <a:p>
            <a:pPr lvl="1">
              <a:buFont typeface="Wingdings" panose="05000000000000000000" pitchFamily="2" charset="2"/>
              <a:buChar char="Ø"/>
            </a:pPr>
            <a:r>
              <a:rPr lang="en-GB" sz="1400" dirty="0" smtClean="0">
                <a:sym typeface="Wingdings" panose="05000000000000000000" pitchFamily="2" charset="2"/>
              </a:rPr>
              <a:t>jstack – to get the thread dump</a:t>
            </a:r>
          </a:p>
          <a:p>
            <a:pPr lvl="1">
              <a:buFont typeface="Wingdings" panose="05000000000000000000" pitchFamily="2" charset="2"/>
              <a:buChar char="Ø"/>
            </a:pPr>
            <a:r>
              <a:rPr lang="en-GB" sz="1400" dirty="0" smtClean="0">
                <a:sym typeface="Wingdings" panose="05000000000000000000" pitchFamily="2" charset="2"/>
              </a:rPr>
              <a:t>jps – to find the process id</a:t>
            </a:r>
          </a:p>
          <a:p>
            <a:pPr lvl="1">
              <a:buFont typeface="Wingdings" panose="05000000000000000000" pitchFamily="2" charset="2"/>
              <a:buChar char="Ø"/>
            </a:pPr>
            <a:endParaRPr lang="en-GB" sz="14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41733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ReentrantLock</a:t>
            </a:r>
            <a:endParaRPr lang="en-US" dirty="0"/>
          </a:p>
        </p:txBody>
      </p:sp>
      <p:sp>
        <p:nvSpPr>
          <p:cNvPr id="3" name="Content Placeholder 2"/>
          <p:cNvSpPr>
            <a:spLocks noGrp="1"/>
          </p:cNvSpPr>
          <p:nvPr>
            <p:ph idx="1"/>
          </p:nvPr>
        </p:nvSpPr>
        <p:spPr/>
        <p:txBody>
          <a:bodyPr>
            <a:normAutofit/>
          </a:bodyPr>
          <a:lstStyle/>
          <a:p>
            <a:r>
              <a:rPr lang="en-US" sz="1600" dirty="0" smtClean="0"/>
              <a:t>Synchronized keyword shortcomings – can’t extend lock beyond a method or block boundary</a:t>
            </a:r>
          </a:p>
          <a:p>
            <a:r>
              <a:rPr lang="en-US" sz="1600" dirty="0" smtClean="0">
                <a:sym typeface="Wingdings" panose="05000000000000000000" pitchFamily="2" charset="2"/>
              </a:rPr>
              <a:t>Java 5 solves this problem using </a:t>
            </a:r>
            <a:r>
              <a:rPr lang="en-US" sz="1600" b="1" dirty="0" smtClean="0">
                <a:solidFill>
                  <a:srgbClr val="00B050"/>
                </a:solidFill>
                <a:sym typeface="Wingdings" panose="05000000000000000000" pitchFamily="2" charset="2"/>
              </a:rPr>
              <a:t>Lock</a:t>
            </a:r>
            <a:r>
              <a:rPr lang="en-US" sz="1600" dirty="0" smtClean="0">
                <a:solidFill>
                  <a:srgbClr val="00B050"/>
                </a:solidFill>
                <a:sym typeface="Wingdings" panose="05000000000000000000" pitchFamily="2" charset="2"/>
              </a:rPr>
              <a:t> </a:t>
            </a:r>
            <a:r>
              <a:rPr lang="en-US" sz="1600" dirty="0" smtClean="0">
                <a:sym typeface="Wingdings" panose="05000000000000000000" pitchFamily="2" charset="2"/>
              </a:rPr>
              <a:t>interface</a:t>
            </a:r>
          </a:p>
          <a:p>
            <a:r>
              <a:rPr lang="en-GB" sz="1600" b="1" dirty="0"/>
              <a:t>ReentrantLock</a:t>
            </a:r>
            <a:r>
              <a:rPr lang="en-GB" sz="1600" dirty="0"/>
              <a:t> is a common implementation of Lock interface and provides re-entrant mutual exclusion Lock with the same basic behavior and semantics as the implicit monitor lock accessed using synchronized methods and statements, but with extended </a:t>
            </a:r>
            <a:r>
              <a:rPr lang="en-GB" sz="1600" dirty="0" smtClean="0"/>
              <a:t>capabilities</a:t>
            </a:r>
          </a:p>
          <a:p>
            <a:r>
              <a:rPr lang="en-GB" sz="1600" dirty="0" smtClean="0"/>
              <a:t>Key features of ReentrantLock:</a:t>
            </a:r>
          </a:p>
          <a:p>
            <a:pPr lvl="1">
              <a:buFont typeface="Wingdings" panose="05000000000000000000" pitchFamily="2" charset="2"/>
              <a:buChar char="Ø"/>
            </a:pPr>
            <a:r>
              <a:rPr lang="en-GB" sz="1400" dirty="0" smtClean="0"/>
              <a:t>Provides </a:t>
            </a:r>
            <a:r>
              <a:rPr lang="en-GB" sz="1400" dirty="0"/>
              <a:t>more control on lock acquisition is trying to get a lock with ability to </a:t>
            </a:r>
            <a:r>
              <a:rPr lang="en-GB" sz="1400" dirty="0" smtClean="0"/>
              <a:t>interrupt</a:t>
            </a:r>
          </a:p>
          <a:p>
            <a:pPr lvl="1">
              <a:buFont typeface="Wingdings" panose="05000000000000000000" pitchFamily="2" charset="2"/>
              <a:buChar char="Ø"/>
            </a:pPr>
            <a:r>
              <a:rPr lang="en-GB" sz="1400" dirty="0" smtClean="0"/>
              <a:t>A </a:t>
            </a:r>
            <a:r>
              <a:rPr lang="en-GB" sz="1400" dirty="0"/>
              <a:t>timeout on waiting for </a:t>
            </a:r>
            <a:r>
              <a:rPr lang="en-GB" sz="1400" dirty="0" smtClean="0"/>
              <a:t>lock</a:t>
            </a:r>
          </a:p>
          <a:p>
            <a:pPr lvl="1">
              <a:buFont typeface="Wingdings" panose="05000000000000000000" pitchFamily="2" charset="2"/>
              <a:buChar char="Ø"/>
            </a:pPr>
            <a:r>
              <a:rPr lang="en-GB" sz="1400" dirty="0" smtClean="0"/>
              <a:t>Provides convenient method to get List of all threads waiting for lock</a:t>
            </a:r>
          </a:p>
          <a:p>
            <a:pPr lvl="1">
              <a:buFont typeface="Wingdings" panose="05000000000000000000" pitchFamily="2" charset="2"/>
              <a:buChar char="Ø"/>
            </a:pPr>
            <a:r>
              <a:rPr lang="en-GB" sz="1400" dirty="0" smtClean="0"/>
              <a:t>Power to create fair lock – Provide lock to longest waiting thread</a:t>
            </a:r>
          </a:p>
          <a:p>
            <a:pPr lvl="1">
              <a:buFont typeface="Wingdings" panose="05000000000000000000" pitchFamily="2" charset="2"/>
              <a:buChar char="Ø"/>
            </a:pPr>
            <a:r>
              <a:rPr lang="en-GB" sz="1400" dirty="0" smtClean="0"/>
              <a:t>unlock() – should be coded in finally block</a:t>
            </a:r>
          </a:p>
          <a:p>
            <a:r>
              <a:rPr lang="en-GB" sz="1600" dirty="0" smtClean="0"/>
              <a:t>Disadvantages of </a:t>
            </a:r>
            <a:r>
              <a:rPr lang="en-GB" sz="1600" dirty="0"/>
              <a:t>ReentrantLock:</a:t>
            </a:r>
          </a:p>
          <a:p>
            <a:pPr lvl="1">
              <a:buFont typeface="Wingdings" panose="05000000000000000000" pitchFamily="2" charset="2"/>
              <a:buChar char="Ø"/>
            </a:pPr>
            <a:r>
              <a:rPr lang="en-GB" sz="1400" dirty="0" smtClean="0"/>
              <a:t>Programmer is responsible for acquiring and releasing lock</a:t>
            </a:r>
            <a:r>
              <a:rPr lang="en-GB" sz="1400" dirty="0"/>
              <a:t/>
            </a:r>
            <a:br>
              <a:rPr lang="en-GB" sz="1400" dirty="0"/>
            </a:b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612159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Properties</a:t>
            </a:r>
            <a:endParaRPr lang="en-US" dirty="0"/>
          </a:p>
        </p:txBody>
      </p:sp>
      <p:sp>
        <p:nvSpPr>
          <p:cNvPr id="3" name="Content Placeholder 2"/>
          <p:cNvSpPr>
            <a:spLocks noGrp="1"/>
          </p:cNvSpPr>
          <p:nvPr>
            <p:ph idx="1"/>
          </p:nvPr>
        </p:nvSpPr>
        <p:spPr/>
        <p:txBody>
          <a:bodyPr>
            <a:normAutofit/>
          </a:bodyPr>
          <a:lstStyle/>
          <a:p>
            <a:r>
              <a:rPr lang="en-GB" sz="1600" dirty="0"/>
              <a:t>an identifier of type long that is unique within the JVM</a:t>
            </a:r>
          </a:p>
          <a:p>
            <a:r>
              <a:rPr lang="en-GB" sz="1600" dirty="0"/>
              <a:t>a name of type String</a:t>
            </a:r>
          </a:p>
          <a:p>
            <a:r>
              <a:rPr lang="en-GB" sz="1600" dirty="0"/>
              <a:t>a priority of type int</a:t>
            </a:r>
          </a:p>
          <a:p>
            <a:r>
              <a:rPr lang="en-GB" sz="1600" dirty="0"/>
              <a:t>a state of type java.lang.Thread.State</a:t>
            </a:r>
          </a:p>
          <a:p>
            <a:r>
              <a:rPr lang="en-GB" sz="1600" dirty="0"/>
              <a:t>a thread group the thread belongs </a:t>
            </a:r>
            <a:r>
              <a:rPr lang="en-GB" sz="1600" dirty="0" smtClean="0"/>
              <a:t>to</a:t>
            </a:r>
          </a:p>
          <a:p>
            <a:pPr marL="274320" lvl="1" indent="0">
              <a:buNone/>
            </a:pPr>
            <a:endParaRPr lang="en-GB" sz="1400" dirty="0"/>
          </a:p>
          <a:p>
            <a:pPr marL="274320" lvl="1" indent="0">
              <a:buNone/>
            </a:pPr>
            <a:r>
              <a:rPr lang="en-GB" sz="1400" dirty="0"/>
              <a:t>public static void main(String[] args) { </a:t>
            </a:r>
            <a:endParaRPr lang="en-GB" sz="1400" dirty="0" smtClean="0"/>
          </a:p>
          <a:p>
            <a:pPr marL="274320" lvl="1" indent="0">
              <a:buNone/>
            </a:pPr>
            <a:r>
              <a:rPr lang="en-GB" sz="1400" dirty="0" smtClean="0"/>
              <a:t>long </a:t>
            </a:r>
            <a:r>
              <a:rPr lang="en-GB" sz="1400" dirty="0"/>
              <a:t>id = Thread.currentThread().getId(); </a:t>
            </a:r>
            <a:endParaRPr lang="en-GB" sz="1400" dirty="0" smtClean="0"/>
          </a:p>
          <a:p>
            <a:pPr marL="274320" lvl="1" indent="0">
              <a:buNone/>
            </a:pPr>
            <a:r>
              <a:rPr lang="en-GB" sz="1400" dirty="0" smtClean="0"/>
              <a:t>String </a:t>
            </a:r>
            <a:r>
              <a:rPr lang="en-GB" sz="1400" dirty="0"/>
              <a:t>name = Thread.currentThread().getName(); ... </a:t>
            </a:r>
            <a:endParaRPr lang="en-GB" sz="1400" dirty="0" smtClean="0"/>
          </a:p>
          <a:p>
            <a:pPr marL="274320" lvl="1" indent="0">
              <a:buNone/>
            </a:pPr>
            <a:r>
              <a:rPr lang="en-GB" sz="1400" dirty="0" smtClean="0"/>
              <a:t>}</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 Sequencing</a:t>
            </a:r>
            <a:endParaRPr lang="en-US" dirty="0"/>
          </a:p>
        </p:txBody>
      </p:sp>
      <p:sp>
        <p:nvSpPr>
          <p:cNvPr id="3" name="Content Placeholder 2"/>
          <p:cNvSpPr>
            <a:spLocks noGrp="1"/>
          </p:cNvSpPr>
          <p:nvPr>
            <p:ph idx="1"/>
          </p:nvPr>
        </p:nvSpPr>
        <p:spPr/>
        <p:txBody>
          <a:bodyPr>
            <a:normAutofit/>
          </a:bodyPr>
          <a:lstStyle/>
          <a:p>
            <a:r>
              <a:rPr lang="en-US" sz="1600" dirty="0" smtClean="0"/>
              <a:t>join() method can be used to achieve sequencing in thread</a:t>
            </a:r>
          </a:p>
          <a:p>
            <a:r>
              <a:rPr lang="en-US" sz="1600" dirty="0" smtClean="0"/>
              <a:t>join() method to start a thread when another thread finished its execution</a:t>
            </a:r>
          </a:p>
          <a:p>
            <a:r>
              <a:rPr lang="en-US" sz="1600" dirty="0" smtClean="0"/>
              <a:t>Example – T1, T2 and T3 are three threads</a:t>
            </a:r>
          </a:p>
          <a:p>
            <a:r>
              <a:rPr lang="en-US" sz="1600" dirty="0" smtClean="0"/>
              <a:t>Call T3 join T2.join</a:t>
            </a:r>
          </a:p>
          <a:p>
            <a:r>
              <a:rPr lang="en-US" sz="1600" dirty="0" smtClean="0"/>
              <a:t>Call T2 join T1.join</a:t>
            </a:r>
          </a:p>
          <a:p>
            <a:r>
              <a:rPr lang="en-GB" sz="1600" dirty="0" smtClean="0"/>
              <a:t>This will make sure that T1 finishes first, T2 second and T3 third</a:t>
            </a: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042288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Semaphore</a:t>
            </a:r>
            <a:endParaRPr lang="en-US" dirty="0"/>
          </a:p>
        </p:txBody>
      </p:sp>
      <p:sp>
        <p:nvSpPr>
          <p:cNvPr id="3" name="Content Placeholder 2"/>
          <p:cNvSpPr>
            <a:spLocks noGrp="1"/>
          </p:cNvSpPr>
          <p:nvPr>
            <p:ph idx="1"/>
          </p:nvPr>
        </p:nvSpPr>
        <p:spPr/>
        <p:txBody>
          <a:bodyPr>
            <a:normAutofit/>
          </a:bodyPr>
          <a:lstStyle/>
          <a:p>
            <a:r>
              <a:rPr lang="en-US" sz="1600" dirty="0" smtClean="0"/>
              <a:t>Semaphore is a new kind of synchronizer</a:t>
            </a:r>
          </a:p>
          <a:p>
            <a:r>
              <a:rPr lang="en-US" sz="1600" dirty="0" smtClean="0">
                <a:sym typeface="Wingdings" panose="05000000000000000000" pitchFamily="2" charset="2"/>
              </a:rPr>
              <a:t>acquire() blocks if necessary until the permit is available</a:t>
            </a:r>
          </a:p>
          <a:p>
            <a:r>
              <a:rPr lang="en-US" sz="1600" dirty="0" smtClean="0">
                <a:sym typeface="Wingdings" panose="05000000000000000000" pitchFamily="2" charset="2"/>
              </a:rPr>
              <a:t>release() – releases the acquired lock</a:t>
            </a:r>
          </a:p>
          <a:p>
            <a:r>
              <a:rPr lang="en-US" sz="1600" dirty="0" smtClean="0">
                <a:sym typeface="Wingdings" panose="05000000000000000000" pitchFamily="2" charset="2"/>
              </a:rPr>
              <a:t>Semaphore just keeps the count of the number available</a:t>
            </a:r>
          </a:p>
          <a:p>
            <a:r>
              <a:rPr lang="en-US" sz="1600" dirty="0" smtClean="0">
                <a:sym typeface="Wingdings" panose="05000000000000000000" pitchFamily="2" charset="2"/>
              </a:rPr>
              <a:t>Semaphore is used to protect an expensive resource which is available in fixed number e.g. database connection in the pool</a:t>
            </a: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249752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ThreadPool</a:t>
            </a:r>
            <a:endParaRPr lang="en-US" dirty="0"/>
          </a:p>
        </p:txBody>
      </p:sp>
      <p:sp>
        <p:nvSpPr>
          <p:cNvPr id="3" name="Content Placeholder 2"/>
          <p:cNvSpPr>
            <a:spLocks noGrp="1"/>
          </p:cNvSpPr>
          <p:nvPr>
            <p:ph idx="1"/>
          </p:nvPr>
        </p:nvSpPr>
        <p:spPr/>
        <p:txBody>
          <a:bodyPr>
            <a:normAutofit/>
          </a:bodyPr>
          <a:lstStyle/>
          <a:p>
            <a:r>
              <a:rPr lang="en-US" sz="1600" dirty="0" smtClean="0"/>
              <a:t>ThreadPool has pool of threads</a:t>
            </a:r>
          </a:p>
          <a:p>
            <a:r>
              <a:rPr lang="en-GB" sz="1600" dirty="0"/>
              <a:t>ThreadPoolExecutor's submit() method throws RejectedExecutionException if the task cannot be scheduled for </a:t>
            </a:r>
            <a:r>
              <a:rPr lang="en-GB" sz="1600" dirty="0" smtClean="0"/>
              <a:t>execution</a:t>
            </a:r>
          </a:p>
          <a:p>
            <a:r>
              <a:rPr lang="en-GB" sz="1600" dirty="0" smtClean="0"/>
              <a:t>execute(Runnable command) defined in Executor interface and executes given tasks in future and it doesn’t return anything</a:t>
            </a:r>
          </a:p>
          <a:p>
            <a:r>
              <a:rPr lang="en-GB" sz="1600" dirty="0" smtClean="0"/>
              <a:t>submit():</a:t>
            </a:r>
          </a:p>
          <a:p>
            <a:pPr lvl="1">
              <a:buFont typeface="Wingdings" panose="05000000000000000000" pitchFamily="2" charset="2"/>
              <a:buChar char="Ø"/>
            </a:pPr>
            <a:r>
              <a:rPr lang="en-GB" sz="1400" dirty="0" smtClean="0"/>
              <a:t>Defined in ExecutorService interface</a:t>
            </a:r>
          </a:p>
          <a:p>
            <a:pPr lvl="1">
              <a:buFont typeface="Wingdings" panose="05000000000000000000" pitchFamily="2" charset="2"/>
              <a:buChar char="Ø"/>
            </a:pPr>
            <a:r>
              <a:rPr lang="en-GB" sz="1400" dirty="0" smtClean="0"/>
              <a:t>Can take either Runnable or Callable task</a:t>
            </a:r>
          </a:p>
          <a:p>
            <a:pPr lvl="1">
              <a:buFont typeface="Wingdings" panose="05000000000000000000" pitchFamily="2" charset="2"/>
              <a:buChar char="Ø"/>
            </a:pPr>
            <a:r>
              <a:rPr lang="en-GB" sz="1400" dirty="0" smtClean="0"/>
              <a:t>Can return future object</a:t>
            </a:r>
          </a:p>
          <a:p>
            <a:r>
              <a:rPr lang="en-GB" sz="1600" dirty="0" smtClean="0"/>
              <a:t>Different types of ThreadPool:</a:t>
            </a:r>
          </a:p>
          <a:p>
            <a:pPr lvl="1">
              <a:buFont typeface="Wingdings" panose="05000000000000000000" pitchFamily="2" charset="2"/>
              <a:buChar char="Ø"/>
            </a:pPr>
            <a:r>
              <a:rPr lang="en-GB" sz="1400" dirty="0" smtClean="0"/>
              <a:t>Single thread pool</a:t>
            </a:r>
          </a:p>
          <a:p>
            <a:pPr lvl="1">
              <a:buFont typeface="Wingdings" panose="05000000000000000000" pitchFamily="2" charset="2"/>
              <a:buChar char="Ø"/>
            </a:pPr>
            <a:r>
              <a:rPr lang="en-GB" sz="1400" dirty="0" smtClean="0"/>
              <a:t>Fixed thread pool</a:t>
            </a:r>
          </a:p>
          <a:p>
            <a:pPr lvl="1">
              <a:buFont typeface="Wingdings" panose="05000000000000000000" pitchFamily="2" charset="2"/>
              <a:buChar char="Ø"/>
            </a:pPr>
            <a:r>
              <a:rPr lang="en-GB" sz="1400" dirty="0" smtClean="0"/>
              <a:t>Cached thread pool</a:t>
            </a:r>
            <a:r>
              <a:rPr lang="en-GB" sz="1200" dirty="0"/>
              <a:t/>
            </a:r>
            <a:br>
              <a:rPr lang="en-GB" sz="1200" dirty="0"/>
            </a:br>
            <a:endParaRPr lang="en-GB" sz="12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69429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ReadWriteLock</a:t>
            </a:r>
            <a:endParaRPr lang="en-US" dirty="0"/>
          </a:p>
        </p:txBody>
      </p:sp>
      <p:sp>
        <p:nvSpPr>
          <p:cNvPr id="3" name="Content Placeholder 2"/>
          <p:cNvSpPr>
            <a:spLocks noGrp="1"/>
          </p:cNvSpPr>
          <p:nvPr>
            <p:ph idx="1"/>
          </p:nvPr>
        </p:nvSpPr>
        <p:spPr/>
        <p:txBody>
          <a:bodyPr>
            <a:normAutofit/>
          </a:bodyPr>
          <a:lstStyle/>
          <a:p>
            <a:r>
              <a:rPr lang="en-US" sz="1600" dirty="0" smtClean="0"/>
              <a:t>Read write lock is the result of lock stripping technique to improve the performance of concurrency applications</a:t>
            </a:r>
          </a:p>
          <a:p>
            <a:r>
              <a:rPr lang="en-US" sz="1600" dirty="0" smtClean="0"/>
              <a:t>ReadWriteLock Interface</a:t>
            </a:r>
            <a:endParaRPr lang="en-GB" sz="1600" dirty="0" smtClean="0">
              <a:sym typeface="Wingdings" panose="05000000000000000000" pitchFamily="2" charset="2"/>
            </a:endParaRPr>
          </a:p>
          <a:p>
            <a:r>
              <a:rPr lang="en-GB" sz="1600" dirty="0"/>
              <a:t>A ReadWriteLock maintains a pair of associated locks, one for read-only operations and one for </a:t>
            </a:r>
            <a:r>
              <a:rPr lang="en-GB" sz="1600" dirty="0" smtClean="0"/>
              <a:t>writing</a:t>
            </a:r>
          </a:p>
          <a:p>
            <a:r>
              <a:rPr lang="en-US" sz="1600" dirty="0"/>
              <a:t>W</a:t>
            </a:r>
            <a:r>
              <a:rPr lang="en-US" sz="1600" dirty="0" smtClean="0"/>
              <a:t>rite </a:t>
            </a:r>
            <a:r>
              <a:rPr lang="en-US" sz="1600" dirty="0"/>
              <a:t>lock is exclusive</a:t>
            </a:r>
            <a:r>
              <a:rPr lang="en-GB" sz="1600" dirty="0"/>
              <a:t/>
            </a:r>
            <a:br>
              <a:rPr lang="en-GB" sz="1600" dirty="0"/>
            </a:br>
            <a:endParaRPr lang="en-US" sz="1600" dirty="0"/>
          </a:p>
        </p:txBody>
      </p:sp>
    </p:spTree>
    <p:extLst>
      <p:ext uri="{BB962C8B-B14F-4D97-AF65-F5344CB8AC3E}">
        <p14:creationId xmlns:p14="http://schemas.microsoft.com/office/powerpoint/2010/main" val="7457886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and Stopping the Thread</a:t>
            </a:r>
            <a:endParaRPr lang="en-US" dirty="0"/>
          </a:p>
        </p:txBody>
      </p:sp>
      <p:sp>
        <p:nvSpPr>
          <p:cNvPr id="3" name="Content Placeholder 2"/>
          <p:cNvSpPr>
            <a:spLocks noGrp="1"/>
          </p:cNvSpPr>
          <p:nvPr>
            <p:ph idx="1"/>
          </p:nvPr>
        </p:nvSpPr>
        <p:spPr/>
        <p:txBody>
          <a:bodyPr>
            <a:normAutofit/>
          </a:bodyPr>
          <a:lstStyle/>
          <a:p>
            <a:r>
              <a:rPr lang="en-GB" sz="1600" dirty="0" smtClean="0"/>
              <a:t>There </a:t>
            </a:r>
            <a:r>
              <a:rPr lang="en-GB" sz="1600" dirty="0"/>
              <a:t>is absolute </a:t>
            </a:r>
            <a:r>
              <a:rPr lang="en-GB" sz="1600" b="1" dirty="0"/>
              <a:t>no way to force start</a:t>
            </a:r>
            <a:r>
              <a:rPr lang="en-GB" sz="1600" dirty="0"/>
              <a:t> a thread, this is controlled by thread scheduler and Java exposes no API to control thread schedule. This is still a random bit in </a:t>
            </a:r>
            <a:r>
              <a:rPr lang="en-GB" sz="1600" dirty="0" smtClean="0"/>
              <a:t>Java</a:t>
            </a:r>
          </a:p>
          <a:p>
            <a:r>
              <a:rPr lang="en-GB" sz="1600" dirty="0" smtClean="0"/>
              <a:t>Thread </a:t>
            </a:r>
            <a:r>
              <a:rPr lang="en-GB" sz="1600" b="1" dirty="0"/>
              <a:t>stops</a:t>
            </a:r>
            <a:r>
              <a:rPr lang="en-GB" sz="1600" dirty="0"/>
              <a:t> automatically as soon as they finish execution of run() or call() </a:t>
            </a:r>
            <a:r>
              <a:rPr lang="en-GB" sz="1600" dirty="0" smtClean="0"/>
              <a:t>method. There is no specific API to stop the thread. </a:t>
            </a:r>
            <a:r>
              <a:rPr lang="en-GB" sz="1600" dirty="0"/>
              <a:t>To manually stop, programmers either take advantage of volatile boolean variable and check in every iteration if run method has loops or interrupt threads to abruptly cancel tasks</a:t>
            </a:r>
            <a:br>
              <a:rPr lang="en-GB" sz="1600" dirty="0"/>
            </a:b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711584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a:t>
            </a:r>
            <a:endParaRPr lang="en-US" dirty="0"/>
          </a:p>
        </p:txBody>
      </p:sp>
      <p:sp>
        <p:nvSpPr>
          <p:cNvPr id="3" name="Content Placeholder 2"/>
          <p:cNvSpPr>
            <a:spLocks noGrp="1"/>
          </p:cNvSpPr>
          <p:nvPr>
            <p:ph idx="1"/>
          </p:nvPr>
        </p:nvSpPr>
        <p:spPr/>
        <p:txBody>
          <a:bodyPr>
            <a:normAutofit/>
          </a:bodyPr>
          <a:lstStyle/>
          <a:p>
            <a:r>
              <a:rPr lang="en-US" sz="1600" dirty="0" smtClean="0"/>
              <a:t>Double checked locking of Singleton</a:t>
            </a:r>
          </a:p>
          <a:p>
            <a:pPr marL="0" indent="0">
              <a:buNone/>
            </a:pPr>
            <a:r>
              <a:rPr lang="en-GB" sz="1600" dirty="0"/>
              <a:t/>
            </a:r>
            <a:br>
              <a:rPr lang="en-GB" sz="1600" dirty="0"/>
            </a:b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r>
              <a:rPr lang="en-GB" sz="1600" dirty="0" smtClean="0"/>
              <a:t>It </a:t>
            </a:r>
            <a:r>
              <a:rPr lang="en-GB" sz="1600" dirty="0"/>
              <a:t>still broken, until you make _instance variable </a:t>
            </a:r>
            <a:r>
              <a:rPr lang="en-GB" sz="1600" dirty="0" smtClean="0">
                <a:hlinkClick r:id="rId2"/>
              </a:rPr>
              <a:t>volatile</a:t>
            </a:r>
            <a:endParaRPr lang="en-GB" sz="1600" dirty="0" smtClean="0"/>
          </a:p>
          <a:p>
            <a:r>
              <a:rPr lang="en-GB" sz="1600" dirty="0"/>
              <a:t>Without volatile modifier it's possible for another thread in Java to see half initialized state of _instance variable, but with volatile variable guaranteeing happens-before relationship, all the write will happen on volatile _instance before any read of _instance </a:t>
            </a:r>
            <a:r>
              <a:rPr lang="en-GB" sz="1600" dirty="0" smtClean="0"/>
              <a:t>variable</a:t>
            </a:r>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132856"/>
            <a:ext cx="52578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733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 – Ctnd …</a:t>
            </a:r>
            <a:endParaRPr lang="en-US" dirty="0"/>
          </a:p>
        </p:txBody>
      </p:sp>
      <p:sp>
        <p:nvSpPr>
          <p:cNvPr id="3" name="Content Placeholder 2"/>
          <p:cNvSpPr>
            <a:spLocks noGrp="1"/>
          </p:cNvSpPr>
          <p:nvPr>
            <p:ph idx="1"/>
          </p:nvPr>
        </p:nvSpPr>
        <p:spPr/>
        <p:txBody>
          <a:bodyPr>
            <a:normAutofit/>
          </a:bodyPr>
          <a:lstStyle/>
          <a:p>
            <a:r>
              <a:rPr lang="en-US" sz="1600" b="1" dirty="0" smtClean="0"/>
              <a:t>Version 1:</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0" indent="0">
              <a:buNone/>
            </a:pPr>
            <a:endParaRPr lang="en-US" sz="1600" dirty="0" smtClean="0"/>
          </a:p>
          <a:p>
            <a:r>
              <a:rPr lang="en-US" sz="1600" b="1" dirty="0" smtClean="0"/>
              <a:t>Version 2:</a:t>
            </a:r>
          </a:p>
          <a:p>
            <a:endParaRPr lang="en-US" sz="1600" dirty="0" smtClean="0"/>
          </a:p>
          <a:p>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493395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21" y="4793411"/>
            <a:ext cx="5230031" cy="1659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775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Immutable Class</a:t>
            </a:r>
            <a:endParaRPr lang="en-US" dirty="0"/>
          </a:p>
        </p:txBody>
      </p:sp>
      <p:sp>
        <p:nvSpPr>
          <p:cNvPr id="3" name="Content Placeholder 2"/>
          <p:cNvSpPr>
            <a:spLocks noGrp="1"/>
          </p:cNvSpPr>
          <p:nvPr>
            <p:ph idx="1"/>
          </p:nvPr>
        </p:nvSpPr>
        <p:spPr/>
        <p:txBody>
          <a:bodyPr>
            <a:normAutofit/>
          </a:bodyPr>
          <a:lstStyle/>
          <a:p>
            <a:r>
              <a:rPr lang="en-US" sz="1600" dirty="0" smtClean="0"/>
              <a:t>State of immutable object cannot be modified after construction</a:t>
            </a:r>
          </a:p>
          <a:p>
            <a:r>
              <a:rPr lang="en-US" sz="1600" dirty="0" smtClean="0">
                <a:sym typeface="Wingdings" panose="05000000000000000000" pitchFamily="2" charset="2"/>
              </a:rPr>
              <a:t>Any modification should result in another immutable object</a:t>
            </a:r>
          </a:p>
          <a:p>
            <a:r>
              <a:rPr lang="en-US" sz="1600" dirty="0" smtClean="0">
                <a:sym typeface="Wingdings" panose="05000000000000000000" pitchFamily="2" charset="2"/>
              </a:rPr>
              <a:t>Class should be defined as final</a:t>
            </a:r>
          </a:p>
          <a:p>
            <a:r>
              <a:rPr lang="en-US" sz="1600" dirty="0" smtClean="0">
                <a:sym typeface="Wingdings" panose="05000000000000000000" pitchFamily="2" charset="2"/>
              </a:rPr>
              <a:t>All fields in the class should be defined as final and private</a:t>
            </a:r>
          </a:p>
          <a:p>
            <a:r>
              <a:rPr lang="en-GB" sz="1600" dirty="0"/>
              <a:t>Object must be properly constructed i.e. object reference must not leak during construction </a:t>
            </a:r>
            <a:r>
              <a:rPr lang="en-GB" sz="1600" dirty="0" smtClean="0"/>
              <a:t>process</a:t>
            </a:r>
            <a:endParaRPr lang="en-GB" sz="1600" dirty="0"/>
          </a:p>
          <a:p>
            <a:r>
              <a:rPr lang="en-GB" sz="1600" dirty="0" smtClean="0"/>
              <a:t>Object </a:t>
            </a:r>
            <a:r>
              <a:rPr lang="en-GB" sz="1600" dirty="0"/>
              <a:t>should be final in order to restrict sub-class for altering immutability of parent </a:t>
            </a:r>
            <a:r>
              <a:rPr lang="en-GB" sz="1600" dirty="0" smtClean="0"/>
              <a:t>class</a:t>
            </a:r>
          </a:p>
          <a:p>
            <a:r>
              <a:rPr lang="en-GB" sz="1600" dirty="0" smtClean="0">
                <a:sym typeface="Wingdings" panose="05000000000000000000" pitchFamily="2" charset="2"/>
              </a:rPr>
              <a:t>Benefits:</a:t>
            </a:r>
          </a:p>
          <a:p>
            <a:pPr lvl="1">
              <a:buFont typeface="Wingdings" panose="05000000000000000000" pitchFamily="2" charset="2"/>
              <a:buChar char="Ø"/>
            </a:pPr>
            <a:r>
              <a:rPr lang="en-GB" sz="1400" dirty="0" smtClean="0">
                <a:sym typeface="Wingdings" panose="05000000000000000000" pitchFamily="2" charset="2"/>
              </a:rPr>
              <a:t>Thread safe</a:t>
            </a:r>
          </a:p>
          <a:p>
            <a:pPr lvl="1">
              <a:buFont typeface="Wingdings" panose="05000000000000000000" pitchFamily="2" charset="2"/>
              <a:buChar char="Ø"/>
            </a:pPr>
            <a:r>
              <a:rPr lang="en-GB" sz="1400" dirty="0" smtClean="0">
                <a:sym typeface="Wingdings" panose="05000000000000000000" pitchFamily="2" charset="2"/>
              </a:rPr>
              <a:t>High performance because synchronization is not required</a:t>
            </a:r>
          </a:p>
          <a:p>
            <a:pPr>
              <a:buFont typeface="Wingdings" panose="05000000000000000000" pitchFamily="2" charset="2"/>
              <a:buChar char="Ø"/>
            </a:pPr>
            <a:r>
              <a:rPr lang="en-GB" sz="1600" dirty="0" smtClean="0">
                <a:sym typeface="Wingdings" panose="05000000000000000000" pitchFamily="2" charset="2"/>
              </a:rPr>
              <a:t>Disadvantages:</a:t>
            </a:r>
          </a:p>
          <a:p>
            <a:pPr lvl="1">
              <a:buFont typeface="Wingdings" panose="05000000000000000000" pitchFamily="2" charset="2"/>
              <a:buChar char="Ø"/>
            </a:pPr>
            <a:r>
              <a:rPr lang="en-GB" sz="1400" dirty="0" smtClean="0">
                <a:sym typeface="Wingdings" panose="05000000000000000000" pitchFamily="2" charset="2"/>
              </a:rPr>
              <a:t>Creates heavy garbage collection</a:t>
            </a:r>
          </a:p>
          <a:p>
            <a:r>
              <a:rPr lang="en-GB" sz="1600" dirty="0" smtClean="0">
                <a:sym typeface="Wingdings" panose="05000000000000000000" pitchFamily="2" charset="2"/>
              </a:rPr>
              <a:t>Importance Classes:</a:t>
            </a:r>
          </a:p>
          <a:p>
            <a:pPr lvl="1"/>
            <a:r>
              <a:rPr lang="en-GB" sz="1400" dirty="0" smtClean="0">
                <a:sym typeface="Wingdings" panose="05000000000000000000" pitchFamily="2" charset="2"/>
              </a:rPr>
              <a:t>String</a:t>
            </a:r>
            <a:endParaRPr lang="en-GB" sz="14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7362483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Fork-Join Framework</a:t>
            </a:r>
            <a:endParaRPr lang="en-US" dirty="0"/>
          </a:p>
        </p:txBody>
      </p:sp>
      <p:sp>
        <p:nvSpPr>
          <p:cNvPr id="3" name="Content Placeholder 2"/>
          <p:cNvSpPr>
            <a:spLocks noGrp="1"/>
          </p:cNvSpPr>
          <p:nvPr>
            <p:ph idx="1"/>
          </p:nvPr>
        </p:nvSpPr>
        <p:spPr/>
        <p:txBody>
          <a:bodyPr>
            <a:normAutofit/>
          </a:bodyPr>
          <a:lstStyle/>
          <a:p>
            <a:r>
              <a:rPr lang="en-US" sz="1600" dirty="0" smtClean="0"/>
              <a:t>Introduced in JDK 7 </a:t>
            </a:r>
            <a:r>
              <a:rPr lang="en-GB" sz="1600" dirty="0" smtClean="0"/>
              <a:t>to </a:t>
            </a:r>
            <a:r>
              <a:rPr lang="en-GB" sz="1600" dirty="0"/>
              <a:t>take advantage of multiple processors of modern day </a:t>
            </a:r>
            <a:r>
              <a:rPr lang="en-GB" sz="1600" dirty="0" smtClean="0"/>
              <a:t>servers</a:t>
            </a:r>
          </a:p>
          <a:p>
            <a:r>
              <a:rPr lang="en-GB" sz="1600" dirty="0"/>
              <a:t>It is designed for work that can be broken into smaller pieces recursively. The goal is to use all the available processing power to enhance the performance of your </a:t>
            </a:r>
            <a:r>
              <a:rPr lang="en-GB" sz="1600" dirty="0" smtClean="0"/>
              <a:t>application</a:t>
            </a:r>
            <a:endParaRPr lang="en-GB" sz="1600" dirty="0"/>
          </a:p>
          <a:p>
            <a:r>
              <a:rPr lang="en-GB" sz="1600" dirty="0" smtClean="0"/>
              <a:t>It uses </a:t>
            </a:r>
            <a:r>
              <a:rPr lang="en-US" sz="1600" dirty="0"/>
              <a:t>work-stealing </a:t>
            </a:r>
            <a:r>
              <a:rPr lang="en-US" sz="1600" dirty="0" smtClean="0"/>
              <a:t>algorithm</a:t>
            </a:r>
          </a:p>
          <a:p>
            <a:r>
              <a:rPr lang="en-GB" sz="1600" dirty="0"/>
              <a:t>Worker threads that run out of things to do can steal tasks from other threads that are still </a:t>
            </a:r>
            <a:r>
              <a:rPr lang="en-GB" sz="1600" dirty="0" smtClean="0"/>
              <a:t>busy</a:t>
            </a:r>
            <a:endParaRPr lang="en-GB" sz="1600" dirty="0">
              <a:sym typeface="Wingdings" panose="05000000000000000000" pitchFamily="2" charset="2"/>
            </a:endParaRPr>
          </a:p>
        </p:txBody>
      </p:sp>
    </p:spTree>
    <p:extLst>
      <p:ext uri="{BB962C8B-B14F-4D97-AF65-F5344CB8AC3E}">
        <p14:creationId xmlns:p14="http://schemas.microsoft.com/office/powerpoint/2010/main" val="3656992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8 Concurrency Improvements</a:t>
            </a:r>
            <a:endParaRPr lang="en-US" dirty="0"/>
          </a:p>
        </p:txBody>
      </p:sp>
      <p:sp>
        <p:nvSpPr>
          <p:cNvPr id="3" name="Content Placeholder 2"/>
          <p:cNvSpPr>
            <a:spLocks noGrp="1"/>
          </p:cNvSpPr>
          <p:nvPr>
            <p:ph idx="1"/>
          </p:nvPr>
        </p:nvSpPr>
        <p:spPr/>
        <p:txBody>
          <a:bodyPr>
            <a:normAutofit/>
          </a:bodyPr>
          <a:lstStyle/>
          <a:p>
            <a:r>
              <a:rPr lang="en-GB" sz="1600" dirty="0"/>
              <a:t>New classes and interfaces in java.util.concurrent</a:t>
            </a:r>
          </a:p>
          <a:p>
            <a:r>
              <a:rPr lang="en-US" sz="1600" dirty="0"/>
              <a:t>New methods in </a:t>
            </a:r>
            <a:r>
              <a:rPr lang="en-US" sz="1600" dirty="0" smtClean="0"/>
              <a:t>java.util.concurrent.ConcurrentHashMap</a:t>
            </a:r>
          </a:p>
          <a:p>
            <a:pPr lvl="1">
              <a:buFont typeface="Wingdings" panose="05000000000000000000" pitchFamily="2" charset="2"/>
              <a:buChar char="Ø"/>
            </a:pPr>
            <a:r>
              <a:rPr lang="en-US" sz="1400" dirty="0" smtClean="0"/>
              <a:t>foreach methods</a:t>
            </a:r>
          </a:p>
          <a:p>
            <a:pPr lvl="1">
              <a:buFont typeface="Wingdings" panose="05000000000000000000" pitchFamily="2" charset="2"/>
              <a:buChar char="Ø"/>
            </a:pPr>
            <a:r>
              <a:rPr lang="en-US" sz="1400" dirty="0"/>
              <a:t>s</a:t>
            </a:r>
            <a:r>
              <a:rPr lang="en-US" sz="1400" dirty="0" smtClean="0"/>
              <a:t>earch methods</a:t>
            </a:r>
          </a:p>
          <a:p>
            <a:pPr lvl="1">
              <a:buFont typeface="Wingdings" panose="05000000000000000000" pitchFamily="2" charset="2"/>
              <a:buChar char="Ø"/>
            </a:pPr>
            <a:r>
              <a:rPr lang="en-US" sz="1400" dirty="0" smtClean="0"/>
              <a:t>reduction methods</a:t>
            </a:r>
          </a:p>
          <a:p>
            <a:r>
              <a:rPr lang="en-US" sz="1600" dirty="0" smtClean="0"/>
              <a:t>New </a:t>
            </a:r>
            <a:r>
              <a:rPr lang="en-US" sz="1600" dirty="0"/>
              <a:t>classes in </a:t>
            </a:r>
            <a:r>
              <a:rPr lang="en-US" sz="1600" dirty="0" smtClean="0"/>
              <a:t>java.util.concurrent.atomic</a:t>
            </a:r>
          </a:p>
          <a:p>
            <a:pPr lvl="1">
              <a:buFont typeface="Wingdings" panose="05000000000000000000" pitchFamily="2" charset="2"/>
              <a:buChar char="Ø"/>
            </a:pPr>
            <a:r>
              <a:rPr lang="en-US" sz="1400" dirty="0">
                <a:hlinkClick r:id="rId2"/>
              </a:rPr>
              <a:t>DoubleAccumulator</a:t>
            </a:r>
            <a:endParaRPr lang="en-US" sz="1400" dirty="0"/>
          </a:p>
          <a:p>
            <a:pPr lvl="1">
              <a:buFont typeface="Wingdings" panose="05000000000000000000" pitchFamily="2" charset="2"/>
              <a:buChar char="Ø"/>
            </a:pPr>
            <a:r>
              <a:rPr lang="en-US" sz="1400" dirty="0">
                <a:hlinkClick r:id="rId3"/>
              </a:rPr>
              <a:t>DoubleAdder</a:t>
            </a:r>
            <a:endParaRPr lang="en-US" sz="1400" dirty="0"/>
          </a:p>
          <a:p>
            <a:pPr lvl="1">
              <a:buFont typeface="Wingdings" panose="05000000000000000000" pitchFamily="2" charset="2"/>
              <a:buChar char="Ø"/>
            </a:pPr>
            <a:r>
              <a:rPr lang="en-US" sz="1400" dirty="0">
                <a:hlinkClick r:id="rId4"/>
              </a:rPr>
              <a:t>LongAccumulator</a:t>
            </a:r>
            <a:endParaRPr lang="en-US" sz="1400" dirty="0"/>
          </a:p>
          <a:p>
            <a:pPr lvl="1">
              <a:buFont typeface="Wingdings" panose="05000000000000000000" pitchFamily="2" charset="2"/>
              <a:buChar char="Ø"/>
            </a:pPr>
            <a:r>
              <a:rPr lang="en-US" sz="1400" dirty="0"/>
              <a:t>LongAdder</a:t>
            </a:r>
          </a:p>
          <a:p>
            <a:r>
              <a:rPr lang="en-US" sz="1600" dirty="0" smtClean="0"/>
              <a:t>New </a:t>
            </a:r>
            <a:r>
              <a:rPr lang="en-US" sz="1600" dirty="0"/>
              <a:t>methods in java.util.concurrent.ForkJoinPool</a:t>
            </a:r>
          </a:p>
          <a:p>
            <a:r>
              <a:rPr lang="en-US" sz="1600" dirty="0" smtClean="0"/>
              <a:t>New </a:t>
            </a:r>
            <a:r>
              <a:rPr lang="en-US" sz="1600" dirty="0"/>
              <a:t>class </a:t>
            </a:r>
            <a:r>
              <a:rPr lang="en-US" sz="1600" dirty="0" smtClean="0"/>
              <a:t>java.util.concurrent.locks.StampedLock - </a:t>
            </a:r>
            <a:r>
              <a:rPr lang="en-GB" sz="1600" dirty="0"/>
              <a:t>A new StampedLock class adds a capability-based lock with three modes for controlling read/write access (writing, reading, and optimistic reading). </a:t>
            </a:r>
            <a:endParaRPr lang="en-US" sz="1600" dirty="0"/>
          </a:p>
          <a:p>
            <a:pPr marL="0" indent="0">
              <a:buNone/>
            </a:pPr>
            <a:endParaRPr lang="en-US" sz="1600" dirty="0"/>
          </a:p>
        </p:txBody>
      </p:sp>
    </p:spTree>
    <p:extLst>
      <p:ext uri="{BB962C8B-B14F-4D97-AF65-F5344CB8AC3E}">
        <p14:creationId xmlns:p14="http://schemas.microsoft.com/office/powerpoint/2010/main" val="1538959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p:txBody>
          <a:bodyPr/>
          <a:lstStyle/>
          <a:p>
            <a:r>
              <a:rPr lang="en-US" dirty="0" smtClean="0"/>
              <a:t>New</a:t>
            </a:r>
          </a:p>
          <a:p>
            <a:r>
              <a:rPr lang="en-US" dirty="0" smtClean="0"/>
              <a:t>Runnable</a:t>
            </a:r>
          </a:p>
          <a:p>
            <a:r>
              <a:rPr lang="en-US" dirty="0" smtClean="0"/>
              <a:t>Blocked</a:t>
            </a:r>
          </a:p>
          <a:p>
            <a:r>
              <a:rPr lang="en-US" dirty="0" smtClean="0"/>
              <a:t>Waiting</a:t>
            </a:r>
          </a:p>
          <a:p>
            <a:r>
              <a:rPr lang="en-US" dirty="0" smtClean="0"/>
              <a:t>Time_Waiting</a:t>
            </a:r>
          </a:p>
          <a:p>
            <a:r>
              <a:rPr lang="en-US" dirty="0" smtClean="0"/>
              <a:t>Terminated</a:t>
            </a:r>
            <a:endParaRPr lang="en-US" dirty="0"/>
          </a:p>
        </p:txBody>
      </p:sp>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Multithreading Best Practices</a:t>
            </a:r>
            <a:endParaRPr lang="en-US" dirty="0"/>
          </a:p>
        </p:txBody>
      </p:sp>
      <p:sp>
        <p:nvSpPr>
          <p:cNvPr id="3" name="Content Placeholder 2"/>
          <p:cNvSpPr>
            <a:spLocks noGrp="1"/>
          </p:cNvSpPr>
          <p:nvPr>
            <p:ph idx="1"/>
          </p:nvPr>
        </p:nvSpPr>
        <p:spPr/>
        <p:txBody>
          <a:bodyPr>
            <a:normAutofit/>
          </a:bodyPr>
          <a:lstStyle/>
          <a:p>
            <a:r>
              <a:rPr lang="en-US" sz="1600" dirty="0" smtClean="0"/>
              <a:t>Always give meaningful name to your thread</a:t>
            </a:r>
          </a:p>
          <a:p>
            <a:r>
              <a:rPr lang="en-US" sz="1600" dirty="0" smtClean="0">
                <a:sym typeface="Wingdings" panose="05000000000000000000" pitchFamily="2" charset="2"/>
              </a:rPr>
              <a:t>Avoid locking or Reduce scope of synchronization</a:t>
            </a:r>
          </a:p>
          <a:p>
            <a:r>
              <a:rPr lang="en-US" sz="1600" dirty="0" smtClean="0">
                <a:sym typeface="Wingdings" panose="05000000000000000000" pitchFamily="2" charset="2"/>
              </a:rPr>
              <a:t>Prefer Synchronizers over wait and notify</a:t>
            </a:r>
          </a:p>
          <a:p>
            <a:r>
              <a:rPr lang="en-GB" sz="1600" dirty="0"/>
              <a:t>Prefer Concurrent Collection over Synchronized Collection</a:t>
            </a:r>
            <a:endParaRPr lang="en-GB" sz="16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18440605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www.javacodegeeks.com/2014/11/multithreading-concurrency-interview-questions-answers.html</a:t>
            </a:r>
            <a:endParaRPr lang="en-US" sz="1600" dirty="0" smtClean="0"/>
          </a:p>
          <a:p>
            <a:r>
              <a:rPr lang="en-US" sz="1600" dirty="0">
                <a:hlinkClick r:id="rId3"/>
              </a:rPr>
              <a:t>http://</a:t>
            </a:r>
            <a:r>
              <a:rPr lang="en-US" sz="1600" dirty="0" smtClean="0">
                <a:hlinkClick r:id="rId3"/>
              </a:rPr>
              <a:t>javarevisited.blogspot.co.uk/2014/07/top-50-java-multithreading-interview-questions-answers.html</a:t>
            </a:r>
            <a:endParaRPr lang="en-US" sz="1600" dirty="0" smtClean="0"/>
          </a:p>
          <a:p>
            <a:r>
              <a:rPr lang="en-US" sz="1600" dirty="0">
                <a:hlinkClick r:id="rId4"/>
              </a:rPr>
              <a:t>https://</a:t>
            </a:r>
            <a:r>
              <a:rPr lang="en-US" sz="1600" dirty="0" smtClean="0">
                <a:hlinkClick r:id="rId4"/>
              </a:rPr>
              <a:t>docs.oracle.com/javase/7/docs/api/java/util/concurrent/ThreadLocalRandom.html</a:t>
            </a:r>
            <a:endParaRPr lang="en-US" sz="1600" dirty="0" smtClean="0"/>
          </a:p>
          <a:p>
            <a:r>
              <a:rPr lang="en-US" sz="1600" dirty="0">
                <a:hlinkClick r:id="rId5"/>
              </a:rPr>
              <a:t>https://</a:t>
            </a:r>
            <a:r>
              <a:rPr lang="en-US" sz="1600" dirty="0" smtClean="0">
                <a:hlinkClick r:id="rId5"/>
              </a:rPr>
              <a:t>docs.oracle.com/javase/8/docs/technotes/guides/concurrency/changes8.html</a:t>
            </a:r>
            <a:endParaRPr lang="en-US" sz="1600" dirty="0" smtClean="0"/>
          </a:p>
          <a:p>
            <a:r>
              <a:rPr lang="en-US" sz="1600" dirty="0"/>
              <a:t>http://howtodoinjava.com/best-practices/java-executor-framework-tutorial-and-best-practices/</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Threadgroup</a:t>
            </a:r>
            <a:endParaRPr lang="en-US" dirty="0"/>
          </a:p>
        </p:txBody>
      </p:sp>
      <p:sp>
        <p:nvSpPr>
          <p:cNvPr id="3" name="Content Placeholder 2"/>
          <p:cNvSpPr>
            <a:spLocks noGrp="1"/>
          </p:cNvSpPr>
          <p:nvPr>
            <p:ph idx="1"/>
          </p:nvPr>
        </p:nvSpPr>
        <p:spPr/>
        <p:txBody>
          <a:bodyPr>
            <a:normAutofit/>
          </a:bodyPr>
          <a:lstStyle/>
          <a:p>
            <a:r>
              <a:rPr lang="en-GB" sz="1600" dirty="0"/>
              <a:t>Each thread belongs to a group of threads. The </a:t>
            </a:r>
            <a:r>
              <a:rPr lang="en-GB" sz="1600" dirty="0" smtClean="0"/>
              <a:t>JDK class</a:t>
            </a:r>
            <a:r>
              <a:rPr lang="en-GB" sz="1600" dirty="0"/>
              <a:t> </a:t>
            </a:r>
            <a:r>
              <a:rPr lang="en-GB" sz="1600" b="1" dirty="0" smtClean="0"/>
              <a:t>java.lang.ThreadGroup</a:t>
            </a:r>
            <a:r>
              <a:rPr lang="en-GB" sz="1600" dirty="0"/>
              <a:t> provides some methods to handle a whole group of Threads. With these methods we can, for example, interrupt all threads of a group or set their maximum </a:t>
            </a:r>
            <a:r>
              <a:rPr lang="en-GB" sz="1600" dirty="0" smtClean="0"/>
              <a:t>priority</a:t>
            </a:r>
          </a:p>
          <a:p>
            <a:r>
              <a:rPr lang="en-GB" sz="1600" dirty="0"/>
              <a:t>The priority of a thread is set by using the method setPriority(int</a:t>
            </a:r>
            <a:r>
              <a:rPr lang="en-GB" sz="1600" dirty="0" smtClean="0"/>
              <a:t>)</a:t>
            </a:r>
            <a:endParaRPr lang="en-GB" sz="1600" dirty="0"/>
          </a:p>
          <a:p>
            <a:r>
              <a:rPr lang="en-US" sz="1600" dirty="0" smtClean="0"/>
              <a:t>Thread.MAX_PRIORITY</a:t>
            </a:r>
            <a:endParaRPr lang="en-US" sz="1600" dirty="0"/>
          </a:p>
          <a:p>
            <a:r>
              <a:rPr lang="en-US" sz="1600" dirty="0" smtClean="0"/>
              <a:t>Thread.MIN_PRIORITY</a:t>
            </a:r>
          </a:p>
          <a:p>
            <a:r>
              <a:rPr lang="en-GB" sz="1600" dirty="0" smtClean="0"/>
              <a:t>These </a:t>
            </a:r>
            <a:r>
              <a:rPr lang="en-GB" sz="1600" dirty="0"/>
              <a:t>values can differ between different JVM implementations</a:t>
            </a:r>
            <a:endParaRPr lang="en-US" sz="1600" dirty="0"/>
          </a:p>
        </p:txBody>
      </p:sp>
    </p:spTree>
    <p:extLst>
      <p:ext uri="{BB962C8B-B14F-4D97-AF65-F5344CB8AC3E}">
        <p14:creationId xmlns:p14="http://schemas.microsoft.com/office/powerpoint/2010/main" val="3553727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vs run()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2979636"/>
              </p:ext>
            </p:extLst>
          </p:nvPr>
        </p:nvGraphicFramePr>
        <p:xfrm>
          <a:off x="457200" y="1600200"/>
          <a:ext cx="8229600" cy="11125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start()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 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start()</a:t>
                      </a:r>
                      <a:r>
                        <a:rPr lang="en-US" baseline="0" dirty="0" smtClean="0"/>
                        <a:t> internally calls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r>
                        <a:rPr lang="en-US" baseline="0" dirty="0" smtClean="0"/>
                        <a:t> doesn’t call itself recursively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907217569"/>
              </p:ext>
            </p:extLst>
          </p:nvPr>
        </p:nvGraphicFramePr>
        <p:xfrm>
          <a:off x="478661" y="3678375"/>
          <a:ext cx="8229600" cy="138176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Runnable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Callable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Has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Has call()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Can’t return anything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Returns Future</a:t>
                      </a:r>
                      <a:r>
                        <a:rPr lang="en-US" baseline="0" dirty="0" smtClean="0"/>
                        <a:t> object and can throw exception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93986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vs sleep()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9427972"/>
              </p:ext>
            </p:extLst>
          </p:nvPr>
        </p:nvGraphicFramePr>
        <p:xfrm>
          <a:off x="457200" y="1600200"/>
          <a:ext cx="8229600" cy="22047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sleep()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relinquishes lock if </a:t>
                      </a:r>
                      <a:r>
                        <a:rPr lang="en-GB" sz="1800" b="0" i="0" kern="1200" dirty="0" smtClean="0">
                          <a:solidFill>
                            <a:schemeClr val="tx1"/>
                          </a:solidFill>
                          <a:effectLst/>
                          <a:latin typeface="+mn-lt"/>
                          <a:ea typeface="+mn-ea"/>
                          <a:cs typeface="+mn-cs"/>
                        </a:rPr>
                        <a:t>waiting for a condition is true and wait for notification when due to an action of another thread waiting condition becomes false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relinquish CPU or stop execution of current thread for specified time duration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Releases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Doesn’t release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Content Placeholder 3"/>
          <p:cNvGraphicFramePr>
            <a:graphicFrameLocks noGrp="1"/>
          </p:cNvGraphicFramePr>
          <p:nvPr>
            <p:ph idx="1"/>
            <p:extLst>
              <p:ext uri="{D42A27DB-BD31-4B8C-83A1-F6EECF244321}">
                <p14:modId xmlns:p14="http://schemas.microsoft.com/office/powerpoint/2010/main" val="2940499131"/>
              </p:ext>
            </p:extLst>
          </p:nvPr>
        </p:nvGraphicFramePr>
        <p:xfrm>
          <a:off x="467544" y="4077072"/>
          <a:ext cx="8229600" cy="165608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Livelock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Deadlock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State</a:t>
                      </a:r>
                      <a:r>
                        <a:rPr lang="en-US" baseline="0" dirty="0" smtClean="0"/>
                        <a:t> of the threads or processes involved change with regard to one another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State</a:t>
                      </a:r>
                      <a:r>
                        <a:rPr lang="en-GB" sz="1800" b="0" i="0" kern="1200" baseline="0" dirty="0" smtClean="0">
                          <a:solidFill>
                            <a:schemeClr val="tx1"/>
                          </a:solidFill>
                          <a:effectLst/>
                          <a:latin typeface="+mn-lt"/>
                          <a:ea typeface="+mn-ea"/>
                          <a:cs typeface="+mn-cs"/>
                        </a:rPr>
                        <a:t> of thread or process doesn’t change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Mainly occurs</a:t>
                      </a:r>
                      <a:r>
                        <a:rPr lang="en-US" baseline="0" dirty="0" smtClean="0"/>
                        <a:t> due to circular 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76286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Framework</a:t>
            </a:r>
            <a:endParaRPr lang="en-US" dirty="0"/>
          </a:p>
        </p:txBody>
      </p:sp>
      <p:sp>
        <p:nvSpPr>
          <p:cNvPr id="3" name="Content Placeholder 2"/>
          <p:cNvSpPr>
            <a:spLocks noGrp="1"/>
          </p:cNvSpPr>
          <p:nvPr>
            <p:ph idx="1"/>
          </p:nvPr>
        </p:nvSpPr>
        <p:spPr/>
        <p:txBody>
          <a:bodyPr>
            <a:normAutofit lnSpcReduction="10000"/>
          </a:bodyPr>
          <a:lstStyle/>
          <a:p>
            <a:r>
              <a:rPr lang="en-US" sz="1600" dirty="0" smtClean="0"/>
              <a:t>Introduced in JDK 5 to create different types of thread pool</a:t>
            </a:r>
          </a:p>
          <a:p>
            <a:r>
              <a:rPr lang="en-US" sz="1600" dirty="0" smtClean="0"/>
              <a:t>Interfaces:</a:t>
            </a:r>
          </a:p>
          <a:p>
            <a:pPr lvl="1">
              <a:buFont typeface="Wingdings" panose="05000000000000000000" pitchFamily="2" charset="2"/>
              <a:buChar char="Ø"/>
            </a:pPr>
            <a:r>
              <a:rPr lang="en-US" sz="1400" dirty="0" smtClean="0"/>
              <a:t>Executor</a:t>
            </a:r>
          </a:p>
          <a:p>
            <a:pPr lvl="1">
              <a:buFont typeface="Wingdings" panose="05000000000000000000" pitchFamily="2" charset="2"/>
              <a:buChar char="Ø"/>
            </a:pPr>
            <a:r>
              <a:rPr lang="en-US" sz="1400" dirty="0" smtClean="0"/>
              <a:t>ExecutorService</a:t>
            </a:r>
          </a:p>
          <a:p>
            <a:pPr lvl="1">
              <a:buFont typeface="Wingdings" panose="05000000000000000000" pitchFamily="2" charset="2"/>
              <a:buChar char="Ø"/>
            </a:pPr>
            <a:r>
              <a:rPr lang="en-US" sz="1400" dirty="0" smtClean="0"/>
              <a:t>ScheduledExecutorService</a:t>
            </a:r>
          </a:p>
          <a:p>
            <a:r>
              <a:rPr lang="en-GB" sz="1600" dirty="0"/>
              <a:t>An object that executes submitted </a:t>
            </a:r>
            <a:r>
              <a:rPr lang="en-GB" sz="1600" dirty="0">
                <a:hlinkClick r:id="rId2" tooltip="interface in java.lang"/>
              </a:rPr>
              <a:t>Runnable</a:t>
            </a:r>
            <a:r>
              <a:rPr lang="en-GB" sz="1600" dirty="0"/>
              <a:t> tasks. This interface provides a way of </a:t>
            </a:r>
            <a:r>
              <a:rPr lang="en-GB" sz="1600" b="1" dirty="0"/>
              <a:t>decoupling</a:t>
            </a:r>
            <a:r>
              <a:rPr lang="en-GB" sz="1600" dirty="0"/>
              <a:t> task submission from the mechanics of how each task will be run, including details of thread use, scheduling, etc. </a:t>
            </a:r>
            <a:r>
              <a:rPr lang="en-GB" sz="1600" b="1" dirty="0">
                <a:solidFill>
                  <a:srgbClr val="00B050"/>
                </a:solidFill>
              </a:rPr>
              <a:t>An Executor is normally used instead of explicitly creating threads</a:t>
            </a:r>
            <a:r>
              <a:rPr lang="en-GB" sz="1600" dirty="0"/>
              <a:t>. For example, rather than invoking new Thread(new(</a:t>
            </a:r>
            <a:r>
              <a:rPr lang="en-GB" sz="1600" dirty="0" err="1"/>
              <a:t>RunnableTask</a:t>
            </a:r>
            <a:r>
              <a:rPr lang="en-GB" sz="1600" dirty="0"/>
              <a:t>())).start() </a:t>
            </a:r>
            <a:r>
              <a:rPr lang="en-GB" sz="1600" dirty="0" smtClean="0"/>
              <a:t>for </a:t>
            </a:r>
            <a:r>
              <a:rPr lang="en-GB" sz="1600" dirty="0"/>
              <a:t>each of a set of tasks</a:t>
            </a:r>
            <a:r>
              <a:rPr lang="en-GB" sz="1600" dirty="0" smtClean="0"/>
              <a:t>,</a:t>
            </a:r>
          </a:p>
          <a:p>
            <a:endParaRPr lang="en-GB" sz="1600" dirty="0"/>
          </a:p>
          <a:p>
            <a:endParaRPr lang="en-GB" sz="1600" dirty="0" smtClean="0"/>
          </a:p>
          <a:p>
            <a:endParaRPr lang="en-US" sz="1600" dirty="0" smtClean="0"/>
          </a:p>
          <a:p>
            <a:r>
              <a:rPr lang="en-US" sz="1600" b="1" dirty="0" smtClean="0"/>
              <a:t>void</a:t>
            </a:r>
            <a:r>
              <a:rPr lang="en-US" sz="1600" b="1" dirty="0"/>
              <a:t> execute(</a:t>
            </a:r>
            <a:r>
              <a:rPr lang="en-US" sz="1600" b="1" dirty="0">
                <a:hlinkClick r:id="rId2" tooltip="interface in java.lang"/>
              </a:rPr>
              <a:t>Runnable</a:t>
            </a:r>
            <a:r>
              <a:rPr lang="en-US" sz="1600" b="1" dirty="0"/>
              <a:t> command</a:t>
            </a:r>
            <a:r>
              <a:rPr lang="en-US" sz="1600" b="1" dirty="0" smtClean="0"/>
              <a:t>)</a:t>
            </a:r>
            <a:r>
              <a:rPr lang="en-US" sz="1600" dirty="0" smtClean="0"/>
              <a:t> - E</a:t>
            </a:r>
            <a:r>
              <a:rPr lang="en-GB" sz="1600" dirty="0" smtClean="0"/>
              <a:t>xecutes </a:t>
            </a:r>
            <a:r>
              <a:rPr lang="en-GB" sz="1600" dirty="0"/>
              <a:t>the given command at some time in the future. The command may execute in a new thread, in a pooled thread, or in the calling thread, at the discretion of the Executor </a:t>
            </a:r>
            <a:r>
              <a:rPr lang="en-GB" sz="1600" dirty="0" smtClean="0"/>
              <a:t>implementation</a:t>
            </a:r>
          </a:p>
          <a:p>
            <a:r>
              <a:rPr lang="en-GB" sz="1600" b="1" dirty="0"/>
              <a:t>Throws</a:t>
            </a:r>
            <a:r>
              <a:rPr lang="en-GB" sz="1600" b="1" dirty="0" smtClean="0"/>
              <a:t>:</a:t>
            </a:r>
          </a:p>
          <a:p>
            <a:pPr lvl="1">
              <a:buFont typeface="Wingdings" panose="05000000000000000000" pitchFamily="2" charset="2"/>
              <a:buChar char="Ø"/>
            </a:pPr>
            <a:r>
              <a:rPr lang="en-GB" sz="1400" dirty="0" smtClean="0">
                <a:hlinkClick r:id="rId3" tooltip="class in java.util.concurrent"/>
              </a:rPr>
              <a:t>RejectedExecutionException</a:t>
            </a:r>
            <a:r>
              <a:rPr lang="en-GB" sz="1400" dirty="0"/>
              <a:t> - if this task cannot be accepted </a:t>
            </a:r>
            <a:r>
              <a:rPr lang="en-GB" sz="1400" dirty="0" smtClean="0"/>
              <a:t>for execution</a:t>
            </a:r>
          </a:p>
          <a:p>
            <a:pPr lvl="1">
              <a:buFont typeface="Wingdings" panose="05000000000000000000" pitchFamily="2" charset="2"/>
              <a:buChar char="Ø"/>
            </a:pPr>
            <a:r>
              <a:rPr lang="en-GB" sz="1400" dirty="0" smtClean="0">
                <a:hlinkClick r:id="rId4" tooltip="class in java.lang"/>
              </a:rPr>
              <a:t>NullPointerException</a:t>
            </a:r>
            <a:r>
              <a:rPr lang="en-GB" sz="1400" dirty="0"/>
              <a:t> - if command is null</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7" y="4057639"/>
            <a:ext cx="28860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999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Framework</a:t>
            </a:r>
            <a:endParaRPr lang="en-US" dirty="0"/>
          </a:p>
        </p:txBody>
      </p:sp>
      <p:sp>
        <p:nvSpPr>
          <p:cNvPr id="3" name="Content Placeholder 2"/>
          <p:cNvSpPr>
            <a:spLocks noGrp="1"/>
          </p:cNvSpPr>
          <p:nvPr>
            <p:ph idx="1"/>
          </p:nvPr>
        </p:nvSpPr>
        <p:spPr/>
        <p:txBody>
          <a:bodyPr>
            <a:normAutofit/>
          </a:bodyPr>
          <a:lstStyle/>
          <a:p>
            <a:r>
              <a:rPr lang="en-GB" sz="1600" dirty="0"/>
              <a:t>java.util.concurrent is used to run the Runnable objects without creating new threads every time and mostly re-using the already created </a:t>
            </a:r>
            <a:r>
              <a:rPr lang="en-GB" sz="1600" dirty="0" smtClean="0"/>
              <a:t>threads</a:t>
            </a:r>
          </a:p>
          <a:p>
            <a:r>
              <a:rPr lang="en-GB" sz="1600" dirty="0"/>
              <a:t>Creating a thread in java is a very expensive process which includes memory overhead also. So, it’s a good idea if we can re-use these threads once created, to run our future </a:t>
            </a:r>
            <a:r>
              <a:rPr lang="en-GB" sz="1600" dirty="0" smtClean="0"/>
              <a:t>runnable</a:t>
            </a:r>
          </a:p>
          <a:p>
            <a:r>
              <a:rPr lang="en-GB" sz="1600" dirty="0"/>
              <a:t>Please note that the whole point of executors is to </a:t>
            </a:r>
            <a:r>
              <a:rPr lang="en-GB" sz="1600" b="1" dirty="0">
                <a:solidFill>
                  <a:srgbClr val="00B050"/>
                </a:solidFill>
              </a:rPr>
              <a:t>abstract away the specifics of execution</a:t>
            </a:r>
            <a:r>
              <a:rPr lang="en-GB" sz="1600" dirty="0"/>
              <a:t>, so </a:t>
            </a:r>
            <a:r>
              <a:rPr lang="en-GB" sz="1600" b="1" u="sng" dirty="0"/>
              <a:t>ordering is not guaranteed</a:t>
            </a:r>
            <a:r>
              <a:rPr lang="en-GB" sz="1600" dirty="0"/>
              <a:t> unless explicitly </a:t>
            </a:r>
            <a:r>
              <a:rPr lang="en-GB" sz="1600" dirty="0" smtClean="0"/>
              <a:t>stated</a:t>
            </a:r>
          </a:p>
          <a:p>
            <a:endParaRPr lang="en-GB" sz="1600" dirty="0" smtClean="0"/>
          </a:p>
          <a:p>
            <a:endParaRPr lang="en-GB" sz="1600" dirty="0"/>
          </a:p>
        </p:txBody>
      </p:sp>
    </p:spTree>
    <p:extLst>
      <p:ext uri="{BB962C8B-B14F-4D97-AF65-F5344CB8AC3E}">
        <p14:creationId xmlns:p14="http://schemas.microsoft.com/office/powerpoint/2010/main" val="4197436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ExecutorService</a:t>
            </a:r>
            <a:endParaRPr lang="en-US" dirty="0"/>
          </a:p>
        </p:txBody>
      </p:sp>
      <p:sp>
        <p:nvSpPr>
          <p:cNvPr id="3" name="Content Placeholder 2"/>
          <p:cNvSpPr>
            <a:spLocks noGrp="1"/>
          </p:cNvSpPr>
          <p:nvPr>
            <p:ph idx="1"/>
          </p:nvPr>
        </p:nvSpPr>
        <p:spPr/>
        <p:txBody>
          <a:bodyPr>
            <a:normAutofit/>
          </a:bodyPr>
          <a:lstStyle/>
          <a:p>
            <a:r>
              <a:rPr lang="en-GB" sz="1600" dirty="0"/>
              <a:t>An ExecutorService can be shut down, which will cause it to reject new tasks. Two different methods are provided for shutting down an </a:t>
            </a:r>
            <a:r>
              <a:rPr lang="en-GB" sz="1600" dirty="0" smtClean="0"/>
              <a:t>ExecutorService</a:t>
            </a:r>
          </a:p>
          <a:p>
            <a:r>
              <a:rPr lang="en-GB" sz="1600" dirty="0" smtClean="0"/>
              <a:t>The</a:t>
            </a:r>
            <a:r>
              <a:rPr lang="en-GB" sz="1600" dirty="0"/>
              <a:t> </a:t>
            </a:r>
            <a:r>
              <a:rPr lang="en-GB" sz="1600" dirty="0">
                <a:hlinkClick r:id="rId2"/>
              </a:rPr>
              <a:t>shutdown()</a:t>
            </a:r>
            <a:r>
              <a:rPr lang="en-GB" sz="1600" dirty="0"/>
              <a:t> method will allow previously submitted tasks to execute before terminating, while the </a:t>
            </a:r>
            <a:r>
              <a:rPr lang="en-GB" sz="1600" dirty="0" err="1">
                <a:hlinkClick r:id="rId3"/>
              </a:rPr>
              <a:t>shutdownNow</a:t>
            </a:r>
            <a:r>
              <a:rPr lang="en-GB" sz="1600" dirty="0">
                <a:hlinkClick r:id="rId3"/>
              </a:rPr>
              <a:t>()</a:t>
            </a:r>
            <a:r>
              <a:rPr lang="en-GB" sz="1600" dirty="0"/>
              <a:t> method prevents waiting tasks from starting and attempts to stop currently executing tasks. Upon termination, an executor has no tasks actively executing, no tasks awaiting execution, and no new tasks can be submitted. An unused ExecutorService should be shut down to allow reclamation of its resources</a:t>
            </a:r>
            <a:r>
              <a:rPr lang="en-GB" sz="1600" dirty="0" smtClean="0"/>
              <a:t>.</a:t>
            </a:r>
          </a:p>
          <a:p>
            <a:r>
              <a:rPr lang="en-GB" sz="1600" dirty="0" smtClean="0"/>
              <a:t>Known implementing classes:</a:t>
            </a:r>
          </a:p>
          <a:p>
            <a:pPr lvl="1"/>
            <a:r>
              <a:rPr lang="en-US" sz="1200" dirty="0" err="1">
                <a:hlinkClick r:id="rId4" tooltip="class in java.util.concurrent"/>
              </a:rPr>
              <a:t>AbstractExecutorService</a:t>
            </a:r>
            <a:r>
              <a:rPr lang="en-US" sz="1200" dirty="0"/>
              <a:t>, </a:t>
            </a:r>
            <a:r>
              <a:rPr lang="en-US" sz="1200" dirty="0" err="1">
                <a:hlinkClick r:id="rId5" tooltip="class in java.util.concurrent"/>
              </a:rPr>
              <a:t>ForkJoinPool</a:t>
            </a:r>
            <a:r>
              <a:rPr lang="en-US" sz="1200" dirty="0"/>
              <a:t>, </a:t>
            </a:r>
            <a:r>
              <a:rPr lang="en-US" sz="1200" dirty="0" err="1">
                <a:hlinkClick r:id="rId6" tooltip="class in java.util.concurrent"/>
              </a:rPr>
              <a:t>ScheduledThreadPoolExecutor</a:t>
            </a:r>
            <a:r>
              <a:rPr lang="en-US" sz="1200" dirty="0"/>
              <a:t>, </a:t>
            </a:r>
            <a:r>
              <a:rPr lang="en-US" sz="1200" dirty="0" err="1">
                <a:hlinkClick r:id="rId7" tooltip="class in java.util.concurrent"/>
              </a:rPr>
              <a:t>ThreadPoolExecutor</a:t>
            </a:r>
            <a:endParaRPr lang="en-US" sz="1200" dirty="0" smtClean="0"/>
          </a:p>
        </p:txBody>
      </p:sp>
    </p:spTree>
    <p:extLst>
      <p:ext uri="{BB962C8B-B14F-4D97-AF65-F5344CB8AC3E}">
        <p14:creationId xmlns:p14="http://schemas.microsoft.com/office/powerpoint/2010/main" val="4302478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4514</TotalTime>
  <Words>1348</Words>
  <Application>Microsoft Office PowerPoint</Application>
  <PresentationFormat>On-screen Show (4:3)</PresentationFormat>
  <Paragraphs>241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Clarity</vt:lpstr>
      <vt:lpstr>Multi-threading</vt:lpstr>
      <vt:lpstr>Thread Properties</vt:lpstr>
      <vt:lpstr>Thread States</vt:lpstr>
      <vt:lpstr>Threadgroup</vt:lpstr>
      <vt:lpstr>start() vs run()</vt:lpstr>
      <vt:lpstr>wait() vs sleep()</vt:lpstr>
      <vt:lpstr>Executor Framework</vt:lpstr>
      <vt:lpstr>Executor Framework</vt:lpstr>
      <vt:lpstr>ExecutorService</vt:lpstr>
      <vt:lpstr>Concurrent Collections</vt:lpstr>
      <vt:lpstr>Volatile variable</vt:lpstr>
      <vt:lpstr>UncaughtExceptionHandler</vt:lpstr>
      <vt:lpstr>Inter Thread Communication</vt:lpstr>
      <vt:lpstr>ThreadLocal</vt:lpstr>
      <vt:lpstr>FutureTask class</vt:lpstr>
      <vt:lpstr>Interrupted</vt:lpstr>
      <vt:lpstr>ConcurrentHashMap</vt:lpstr>
      <vt:lpstr>Heap Vs Stack</vt:lpstr>
      <vt:lpstr>ReentrantLock</vt:lpstr>
      <vt:lpstr>Thread Sequencing</vt:lpstr>
      <vt:lpstr>Semaphore</vt:lpstr>
      <vt:lpstr>ThreadPool</vt:lpstr>
      <vt:lpstr>ReadWriteLock</vt:lpstr>
      <vt:lpstr>Starting and Stopping the Thread</vt:lpstr>
      <vt:lpstr>Singleton</vt:lpstr>
      <vt:lpstr>Singleton – Ctnd …</vt:lpstr>
      <vt:lpstr>Immutable Class</vt:lpstr>
      <vt:lpstr>Fork-Join Framework</vt:lpstr>
      <vt:lpstr>Java 8 Concurrency Improvements</vt:lpstr>
      <vt:lpstr>Multithreading Best Practices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409</cp:revision>
  <dcterms:created xsi:type="dcterms:W3CDTF">2016-02-28T16:32:10Z</dcterms:created>
  <dcterms:modified xsi:type="dcterms:W3CDTF">2016-04-14T17:03:30Z</dcterms:modified>
</cp:coreProperties>
</file>