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1" r:id="rId4"/>
    <p:sldId id="291" r:id="rId5"/>
    <p:sldId id="292" r:id="rId6"/>
    <p:sldId id="293" r:id="rId7"/>
    <p:sldId id="270" r:id="rId8"/>
    <p:sldId id="276" r:id="rId9"/>
    <p:sldId id="295" r:id="rId10"/>
    <p:sldId id="272" r:id="rId11"/>
    <p:sldId id="289" r:id="rId12"/>
    <p:sldId id="290" r:id="rId13"/>
    <p:sldId id="288" r:id="rId14"/>
    <p:sldId id="273" r:id="rId15"/>
    <p:sldId id="285" r:id="rId16"/>
    <p:sldId id="286" r:id="rId17"/>
    <p:sldId id="287" r:id="rId18"/>
    <p:sldId id="274" r:id="rId19"/>
    <p:sldId id="281" r:id="rId20"/>
    <p:sldId id="275" r:id="rId21"/>
    <p:sldId id="283" r:id="rId22"/>
    <p:sldId id="277" r:id="rId23"/>
    <p:sldId id="278" r:id="rId24"/>
    <p:sldId id="279" r:id="rId25"/>
    <p:sldId id="280" r:id="rId26"/>
    <p:sldId id="282" r:id="rId27"/>
    <p:sldId id="284" r:id="rId28"/>
    <p:sldId id="269" r:id="rId29"/>
    <p:sldId id="29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4/14/2016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4/14/2016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en.wikipedia.org/wiki/Directed_acyclic_graph"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Multiset" TargetMode="External"/><Relationship Id="rId3" Type="http://schemas.openxmlformats.org/officeDocument/2006/relationships/hyperlink" Target="http://spark.apache.org/mllib/" TargetMode="External"/><Relationship Id="rId7" Type="http://schemas.openxmlformats.org/officeDocument/2006/relationships/hyperlink" Target="https://en.wikipedia.org/wiki/Data_structure" TargetMode="External"/><Relationship Id="rId12" Type="http://schemas.openxmlformats.org/officeDocument/2006/relationships/hyperlink" Target="https://en.wikipedia.org/wiki/CPU_core" TargetMode="External"/><Relationship Id="rId2" Type="http://schemas.openxmlformats.org/officeDocument/2006/relationships/hyperlink" Target="http://spark.apache.org/sql/" TargetMode="External"/><Relationship Id="rId1" Type="http://schemas.openxmlformats.org/officeDocument/2006/relationships/slideLayout" Target="../slideLayouts/slideLayout2.xml"/><Relationship Id="rId6" Type="http://schemas.openxmlformats.org/officeDocument/2006/relationships/hyperlink" Target="https://en.wikipedia.org/wiki/Application_programming_interface" TargetMode="External"/><Relationship Id="rId11" Type="http://schemas.openxmlformats.org/officeDocument/2006/relationships/hyperlink" Target="https://en.wikipedia.org/wiki/Database" TargetMode="External"/><Relationship Id="rId5" Type="http://schemas.openxmlformats.org/officeDocument/2006/relationships/hyperlink" Target="http://spark.apache.org/streaming/" TargetMode="External"/><Relationship Id="rId10" Type="http://schemas.openxmlformats.org/officeDocument/2006/relationships/hyperlink" Target="https://en.wikipedia.org/wiki/Iterative_algorithm" TargetMode="External"/><Relationship Id="rId4" Type="http://schemas.openxmlformats.org/officeDocument/2006/relationships/hyperlink" Target="http://spark.apache.org/graphx/" TargetMode="External"/><Relationship Id="rId9" Type="http://schemas.openxmlformats.org/officeDocument/2006/relationships/hyperlink" Target="https://en.wikipedia.org/wiki/Fault-tolerant_comput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Functional_programming" TargetMode="External"/><Relationship Id="rId3" Type="http://schemas.openxmlformats.org/officeDocument/2006/relationships/hyperlink" Target="https://en.wikipedia.org/wiki/Java" TargetMode="External"/><Relationship Id="rId7" Type="http://schemas.openxmlformats.org/officeDocument/2006/relationships/hyperlink" Target="https://en.wikipedia.org/wiki/Abstraction_(computer_science)" TargetMode="External"/><Relationship Id="rId12" Type="http://schemas.openxmlformats.org/officeDocument/2006/relationships/hyperlink" Target="https://en.wikipedia.org/wiki/Imperative_programming" TargetMode="External"/><Relationship Id="rId2" Type="http://schemas.openxmlformats.org/officeDocument/2006/relationships/hyperlink" Target="https://en.wikipedia.org/wiki/I/O_interface" TargetMode="External"/><Relationship Id="rId1" Type="http://schemas.openxmlformats.org/officeDocument/2006/relationships/slideLayout" Target="../slideLayouts/slideLayout2.xml"/><Relationship Id="rId6" Type="http://schemas.openxmlformats.org/officeDocument/2006/relationships/hyperlink" Target="https://en.wikipedia.org/wiki/R_(programming_language)" TargetMode="External"/><Relationship Id="rId11" Type="http://schemas.openxmlformats.org/officeDocument/2006/relationships/hyperlink" Target="https://en.wikipedia.org/wiki/Join_(database)" TargetMode="External"/><Relationship Id="rId5" Type="http://schemas.openxmlformats.org/officeDocument/2006/relationships/hyperlink" Target="https://en.wikipedia.org/wiki/Scala_(programming_language)" TargetMode="External"/><Relationship Id="rId10" Type="http://schemas.openxmlformats.org/officeDocument/2006/relationships/hyperlink" Target="https://en.wikipedia.org/wiki/Filter_(computer_science)" TargetMode="External"/><Relationship Id="rId4" Type="http://schemas.openxmlformats.org/officeDocument/2006/relationships/hyperlink" Target="https://en.wikipedia.org/wiki/Python_(programming_language)" TargetMode="External"/><Relationship Id="rId9" Type="http://schemas.openxmlformats.org/officeDocument/2006/relationships/hyperlink" Target="https://en.wikipedia.org/wiki/Higher-order_programming"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park.apache.org/docs/latest/programming-guide.html#actions" TargetMode="External"/><Relationship Id="rId2" Type="http://schemas.openxmlformats.org/officeDocument/2006/relationships/hyperlink" Target="https://spark.apache.org/docs/latest/programming-guide.html#transformation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en.wikipedia.org/wiki/Java_Database_Connectivity" TargetMode="External"/><Relationship Id="rId3" Type="http://schemas.openxmlformats.org/officeDocument/2006/relationships/hyperlink" Target="https://en.wikipedia.org/wiki/Scala_(programming_language)" TargetMode="External"/><Relationship Id="rId7" Type="http://schemas.openxmlformats.org/officeDocument/2006/relationships/hyperlink" Target="https://en.wikipedia.org/wiki/Open_Database_Connectivity" TargetMode="External"/><Relationship Id="rId2" Type="http://schemas.openxmlformats.org/officeDocument/2006/relationships/hyperlink" Target="https://en.wikipedia.org/wiki/Domain-specific_language" TargetMode="External"/><Relationship Id="rId1" Type="http://schemas.openxmlformats.org/officeDocument/2006/relationships/slideLayout" Target="../slideLayouts/slideLayout2.xml"/><Relationship Id="rId6" Type="http://schemas.openxmlformats.org/officeDocument/2006/relationships/hyperlink" Target="https://en.wikipedia.org/wiki/Command-line_interface" TargetMode="External"/><Relationship Id="rId5" Type="http://schemas.openxmlformats.org/officeDocument/2006/relationships/hyperlink" Target="https://en.wikipedia.org/wiki/Python_(programming_language)" TargetMode="External"/><Relationship Id="rId4" Type="http://schemas.openxmlformats.org/officeDocument/2006/relationships/hyperlink" Target="https://en.wikipedia.org/wiki/Java_(programming_language)"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Event_stream_process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Apache_Mahout" TargetMode="External"/><Relationship Id="rId2" Type="http://schemas.openxmlformats.org/officeDocument/2006/relationships/hyperlink" Target="https://en.wikipedia.org/wiki/Distributed_computing" TargetMode="External"/><Relationship Id="rId1" Type="http://schemas.openxmlformats.org/officeDocument/2006/relationships/slideLayout" Target="../slideLayouts/slideLayout2.xml"/><Relationship Id="rId5" Type="http://schemas.openxmlformats.org/officeDocument/2006/relationships/hyperlink" Target="https://en.wikipedia.org/wiki/Vowpal_Wabbit" TargetMode="External"/><Relationship Id="rId4" Type="http://schemas.openxmlformats.org/officeDocument/2006/relationships/hyperlink" Target="https://en.wikipedia.org/wiki/Scale_(computing)"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ndex.php?title=Google_Pregel&amp;action=edit&amp;redlink=1" TargetMode="External"/><Relationship Id="rId2" Type="http://schemas.openxmlformats.org/officeDocument/2006/relationships/hyperlink" Target="https://en.wikipedia.org/wiki/Graph_(abstract_data_type)" TargetMode="External"/><Relationship Id="rId1" Type="http://schemas.openxmlformats.org/officeDocument/2006/relationships/slideLayout" Target="../slideLayouts/slideLayout2.xml"/><Relationship Id="rId4" Type="http://schemas.openxmlformats.org/officeDocument/2006/relationships/hyperlink" Target="https://en.wikipedia.org/wiki/Run_time_(program_lifecycle_phase)"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www.forbes.com/sites/bernardmarr/2015/06/22/spark-or-hadoop-which-is-the-best-big-data-framework/#19a11e0f532c" TargetMode="External"/><Relationship Id="rId3" Type="http://schemas.openxmlformats.org/officeDocument/2006/relationships/hyperlink" Target="http://spark.apache.org/" TargetMode="External"/><Relationship Id="rId7" Type="http://schemas.openxmlformats.org/officeDocument/2006/relationships/hyperlink" Target="http://bigdatauniversity.com/" TargetMode="External"/><Relationship Id="rId2" Type="http://schemas.openxmlformats.org/officeDocument/2006/relationships/hyperlink" Target="https://www.linkedin.com/pulse/scala-question-2016-mark-makary?trk=pulse_spock-articles" TargetMode="External"/><Relationship Id="rId1" Type="http://schemas.openxmlformats.org/officeDocument/2006/relationships/slideLayout" Target="../slideLayouts/slideLayout2.xml"/><Relationship Id="rId6" Type="http://schemas.openxmlformats.org/officeDocument/2006/relationships/hyperlink" Target="http://www.infoq.com/articles/apache-spark-introduction" TargetMode="External"/><Relationship Id="rId11" Type="http://schemas.openxmlformats.org/officeDocument/2006/relationships/hyperlink" Target="http://www.alternatestack.com/development/mixin-class-compositions-in-scala/" TargetMode="External"/><Relationship Id="rId5" Type="http://schemas.openxmlformats.org/officeDocument/2006/relationships/hyperlink" Target="https://github.com/apache/spark" TargetMode="External"/><Relationship Id="rId10" Type="http://schemas.openxmlformats.org/officeDocument/2006/relationships/hyperlink" Target="https://github.com/alexandru/scala-best-practices/blob/master/sections/2-language-rules.md" TargetMode="External"/><Relationship Id="rId4" Type="http://schemas.openxmlformats.org/officeDocument/2006/relationships/hyperlink" Target="https://en.wikipedia.org/wiki/Apache_Spark" TargetMode="External"/><Relationship Id="rId9" Type="http://schemas.openxmlformats.org/officeDocument/2006/relationships/hyperlink" Target="http://bigdata.andreamostosi.nam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Function_(programming)"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SCALA</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Scala – Distributed Computing Frameworks</a:t>
            </a:r>
            <a:endParaRPr lang="en-US" dirty="0"/>
          </a:p>
        </p:txBody>
      </p:sp>
      <p:sp>
        <p:nvSpPr>
          <p:cNvPr id="3" name="Content Placeholder 2"/>
          <p:cNvSpPr>
            <a:spLocks noGrp="1"/>
          </p:cNvSpPr>
          <p:nvPr>
            <p:ph idx="1"/>
          </p:nvPr>
        </p:nvSpPr>
        <p:spPr/>
        <p:txBody>
          <a:bodyPr>
            <a:normAutofit/>
          </a:bodyPr>
          <a:lstStyle/>
          <a:p>
            <a:r>
              <a:rPr lang="en-GB" sz="1600" dirty="0"/>
              <a:t>Play web </a:t>
            </a:r>
            <a:r>
              <a:rPr lang="en-GB" sz="1600" dirty="0" smtClean="0"/>
              <a:t>framework - </a:t>
            </a:r>
            <a:r>
              <a:rPr lang="en-GB" sz="1600" dirty="0"/>
              <a:t>Play framework supports both Java and Scala and that could prove to be a valuable </a:t>
            </a:r>
            <a:r>
              <a:rPr lang="en-GB" sz="1600" dirty="0" smtClean="0"/>
              <a:t>advantage </a:t>
            </a:r>
          </a:p>
          <a:p>
            <a:r>
              <a:rPr lang="en-GB" sz="1600" dirty="0" smtClean="0"/>
              <a:t>Apache Spark</a:t>
            </a:r>
          </a:p>
        </p:txBody>
      </p:sp>
    </p:spTree>
    <p:extLst>
      <p:ext uri="{BB962C8B-B14F-4D97-AF65-F5344CB8AC3E}">
        <p14:creationId xmlns:p14="http://schemas.microsoft.com/office/powerpoint/2010/main" val="1828697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a:t>
            </a:r>
            <a:endParaRPr lang="en-US" dirty="0"/>
          </a:p>
        </p:txBody>
      </p:sp>
      <p:sp>
        <p:nvSpPr>
          <p:cNvPr id="3" name="Content Placeholder 2"/>
          <p:cNvSpPr>
            <a:spLocks noGrp="1"/>
          </p:cNvSpPr>
          <p:nvPr>
            <p:ph idx="1"/>
          </p:nvPr>
        </p:nvSpPr>
        <p:spPr/>
        <p:txBody>
          <a:bodyPr>
            <a:normAutofit/>
          </a:bodyPr>
          <a:lstStyle/>
          <a:p>
            <a:r>
              <a:rPr lang="en-GB" sz="1600" b="1" dirty="0" smtClean="0"/>
              <a:t>Apache Hadoop</a:t>
            </a:r>
            <a:r>
              <a:rPr lang="en-GB" sz="1600" dirty="0" smtClean="0"/>
              <a:t> is a framework </a:t>
            </a:r>
            <a:r>
              <a:rPr lang="en-GB" sz="1600" dirty="0"/>
              <a:t>for distributed </a:t>
            </a:r>
            <a:r>
              <a:rPr lang="en-GB" sz="1600" dirty="0" smtClean="0"/>
              <a:t>processing</a:t>
            </a:r>
          </a:p>
          <a:p>
            <a:r>
              <a:rPr lang="en-GB" sz="1600" dirty="0" smtClean="0"/>
              <a:t>Integrates</a:t>
            </a:r>
            <a:r>
              <a:rPr lang="en-GB" sz="1600" dirty="0"/>
              <a:t> MapReduce (parallel processing), YARN (job scheduling) and HDFS (distributed file system)</a:t>
            </a:r>
            <a:endParaRPr lang="en-GB" sz="1600" dirty="0" smtClean="0"/>
          </a:p>
        </p:txBody>
      </p:sp>
    </p:spTree>
    <p:extLst>
      <p:ext uri="{BB962C8B-B14F-4D97-AF65-F5344CB8AC3E}">
        <p14:creationId xmlns:p14="http://schemas.microsoft.com/office/powerpoint/2010/main" val="2570598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 - Architecture</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7056826"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015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 – Suitable For</a:t>
            </a:r>
            <a:endParaRPr lang="en-US" dirty="0"/>
          </a:p>
        </p:txBody>
      </p:sp>
      <p:sp>
        <p:nvSpPr>
          <p:cNvPr id="3" name="Content Placeholder 2"/>
          <p:cNvSpPr>
            <a:spLocks noGrp="1"/>
          </p:cNvSpPr>
          <p:nvPr>
            <p:ph idx="1"/>
          </p:nvPr>
        </p:nvSpPr>
        <p:spPr/>
        <p:txBody>
          <a:bodyPr>
            <a:normAutofit/>
          </a:bodyPr>
          <a:lstStyle/>
          <a:p>
            <a:r>
              <a:rPr lang="en-GB" sz="1600" dirty="0"/>
              <a:t>Big Data simply consists of a </a:t>
            </a:r>
            <a:r>
              <a:rPr lang="en-GB" sz="1600" b="1" dirty="0"/>
              <a:t>huge amount of very structured data </a:t>
            </a:r>
            <a:r>
              <a:rPr lang="en-GB" sz="1600" dirty="0"/>
              <a:t>(</a:t>
            </a:r>
            <a:r>
              <a:rPr lang="en-GB" sz="1600" dirty="0" smtClean="0"/>
              <a:t>i.e. </a:t>
            </a:r>
            <a:r>
              <a:rPr lang="en-GB" sz="1600" dirty="0"/>
              <a:t>customer names and addresses) you may have no need for the advanced streaming analytics and machine learning functionality provided by </a:t>
            </a:r>
            <a:r>
              <a:rPr lang="en-GB" sz="1600" dirty="0" smtClean="0"/>
              <a:t>Spark </a:t>
            </a:r>
          </a:p>
          <a:p>
            <a:endParaRPr lang="en-GB" sz="1600" dirty="0" smtClean="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3341043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 Vs Apache Spark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78509510"/>
              </p:ext>
            </p:extLst>
          </p:nvPr>
        </p:nvGraphicFramePr>
        <p:xfrm>
          <a:off x="611560" y="1537032"/>
          <a:ext cx="7488832" cy="5125720"/>
        </p:xfrm>
        <a:graphic>
          <a:graphicData uri="http://schemas.openxmlformats.org/drawingml/2006/table">
            <a:tbl>
              <a:tblPr firstRow="1" bandRow="1">
                <a:tableStyleId>{69012ECD-51FC-41F1-AA8D-1B2483CD663E}</a:tableStyleId>
              </a:tblPr>
              <a:tblGrid>
                <a:gridCol w="3744416"/>
                <a:gridCol w="3744416"/>
              </a:tblGrid>
              <a:tr h="370840">
                <a:tc>
                  <a:txBody>
                    <a:bodyPr/>
                    <a:lstStyle/>
                    <a:p>
                      <a:r>
                        <a:rPr lang="en-US" dirty="0" smtClean="0"/>
                        <a:t>Hadoop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Spark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Great solution for </a:t>
                      </a:r>
                      <a:r>
                        <a:rPr lang="en-US" b="1" dirty="0" smtClean="0"/>
                        <a:t>one-pass</a:t>
                      </a:r>
                      <a:r>
                        <a:rPr lang="en-US" b="1" baseline="0" dirty="0" smtClean="0"/>
                        <a:t> </a:t>
                      </a:r>
                      <a:r>
                        <a:rPr lang="en-US" baseline="0" dirty="0" smtClean="0"/>
                        <a:t>computations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Suitable for</a:t>
                      </a:r>
                      <a:r>
                        <a:rPr lang="en-US" baseline="0" dirty="0" smtClean="0"/>
                        <a:t> </a:t>
                      </a:r>
                      <a:r>
                        <a:rPr lang="en-US" b="1" baseline="0" dirty="0" smtClean="0"/>
                        <a:t>multi-pass</a:t>
                      </a:r>
                      <a:r>
                        <a:rPr lang="en-US" baseline="0" dirty="0" smtClean="0"/>
                        <a:t> computations and algorithms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Requires integration of tools</a:t>
                      </a:r>
                      <a:r>
                        <a:rPr lang="en-US" baseline="0" dirty="0" smtClean="0"/>
                        <a:t> such as </a:t>
                      </a:r>
                      <a:r>
                        <a:rPr lang="en-US" b="1" baseline="0" dirty="0" smtClean="0"/>
                        <a:t>Mahout</a:t>
                      </a:r>
                      <a:r>
                        <a:rPr lang="en-US" baseline="0" dirty="0" smtClean="0"/>
                        <a:t> for Machine Learning and </a:t>
                      </a:r>
                      <a:r>
                        <a:rPr lang="en-US" b="1" baseline="0" dirty="0" smtClean="0"/>
                        <a:t>Storm </a:t>
                      </a:r>
                      <a:r>
                        <a:rPr lang="en-US" b="0" baseline="0" dirty="0" smtClean="0"/>
                        <a:t>for streaming data processing</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Spark ecosystem has in house tools such as Spark core, </a:t>
                      </a:r>
                      <a:r>
                        <a:rPr lang="en-US" b="1" dirty="0" smtClean="0"/>
                        <a:t>MLlib</a:t>
                      </a:r>
                      <a:r>
                        <a:rPr lang="en-US" dirty="0" smtClean="0"/>
                        <a:t>, Stream,</a:t>
                      </a:r>
                      <a:r>
                        <a:rPr lang="en-US" baseline="0" dirty="0" smtClean="0"/>
                        <a:t> </a:t>
                      </a:r>
                      <a:r>
                        <a:rPr lang="en-US" dirty="0" smtClean="0"/>
                        <a:t>SQL and GraphX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sz="1800" b="0" i="0" kern="1200" dirty="0" smtClean="0">
                          <a:solidFill>
                            <a:schemeClr val="tx1"/>
                          </a:solidFill>
                          <a:effectLst/>
                          <a:latin typeface="+mn-lt"/>
                          <a:ea typeface="+mn-ea"/>
                          <a:cs typeface="+mn-cs"/>
                        </a:rPr>
                        <a:t>Each step in the data processing workflow has one Map phase and one Reduce phase and you'll need to convert any use case into MapReduce pattern to leverage this solution</a:t>
                      </a:r>
                    </a:p>
                    <a:p>
                      <a:r>
                        <a:rPr lang="en-GB" sz="1800" b="1" i="0" kern="1200" dirty="0" smtClean="0">
                          <a:solidFill>
                            <a:schemeClr val="tx1"/>
                          </a:solidFill>
                          <a:effectLst/>
                          <a:latin typeface="+mn-lt"/>
                          <a:ea typeface="+mn-ea"/>
                          <a:cs typeface="+mn-cs"/>
                        </a:rPr>
                        <a:t>Series of MapReduce jobs and execute them in sequence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Intermediate storage not required. It can use</a:t>
                      </a:r>
                      <a:r>
                        <a:rPr lang="en-US" baseline="0" dirty="0" smtClean="0"/>
                        <a:t> complex, </a:t>
                      </a:r>
                      <a:r>
                        <a:rPr lang="en-GB" sz="1800" b="0" i="0" kern="1200" dirty="0" smtClean="0">
                          <a:solidFill>
                            <a:schemeClr val="tx1"/>
                          </a:solidFill>
                          <a:effectLst/>
                          <a:latin typeface="+mn-lt"/>
                          <a:ea typeface="+mn-ea"/>
                          <a:cs typeface="+mn-cs"/>
                        </a:rPr>
                        <a:t>multi-step data pipelines using </a:t>
                      </a:r>
                      <a:r>
                        <a:rPr lang="en-GB" sz="1800" b="1" i="0" kern="1200" dirty="0" smtClean="0">
                          <a:solidFill>
                            <a:schemeClr val="tx1"/>
                          </a:solidFill>
                          <a:effectLst/>
                          <a:latin typeface="+mn-lt"/>
                          <a:ea typeface="+mn-ea"/>
                          <a:cs typeface="+mn-cs"/>
                        </a:rPr>
                        <a:t>directed acyclic graph (</a:t>
                      </a:r>
                      <a:r>
                        <a:rPr lang="en-GB" sz="1800" b="1" i="0" u="none" strike="noStrike" kern="1200" dirty="0" smtClean="0">
                          <a:solidFill>
                            <a:schemeClr val="tx1"/>
                          </a:solidFill>
                          <a:effectLst/>
                          <a:latin typeface="+mn-lt"/>
                          <a:ea typeface="+mn-ea"/>
                          <a:cs typeface="+mn-cs"/>
                          <a:hlinkClick r:id="rId2"/>
                        </a:rPr>
                        <a:t>DAG</a:t>
                      </a:r>
                      <a:r>
                        <a:rPr lang="en-GB" sz="1800" b="1" i="0" kern="1200" dirty="0" smtClean="0">
                          <a:solidFill>
                            <a:schemeClr val="tx1"/>
                          </a:solidFill>
                          <a:effectLst/>
                          <a:latin typeface="+mn-lt"/>
                          <a:ea typeface="+mn-ea"/>
                          <a:cs typeface="+mn-cs"/>
                        </a:rPr>
                        <a:t>) pattern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Provides basic functionality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Not a replace for Hadoop.</a:t>
                      </a:r>
                      <a:r>
                        <a:rPr lang="en-US" baseline="0" dirty="0" smtClean="0"/>
                        <a:t> It is just an comprehensive solution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73868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a:t>
            </a:r>
            <a:endParaRPr lang="en-US" dirty="0"/>
          </a:p>
        </p:txBody>
      </p:sp>
      <p:sp>
        <p:nvSpPr>
          <p:cNvPr id="3" name="Content Placeholder 2"/>
          <p:cNvSpPr>
            <a:spLocks noGrp="1"/>
          </p:cNvSpPr>
          <p:nvPr>
            <p:ph idx="1"/>
          </p:nvPr>
        </p:nvSpPr>
        <p:spPr/>
        <p:txBody>
          <a:bodyPr>
            <a:normAutofit/>
          </a:bodyPr>
          <a:lstStyle/>
          <a:p>
            <a:r>
              <a:rPr lang="en-GB" sz="1600" dirty="0" smtClean="0"/>
              <a:t>Apache Spark</a:t>
            </a:r>
          </a:p>
          <a:p>
            <a:pPr lvl="1">
              <a:buFont typeface="Wingdings" panose="05000000000000000000" pitchFamily="2" charset="2"/>
              <a:buChar char="Ø"/>
            </a:pPr>
            <a:r>
              <a:rPr lang="en-GB" sz="1400" dirty="0" smtClean="0"/>
              <a:t>Fast and general engine for large scale data processing</a:t>
            </a:r>
          </a:p>
          <a:p>
            <a:pPr lvl="1">
              <a:buFont typeface="Wingdings" panose="05000000000000000000" pitchFamily="2" charset="2"/>
              <a:buChar char="Ø"/>
            </a:pPr>
            <a:r>
              <a:rPr lang="en-GB" sz="1400" dirty="0" smtClean="0"/>
              <a:t>Runs program up to 100x faster than Hadoop MapReduce in memory or 10x faster on disk</a:t>
            </a:r>
          </a:p>
          <a:p>
            <a:pPr lvl="1">
              <a:buFont typeface="Wingdings" panose="05000000000000000000" pitchFamily="2" charset="2"/>
              <a:buChar char="Ø"/>
            </a:pPr>
            <a:r>
              <a:rPr lang="en-GB" sz="1400" dirty="0" smtClean="0"/>
              <a:t>Ease of use – Write applications quickly in Java, Scala, Python, R</a:t>
            </a:r>
          </a:p>
          <a:p>
            <a:pPr lvl="1">
              <a:buFont typeface="Wingdings" panose="05000000000000000000" pitchFamily="2" charset="2"/>
              <a:buChar char="Ø"/>
            </a:pPr>
            <a:r>
              <a:rPr lang="en-GB" sz="1400" dirty="0" smtClean="0"/>
              <a:t>Generality – Combine SQL, streaming, and complex analytics</a:t>
            </a:r>
          </a:p>
          <a:p>
            <a:pPr lvl="1">
              <a:buFont typeface="Wingdings" panose="05000000000000000000" pitchFamily="2" charset="2"/>
              <a:buChar char="Ø"/>
            </a:pPr>
            <a:r>
              <a:rPr lang="en-GB" sz="1400" dirty="0"/>
              <a:t>Spark powers a stack of libraries including </a:t>
            </a:r>
            <a:r>
              <a:rPr lang="en-GB" sz="1400" dirty="0">
                <a:hlinkClick r:id="rId2"/>
              </a:rPr>
              <a:t>SQL and DataFrames</a:t>
            </a:r>
            <a:r>
              <a:rPr lang="en-GB" sz="1400" dirty="0"/>
              <a:t>, </a:t>
            </a:r>
            <a:r>
              <a:rPr lang="en-GB" sz="1400" dirty="0">
                <a:hlinkClick r:id="rId3"/>
              </a:rPr>
              <a:t>MLlib</a:t>
            </a:r>
            <a:r>
              <a:rPr lang="en-GB" sz="1400" dirty="0"/>
              <a:t> for machine learning, </a:t>
            </a:r>
            <a:r>
              <a:rPr lang="en-GB" sz="1400" dirty="0">
                <a:hlinkClick r:id="rId4"/>
              </a:rPr>
              <a:t>GraphX</a:t>
            </a:r>
            <a:r>
              <a:rPr lang="en-GB" sz="1400" dirty="0"/>
              <a:t>, and </a:t>
            </a:r>
            <a:r>
              <a:rPr lang="en-GB" sz="1400" u="sng" dirty="0">
                <a:hlinkClick r:id="rId5"/>
              </a:rPr>
              <a:t>Spark </a:t>
            </a:r>
            <a:r>
              <a:rPr lang="en-GB" sz="1400" u="sng" dirty="0" smtClean="0">
                <a:hlinkClick r:id="rId5"/>
              </a:rPr>
              <a:t>Streaming</a:t>
            </a:r>
            <a:endParaRPr lang="en-GB" sz="1400" u="sng" dirty="0" smtClean="0"/>
          </a:p>
          <a:p>
            <a:pPr lvl="1">
              <a:buFont typeface="Wingdings" panose="05000000000000000000" pitchFamily="2" charset="2"/>
              <a:buChar char="Ø"/>
            </a:pPr>
            <a:r>
              <a:rPr lang="en-GB" sz="1400" dirty="0"/>
              <a:t>Spark runs on Hadoop, Mesos, standalone, or in the cloud. It can access diverse data sources including HDFS, Cassandra, HBase, and </a:t>
            </a:r>
            <a:r>
              <a:rPr lang="en-GB" sz="1400" dirty="0" smtClean="0"/>
              <a:t>S3</a:t>
            </a:r>
          </a:p>
          <a:p>
            <a:pPr lvl="1">
              <a:buFont typeface="Wingdings" panose="05000000000000000000" pitchFamily="2" charset="2"/>
              <a:buChar char="Ø"/>
            </a:pPr>
            <a:r>
              <a:rPr lang="en-GB" sz="1400" dirty="0"/>
              <a:t>Spark provides programmers with an </a:t>
            </a:r>
            <a:r>
              <a:rPr lang="en-GB" sz="1400" dirty="0">
                <a:hlinkClick r:id="rId6" tooltip="Application programming interface"/>
              </a:rPr>
              <a:t>application programming interface</a:t>
            </a:r>
            <a:r>
              <a:rPr lang="en-GB" sz="1400" dirty="0"/>
              <a:t> centered on a </a:t>
            </a:r>
            <a:r>
              <a:rPr lang="en-GB" sz="1400" dirty="0">
                <a:hlinkClick r:id="rId7" tooltip="Data structure"/>
              </a:rPr>
              <a:t>data structure</a:t>
            </a:r>
            <a:r>
              <a:rPr lang="en-GB" sz="1400" dirty="0"/>
              <a:t> called the </a:t>
            </a:r>
            <a:r>
              <a:rPr lang="en-GB" sz="1400" b="1" dirty="0">
                <a:solidFill>
                  <a:srgbClr val="00B050"/>
                </a:solidFill>
              </a:rPr>
              <a:t>resilient distributed dataset </a:t>
            </a:r>
            <a:r>
              <a:rPr lang="en-GB" sz="1400" dirty="0"/>
              <a:t>(RDD), a read-only </a:t>
            </a:r>
            <a:r>
              <a:rPr lang="en-GB" sz="1400" dirty="0">
                <a:hlinkClick r:id="rId8" tooltip="Multiset"/>
              </a:rPr>
              <a:t>multiset</a:t>
            </a:r>
            <a:r>
              <a:rPr lang="en-GB" sz="1400" dirty="0"/>
              <a:t> of data items distributed over a cluster of machines, that is maintained in a </a:t>
            </a:r>
            <a:r>
              <a:rPr lang="en-GB" sz="1400" dirty="0">
                <a:hlinkClick r:id="rId9" tooltip="Fault-tolerant computing"/>
              </a:rPr>
              <a:t>fault-tolerant</a:t>
            </a:r>
            <a:r>
              <a:rPr lang="en-GB" sz="1400" dirty="0"/>
              <a:t> </a:t>
            </a:r>
            <a:r>
              <a:rPr lang="en-GB" sz="1400" dirty="0" smtClean="0"/>
              <a:t>way</a:t>
            </a:r>
          </a:p>
          <a:p>
            <a:pPr lvl="1">
              <a:buFont typeface="Wingdings" panose="05000000000000000000" pitchFamily="2" charset="2"/>
              <a:buChar char="Ø"/>
            </a:pPr>
            <a:r>
              <a:rPr lang="en-GB" sz="1400" dirty="0"/>
              <a:t>The availability of RDDs facilitates the implementation of both </a:t>
            </a:r>
            <a:r>
              <a:rPr lang="en-GB" sz="1400" dirty="0">
                <a:hlinkClick r:id="rId10" tooltip="Iterative algorithm"/>
              </a:rPr>
              <a:t>iterative algorithms</a:t>
            </a:r>
            <a:r>
              <a:rPr lang="en-GB" sz="1400" dirty="0"/>
              <a:t>, that visit their dataset multiple times in a loop, and interactive/exploratory data analysis, i.e., the repeated </a:t>
            </a:r>
            <a:r>
              <a:rPr lang="en-GB" sz="1400" dirty="0">
                <a:hlinkClick r:id="rId11" tooltip="Database"/>
              </a:rPr>
              <a:t>database</a:t>
            </a:r>
            <a:r>
              <a:rPr lang="en-GB" sz="1400" dirty="0"/>
              <a:t>-style querying of </a:t>
            </a:r>
            <a:r>
              <a:rPr lang="en-GB" sz="1400" dirty="0" smtClean="0"/>
              <a:t>data</a:t>
            </a:r>
          </a:p>
          <a:p>
            <a:pPr lvl="1">
              <a:buFont typeface="Wingdings" panose="05000000000000000000" pitchFamily="2" charset="2"/>
              <a:buChar char="Ø"/>
            </a:pPr>
            <a:r>
              <a:rPr lang="en-GB" sz="1400" dirty="0"/>
              <a:t>Spark also supports a </a:t>
            </a:r>
            <a:r>
              <a:rPr lang="en-GB" sz="1400" b="1" dirty="0"/>
              <a:t>pseudo-distributed local mode</a:t>
            </a:r>
            <a:r>
              <a:rPr lang="en-GB" sz="1400" dirty="0"/>
              <a:t>, usually used only for development or testing purposes, where distributed storage is not required and the local file system can be used instead; in such a scenario, Spark is run on a single machine with one executor per </a:t>
            </a:r>
            <a:r>
              <a:rPr lang="en-GB" sz="1400" dirty="0">
                <a:hlinkClick r:id="rId12" tooltip="CPU core"/>
              </a:rPr>
              <a:t>CPU </a:t>
            </a:r>
            <a:r>
              <a:rPr lang="en-GB" sz="1400" dirty="0" smtClean="0">
                <a:hlinkClick r:id="rId12" tooltip="CPU core"/>
              </a:rPr>
              <a:t>core</a:t>
            </a:r>
            <a:endParaRPr lang="en-GB" sz="1400" dirty="0" smtClean="0"/>
          </a:p>
          <a:p>
            <a:pPr lvl="1">
              <a:buFont typeface="Wingdings" panose="05000000000000000000" pitchFamily="2" charset="2"/>
              <a:buChar char="Ø"/>
            </a:pPr>
            <a:r>
              <a:rPr lang="en-GB" sz="1400" dirty="0" smtClean="0"/>
              <a:t>RDD is </a:t>
            </a:r>
            <a:r>
              <a:rPr lang="en-GB" sz="1400" b="1" dirty="0" smtClean="0">
                <a:solidFill>
                  <a:srgbClr val="00B050"/>
                </a:solidFill>
              </a:rPr>
              <a:t>immutable</a:t>
            </a:r>
            <a:r>
              <a:rPr lang="en-GB" sz="1400" dirty="0" smtClean="0"/>
              <a:t> and their operations are </a:t>
            </a:r>
            <a:r>
              <a:rPr lang="en-GB" sz="1400" b="1" dirty="0" smtClean="0">
                <a:solidFill>
                  <a:srgbClr val="00B050"/>
                </a:solidFill>
              </a:rPr>
              <a:t>lazy</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2583158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Advantages</a:t>
            </a:r>
            <a:endParaRPr lang="en-US" dirty="0"/>
          </a:p>
        </p:txBody>
      </p:sp>
      <p:sp>
        <p:nvSpPr>
          <p:cNvPr id="3" name="Content Placeholder 2"/>
          <p:cNvSpPr>
            <a:spLocks noGrp="1"/>
          </p:cNvSpPr>
          <p:nvPr>
            <p:ph idx="1"/>
          </p:nvPr>
        </p:nvSpPr>
        <p:spPr/>
        <p:txBody>
          <a:bodyPr>
            <a:normAutofit/>
          </a:bodyPr>
          <a:lstStyle/>
          <a:p>
            <a:r>
              <a:rPr lang="en-GB" sz="1600" b="1" dirty="0" smtClean="0"/>
              <a:t>In-memory data storage </a:t>
            </a:r>
            <a:r>
              <a:rPr lang="en-GB" sz="1600" dirty="0" smtClean="0"/>
              <a:t>and near real-time processing. So, it performs several times faster than other big data technologies</a:t>
            </a:r>
          </a:p>
          <a:p>
            <a:r>
              <a:rPr lang="en-GB" sz="1600" dirty="0"/>
              <a:t>Spark also supports </a:t>
            </a:r>
            <a:r>
              <a:rPr lang="en-GB" sz="1600" b="1" dirty="0"/>
              <a:t>lazy evaluation </a:t>
            </a:r>
            <a:r>
              <a:rPr lang="en-GB" sz="1600" dirty="0"/>
              <a:t>of big data queries, which helps with optimization of the steps in data processing </a:t>
            </a:r>
            <a:r>
              <a:rPr lang="en-GB" sz="1600" dirty="0" smtClean="0"/>
              <a:t>workflows</a:t>
            </a:r>
          </a:p>
          <a:p>
            <a:r>
              <a:rPr lang="en-GB" sz="1600" dirty="0" smtClean="0"/>
              <a:t>API improves </a:t>
            </a:r>
            <a:r>
              <a:rPr lang="en-GB" sz="1600" b="1" dirty="0" smtClean="0"/>
              <a:t>developer productivity</a:t>
            </a:r>
            <a:r>
              <a:rPr lang="en-GB" sz="1600" dirty="0" smtClean="0"/>
              <a:t> </a:t>
            </a:r>
          </a:p>
          <a:p>
            <a:r>
              <a:rPr lang="en-GB" sz="1600" dirty="0"/>
              <a:t>It’s designed to be an execution engine that works both in-memory and on-disk</a:t>
            </a:r>
            <a:endParaRPr lang="en-GB" sz="1600" dirty="0" smtClean="0"/>
          </a:p>
          <a:p>
            <a:r>
              <a:rPr lang="en-GB" sz="1600" dirty="0"/>
              <a:t>Spark will attempt to store as much as data in memory and then will spill to </a:t>
            </a:r>
            <a:r>
              <a:rPr lang="en-GB" sz="1600" dirty="0" smtClean="0"/>
              <a:t>disk</a:t>
            </a:r>
          </a:p>
          <a:p>
            <a:r>
              <a:rPr lang="en-GB" sz="1600" dirty="0"/>
              <a:t>Offers </a:t>
            </a:r>
            <a:r>
              <a:rPr lang="en-GB" sz="1600" b="1" dirty="0"/>
              <a:t>interactive shell</a:t>
            </a:r>
            <a:r>
              <a:rPr lang="en-GB" sz="1600" dirty="0"/>
              <a:t> for Scala and Python. This is not available in Java yet</a:t>
            </a:r>
            <a:endParaRPr lang="en-GB" sz="1600" dirty="0" smtClean="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3470886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Disadvantages</a:t>
            </a:r>
            <a:endParaRPr lang="en-US" dirty="0"/>
          </a:p>
        </p:txBody>
      </p:sp>
      <p:sp>
        <p:nvSpPr>
          <p:cNvPr id="3" name="Content Placeholder 2"/>
          <p:cNvSpPr>
            <a:spLocks noGrp="1"/>
          </p:cNvSpPr>
          <p:nvPr>
            <p:ph idx="1"/>
          </p:nvPr>
        </p:nvSpPr>
        <p:spPr/>
        <p:txBody>
          <a:bodyPr>
            <a:normAutofit/>
          </a:bodyPr>
          <a:lstStyle/>
          <a:p>
            <a:r>
              <a:rPr lang="en-GB" sz="1600" dirty="0" smtClean="0"/>
              <a:t>It doesn’t have its own distributed storage system. It uses HDFS (</a:t>
            </a:r>
            <a:r>
              <a:rPr lang="en-US" sz="1600" dirty="0"/>
              <a:t>Hadoop Distributed File </a:t>
            </a:r>
            <a:r>
              <a:rPr lang="en-US" sz="1600" dirty="0" smtClean="0"/>
              <a:t>System)</a:t>
            </a:r>
            <a:r>
              <a:rPr lang="en-GB" sz="1600" dirty="0" smtClean="0"/>
              <a:t>. </a:t>
            </a:r>
            <a:r>
              <a:rPr lang="en-GB" sz="1600" dirty="0"/>
              <a:t>Distributed storage is fundamental to many of today’s Big Data </a:t>
            </a:r>
            <a:r>
              <a:rPr lang="en-GB" sz="1600" dirty="0" smtClean="0"/>
              <a:t>projects</a:t>
            </a:r>
          </a:p>
          <a:p>
            <a:r>
              <a:rPr lang="en-GB" sz="1600" dirty="0" smtClean="0"/>
              <a:t>Security </a:t>
            </a:r>
            <a:r>
              <a:rPr lang="en-GB" sz="1600" dirty="0"/>
              <a:t>and support infrastructure </a:t>
            </a:r>
            <a:r>
              <a:rPr lang="en-GB" sz="1600" dirty="0" smtClean="0"/>
              <a:t>is </a:t>
            </a:r>
            <a:r>
              <a:rPr lang="en-GB" sz="1600" dirty="0"/>
              <a:t>not as advanced</a:t>
            </a:r>
            <a:endParaRPr lang="en-GB" sz="1600" dirty="0" smtClean="0"/>
          </a:p>
          <a:p>
            <a:endParaRPr lang="en-GB" sz="1600" dirty="0" smtClean="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4189899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Ecosystem</a:t>
            </a:r>
            <a:endParaRPr lang="en-US" dirty="0"/>
          </a:p>
        </p:txBody>
      </p:sp>
      <p:sp>
        <p:nvSpPr>
          <p:cNvPr id="3" name="Content Placeholder 2"/>
          <p:cNvSpPr>
            <a:spLocks noGrp="1"/>
          </p:cNvSpPr>
          <p:nvPr>
            <p:ph idx="1"/>
          </p:nvPr>
        </p:nvSpPr>
        <p:spPr/>
        <p:txBody>
          <a:bodyPr>
            <a:normAutofit/>
          </a:bodyPr>
          <a:lstStyle/>
          <a:p>
            <a:r>
              <a:rPr lang="en-GB" sz="1600" dirty="0" smtClean="0"/>
              <a:t>Apache Spark Components</a:t>
            </a:r>
          </a:p>
          <a:p>
            <a:pPr lvl="1">
              <a:buFont typeface="Wingdings" panose="05000000000000000000" pitchFamily="2" charset="2"/>
              <a:buChar char="Ø"/>
            </a:pPr>
            <a:r>
              <a:rPr lang="en-GB" sz="1400" dirty="0" smtClean="0"/>
              <a:t>Spark Core</a:t>
            </a:r>
          </a:p>
          <a:p>
            <a:pPr lvl="1">
              <a:buFont typeface="Wingdings" panose="05000000000000000000" pitchFamily="2" charset="2"/>
              <a:buChar char="Ø"/>
            </a:pPr>
            <a:r>
              <a:rPr lang="en-GB" sz="1400" dirty="0" smtClean="0"/>
              <a:t>Spark SQL</a:t>
            </a:r>
          </a:p>
          <a:p>
            <a:pPr lvl="1">
              <a:buFont typeface="Wingdings" panose="05000000000000000000" pitchFamily="2" charset="2"/>
              <a:buChar char="Ø"/>
            </a:pPr>
            <a:r>
              <a:rPr lang="en-GB" sz="1400" dirty="0" smtClean="0"/>
              <a:t>Spark Streaming</a:t>
            </a:r>
          </a:p>
          <a:p>
            <a:pPr lvl="1">
              <a:buFont typeface="Wingdings" panose="05000000000000000000" pitchFamily="2" charset="2"/>
              <a:buChar char="Ø"/>
            </a:pPr>
            <a:r>
              <a:rPr lang="en-GB" sz="1400" dirty="0" smtClean="0"/>
              <a:t>Spark MLlib</a:t>
            </a:r>
          </a:p>
          <a:p>
            <a:pPr lvl="1">
              <a:buFont typeface="Wingdings" panose="05000000000000000000" pitchFamily="2" charset="2"/>
              <a:buChar char="Ø"/>
            </a:pPr>
            <a:r>
              <a:rPr lang="en-GB" sz="1400" dirty="0" smtClean="0"/>
              <a:t>GraphX</a:t>
            </a:r>
          </a:p>
        </p:txBody>
      </p:sp>
    </p:spTree>
    <p:extLst>
      <p:ext uri="{BB962C8B-B14F-4D97-AF65-F5344CB8AC3E}">
        <p14:creationId xmlns:p14="http://schemas.microsoft.com/office/powerpoint/2010/main" val="3046215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Ecosystem</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3794" y="1700808"/>
            <a:ext cx="6458486" cy="3037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4706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Scalable Language</a:t>
            </a:r>
            <a:endParaRPr lang="en-US" dirty="0"/>
          </a:p>
        </p:txBody>
      </p:sp>
      <p:sp>
        <p:nvSpPr>
          <p:cNvPr id="3" name="Content Placeholder 2"/>
          <p:cNvSpPr>
            <a:spLocks noGrp="1"/>
          </p:cNvSpPr>
          <p:nvPr>
            <p:ph idx="1"/>
          </p:nvPr>
        </p:nvSpPr>
        <p:spPr/>
        <p:txBody>
          <a:bodyPr>
            <a:normAutofit/>
          </a:bodyPr>
          <a:lstStyle/>
          <a:p>
            <a:r>
              <a:rPr lang="en-GB" sz="1600" dirty="0"/>
              <a:t>Java 8 is not going to kill Scala nor the other way around, instead, Scala will move from general-purpose language to a special-purpose language, focusing more on the </a:t>
            </a:r>
            <a:r>
              <a:rPr lang="en-GB" sz="1600" b="1" dirty="0"/>
              <a:t>scalability, cluster computing and reactive computing</a:t>
            </a:r>
            <a:r>
              <a:rPr lang="en-GB" sz="1600" dirty="0"/>
              <a:t> use cases, again this is for now!</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Core</a:t>
            </a:r>
            <a:endParaRPr lang="en-US" dirty="0"/>
          </a:p>
        </p:txBody>
      </p:sp>
      <p:sp>
        <p:nvSpPr>
          <p:cNvPr id="3" name="Content Placeholder 2"/>
          <p:cNvSpPr>
            <a:spLocks noGrp="1"/>
          </p:cNvSpPr>
          <p:nvPr>
            <p:ph idx="1"/>
          </p:nvPr>
        </p:nvSpPr>
        <p:spPr/>
        <p:txBody>
          <a:bodyPr>
            <a:normAutofit/>
          </a:bodyPr>
          <a:lstStyle/>
          <a:p>
            <a:r>
              <a:rPr lang="en-GB" sz="1600" dirty="0"/>
              <a:t>Spark Core is the foundation of the overall </a:t>
            </a:r>
            <a:r>
              <a:rPr lang="en-GB" sz="1600" dirty="0" smtClean="0"/>
              <a:t>project</a:t>
            </a:r>
          </a:p>
          <a:p>
            <a:r>
              <a:rPr lang="en-GB" sz="1600" dirty="0"/>
              <a:t>It provides </a:t>
            </a:r>
            <a:r>
              <a:rPr lang="en-GB" sz="1600" b="1" dirty="0"/>
              <a:t>distributed task dispatching, scheduling</a:t>
            </a:r>
            <a:r>
              <a:rPr lang="en-GB" sz="1600" dirty="0"/>
              <a:t>, and </a:t>
            </a:r>
            <a:r>
              <a:rPr lang="en-GB" sz="1600" b="1" dirty="0"/>
              <a:t>basic </a:t>
            </a:r>
            <a:r>
              <a:rPr lang="en-GB" sz="1600" b="1" dirty="0">
                <a:hlinkClick r:id="rId2" tooltip="I/O interface"/>
              </a:rPr>
              <a:t>I/O</a:t>
            </a:r>
            <a:r>
              <a:rPr lang="en-GB" sz="1600" b="1" dirty="0"/>
              <a:t> functionalities</a:t>
            </a:r>
            <a:r>
              <a:rPr lang="en-GB" sz="1600" dirty="0"/>
              <a:t>, exposed through an application programming interface (for </a:t>
            </a:r>
            <a:r>
              <a:rPr lang="en-GB" sz="1600" dirty="0">
                <a:hlinkClick r:id="rId3" tooltip="Java"/>
              </a:rPr>
              <a:t>Java</a:t>
            </a:r>
            <a:r>
              <a:rPr lang="en-GB" sz="1600" dirty="0"/>
              <a:t>, </a:t>
            </a:r>
            <a:r>
              <a:rPr lang="en-GB" sz="1600" dirty="0">
                <a:hlinkClick r:id="rId4" tooltip="Python (programming language)"/>
              </a:rPr>
              <a:t>Python</a:t>
            </a:r>
            <a:r>
              <a:rPr lang="en-GB" sz="1600" dirty="0"/>
              <a:t>, </a:t>
            </a:r>
            <a:r>
              <a:rPr lang="en-GB" sz="1600" dirty="0">
                <a:hlinkClick r:id="rId5" tooltip="Scala (programming language)"/>
              </a:rPr>
              <a:t>Scala</a:t>
            </a:r>
            <a:r>
              <a:rPr lang="en-GB" sz="1600" dirty="0"/>
              <a:t>, and </a:t>
            </a:r>
            <a:r>
              <a:rPr lang="en-GB" sz="1600" dirty="0">
                <a:hlinkClick r:id="rId6" tooltip="R (programming language)"/>
              </a:rPr>
              <a:t>R</a:t>
            </a:r>
            <a:r>
              <a:rPr lang="en-GB" sz="1600" dirty="0"/>
              <a:t>) centered on the RDD </a:t>
            </a:r>
            <a:r>
              <a:rPr lang="en-GB" sz="1600" u="sng" dirty="0" smtClean="0">
                <a:hlinkClick r:id="rId7" tooltip="Abstraction (computer science)"/>
              </a:rPr>
              <a:t>abstraction</a:t>
            </a:r>
            <a:endParaRPr lang="en-GB" sz="1600" u="sng" dirty="0" smtClean="0"/>
          </a:p>
          <a:p>
            <a:r>
              <a:rPr lang="en-GB" sz="1600" dirty="0"/>
              <a:t>This interface mirrors a </a:t>
            </a:r>
            <a:r>
              <a:rPr lang="en-GB" sz="1600" dirty="0">
                <a:hlinkClick r:id="rId8" tooltip="Functional programming"/>
              </a:rPr>
              <a:t>functional</a:t>
            </a:r>
            <a:r>
              <a:rPr lang="en-GB" sz="1600" dirty="0"/>
              <a:t>/</a:t>
            </a:r>
            <a:r>
              <a:rPr lang="en-GB" sz="1600" dirty="0">
                <a:hlinkClick r:id="rId9" tooltip="Higher-order programming"/>
              </a:rPr>
              <a:t>higher-order</a:t>
            </a:r>
            <a:r>
              <a:rPr lang="en-GB" sz="1600" dirty="0"/>
              <a:t> model of programming: a "driver" program invokes parallel operations such as map, </a:t>
            </a:r>
            <a:r>
              <a:rPr lang="en-GB" sz="1600" dirty="0">
                <a:hlinkClick r:id="rId10" tooltip="Filter (computer science)"/>
              </a:rPr>
              <a:t>filter</a:t>
            </a:r>
            <a:r>
              <a:rPr lang="en-GB" sz="1600" dirty="0"/>
              <a:t> or reduce on an RDD by passing a function to Spark, which then schedules the function's execution in parallel on the </a:t>
            </a:r>
            <a:r>
              <a:rPr lang="en-GB" sz="1600" dirty="0" smtClean="0"/>
              <a:t>cluster.</a:t>
            </a:r>
            <a:r>
              <a:rPr lang="en-GB" sz="1600" baseline="30000" dirty="0"/>
              <a:t> </a:t>
            </a:r>
            <a:r>
              <a:rPr lang="en-GB" sz="1600" dirty="0" smtClean="0"/>
              <a:t>These </a:t>
            </a:r>
            <a:r>
              <a:rPr lang="en-GB" sz="1600" dirty="0"/>
              <a:t>operations, and additional ones such as </a:t>
            </a:r>
            <a:r>
              <a:rPr lang="en-GB" sz="1600" dirty="0">
                <a:hlinkClick r:id="rId11" tooltip="Join (database)"/>
              </a:rPr>
              <a:t>joins</a:t>
            </a:r>
            <a:r>
              <a:rPr lang="en-GB" sz="1600" dirty="0"/>
              <a:t>, take RDDs as input and produce new </a:t>
            </a:r>
            <a:r>
              <a:rPr lang="en-GB" sz="1600" dirty="0" smtClean="0"/>
              <a:t>RDDs</a:t>
            </a:r>
          </a:p>
          <a:p>
            <a:r>
              <a:rPr lang="en-GB" sz="1600" dirty="0" smtClean="0"/>
              <a:t>Fault-tolerance </a:t>
            </a:r>
            <a:r>
              <a:rPr lang="en-GB" sz="1600" dirty="0"/>
              <a:t>is achieved by keeping track of the </a:t>
            </a:r>
            <a:r>
              <a:rPr lang="en-GB" sz="1600" b="1" dirty="0">
                <a:solidFill>
                  <a:srgbClr val="00B050"/>
                </a:solidFill>
              </a:rPr>
              <a:t>"lineage" </a:t>
            </a:r>
            <a:r>
              <a:rPr lang="en-GB" sz="1600" dirty="0"/>
              <a:t>of each RDD, the sequence of operations produced it, so that it can be reconstructed in the case of data </a:t>
            </a:r>
            <a:r>
              <a:rPr lang="en-GB" sz="1600" dirty="0" smtClean="0"/>
              <a:t>loss</a:t>
            </a:r>
          </a:p>
          <a:p>
            <a:r>
              <a:rPr lang="en-GB" sz="1600" dirty="0"/>
              <a:t>Spark provides </a:t>
            </a:r>
            <a:r>
              <a:rPr lang="en-GB" sz="1600" b="1" dirty="0">
                <a:solidFill>
                  <a:srgbClr val="00B050"/>
                </a:solidFill>
              </a:rPr>
              <a:t>two types of shared variables </a:t>
            </a:r>
            <a:r>
              <a:rPr lang="en-GB" sz="1600" dirty="0"/>
              <a:t>to make it efficient to run the Spark programs in a cluster. These are Broadcast Variables and </a:t>
            </a:r>
            <a:r>
              <a:rPr lang="en-GB" sz="1600" dirty="0" smtClean="0"/>
              <a:t>Accumulators</a:t>
            </a:r>
          </a:p>
          <a:p>
            <a:pPr lvl="1">
              <a:buFont typeface="Wingdings" panose="05000000000000000000" pitchFamily="2" charset="2"/>
              <a:buChar char="Ø"/>
            </a:pPr>
            <a:r>
              <a:rPr lang="en-GB" sz="1400" b="1" i="1" dirty="0" smtClean="0"/>
              <a:t>broadcast </a:t>
            </a:r>
            <a:r>
              <a:rPr lang="en-GB" sz="1400" b="1" i="1" dirty="0"/>
              <a:t>variables</a:t>
            </a:r>
            <a:r>
              <a:rPr lang="en-GB" sz="1400" dirty="0"/>
              <a:t> reference read-only data that needs to be available on all </a:t>
            </a:r>
            <a:r>
              <a:rPr lang="en-GB" sz="1400" dirty="0" smtClean="0"/>
              <a:t>nodes</a:t>
            </a:r>
          </a:p>
          <a:p>
            <a:pPr lvl="1">
              <a:buFont typeface="Wingdings" panose="05000000000000000000" pitchFamily="2" charset="2"/>
              <a:buChar char="Ø"/>
            </a:pPr>
            <a:r>
              <a:rPr lang="en-GB" sz="1400" b="1" i="1" dirty="0" smtClean="0"/>
              <a:t>accumulators</a:t>
            </a:r>
            <a:r>
              <a:rPr lang="en-GB" sz="1400" dirty="0"/>
              <a:t> can be used to program reductions in an </a:t>
            </a:r>
            <a:r>
              <a:rPr lang="en-GB" sz="1400" dirty="0">
                <a:hlinkClick r:id="rId12" tooltip="Imperative programming"/>
              </a:rPr>
              <a:t>imperative</a:t>
            </a:r>
            <a:r>
              <a:rPr lang="en-GB" sz="1400" dirty="0"/>
              <a:t> </a:t>
            </a:r>
            <a:r>
              <a:rPr lang="en-GB" sz="1400" dirty="0" smtClean="0"/>
              <a:t>style. </a:t>
            </a:r>
            <a:r>
              <a:rPr lang="en-GB" sz="1400" dirty="0"/>
              <a:t>They can be used to implement </a:t>
            </a:r>
            <a:r>
              <a:rPr lang="en-GB" sz="1400" b="1" dirty="0"/>
              <a:t>counters</a:t>
            </a:r>
            <a:r>
              <a:rPr lang="en-GB" sz="1400" dirty="0"/>
              <a:t> (as in MapReduce) or </a:t>
            </a:r>
            <a:r>
              <a:rPr lang="en-GB" sz="1400" b="1" dirty="0"/>
              <a:t>sums</a:t>
            </a:r>
            <a:endParaRPr lang="en-GB" sz="1400" b="1" dirty="0" smtClean="0"/>
          </a:p>
        </p:txBody>
      </p:sp>
    </p:spTree>
    <p:extLst>
      <p:ext uri="{BB962C8B-B14F-4D97-AF65-F5344CB8AC3E}">
        <p14:creationId xmlns:p14="http://schemas.microsoft.com/office/powerpoint/2010/main" val="7122272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Core</a:t>
            </a:r>
            <a:endParaRPr lang="en-US" dirty="0"/>
          </a:p>
        </p:txBody>
      </p:sp>
      <p:sp>
        <p:nvSpPr>
          <p:cNvPr id="3" name="Content Placeholder 2"/>
          <p:cNvSpPr>
            <a:spLocks noGrp="1"/>
          </p:cNvSpPr>
          <p:nvPr>
            <p:ph idx="1"/>
          </p:nvPr>
        </p:nvSpPr>
        <p:spPr/>
        <p:txBody>
          <a:bodyPr>
            <a:normAutofit/>
          </a:bodyPr>
          <a:lstStyle/>
          <a:p>
            <a:r>
              <a:rPr lang="en-GB" sz="1600" dirty="0" smtClean="0"/>
              <a:t>RDD supports two types of operations:</a:t>
            </a:r>
          </a:p>
          <a:p>
            <a:pPr lvl="1">
              <a:buFont typeface="Wingdings" panose="05000000000000000000" pitchFamily="2" charset="2"/>
              <a:buChar char="Ø"/>
            </a:pPr>
            <a:r>
              <a:rPr lang="en-GB" sz="1400" dirty="0" smtClean="0"/>
              <a:t>Transformation</a:t>
            </a:r>
          </a:p>
          <a:p>
            <a:pPr lvl="1">
              <a:buFont typeface="Wingdings" panose="05000000000000000000" pitchFamily="2" charset="2"/>
              <a:buChar char="Ø"/>
            </a:pPr>
            <a:r>
              <a:rPr lang="en-GB" sz="1400" dirty="0" smtClean="0"/>
              <a:t>Action</a:t>
            </a:r>
          </a:p>
          <a:p>
            <a:r>
              <a:rPr lang="en-GB" sz="1600" b="1" dirty="0"/>
              <a:t>Transformation:</a:t>
            </a:r>
            <a:r>
              <a:rPr lang="en-GB" sz="1600" dirty="0"/>
              <a:t> </a:t>
            </a:r>
            <a:r>
              <a:rPr lang="en-GB" sz="1600" dirty="0">
                <a:hlinkClick r:id="rId2"/>
              </a:rPr>
              <a:t>Transformations</a:t>
            </a:r>
            <a:r>
              <a:rPr lang="en-GB" sz="1600" dirty="0"/>
              <a:t> don't return a single value, they return a new RDD. Nothing gets evaluated when you call a Transformation function, it just takes an RDD and return a new </a:t>
            </a:r>
            <a:r>
              <a:rPr lang="en-GB" sz="1600" dirty="0" smtClean="0"/>
              <a:t>RDD</a:t>
            </a:r>
            <a:endParaRPr lang="en-GB" sz="1600" dirty="0"/>
          </a:p>
          <a:p>
            <a:r>
              <a:rPr lang="en-GB" sz="1600" dirty="0"/>
              <a:t>Some of the Transformation functions are map, filter, flatMap, groupByKey, reduceByKey, aggregateByKey, pipe, and </a:t>
            </a:r>
            <a:r>
              <a:rPr lang="en-GB" sz="1600" dirty="0" smtClean="0"/>
              <a:t>coalesce</a:t>
            </a:r>
          </a:p>
          <a:p>
            <a:r>
              <a:rPr lang="en-GB" sz="1600" b="1" dirty="0"/>
              <a:t>Action:</a:t>
            </a:r>
            <a:r>
              <a:rPr lang="en-GB" sz="1600" dirty="0"/>
              <a:t> </a:t>
            </a:r>
            <a:r>
              <a:rPr lang="en-GB" sz="1600" dirty="0">
                <a:hlinkClick r:id="rId3"/>
              </a:rPr>
              <a:t>Action</a:t>
            </a:r>
            <a:r>
              <a:rPr lang="en-GB" sz="1600" dirty="0"/>
              <a:t> operation evaluates and </a:t>
            </a:r>
            <a:r>
              <a:rPr lang="en-GB" sz="1600" b="1" dirty="0">
                <a:solidFill>
                  <a:srgbClr val="00B050"/>
                </a:solidFill>
              </a:rPr>
              <a:t>returns a new value</a:t>
            </a:r>
            <a:r>
              <a:rPr lang="en-GB" sz="1600" dirty="0"/>
              <a:t>. When an Action function is called on a RDD object, all the data processing queries are computed at that time and the result value is </a:t>
            </a:r>
            <a:r>
              <a:rPr lang="en-GB" sz="1600" dirty="0" smtClean="0"/>
              <a:t>returned</a:t>
            </a:r>
            <a:endParaRPr lang="en-GB" sz="1600" dirty="0"/>
          </a:p>
          <a:p>
            <a:r>
              <a:rPr lang="en-GB" sz="1600" dirty="0"/>
              <a:t>Some of the Action operations are reduce, collect, count, first, take, countByKey, and </a:t>
            </a:r>
            <a:r>
              <a:rPr lang="en-GB" sz="1600" dirty="0" smtClean="0"/>
              <a:t>foreach</a:t>
            </a:r>
            <a:endParaRPr lang="en-GB" sz="1600" dirty="0"/>
          </a:p>
          <a:p>
            <a:endParaRPr lang="en-GB" sz="1600" dirty="0"/>
          </a:p>
          <a:p>
            <a:pPr lvl="1">
              <a:buFont typeface="Wingdings" panose="05000000000000000000" pitchFamily="2" charset="2"/>
              <a:buChar char="Ø"/>
            </a:pPr>
            <a:endParaRPr lang="en-GB" sz="1400" dirty="0" smtClean="0"/>
          </a:p>
        </p:txBody>
      </p:sp>
    </p:spTree>
    <p:extLst>
      <p:ext uri="{BB962C8B-B14F-4D97-AF65-F5344CB8AC3E}">
        <p14:creationId xmlns:p14="http://schemas.microsoft.com/office/powerpoint/2010/main" val="14740381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SQL</a:t>
            </a:r>
            <a:endParaRPr lang="en-US" dirty="0"/>
          </a:p>
        </p:txBody>
      </p:sp>
      <p:sp>
        <p:nvSpPr>
          <p:cNvPr id="3" name="Content Placeholder 2"/>
          <p:cNvSpPr>
            <a:spLocks noGrp="1"/>
          </p:cNvSpPr>
          <p:nvPr>
            <p:ph idx="1"/>
          </p:nvPr>
        </p:nvSpPr>
        <p:spPr/>
        <p:txBody>
          <a:bodyPr>
            <a:normAutofit/>
          </a:bodyPr>
          <a:lstStyle/>
          <a:p>
            <a:r>
              <a:rPr lang="en-GB" sz="1600" dirty="0"/>
              <a:t>Spark </a:t>
            </a:r>
            <a:r>
              <a:rPr lang="en-GB" sz="1600" dirty="0" smtClean="0"/>
              <a:t>SQL </a:t>
            </a:r>
            <a:r>
              <a:rPr lang="en-GB" sz="1600" dirty="0"/>
              <a:t>is a component on top of Spark Core that introduces a new data abstraction called </a:t>
            </a:r>
            <a:r>
              <a:rPr lang="en-GB" sz="1600" b="1" dirty="0" smtClean="0"/>
              <a:t>DataFrames </a:t>
            </a:r>
            <a:r>
              <a:rPr lang="en-GB" sz="1600" dirty="0"/>
              <a:t>which provides support for </a:t>
            </a:r>
            <a:r>
              <a:rPr lang="en-GB" sz="1600" b="1" dirty="0"/>
              <a:t>structured</a:t>
            </a:r>
            <a:r>
              <a:rPr lang="en-GB" sz="1600" dirty="0"/>
              <a:t> and </a:t>
            </a:r>
            <a:r>
              <a:rPr lang="en-GB" sz="1600" b="1" dirty="0"/>
              <a:t>semi-structured </a:t>
            </a:r>
            <a:r>
              <a:rPr lang="en-GB" sz="1600" b="1" dirty="0" smtClean="0"/>
              <a:t>data</a:t>
            </a:r>
          </a:p>
          <a:p>
            <a:r>
              <a:rPr lang="en-GB" sz="1600" dirty="0"/>
              <a:t>Spark SQL provides a </a:t>
            </a:r>
            <a:r>
              <a:rPr lang="en-GB" sz="1600" dirty="0">
                <a:hlinkClick r:id="rId2" tooltip="Domain-specific language"/>
              </a:rPr>
              <a:t>domain-specific language</a:t>
            </a:r>
            <a:r>
              <a:rPr lang="en-GB" sz="1600" dirty="0"/>
              <a:t> to manipulate DataFrames in </a:t>
            </a:r>
            <a:r>
              <a:rPr lang="en-GB" sz="1600" dirty="0">
                <a:hlinkClick r:id="rId3" tooltip="Scala (programming language)"/>
              </a:rPr>
              <a:t>Scala</a:t>
            </a:r>
            <a:r>
              <a:rPr lang="en-GB" sz="1600" dirty="0"/>
              <a:t>, </a:t>
            </a:r>
            <a:r>
              <a:rPr lang="en-GB" sz="1600" dirty="0">
                <a:hlinkClick r:id="rId4" tooltip="Java (programming language)"/>
              </a:rPr>
              <a:t>Java</a:t>
            </a:r>
            <a:r>
              <a:rPr lang="en-GB" sz="1600" dirty="0"/>
              <a:t>, or </a:t>
            </a:r>
            <a:r>
              <a:rPr lang="en-GB" sz="1600" dirty="0" smtClean="0">
                <a:hlinkClick r:id="rId5" tooltip="Python (programming language)"/>
              </a:rPr>
              <a:t>Python</a:t>
            </a:r>
            <a:endParaRPr lang="en-GB" sz="1600" dirty="0" smtClean="0"/>
          </a:p>
          <a:p>
            <a:r>
              <a:rPr lang="en-GB" sz="1600" dirty="0"/>
              <a:t>It also provides SQL language support, with </a:t>
            </a:r>
            <a:r>
              <a:rPr lang="en-GB" sz="1600" dirty="0" smtClean="0">
                <a:hlinkClick r:id="rId6" tooltip="Command-line interface"/>
              </a:rPr>
              <a:t>command-line interfaces</a:t>
            </a:r>
            <a:r>
              <a:rPr lang="en-GB" sz="1600" dirty="0"/>
              <a:t> </a:t>
            </a:r>
            <a:r>
              <a:rPr lang="en-GB" sz="1600" dirty="0" smtClean="0"/>
              <a:t>and </a:t>
            </a:r>
            <a:r>
              <a:rPr lang="en-GB" sz="1600" dirty="0" smtClean="0">
                <a:hlinkClick r:id="rId7" tooltip="Open Database Connectivity"/>
              </a:rPr>
              <a:t>ODBC</a:t>
            </a:r>
            <a:r>
              <a:rPr lang="en-GB" sz="1600" dirty="0" smtClean="0"/>
              <a:t>/</a:t>
            </a:r>
            <a:r>
              <a:rPr lang="en-GB" sz="1600" dirty="0" smtClean="0">
                <a:hlinkClick r:id="rId8" tooltip="Java Database Connectivity"/>
              </a:rPr>
              <a:t>JDBC</a:t>
            </a:r>
            <a:r>
              <a:rPr lang="en-GB" sz="1600" dirty="0"/>
              <a:t> server</a:t>
            </a:r>
            <a:endParaRPr lang="en-GB" sz="1600" b="1" dirty="0"/>
          </a:p>
        </p:txBody>
      </p:sp>
    </p:spTree>
    <p:extLst>
      <p:ext uri="{BB962C8B-B14F-4D97-AF65-F5344CB8AC3E}">
        <p14:creationId xmlns:p14="http://schemas.microsoft.com/office/powerpoint/2010/main" val="4239394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Streaming</a:t>
            </a:r>
            <a:endParaRPr lang="en-US" dirty="0"/>
          </a:p>
        </p:txBody>
      </p:sp>
      <p:sp>
        <p:nvSpPr>
          <p:cNvPr id="3" name="Content Placeholder 2"/>
          <p:cNvSpPr>
            <a:spLocks noGrp="1"/>
          </p:cNvSpPr>
          <p:nvPr>
            <p:ph idx="1"/>
          </p:nvPr>
        </p:nvSpPr>
        <p:spPr/>
        <p:txBody>
          <a:bodyPr>
            <a:normAutofit/>
          </a:bodyPr>
          <a:lstStyle/>
          <a:p>
            <a:r>
              <a:rPr lang="en-GB" sz="1600" dirty="0"/>
              <a:t>Spark Streaming leverages Spark Core's fast scheduling capability to perform </a:t>
            </a:r>
            <a:r>
              <a:rPr lang="en-GB" sz="1600" u="sng" dirty="0">
                <a:hlinkClick r:id="rId2" tooltip="Event stream processing"/>
              </a:rPr>
              <a:t>streaming </a:t>
            </a:r>
            <a:r>
              <a:rPr lang="en-GB" sz="1600" u="sng" dirty="0" smtClean="0">
                <a:hlinkClick r:id="rId2" tooltip="Event stream processing"/>
              </a:rPr>
              <a:t>analytics</a:t>
            </a:r>
            <a:endParaRPr lang="en-GB" sz="1600" u="sng" dirty="0" smtClean="0"/>
          </a:p>
          <a:p>
            <a:r>
              <a:rPr lang="en-GB" sz="1600" dirty="0"/>
              <a:t>It ingests data in mini-batches and performs RDD transformations on those </a:t>
            </a:r>
            <a:r>
              <a:rPr lang="en-GB" sz="1600" b="1" dirty="0"/>
              <a:t>mini-batches of </a:t>
            </a:r>
            <a:r>
              <a:rPr lang="en-GB" sz="1600" b="1" dirty="0" smtClean="0"/>
              <a:t>data</a:t>
            </a:r>
          </a:p>
          <a:p>
            <a:r>
              <a:rPr lang="en-GB" sz="1600" dirty="0"/>
              <a:t>This design enables the same set of application code written for </a:t>
            </a:r>
            <a:r>
              <a:rPr lang="en-GB" sz="1600" b="1" dirty="0"/>
              <a:t>batch analytics</a:t>
            </a:r>
            <a:r>
              <a:rPr lang="en-GB" sz="1600" dirty="0"/>
              <a:t> to be used in streaming analytics, on a single engine</a:t>
            </a:r>
            <a:endParaRPr lang="en-GB" sz="1600" dirty="0" smtClean="0"/>
          </a:p>
          <a:p>
            <a:endParaRPr lang="en-GB" sz="1600" b="1" dirty="0"/>
          </a:p>
        </p:txBody>
      </p:sp>
    </p:spTree>
    <p:extLst>
      <p:ext uri="{BB962C8B-B14F-4D97-AF65-F5344CB8AC3E}">
        <p14:creationId xmlns:p14="http://schemas.microsoft.com/office/powerpoint/2010/main" val="3935547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MLlib</a:t>
            </a:r>
            <a:endParaRPr lang="en-US" dirty="0"/>
          </a:p>
        </p:txBody>
      </p:sp>
      <p:sp>
        <p:nvSpPr>
          <p:cNvPr id="3" name="Content Placeholder 2"/>
          <p:cNvSpPr>
            <a:spLocks noGrp="1"/>
          </p:cNvSpPr>
          <p:nvPr>
            <p:ph idx="1"/>
          </p:nvPr>
        </p:nvSpPr>
        <p:spPr/>
        <p:txBody>
          <a:bodyPr>
            <a:normAutofit/>
          </a:bodyPr>
          <a:lstStyle/>
          <a:p>
            <a:r>
              <a:rPr lang="en-GB" sz="1600" dirty="0" smtClean="0"/>
              <a:t>MLlib – Machine Language Library</a:t>
            </a:r>
          </a:p>
          <a:p>
            <a:r>
              <a:rPr lang="en-GB" sz="1600" dirty="0"/>
              <a:t>Spark MLlib is a </a:t>
            </a:r>
            <a:r>
              <a:rPr lang="en-GB" sz="1600" dirty="0">
                <a:hlinkClick r:id="rId2" tooltip="Distributed computing"/>
              </a:rPr>
              <a:t>distributed</a:t>
            </a:r>
            <a:r>
              <a:rPr lang="en-GB" sz="1600" dirty="0"/>
              <a:t> machine learning framework on top of Spark Core that, due in large part of the distributed memory-based Spark architecture, is as much as nine times as fast as the disk-based implementation used by </a:t>
            </a:r>
            <a:r>
              <a:rPr lang="en-GB" sz="1600" dirty="0">
                <a:hlinkClick r:id="rId3" tooltip="Apache Mahout"/>
              </a:rPr>
              <a:t>Apache </a:t>
            </a:r>
            <a:r>
              <a:rPr lang="en-GB" sz="1600" dirty="0" smtClean="0">
                <a:hlinkClick r:id="rId3" tooltip="Apache Mahout"/>
              </a:rPr>
              <a:t>Mahout</a:t>
            </a:r>
            <a:r>
              <a:rPr lang="en-GB" sz="1600" dirty="0" smtClean="0"/>
              <a:t> and </a:t>
            </a:r>
            <a:r>
              <a:rPr lang="en-GB" sz="1600" dirty="0">
                <a:hlinkClick r:id="rId4" tooltip="Scale (computing)"/>
              </a:rPr>
              <a:t>scales</a:t>
            </a:r>
            <a:r>
              <a:rPr lang="en-GB" sz="1600" dirty="0"/>
              <a:t> better than </a:t>
            </a:r>
            <a:r>
              <a:rPr lang="en-GB" sz="1600" u="sng" dirty="0" err="1">
                <a:hlinkClick r:id="rId5" tooltip="Vowpal Wabbit"/>
              </a:rPr>
              <a:t>Vowpal</a:t>
            </a:r>
            <a:r>
              <a:rPr lang="en-GB" sz="1600" u="sng" dirty="0">
                <a:hlinkClick r:id="rId5" tooltip="Vowpal Wabbit"/>
              </a:rPr>
              <a:t> Wabbit</a:t>
            </a:r>
            <a:endParaRPr lang="en-GB" sz="1600" b="1" dirty="0"/>
          </a:p>
        </p:txBody>
      </p:sp>
    </p:spTree>
    <p:extLst>
      <p:ext uri="{BB962C8B-B14F-4D97-AF65-F5344CB8AC3E}">
        <p14:creationId xmlns:p14="http://schemas.microsoft.com/office/powerpoint/2010/main" val="4025426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GraphX</a:t>
            </a:r>
            <a:endParaRPr lang="en-US" dirty="0"/>
          </a:p>
        </p:txBody>
      </p:sp>
      <p:sp>
        <p:nvSpPr>
          <p:cNvPr id="3" name="Content Placeholder 2"/>
          <p:cNvSpPr>
            <a:spLocks noGrp="1"/>
          </p:cNvSpPr>
          <p:nvPr>
            <p:ph idx="1"/>
          </p:nvPr>
        </p:nvSpPr>
        <p:spPr/>
        <p:txBody>
          <a:bodyPr>
            <a:normAutofit/>
          </a:bodyPr>
          <a:lstStyle/>
          <a:p>
            <a:r>
              <a:rPr lang="en-GB" sz="1600" dirty="0"/>
              <a:t>GraphX is a distributed </a:t>
            </a:r>
            <a:r>
              <a:rPr lang="en-GB" sz="1600" dirty="0">
                <a:hlinkClick r:id="rId2" tooltip="Graph (abstract data type)"/>
              </a:rPr>
              <a:t>graph processing</a:t>
            </a:r>
            <a:r>
              <a:rPr lang="en-GB" sz="1600" dirty="0"/>
              <a:t> framework on top of </a:t>
            </a:r>
            <a:r>
              <a:rPr lang="en-GB" sz="1600" dirty="0" smtClean="0"/>
              <a:t>Spark</a:t>
            </a:r>
          </a:p>
          <a:p>
            <a:r>
              <a:rPr lang="en-GB" sz="1600" dirty="0" smtClean="0"/>
              <a:t>It </a:t>
            </a:r>
            <a:r>
              <a:rPr lang="en-GB" sz="1600" dirty="0"/>
              <a:t>provides an </a:t>
            </a:r>
            <a:r>
              <a:rPr lang="en-GB" sz="1600" b="1" dirty="0"/>
              <a:t>API</a:t>
            </a:r>
            <a:r>
              <a:rPr lang="en-GB" sz="1600" dirty="0"/>
              <a:t> for expressing graph computation that can model the </a:t>
            </a:r>
            <a:r>
              <a:rPr lang="en-GB" sz="1600" dirty="0">
                <a:hlinkClick r:id="rId3" tooltip="Google Pregel (page does not exist)"/>
              </a:rPr>
              <a:t>Pregel</a:t>
            </a:r>
            <a:r>
              <a:rPr lang="en-GB" sz="1600" dirty="0"/>
              <a:t> </a:t>
            </a:r>
            <a:r>
              <a:rPr lang="en-GB" sz="1600" dirty="0" smtClean="0"/>
              <a:t>abstraction</a:t>
            </a:r>
          </a:p>
          <a:p>
            <a:r>
              <a:rPr lang="en-GB" sz="1600" dirty="0" smtClean="0"/>
              <a:t>It </a:t>
            </a:r>
            <a:r>
              <a:rPr lang="en-GB" sz="1600" dirty="0"/>
              <a:t>also provides an optimized </a:t>
            </a:r>
            <a:r>
              <a:rPr lang="en-GB" sz="1600" dirty="0">
                <a:hlinkClick r:id="rId4" tooltip="Run time (program lifecycle phase)"/>
              </a:rPr>
              <a:t>runtime</a:t>
            </a:r>
            <a:r>
              <a:rPr lang="en-GB" sz="1600" dirty="0"/>
              <a:t> for this </a:t>
            </a:r>
            <a:r>
              <a:rPr lang="en-GB" sz="1600" dirty="0" smtClean="0"/>
              <a:t>abstraction</a:t>
            </a:r>
            <a:endParaRPr lang="en-GB" sz="1600" b="1" dirty="0"/>
          </a:p>
        </p:txBody>
      </p:sp>
    </p:spTree>
    <p:extLst>
      <p:ext uri="{BB962C8B-B14F-4D97-AF65-F5344CB8AC3E}">
        <p14:creationId xmlns:p14="http://schemas.microsoft.com/office/powerpoint/2010/main" val="3979519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Architecture</a:t>
            </a:r>
            <a:endParaRPr lang="en-US" dirty="0"/>
          </a:p>
        </p:txBody>
      </p:sp>
      <p:sp>
        <p:nvSpPr>
          <p:cNvPr id="3" name="Content Placeholder 2"/>
          <p:cNvSpPr>
            <a:spLocks noGrp="1"/>
          </p:cNvSpPr>
          <p:nvPr>
            <p:ph idx="1"/>
          </p:nvPr>
        </p:nvSpPr>
        <p:spPr/>
        <p:txBody>
          <a:bodyPr>
            <a:normAutofit/>
          </a:bodyPr>
          <a:lstStyle/>
          <a:p>
            <a:r>
              <a:rPr lang="en-GB" sz="1600" b="1" dirty="0" smtClean="0"/>
              <a:t>Data Storage</a:t>
            </a:r>
            <a:r>
              <a:rPr lang="en-GB" sz="1600" dirty="0" smtClean="0"/>
              <a:t> - </a:t>
            </a:r>
            <a:r>
              <a:rPr lang="en-GB" sz="1600" dirty="0"/>
              <a:t>Spark uses HDFS file system for data storage purposes. It works with any Hadoop compatible data source including HDFS, HBase, Cassandra, etc.</a:t>
            </a:r>
            <a:endParaRPr lang="en-GB" sz="1600" dirty="0" smtClean="0"/>
          </a:p>
          <a:p>
            <a:r>
              <a:rPr lang="en-GB" sz="1600" b="1" dirty="0" smtClean="0"/>
              <a:t>API</a:t>
            </a:r>
            <a:r>
              <a:rPr lang="en-GB" sz="1600" dirty="0" smtClean="0"/>
              <a:t> - </a:t>
            </a:r>
            <a:r>
              <a:rPr lang="en-GB" sz="1600" dirty="0"/>
              <a:t>The API provides the application developers to create Spark based applications using a standard API interface. Spark provides API for Scala, Java, and Python programming languages</a:t>
            </a:r>
            <a:endParaRPr lang="en-GB" sz="1600" dirty="0" smtClean="0"/>
          </a:p>
          <a:p>
            <a:r>
              <a:rPr lang="en-GB" sz="1600" b="1" dirty="0" smtClean="0"/>
              <a:t>Management Framework</a:t>
            </a:r>
            <a:r>
              <a:rPr lang="en-GB" sz="1600" dirty="0" smtClean="0"/>
              <a:t> - </a:t>
            </a:r>
            <a:r>
              <a:rPr lang="en-GB" sz="1600" dirty="0"/>
              <a:t>Spark can be deployed as a </a:t>
            </a:r>
            <a:r>
              <a:rPr lang="en-GB" sz="1600" b="1" dirty="0">
                <a:solidFill>
                  <a:srgbClr val="00B050"/>
                </a:solidFill>
              </a:rPr>
              <a:t>Stand-alone server </a:t>
            </a:r>
            <a:r>
              <a:rPr lang="en-GB" sz="1600" dirty="0"/>
              <a:t>or it can be on a </a:t>
            </a:r>
            <a:r>
              <a:rPr lang="en-GB" sz="1600" b="1" dirty="0">
                <a:solidFill>
                  <a:srgbClr val="00B050"/>
                </a:solidFill>
              </a:rPr>
              <a:t>distributed computing framework </a:t>
            </a:r>
            <a:r>
              <a:rPr lang="en-GB" sz="1600" dirty="0"/>
              <a:t>like </a:t>
            </a:r>
            <a:r>
              <a:rPr lang="en-GB" sz="1600" b="1" dirty="0"/>
              <a:t>Mesos</a:t>
            </a:r>
            <a:r>
              <a:rPr lang="en-GB" sz="1600" dirty="0"/>
              <a:t> or </a:t>
            </a:r>
            <a:r>
              <a:rPr lang="en-GB" sz="1600" b="1" dirty="0"/>
              <a:t>YARN</a:t>
            </a:r>
            <a:endParaRPr lang="en-GB" sz="1600" b="1" dirty="0" smtClean="0"/>
          </a:p>
          <a:p>
            <a:pPr marL="0" indent="0">
              <a:buNone/>
            </a:pPr>
            <a:endParaRPr lang="en-GB" sz="16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08" y="3634413"/>
            <a:ext cx="5037528" cy="238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37648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Interact</a:t>
            </a:r>
            <a:endParaRPr lang="en-US" dirty="0"/>
          </a:p>
        </p:txBody>
      </p:sp>
      <p:sp>
        <p:nvSpPr>
          <p:cNvPr id="3" name="Content Placeholder 2"/>
          <p:cNvSpPr>
            <a:spLocks noGrp="1"/>
          </p:cNvSpPr>
          <p:nvPr>
            <p:ph idx="1"/>
          </p:nvPr>
        </p:nvSpPr>
        <p:spPr/>
        <p:txBody>
          <a:bodyPr>
            <a:normAutofit/>
          </a:bodyPr>
          <a:lstStyle/>
          <a:p>
            <a:r>
              <a:rPr lang="en-GB" sz="1600" dirty="0"/>
              <a:t>Once Spark is up and running, you can connect to it using the Spark shell for interactive data analysis. Spark Shell is available in both Scala and Python languages. Java doesn’t support an interactive shell yet, so this feature is currently not available in </a:t>
            </a:r>
            <a:r>
              <a:rPr lang="en-GB" sz="1600" dirty="0" smtClean="0"/>
              <a:t>Java</a:t>
            </a:r>
          </a:p>
          <a:p>
            <a:r>
              <a:rPr lang="en-GB" sz="1600" dirty="0"/>
              <a:t>You use the commands </a:t>
            </a:r>
            <a:r>
              <a:rPr lang="en-GB" sz="1600" b="1" dirty="0"/>
              <a:t>spark-shell.cmd</a:t>
            </a:r>
            <a:r>
              <a:rPr lang="en-GB" sz="1600" dirty="0"/>
              <a:t> and </a:t>
            </a:r>
            <a:r>
              <a:rPr lang="en-GB" sz="1600" b="1" dirty="0"/>
              <a:t>pyspark.cmd</a:t>
            </a:r>
            <a:r>
              <a:rPr lang="en-GB" sz="1600" dirty="0"/>
              <a:t> to run Spark Shell using Scala and Python </a:t>
            </a:r>
            <a:r>
              <a:rPr lang="en-GB" sz="1600" dirty="0" smtClean="0"/>
              <a:t>respectively</a:t>
            </a:r>
          </a:p>
          <a:p>
            <a:r>
              <a:rPr lang="en-US" sz="1600" dirty="0"/>
              <a:t>http://localhost:4040</a:t>
            </a:r>
            <a:endParaRPr lang="en-GB" sz="1600" b="1" dirty="0"/>
          </a:p>
        </p:txBody>
      </p:sp>
    </p:spTree>
    <p:extLst>
      <p:ext uri="{BB962C8B-B14F-4D97-AF65-F5344CB8AC3E}">
        <p14:creationId xmlns:p14="http://schemas.microsoft.com/office/powerpoint/2010/main" val="2532294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P1</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www.linkedin.com/pulse/scala-question-2016-mark-makary?trk=pulse_spock-articles</a:t>
            </a:r>
            <a:endParaRPr lang="en-US" sz="1600" dirty="0" smtClean="0"/>
          </a:p>
          <a:p>
            <a:r>
              <a:rPr lang="en-US" sz="1600" dirty="0">
                <a:hlinkClick r:id="rId3"/>
              </a:rPr>
              <a:t>http://spark.apache.org</a:t>
            </a:r>
            <a:r>
              <a:rPr lang="en-US" sz="1600" dirty="0" smtClean="0">
                <a:hlinkClick r:id="rId3"/>
              </a:rPr>
              <a:t>/</a:t>
            </a:r>
            <a:endParaRPr lang="en-US" sz="1600" dirty="0" smtClean="0"/>
          </a:p>
          <a:p>
            <a:r>
              <a:rPr lang="en-US" sz="1600" dirty="0">
                <a:hlinkClick r:id="rId4"/>
              </a:rPr>
              <a:t>https://</a:t>
            </a:r>
            <a:r>
              <a:rPr lang="en-US" sz="1600" dirty="0" smtClean="0">
                <a:hlinkClick r:id="rId4"/>
              </a:rPr>
              <a:t>en.wikipedia.org/wiki/Apache_Spark</a:t>
            </a:r>
            <a:endParaRPr lang="en-US" sz="1600" dirty="0" smtClean="0"/>
          </a:p>
          <a:p>
            <a:r>
              <a:rPr lang="en-US" sz="1600" dirty="0">
                <a:hlinkClick r:id="rId5"/>
              </a:rPr>
              <a:t>https://</a:t>
            </a:r>
            <a:r>
              <a:rPr lang="en-US" sz="1600" dirty="0" smtClean="0">
                <a:hlinkClick r:id="rId5"/>
              </a:rPr>
              <a:t>github.com/apache/spark</a:t>
            </a:r>
            <a:endParaRPr lang="en-US" sz="1600" dirty="0" smtClean="0"/>
          </a:p>
          <a:p>
            <a:r>
              <a:rPr lang="en-US" sz="1600" dirty="0">
                <a:hlinkClick r:id="rId6"/>
              </a:rPr>
              <a:t>http://</a:t>
            </a:r>
            <a:r>
              <a:rPr lang="en-US" sz="1600" dirty="0" smtClean="0">
                <a:hlinkClick r:id="rId6"/>
              </a:rPr>
              <a:t>www.infoq.com/articles/apache-spark-introduction</a:t>
            </a:r>
            <a:endParaRPr lang="en-US" sz="1600" dirty="0" smtClean="0"/>
          </a:p>
          <a:p>
            <a:r>
              <a:rPr lang="en-US" sz="1600" dirty="0">
                <a:hlinkClick r:id="rId7"/>
              </a:rPr>
              <a:t>http://bigdatauniversity.com</a:t>
            </a:r>
            <a:r>
              <a:rPr lang="en-US" sz="1600" dirty="0" smtClean="0">
                <a:hlinkClick r:id="rId7"/>
              </a:rPr>
              <a:t>/</a:t>
            </a:r>
            <a:endParaRPr lang="en-US" sz="1600" dirty="0" smtClean="0"/>
          </a:p>
          <a:p>
            <a:r>
              <a:rPr lang="en-US" sz="1600" dirty="0">
                <a:hlinkClick r:id="rId8"/>
              </a:rPr>
              <a:t>http://www.forbes.com/sites/bernardmarr/2015/06/22/spark-or-hadoop-which-is-the-best-big-data-framework/#</a:t>
            </a:r>
            <a:r>
              <a:rPr lang="en-US" sz="1600" dirty="0" smtClean="0">
                <a:hlinkClick r:id="rId8"/>
              </a:rPr>
              <a:t>19a11e0f532c</a:t>
            </a:r>
            <a:endParaRPr lang="en-US" sz="1600" dirty="0" smtClean="0"/>
          </a:p>
          <a:p>
            <a:r>
              <a:rPr lang="en-US" sz="1600" dirty="0">
                <a:hlinkClick r:id="rId9"/>
              </a:rPr>
              <a:t>http://bigdata.andreamostosi.name</a:t>
            </a:r>
            <a:r>
              <a:rPr lang="en-US" sz="1600" dirty="0" smtClean="0">
                <a:hlinkClick r:id="rId9"/>
              </a:rPr>
              <a:t>/</a:t>
            </a:r>
            <a:endParaRPr lang="en-US" sz="1600" dirty="0" smtClean="0"/>
          </a:p>
          <a:p>
            <a:r>
              <a:rPr lang="en-US" sz="1600" dirty="0">
                <a:hlinkClick r:id="rId9"/>
              </a:rPr>
              <a:t>http://bigdata.andreamostosi.name</a:t>
            </a:r>
            <a:r>
              <a:rPr lang="en-US" sz="1600" dirty="0" smtClean="0">
                <a:hlinkClick r:id="rId9"/>
              </a:rPr>
              <a:t>/</a:t>
            </a:r>
            <a:endParaRPr lang="en-US" sz="1600" dirty="0" smtClean="0"/>
          </a:p>
          <a:p>
            <a:r>
              <a:rPr lang="en-US" sz="1600" dirty="0">
                <a:hlinkClick r:id="rId10"/>
              </a:rPr>
              <a:t>https://</a:t>
            </a:r>
            <a:r>
              <a:rPr lang="en-US" sz="1600" dirty="0" smtClean="0">
                <a:hlinkClick r:id="rId10"/>
              </a:rPr>
              <a:t>github.com/alexandru/scala-best-practices/blob/master/sections/2-language-rules.md</a:t>
            </a:r>
            <a:endParaRPr lang="en-US" sz="1600" dirty="0" smtClean="0"/>
          </a:p>
          <a:p>
            <a:r>
              <a:rPr lang="en-US" sz="1600" dirty="0">
                <a:hlinkClick r:id="rId11"/>
              </a:rPr>
              <a:t>http://www.alternatestack.com/development/mixin-class-compositions-in-scala</a:t>
            </a:r>
            <a:r>
              <a:rPr lang="en-US" sz="1600" dirty="0" smtClean="0">
                <a:hlinkClick r:id="rId11"/>
              </a:rPr>
              <a:t>/</a:t>
            </a:r>
            <a:endParaRPr lang="en-US" sz="1600" dirty="0" smtClean="0"/>
          </a:p>
          <a:p>
            <a:r>
              <a:rPr lang="en-US" sz="1600" dirty="0"/>
              <a:t>https://intellipaat.com/interview-question/apache-spark-interview-questions/?utm_source=spark%20interview%20linkedin_SM&amp;utm_medium=posting&amp;utm_campaign=spark%20interview%20linkedin_SM%2Fposting</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P2</a:t>
            </a:r>
            <a:endParaRPr lang="en-US" dirty="0"/>
          </a:p>
        </p:txBody>
      </p:sp>
      <p:sp>
        <p:nvSpPr>
          <p:cNvPr id="3" name="Content Placeholder 2"/>
          <p:cNvSpPr>
            <a:spLocks noGrp="1"/>
          </p:cNvSpPr>
          <p:nvPr>
            <p:ph idx="1"/>
          </p:nvPr>
        </p:nvSpPr>
        <p:spPr/>
        <p:txBody>
          <a:bodyPr>
            <a:normAutofit/>
          </a:bodyPr>
          <a:lstStyle/>
          <a:p>
            <a:r>
              <a:rPr lang="en-US" sz="1600" dirty="0"/>
              <a:t>https://databricks.com/blog/2014/10/10/spark-petabyte-sort.html</a:t>
            </a:r>
            <a:endParaRPr lang="en-US" sz="1600" dirty="0" smtClean="0"/>
          </a:p>
        </p:txBody>
      </p:sp>
    </p:spTree>
    <p:extLst>
      <p:ext uri="{BB962C8B-B14F-4D97-AF65-F5344CB8AC3E}">
        <p14:creationId xmlns:p14="http://schemas.microsoft.com/office/powerpoint/2010/main" val="533097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a:t>
            </a:r>
            <a:endParaRPr lang="en-US" dirty="0"/>
          </a:p>
        </p:txBody>
      </p:sp>
      <p:sp>
        <p:nvSpPr>
          <p:cNvPr id="3" name="Content Placeholder 2"/>
          <p:cNvSpPr>
            <a:spLocks noGrp="1"/>
          </p:cNvSpPr>
          <p:nvPr>
            <p:ph idx="1"/>
          </p:nvPr>
        </p:nvSpPr>
        <p:spPr/>
        <p:txBody>
          <a:bodyPr>
            <a:normAutofit/>
          </a:bodyPr>
          <a:lstStyle/>
          <a:p>
            <a:r>
              <a:rPr lang="en-GB" sz="1600" dirty="0" smtClean="0"/>
              <a:t>Suitable for Web 2.0 movement</a:t>
            </a:r>
          </a:p>
          <a:p>
            <a:r>
              <a:rPr lang="en-GB" sz="1600" b="1" dirty="0" smtClean="0"/>
              <a:t>Verbosity</a:t>
            </a:r>
            <a:r>
              <a:rPr lang="en-GB" sz="1600" dirty="0" smtClean="0"/>
              <a:t> - </a:t>
            </a:r>
            <a:r>
              <a:rPr lang="en-GB" sz="1600" dirty="0"/>
              <a:t>Less boiler-plate code and less code required to accomplish similar things in </a:t>
            </a:r>
            <a:r>
              <a:rPr lang="en-GB" sz="1600" dirty="0" smtClean="0"/>
              <a:t>Java</a:t>
            </a:r>
          </a:p>
          <a:p>
            <a:r>
              <a:rPr lang="en-GB" sz="1600" b="1" dirty="0" smtClean="0"/>
              <a:t>Immutability</a:t>
            </a:r>
            <a:r>
              <a:rPr lang="en-GB" sz="1600" dirty="0" smtClean="0"/>
              <a:t> - </a:t>
            </a:r>
            <a:r>
              <a:rPr lang="en-GB" sz="1600" dirty="0"/>
              <a:t>The ability to safely access collections and data concurrently without the inherent issues that usually associated with mutable data structures parallel </a:t>
            </a:r>
            <a:r>
              <a:rPr lang="en-GB" sz="1600" dirty="0" smtClean="0"/>
              <a:t>programming</a:t>
            </a:r>
          </a:p>
          <a:p>
            <a:r>
              <a:rPr lang="en-GB" sz="1600" b="1" dirty="0" smtClean="0"/>
              <a:t>Scalability</a:t>
            </a:r>
            <a:r>
              <a:rPr lang="en-GB" sz="1600" dirty="0" smtClean="0"/>
              <a:t> - </a:t>
            </a:r>
            <a:r>
              <a:rPr lang="en-GB" sz="1600" dirty="0"/>
              <a:t>the functional paradigm and immutability -among other things- by design, makes Scala a winner on the scalability side</a:t>
            </a:r>
            <a:endParaRPr lang="en-GB" sz="1600" dirty="0" smtClean="0"/>
          </a:p>
          <a:p>
            <a:endParaRPr lang="en-GB" sz="1400" dirty="0"/>
          </a:p>
        </p:txBody>
      </p:sp>
    </p:spTree>
    <p:extLst>
      <p:ext uri="{BB962C8B-B14F-4D97-AF65-F5344CB8AC3E}">
        <p14:creationId xmlns:p14="http://schemas.microsoft.com/office/powerpoint/2010/main" val="1515902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 over Java 8 – P1</a:t>
            </a:r>
            <a:endParaRPr lang="en-US" dirty="0"/>
          </a:p>
        </p:txBody>
      </p:sp>
      <p:sp>
        <p:nvSpPr>
          <p:cNvPr id="3" name="Content Placeholder 2"/>
          <p:cNvSpPr>
            <a:spLocks noGrp="1"/>
          </p:cNvSpPr>
          <p:nvPr>
            <p:ph idx="1"/>
          </p:nvPr>
        </p:nvSpPr>
        <p:spPr/>
        <p:txBody>
          <a:bodyPr>
            <a:normAutofit/>
          </a:bodyPr>
          <a:lstStyle/>
          <a:p>
            <a:r>
              <a:rPr lang="en-GB" sz="1600" dirty="0" smtClean="0"/>
              <a:t>Immutability – 100% Thread-Safety, Cleaner code, No side effects, Execution speed up</a:t>
            </a:r>
          </a:p>
          <a:p>
            <a:r>
              <a:rPr lang="en-US" sz="1600" dirty="0"/>
              <a:t>Actors </a:t>
            </a:r>
            <a:r>
              <a:rPr lang="en-US" sz="1600" dirty="0" smtClean="0"/>
              <a:t>implementation</a:t>
            </a:r>
          </a:p>
          <a:p>
            <a:pPr lvl="1">
              <a:buFont typeface="Wingdings" panose="05000000000000000000" pitchFamily="2" charset="2"/>
              <a:buChar char="Ø"/>
            </a:pPr>
            <a:r>
              <a:rPr lang="en-US" sz="1400" dirty="0" smtClean="0"/>
              <a:t>Thread based actors</a:t>
            </a:r>
          </a:p>
          <a:p>
            <a:pPr lvl="1">
              <a:buFont typeface="Wingdings" panose="05000000000000000000" pitchFamily="2" charset="2"/>
              <a:buChar char="Ø"/>
            </a:pPr>
            <a:r>
              <a:rPr lang="en-US" sz="1400" dirty="0" smtClean="0"/>
              <a:t>Event based actors</a:t>
            </a:r>
            <a:endParaRPr lang="en-GB" sz="1400" dirty="0" smtClean="0"/>
          </a:p>
          <a:p>
            <a:r>
              <a:rPr lang="en-GB" sz="1600" dirty="0" smtClean="0"/>
              <a:t>Traits - </a:t>
            </a:r>
            <a:r>
              <a:rPr lang="en-GB" sz="1600" dirty="0"/>
              <a:t>A trait encapsulates method and field definitions, which can then be reused by mixing them into </a:t>
            </a:r>
            <a:r>
              <a:rPr lang="en-GB" sz="1600" dirty="0" smtClean="0"/>
              <a:t>classes. </a:t>
            </a:r>
            <a:r>
              <a:rPr lang="en-GB" sz="1600" dirty="0"/>
              <a:t>A</a:t>
            </a:r>
            <a:r>
              <a:rPr lang="en-GB" sz="1600" dirty="0" smtClean="0"/>
              <a:t> </a:t>
            </a:r>
            <a:r>
              <a:rPr lang="en-GB" sz="1600" dirty="0"/>
              <a:t>class can mix in any number of </a:t>
            </a:r>
            <a:r>
              <a:rPr lang="en-GB" sz="1600" dirty="0" smtClean="0"/>
              <a:t>traits. </a:t>
            </a:r>
            <a:r>
              <a:rPr lang="en-GB" sz="1600" dirty="0"/>
              <a:t>If it might be reused in multiple, unrelated classes, make it a trait. Only traits can be mixed into different parts of the class </a:t>
            </a:r>
            <a:r>
              <a:rPr lang="en-GB" sz="1600" dirty="0" smtClean="0"/>
              <a:t>hierarchy</a:t>
            </a:r>
          </a:p>
          <a:p>
            <a:r>
              <a:rPr lang="en-GB" sz="1600" dirty="0" smtClean="0"/>
              <a:t>Mixin class compositions in Scala</a:t>
            </a:r>
          </a:p>
          <a:p>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4077073"/>
            <a:ext cx="4464496"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129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 over Java 8 – P2</a:t>
            </a:r>
            <a:endParaRPr lang="en-US" dirty="0"/>
          </a:p>
        </p:txBody>
      </p:sp>
      <p:sp>
        <p:nvSpPr>
          <p:cNvPr id="3" name="Content Placeholder 2"/>
          <p:cNvSpPr>
            <a:spLocks noGrp="1"/>
          </p:cNvSpPr>
          <p:nvPr>
            <p:ph idx="1"/>
          </p:nvPr>
        </p:nvSpPr>
        <p:spPr/>
        <p:txBody>
          <a:bodyPr>
            <a:normAutofit/>
          </a:bodyPr>
          <a:lstStyle/>
          <a:p>
            <a:r>
              <a:rPr lang="en-GB" sz="1600" dirty="0" smtClean="0"/>
              <a:t>Mixin class compositions can be used to define Singleton objects</a:t>
            </a:r>
          </a:p>
          <a:p>
            <a:r>
              <a:rPr lang="en-GB" sz="1600" dirty="0" smtClean="0"/>
              <a:t>Scala just allows traits </a:t>
            </a:r>
            <a:r>
              <a:rPr lang="en-GB" sz="1600" dirty="0"/>
              <a:t>mixins and we </a:t>
            </a:r>
            <a:r>
              <a:rPr lang="en-GB" sz="1600" b="1" dirty="0"/>
              <a:t>cannot mixin </a:t>
            </a:r>
            <a:r>
              <a:rPr lang="en-GB" sz="1600" b="1" dirty="0" smtClean="0"/>
              <a:t>classes</a:t>
            </a:r>
          </a:p>
          <a:p>
            <a:r>
              <a:rPr lang="en-GB" sz="1600" dirty="0" smtClean="0"/>
              <a:t>Scala allows </a:t>
            </a:r>
            <a:r>
              <a:rPr lang="en-GB" sz="1600" b="1" dirty="0" smtClean="0"/>
              <a:t>higher order functions. </a:t>
            </a:r>
            <a:r>
              <a:rPr lang="en-GB" sz="1600" dirty="0"/>
              <a:t>These are functions that </a:t>
            </a:r>
            <a:r>
              <a:rPr lang="en-GB" sz="1600" i="1" dirty="0"/>
              <a:t>take other functions as parameters</a:t>
            </a:r>
            <a:r>
              <a:rPr lang="en-GB" sz="1600" dirty="0"/>
              <a:t>, or whose </a:t>
            </a:r>
            <a:r>
              <a:rPr lang="en-GB" sz="1600" i="1" dirty="0"/>
              <a:t>result is a </a:t>
            </a:r>
            <a:r>
              <a:rPr lang="en-GB" sz="1600" i="1" dirty="0" smtClean="0"/>
              <a:t>function</a:t>
            </a:r>
          </a:p>
          <a:p>
            <a:endParaRPr lang="en-GB" sz="1600" i="1" dirty="0"/>
          </a:p>
          <a:p>
            <a:endParaRPr lang="en-GB" sz="1600" i="1" dirty="0" smtClean="0"/>
          </a:p>
          <a:p>
            <a:endParaRPr lang="en-GB" sz="1600" i="1" dirty="0"/>
          </a:p>
          <a:p>
            <a:r>
              <a:rPr lang="en-GB" sz="1600" dirty="0"/>
              <a:t>Scala provides the ability to give </a:t>
            </a:r>
            <a:r>
              <a:rPr lang="en-GB" sz="1600" b="1" dirty="0"/>
              <a:t>parameters default values </a:t>
            </a:r>
            <a:r>
              <a:rPr lang="en-GB" sz="1600" dirty="0"/>
              <a:t>that can be used to allow a caller to omit those </a:t>
            </a:r>
            <a:r>
              <a:rPr lang="en-GB" sz="1600" dirty="0" smtClean="0"/>
              <a:t>parameters</a:t>
            </a:r>
          </a:p>
          <a:p>
            <a:endParaRPr lang="en-GB" sz="1600" dirty="0"/>
          </a:p>
          <a:p>
            <a:endParaRPr lang="en-GB" sz="1600" dirty="0" smtClean="0"/>
          </a:p>
          <a:p>
            <a:endParaRPr lang="en-GB" sz="1600" dirty="0"/>
          </a:p>
          <a:p>
            <a:endParaRPr lang="en-GB" sz="1600" dirty="0" smtClean="0"/>
          </a:p>
          <a:p>
            <a:endParaRPr lang="en-GB" sz="1600" dirty="0" smtClean="0"/>
          </a:p>
          <a:p>
            <a:r>
              <a:rPr lang="en-GB" sz="1600" dirty="0" smtClean="0"/>
              <a:t>Everything is object in Scala. There is no primitive data types</a:t>
            </a:r>
          </a:p>
          <a:p>
            <a:endParaRPr lang="en-GB"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935832"/>
            <a:ext cx="55721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93" y="4188600"/>
            <a:ext cx="641985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108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 over Java 8 – P3</a:t>
            </a:r>
            <a:endParaRPr lang="en-US" dirty="0"/>
          </a:p>
        </p:txBody>
      </p:sp>
      <p:sp>
        <p:nvSpPr>
          <p:cNvPr id="3" name="Content Placeholder 2"/>
          <p:cNvSpPr>
            <a:spLocks noGrp="1"/>
          </p:cNvSpPr>
          <p:nvPr>
            <p:ph idx="1"/>
          </p:nvPr>
        </p:nvSpPr>
        <p:spPr/>
        <p:txBody>
          <a:bodyPr>
            <a:normAutofit/>
          </a:bodyPr>
          <a:lstStyle/>
          <a:p>
            <a:r>
              <a:rPr lang="en-GB" sz="1600" dirty="0" smtClean="0"/>
              <a:t>There is </a:t>
            </a:r>
            <a:r>
              <a:rPr lang="en-GB" sz="1600" b="1" dirty="0" smtClean="0"/>
              <a:t>no static modifiers</a:t>
            </a:r>
            <a:r>
              <a:rPr lang="en-GB" sz="1600" dirty="0" smtClean="0"/>
              <a:t> in Scala. Everything is considered as object. Equivalent to static modifier is Singleton objects in Scala</a:t>
            </a:r>
          </a:p>
          <a:p>
            <a:r>
              <a:rPr lang="en-GB" sz="1600" dirty="0" smtClean="0"/>
              <a:t>There is </a:t>
            </a:r>
            <a:r>
              <a:rPr lang="en-GB" sz="1600" b="1" dirty="0" smtClean="0"/>
              <a:t>no default access modifier</a:t>
            </a:r>
            <a:r>
              <a:rPr lang="en-GB" sz="1600" dirty="0" smtClean="0"/>
              <a:t> in Scala. Anything declared without private or protected is considered as public</a:t>
            </a:r>
          </a:p>
          <a:p>
            <a:r>
              <a:rPr lang="en-GB" sz="1600" dirty="0" smtClean="0"/>
              <a:t>An </a:t>
            </a:r>
            <a:r>
              <a:rPr lang="en-GB" sz="1600" b="1" dirty="0" smtClean="0"/>
              <a:t>Extractor </a:t>
            </a:r>
            <a:r>
              <a:rPr lang="en-GB" sz="1600" dirty="0" smtClean="0"/>
              <a:t>in </a:t>
            </a:r>
            <a:r>
              <a:rPr lang="en-GB" sz="1600" dirty="0"/>
              <a:t>S</a:t>
            </a:r>
            <a:r>
              <a:rPr lang="en-GB" sz="1600" dirty="0" smtClean="0"/>
              <a:t>cala is an object that has a method called </a:t>
            </a:r>
            <a:r>
              <a:rPr lang="en-GB" sz="1600" b="1" dirty="0" smtClean="0"/>
              <a:t>unapply </a:t>
            </a:r>
            <a:r>
              <a:rPr lang="en-GB" sz="1600" dirty="0" smtClean="0"/>
              <a:t>as one of its members</a:t>
            </a:r>
          </a:p>
          <a:p>
            <a:r>
              <a:rPr lang="en-GB" sz="1600" dirty="0" smtClean="0"/>
              <a:t>Scala doesn’t have  checked exceptions</a:t>
            </a:r>
          </a:p>
          <a:p>
            <a:r>
              <a:rPr lang="en-GB" sz="1600" b="1" dirty="0" smtClean="0"/>
              <a:t>Try{…} catch {…}</a:t>
            </a:r>
            <a:r>
              <a:rPr lang="en-GB" sz="1600" dirty="0" smtClean="0"/>
              <a:t> – Catch block uses matching to identify and handle the exception i.e. it doesn’t require particular exception object to be caught </a:t>
            </a:r>
          </a:p>
          <a:p>
            <a:r>
              <a:rPr lang="en-GB" sz="1600" dirty="0" smtClean="0"/>
              <a:t>Scala has finally block as well</a:t>
            </a:r>
            <a:endParaRPr lang="en-GB" sz="1600" dirty="0"/>
          </a:p>
        </p:txBody>
      </p:sp>
    </p:spTree>
    <p:extLst>
      <p:ext uri="{BB962C8B-B14F-4D97-AF65-F5344CB8AC3E}">
        <p14:creationId xmlns:p14="http://schemas.microsoft.com/office/powerpoint/2010/main" val="4078759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 Order Programming</a:t>
            </a:r>
            <a:endParaRPr lang="en-US" dirty="0"/>
          </a:p>
        </p:txBody>
      </p:sp>
      <p:sp>
        <p:nvSpPr>
          <p:cNvPr id="3" name="Content Placeholder 2"/>
          <p:cNvSpPr>
            <a:spLocks noGrp="1"/>
          </p:cNvSpPr>
          <p:nvPr>
            <p:ph idx="1"/>
          </p:nvPr>
        </p:nvSpPr>
        <p:spPr/>
        <p:txBody>
          <a:bodyPr>
            <a:normAutofit/>
          </a:bodyPr>
          <a:lstStyle/>
          <a:p>
            <a:r>
              <a:rPr lang="en-GB" sz="1600" b="1" dirty="0"/>
              <a:t>Higher-order programming</a:t>
            </a:r>
            <a:r>
              <a:rPr lang="en-GB" sz="1600" dirty="0"/>
              <a:t> is a style of </a:t>
            </a:r>
            <a:r>
              <a:rPr lang="en-GB" sz="1600" dirty="0">
                <a:hlinkClick r:id="rId2" tooltip="Computer programming"/>
              </a:rPr>
              <a:t>computer programming</a:t>
            </a:r>
            <a:r>
              <a:rPr lang="en-GB" sz="1600" dirty="0"/>
              <a:t> that uses software components, like </a:t>
            </a:r>
            <a:r>
              <a:rPr lang="en-GB" sz="1600" b="1" dirty="0">
                <a:solidFill>
                  <a:srgbClr val="00B050"/>
                </a:solidFill>
              </a:rPr>
              <a:t>functions, modules or objects, as </a:t>
            </a:r>
            <a:r>
              <a:rPr lang="en-GB" sz="1600" b="1" dirty="0" smtClean="0">
                <a:solidFill>
                  <a:srgbClr val="00B050"/>
                </a:solidFill>
              </a:rPr>
              <a:t>values</a:t>
            </a:r>
          </a:p>
          <a:p>
            <a:r>
              <a:rPr lang="en-GB" sz="1600" dirty="0"/>
              <a:t>For example, in higher-order programming, one can pass </a:t>
            </a:r>
            <a:r>
              <a:rPr lang="en-GB" sz="1600" dirty="0">
                <a:hlinkClick r:id="rId3" tooltip="Function (programming)"/>
              </a:rPr>
              <a:t>functions</a:t>
            </a:r>
            <a:r>
              <a:rPr lang="en-GB" sz="1600" dirty="0"/>
              <a:t> as arguments to other functions and functions can be the return value of other functions</a:t>
            </a:r>
            <a:endParaRPr lang="en-GB" sz="1600" b="1" dirty="0">
              <a:solidFill>
                <a:srgbClr val="00B050"/>
              </a:solidFill>
            </a:endParaRPr>
          </a:p>
        </p:txBody>
      </p:sp>
    </p:spTree>
    <p:extLst>
      <p:ext uri="{BB962C8B-B14F-4D97-AF65-F5344CB8AC3E}">
        <p14:creationId xmlns:p14="http://schemas.microsoft.com/office/powerpoint/2010/main" val="1456866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Actors</a:t>
            </a:r>
            <a:endParaRPr lang="en-US" dirty="0"/>
          </a:p>
        </p:txBody>
      </p:sp>
      <p:sp>
        <p:nvSpPr>
          <p:cNvPr id="3" name="Content Placeholder 2"/>
          <p:cNvSpPr>
            <a:spLocks noGrp="1"/>
          </p:cNvSpPr>
          <p:nvPr>
            <p:ph idx="1"/>
          </p:nvPr>
        </p:nvSpPr>
        <p:spPr/>
        <p:txBody>
          <a:bodyPr>
            <a:normAutofit/>
          </a:bodyPr>
          <a:lstStyle/>
          <a:p>
            <a:r>
              <a:rPr lang="en-GB" sz="1600" dirty="0"/>
              <a:t>Scala's primary concurrency construct is </a:t>
            </a:r>
            <a:r>
              <a:rPr lang="en-GB" sz="1600" b="1" i="1" dirty="0" smtClean="0">
                <a:solidFill>
                  <a:srgbClr val="00B050"/>
                </a:solidFill>
              </a:rPr>
              <a:t>actors</a:t>
            </a:r>
          </a:p>
          <a:p>
            <a:r>
              <a:rPr lang="en-GB" sz="1600" dirty="0"/>
              <a:t>Actors are basically </a:t>
            </a:r>
            <a:r>
              <a:rPr lang="en-GB" sz="1600" b="1" dirty="0">
                <a:solidFill>
                  <a:srgbClr val="00B050"/>
                </a:solidFill>
              </a:rPr>
              <a:t>concurrent processes </a:t>
            </a:r>
            <a:r>
              <a:rPr lang="en-GB" sz="1600" dirty="0"/>
              <a:t>that communicate by exchanging </a:t>
            </a:r>
            <a:r>
              <a:rPr lang="en-GB" sz="1600" dirty="0" smtClean="0"/>
              <a:t>messages</a:t>
            </a:r>
          </a:p>
          <a:p>
            <a:r>
              <a:rPr lang="en-GB" sz="1600" dirty="0"/>
              <a:t>The Scala Actors library provides both </a:t>
            </a:r>
            <a:r>
              <a:rPr lang="en-GB" sz="1600" b="1" dirty="0"/>
              <a:t>asynchronous and synchronous message </a:t>
            </a:r>
            <a:r>
              <a:rPr lang="en-GB" sz="1600" dirty="0"/>
              <a:t>sends (the latter are implemented by exchanging several asynchronous messages). Moreover, actors may communicate using </a:t>
            </a:r>
            <a:r>
              <a:rPr lang="en-GB" sz="1600" b="1" i="1" dirty="0"/>
              <a:t>futures</a:t>
            </a:r>
            <a:r>
              <a:rPr lang="en-GB" sz="1600" dirty="0"/>
              <a:t> where requests are handled asynchronously, but return a representation (the future) that allows to await the </a:t>
            </a:r>
            <a:r>
              <a:rPr lang="en-GB" sz="1600" dirty="0" smtClean="0"/>
              <a:t>reply</a:t>
            </a:r>
            <a:endParaRPr lang="en-GB" sz="1600" b="1" dirty="0">
              <a:solidFill>
                <a:srgbClr val="00B050"/>
              </a:solidFill>
            </a:endParaRPr>
          </a:p>
        </p:txBody>
      </p:sp>
    </p:spTree>
    <p:extLst>
      <p:ext uri="{BB962C8B-B14F-4D97-AF65-F5344CB8AC3E}">
        <p14:creationId xmlns:p14="http://schemas.microsoft.com/office/powerpoint/2010/main" val="2167197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t>
            </a:r>
            <a:r>
              <a:rPr lang="en-US" dirty="0" smtClean="0"/>
              <a:t>Collections API</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5838825"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69105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10507</TotalTime>
  <Words>1085</Words>
  <Application>Microsoft Office PowerPoint</Application>
  <PresentationFormat>On-screen Show (4:3)</PresentationFormat>
  <Paragraphs>149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Clarity</vt:lpstr>
      <vt:lpstr>SCALA</vt:lpstr>
      <vt:lpstr>Scala – Scalable Language</vt:lpstr>
      <vt:lpstr>Scala – Advantages</vt:lpstr>
      <vt:lpstr>Scala – Advantages over Java 8 – P1</vt:lpstr>
      <vt:lpstr>Scala – Advantages over Java 8 – P2</vt:lpstr>
      <vt:lpstr>Scala – Advantages over Java 8 – P3</vt:lpstr>
      <vt:lpstr>Higher Order Programming</vt:lpstr>
      <vt:lpstr>Scala – Actors</vt:lpstr>
      <vt:lpstr>Scala – Collections API</vt:lpstr>
      <vt:lpstr>Scala – Distributed Computing Frameworks</vt:lpstr>
      <vt:lpstr>Hadoop</vt:lpstr>
      <vt:lpstr>Hadoop - Architecture</vt:lpstr>
      <vt:lpstr>Hadoop – Suitable For</vt:lpstr>
      <vt:lpstr>Hadoop Vs Apache Spark</vt:lpstr>
      <vt:lpstr>Apache Spark</vt:lpstr>
      <vt:lpstr>Apache Spark – Advantages</vt:lpstr>
      <vt:lpstr>Apache Spark – Disadvantages</vt:lpstr>
      <vt:lpstr>Apache Spark - Ecosystem</vt:lpstr>
      <vt:lpstr>Apache Spark - Ecosystem</vt:lpstr>
      <vt:lpstr>Apache Spark - Core</vt:lpstr>
      <vt:lpstr>Apache Spark - Core</vt:lpstr>
      <vt:lpstr>Apache Spark - SQL</vt:lpstr>
      <vt:lpstr>Apache Spark - Streaming</vt:lpstr>
      <vt:lpstr>Apache Spark - MLlib</vt:lpstr>
      <vt:lpstr>Apache Spark - GraphX</vt:lpstr>
      <vt:lpstr>Apache Spark - Architecture</vt:lpstr>
      <vt:lpstr>Apache Spark - Interact</vt:lpstr>
      <vt:lpstr>References – P1</vt:lpstr>
      <vt:lpstr>References – P2</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958</cp:revision>
  <dcterms:created xsi:type="dcterms:W3CDTF">2016-02-28T16:32:10Z</dcterms:created>
  <dcterms:modified xsi:type="dcterms:W3CDTF">2016-04-17T19:39:10Z</dcterms:modified>
</cp:coreProperties>
</file>