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BBA0-FB36-4FCE-BB28-8E2EEBE395B1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E857-97FB-46E6-BA9A-714EACC61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08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FE857-97FB-46E6-BA9A-714EACC61F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upgra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hierarchical-dependency-injection" TargetMode="External"/><Relationship Id="rId2" Type="http://schemas.openxmlformats.org/officeDocument/2006/relationships/hyperlink" Target="https://angular.io/guide/dependency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" TargetMode="External"/><Relationship Id="rId3" Type="http://schemas.openxmlformats.org/officeDocument/2006/relationships/hyperlink" Target="https://angular.io/guide/bootstrapping" TargetMode="External"/><Relationship Id="rId7" Type="http://schemas.openxmlformats.org/officeDocument/2006/relationships/hyperlink" Target="https://angular.io/api/router/RouterModu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http/HttpClientModule" TargetMode="External"/><Relationship Id="rId5" Type="http://schemas.openxmlformats.org/officeDocument/2006/relationships/hyperlink" Target="https://angular.io/api/forms/FormsModule" TargetMode="External"/><Relationship Id="rId10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s://angular.io/api/core/NgModule" TargetMode="External"/><Relationship Id="rId9" Type="http://schemas.openxmlformats.org/officeDocument/2006/relationships/hyperlink" Target="http://ionicframework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http/HttpCli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api/core/NgModule#provid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Pipes are basically </a:t>
            </a:r>
            <a:r>
              <a:rPr lang="en-GB" sz="1600" b="1" dirty="0" smtClean="0">
                <a:solidFill>
                  <a:srgbClr val="00B050"/>
                </a:solidFill>
              </a:rPr>
              <a:t>filter or formatter </a:t>
            </a:r>
            <a:r>
              <a:rPr lang="en-GB" sz="1600" dirty="0" smtClean="0"/>
              <a:t>which helps to focus format or transform raw data and display to the user</a:t>
            </a:r>
          </a:p>
          <a:p>
            <a:r>
              <a:rPr lang="en-GB" sz="1600" dirty="0" smtClean="0"/>
              <a:t>Pipes transform displayed values in the template</a:t>
            </a:r>
          </a:p>
          <a:p>
            <a:r>
              <a:rPr lang="en-GB" sz="1600" b="1" dirty="0" smtClean="0"/>
              <a:t>Example:-</a:t>
            </a:r>
            <a:r>
              <a:rPr lang="en-GB" sz="1600" dirty="0" smtClean="0"/>
              <a:t> Changing name to uppercase</a:t>
            </a:r>
          </a:p>
          <a:p>
            <a:r>
              <a:rPr lang="en-GB" sz="1600" dirty="0" smtClean="0"/>
              <a:t>Changing date to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33911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Different types of forms:-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Template driven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Reactive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Dynamic forms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183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Subject - </a:t>
            </a:r>
            <a:r>
              <a:rPr lang="en-GB" sz="1600" dirty="0"/>
              <a:t>a subscriber will only get published values that were emitted </a:t>
            </a:r>
            <a:r>
              <a:rPr lang="en-GB" sz="1600" i="1" dirty="0"/>
              <a:t>after</a:t>
            </a:r>
            <a:r>
              <a:rPr lang="en-GB" sz="1600" dirty="0"/>
              <a:t> the </a:t>
            </a:r>
            <a:r>
              <a:rPr lang="en-GB" sz="1600" dirty="0" smtClean="0"/>
              <a:t>subscription</a:t>
            </a:r>
            <a:endParaRPr lang="en-GB" sz="1600" dirty="0" smtClean="0"/>
          </a:p>
          <a:p>
            <a:r>
              <a:rPr lang="en-GB" sz="1600" dirty="0" err="1" smtClean="0"/>
              <a:t>BehaviourSubject</a:t>
            </a:r>
            <a:r>
              <a:rPr lang="en-GB" sz="1600" dirty="0"/>
              <a:t> </a:t>
            </a:r>
            <a:r>
              <a:rPr lang="en-GB" sz="1600" dirty="0" smtClean="0"/>
              <a:t>- </a:t>
            </a:r>
            <a:r>
              <a:rPr lang="en-GB" sz="1600" dirty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last values is cached. An subscriber will get the latest value upon initial subscription. The semantics for this subject is to represent a value that changes over time. For example a logged in user. The initial user might be an anonymous user. But once a user logs in, then the new value is the authenticated user </a:t>
            </a:r>
            <a:r>
              <a:rPr lang="en-GB" sz="1600" dirty="0" smtClean="0"/>
              <a:t>state</a:t>
            </a:r>
          </a:p>
          <a:p>
            <a:r>
              <a:rPr lang="en-GB" sz="1600" dirty="0" err="1" smtClean="0"/>
              <a:t>ReplaySubject</a:t>
            </a:r>
            <a:r>
              <a:rPr lang="en-GB" sz="1600" dirty="0" smtClean="0"/>
              <a:t> – No initial value. </a:t>
            </a:r>
            <a:r>
              <a:rPr lang="en-GB" sz="1600" dirty="0"/>
              <a:t>I</a:t>
            </a:r>
            <a:r>
              <a:rPr lang="en-GB" sz="1600" dirty="0" smtClean="0"/>
              <a:t>t </a:t>
            </a:r>
            <a:r>
              <a:rPr lang="en-GB" sz="1600" dirty="0"/>
              <a:t>can cache up to a specified number of emissions. Any subscribers will get all the cached values upon subscription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126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angular.io/guide/upgrade</a:t>
            </a:r>
            <a:endParaRPr lang="en-US" sz="1600" dirty="0" smtClean="0"/>
          </a:p>
          <a:p>
            <a:r>
              <a:rPr lang="en-US" sz="1600" dirty="0"/>
              <a:t>https://stackoverflow.com/questions/48763221/angular-pass-parameter-to-another-component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19419"/>
              </p:ext>
            </p:extLst>
          </p:nvPr>
        </p:nvGraphicFramePr>
        <p:xfrm>
          <a:off x="457200" y="1600200"/>
          <a:ext cx="82296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AngularJS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Angular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 injection tokens are always strings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Tokens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can have different types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They are often classes. They may also be strings.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exactly one injector. Even in multi-module applications, everything is poured into one big namespace.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 </a:t>
                      </a:r>
                      <a:r>
                        <a:rPr lang="en-GB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tree hierarchy of injectors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with a root injector and an additional injector for each component.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12068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NgModule class -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Angular apps are modular and Angular has its own modularity system called </a:t>
            </a:r>
            <a:r>
              <a:rPr lang="en-GB" sz="1600" b="1" i="1" dirty="0" smtClean="0">
                <a:solidFill>
                  <a:srgbClr val="FF0000"/>
                </a:solidFill>
              </a:rPr>
              <a:t>NgModules</a:t>
            </a:r>
            <a:endParaRPr lang="en-GB" sz="1600" dirty="0"/>
          </a:p>
          <a:p>
            <a:r>
              <a:rPr lang="en-GB" sz="1600" dirty="0"/>
              <a:t>Every Angular app has at least one NgModule class, </a:t>
            </a:r>
            <a:r>
              <a:rPr lang="en-GB" sz="1600" dirty="0">
                <a:hlinkClick r:id="rId3" tooltip="Bootstrapping"/>
              </a:rPr>
              <a:t>the </a:t>
            </a:r>
            <a:r>
              <a:rPr lang="en-GB" sz="1600" i="1" dirty="0">
                <a:hlinkClick r:id="rId3" tooltip="Bootstrapping"/>
              </a:rPr>
              <a:t>root module</a:t>
            </a:r>
            <a:r>
              <a:rPr lang="en-GB" sz="1600" dirty="0"/>
              <a:t>, conventionally named </a:t>
            </a:r>
            <a:r>
              <a:rPr lang="en-GB" sz="1600" dirty="0" err="1" smtClean="0"/>
              <a:t>AppModule</a:t>
            </a:r>
            <a:endParaRPr lang="en-GB" sz="1600" dirty="0" smtClean="0"/>
          </a:p>
          <a:p>
            <a:r>
              <a:rPr lang="en-GB" sz="1600" dirty="0"/>
              <a:t>@</a:t>
            </a:r>
            <a:r>
              <a:rPr lang="en-GB" sz="1600" dirty="0">
                <a:hlinkClick r:id="rId4"/>
              </a:rPr>
              <a:t>NgModule</a:t>
            </a:r>
            <a:r>
              <a:rPr lang="en-GB" sz="1600" dirty="0"/>
              <a:t> takes a metadata object that describes how to compile a component's template and how to create an injector at </a:t>
            </a:r>
            <a:r>
              <a:rPr lang="en-GB" sz="1600" dirty="0" smtClean="0"/>
              <a:t>runtime</a:t>
            </a:r>
          </a:p>
          <a:p>
            <a:r>
              <a:rPr lang="en-GB" sz="1600" dirty="0"/>
              <a:t>Angular libraries are NgModules, such as </a:t>
            </a:r>
            <a:r>
              <a:rPr lang="en-GB" sz="1600" dirty="0" err="1">
                <a:hlinkClick r:id="rId5"/>
              </a:rPr>
              <a:t>FormsModule</a:t>
            </a:r>
            <a:r>
              <a:rPr lang="en-GB" sz="1600" dirty="0"/>
              <a:t>, </a:t>
            </a:r>
            <a:r>
              <a:rPr lang="en-GB" sz="1600" dirty="0" err="1">
                <a:hlinkClick r:id="rId6"/>
              </a:rPr>
              <a:t>HttpClientModule</a:t>
            </a:r>
            <a:r>
              <a:rPr lang="en-GB" sz="1600" dirty="0"/>
              <a:t>, and </a:t>
            </a:r>
            <a:r>
              <a:rPr lang="en-GB" sz="1600" dirty="0" err="1">
                <a:hlinkClick r:id="rId7"/>
              </a:rPr>
              <a:t>RouterModule</a:t>
            </a:r>
            <a:r>
              <a:rPr lang="en-GB" sz="1600" dirty="0"/>
              <a:t>. Many third-party libraries are available as NgModules such as </a:t>
            </a:r>
            <a:r>
              <a:rPr lang="en-GB" sz="1600" dirty="0">
                <a:hlinkClick r:id="rId8"/>
              </a:rPr>
              <a:t>Material Design</a:t>
            </a:r>
            <a:r>
              <a:rPr lang="en-GB" sz="1600" dirty="0"/>
              <a:t>, </a:t>
            </a:r>
            <a:r>
              <a:rPr lang="en-GB" sz="1600" dirty="0">
                <a:hlinkClick r:id="rId9"/>
              </a:rPr>
              <a:t>Ionic</a:t>
            </a:r>
            <a:r>
              <a:rPr lang="en-GB" sz="1600" dirty="0"/>
              <a:t>, and </a:t>
            </a:r>
            <a:r>
              <a:rPr lang="en-GB" sz="1600" dirty="0" smtClean="0">
                <a:hlinkClick r:id="rId10"/>
              </a:rPr>
              <a:t>AngularFire2</a:t>
            </a:r>
            <a:endParaRPr lang="en-GB" sz="1600" dirty="0" smtClean="0"/>
          </a:p>
          <a:p>
            <a:r>
              <a:rPr lang="en-GB" sz="1600" dirty="0" smtClean="0"/>
              <a:t>Modules add </a:t>
            </a:r>
            <a:r>
              <a:rPr lang="en-GB" sz="1600" b="1" dirty="0" smtClean="0">
                <a:solidFill>
                  <a:srgbClr val="00B050"/>
                </a:solidFill>
              </a:rPr>
              <a:t>services</a:t>
            </a:r>
            <a:r>
              <a:rPr lang="en-GB" sz="1600" dirty="0" smtClean="0">
                <a:solidFill>
                  <a:srgbClr val="00B050"/>
                </a:solidFill>
              </a:rPr>
              <a:t> </a:t>
            </a:r>
            <a:r>
              <a:rPr lang="en-GB" sz="1600" dirty="0" smtClean="0"/>
              <a:t>to the application</a:t>
            </a:r>
          </a:p>
          <a:p>
            <a:r>
              <a:rPr lang="en-GB" sz="1600" dirty="0"/>
              <a:t>Modules can be loaded </a:t>
            </a:r>
            <a:r>
              <a:rPr lang="en-GB" sz="1600" dirty="0">
                <a:solidFill>
                  <a:srgbClr val="FF0000"/>
                </a:solidFill>
              </a:rPr>
              <a:t>eagerly</a:t>
            </a:r>
            <a:r>
              <a:rPr lang="en-GB" sz="1600" dirty="0"/>
              <a:t> when the application starts or </a:t>
            </a:r>
            <a:r>
              <a:rPr lang="en-GB" sz="1600" dirty="0">
                <a:solidFill>
                  <a:srgbClr val="FF0000"/>
                </a:solidFill>
              </a:rPr>
              <a:t>lazy</a:t>
            </a:r>
            <a:r>
              <a:rPr lang="en-GB" sz="1600" dirty="0"/>
              <a:t> loaded asynchronously by the </a:t>
            </a:r>
            <a:r>
              <a:rPr lang="en-GB" sz="1600" dirty="0" smtClean="0"/>
              <a:t>router</a:t>
            </a:r>
          </a:p>
          <a:p>
            <a:r>
              <a:rPr lang="en-GB" sz="1600" dirty="0" smtClean="0"/>
              <a:t>Frequently used NgModules – </a:t>
            </a:r>
            <a:r>
              <a:rPr lang="en-GB" sz="1600" dirty="0" err="1" smtClean="0"/>
              <a:t>BrowserModule</a:t>
            </a:r>
            <a:r>
              <a:rPr lang="en-GB" sz="1600" dirty="0" smtClean="0"/>
              <a:t>, </a:t>
            </a:r>
            <a:r>
              <a:rPr lang="en-GB" sz="1600" dirty="0" err="1" smtClean="0"/>
              <a:t>HttpClientModule</a:t>
            </a:r>
            <a:r>
              <a:rPr lang="en-GB" sz="1600" dirty="0" smtClean="0"/>
              <a:t>, </a:t>
            </a:r>
            <a:r>
              <a:rPr lang="en-GB" sz="1600" dirty="0" err="1" smtClean="0"/>
              <a:t>CommonModule</a:t>
            </a:r>
            <a:r>
              <a:rPr lang="en-GB" sz="1600" dirty="0" smtClean="0"/>
              <a:t>, </a:t>
            </a:r>
            <a:r>
              <a:rPr lang="en-GB" sz="1600" dirty="0" err="1" smtClean="0"/>
              <a:t>FormsModule</a:t>
            </a:r>
            <a:r>
              <a:rPr lang="en-GB" sz="1600" dirty="0" smtClean="0"/>
              <a:t>, </a:t>
            </a:r>
            <a:r>
              <a:rPr lang="en-GB" sz="1600" dirty="0" err="1" smtClean="0"/>
              <a:t>ReactiveFormsModule</a:t>
            </a:r>
            <a:r>
              <a:rPr lang="en-GB" sz="1600" dirty="0" smtClean="0"/>
              <a:t>, </a:t>
            </a:r>
            <a:r>
              <a:rPr lang="en-GB" sz="1600" dirty="0" err="1" smtClean="0"/>
              <a:t>RouterModule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98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RxJS</a:t>
            </a:r>
            <a:r>
              <a:rPr lang="en-GB" sz="1600" dirty="0" smtClean="0"/>
              <a:t> is a library for composing asynchronous and callback-based code in a functional, reactive style. </a:t>
            </a:r>
            <a:r>
              <a:rPr lang="en-GB" sz="1600" dirty="0"/>
              <a:t>Many Angular APIs, including </a:t>
            </a:r>
            <a:r>
              <a:rPr lang="en-GB" sz="1600" dirty="0">
                <a:hlinkClick r:id="rId2"/>
              </a:rPr>
              <a:t>HttpClient</a:t>
            </a:r>
            <a:r>
              <a:rPr lang="en-GB" sz="1600" dirty="0"/>
              <a:t>, produce and consume RxJS Observables</a:t>
            </a:r>
            <a:r>
              <a:rPr lang="en-GB" sz="1600" dirty="0" smtClean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941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 between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Service </a:t>
            </a:r>
            <a:r>
              <a:rPr lang="en-GB" sz="1600" dirty="0" smtClean="0"/>
              <a:t>should be used to pass values from one component to another which is not in the same hierarchy</a:t>
            </a:r>
          </a:p>
          <a:p>
            <a:r>
              <a:rPr lang="en-GB" sz="1600" b="1" u="sng" dirty="0" smtClean="0"/>
              <a:t>Receiving component:-</a:t>
            </a:r>
          </a:p>
          <a:p>
            <a:pPr marL="0" indent="0">
              <a:buNone/>
            </a:pPr>
            <a:r>
              <a:rPr lang="en-GB" sz="1600" dirty="0" err="1"/>
              <a:t>ngOnInit</a:t>
            </a:r>
            <a:r>
              <a:rPr lang="en-GB" sz="1600" dirty="0"/>
              <a:t>()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this.myService.currentMessage.subscribe</a:t>
            </a:r>
            <a:r>
              <a:rPr lang="en-GB" sz="1600" dirty="0" smtClean="0"/>
              <a:t>(message </a:t>
            </a:r>
            <a:r>
              <a:rPr lang="en-GB" sz="1600" dirty="0"/>
              <a:t>=&gt; </a:t>
            </a:r>
            <a:r>
              <a:rPr lang="en-GB" sz="1600" dirty="0" err="1"/>
              <a:t>this.message</a:t>
            </a:r>
            <a:r>
              <a:rPr lang="en-GB" sz="1600" dirty="0"/>
              <a:t> = message);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r>
              <a:rPr lang="en-GB" sz="1600" b="1" u="sng" dirty="0" smtClean="0"/>
              <a:t>Sending component:-</a:t>
            </a:r>
          </a:p>
          <a:p>
            <a:pPr marL="0" indent="0">
              <a:buNone/>
            </a:pPr>
            <a:r>
              <a:rPr lang="en-GB" sz="1600" dirty="0" err="1"/>
              <a:t>sendMessage</a:t>
            </a:r>
            <a:r>
              <a:rPr lang="en-GB" sz="1600" dirty="0"/>
              <a:t>(message: </a:t>
            </a:r>
            <a:r>
              <a:rPr lang="en-GB" sz="1600" dirty="0" err="1"/>
              <a:t>type_of_the_message</a:t>
            </a:r>
            <a:r>
              <a:rPr lang="en-GB" sz="1600" dirty="0"/>
              <a:t>) {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err="1" smtClean="0"/>
              <a:t>this.messageSource.next</a:t>
            </a:r>
            <a:r>
              <a:rPr lang="en-GB" sz="1600" dirty="0" smtClean="0"/>
              <a:t>(message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10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Services can be injected in </a:t>
            </a:r>
            <a:r>
              <a:rPr lang="en-GB" sz="1600" b="1" dirty="0" smtClean="0"/>
              <a:t>component or module</a:t>
            </a:r>
          </a:p>
          <a:p>
            <a:r>
              <a:rPr lang="en-GB" sz="1600" dirty="0" smtClean="0"/>
              <a:t>Service scope and lifetime</a:t>
            </a:r>
          </a:p>
          <a:p>
            <a:r>
              <a:rPr lang="en-GB" sz="1600" dirty="0" smtClean="0"/>
              <a:t>Component level – limited scope</a:t>
            </a:r>
          </a:p>
          <a:p>
            <a:r>
              <a:rPr lang="en-GB" sz="1600" dirty="0" smtClean="0"/>
              <a:t>Module level – App level scope</a:t>
            </a:r>
          </a:p>
          <a:p>
            <a:r>
              <a:rPr lang="en-GB" sz="1600" dirty="0"/>
              <a:t>Angular module providers (@</a:t>
            </a:r>
            <a:r>
              <a:rPr lang="en-GB" sz="1600" dirty="0" err="1">
                <a:hlinkClick r:id="rId2"/>
              </a:rPr>
              <a:t>NgModule.providers</a:t>
            </a:r>
            <a:r>
              <a:rPr lang="en-GB" sz="1600" dirty="0"/>
              <a:t>) are registered with the application's root injector. Angular can inject the corresponding services in any class it creates</a:t>
            </a:r>
            <a:r>
              <a:rPr lang="en-GB" sz="1600" dirty="0" smtClean="0"/>
              <a:t>.</a:t>
            </a:r>
          </a:p>
          <a:p>
            <a:endParaRPr lang="en-GB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5013476" cy="258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You're likely to inject the UserService in many places throughout the app and will want to inject the same service instance every time. Providing the UserService with an Angular module is a </a:t>
            </a:r>
            <a:r>
              <a:rPr lang="en-GB" sz="1600" b="1" dirty="0">
                <a:solidFill>
                  <a:srgbClr val="00B050"/>
                </a:solidFill>
              </a:rPr>
              <a:t>good </a:t>
            </a:r>
            <a:r>
              <a:rPr lang="en-GB" sz="1600" b="1" dirty="0" smtClean="0">
                <a:solidFill>
                  <a:srgbClr val="00B050"/>
                </a:solidFill>
              </a:rPr>
              <a:t>choice</a:t>
            </a:r>
          </a:p>
          <a:p>
            <a:r>
              <a:rPr lang="en-GB" sz="1600" b="1" dirty="0" smtClean="0">
                <a:solidFill>
                  <a:srgbClr val="00B050"/>
                </a:solidFill>
              </a:rPr>
              <a:t>@provider – </a:t>
            </a:r>
            <a:r>
              <a:rPr lang="en-GB" sz="1600" dirty="0"/>
              <a:t>should be used </a:t>
            </a:r>
            <a:r>
              <a:rPr lang="en-GB" sz="1600" dirty="0"/>
              <a:t>t</a:t>
            </a:r>
            <a:r>
              <a:rPr lang="en-GB" sz="1600" dirty="0"/>
              <a:t>o </a:t>
            </a:r>
            <a:r>
              <a:rPr lang="en-GB" sz="1600" dirty="0"/>
              <a:t>get the service </a:t>
            </a:r>
            <a:r>
              <a:rPr lang="en-GB" sz="1600" dirty="0" smtClean="0"/>
              <a:t>in component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10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Directives are instructions which tell angular to do something</a:t>
            </a:r>
          </a:p>
          <a:p>
            <a:r>
              <a:rPr lang="en-GB" sz="1600" dirty="0" smtClean="0"/>
              <a:t>Allows you to attach Behaviour to element in the DOM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35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</TotalTime>
  <Words>231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Angular</vt:lpstr>
      <vt:lpstr>Angular</vt:lpstr>
      <vt:lpstr>Angular Architecture</vt:lpstr>
      <vt:lpstr>NgModule class - Decorator</vt:lpstr>
      <vt:lpstr>RxJS</vt:lpstr>
      <vt:lpstr>Passing values between components</vt:lpstr>
      <vt:lpstr>Injecting Services</vt:lpstr>
      <vt:lpstr>Injecting Services</vt:lpstr>
      <vt:lpstr>Directives</vt:lpstr>
      <vt:lpstr>Pipes</vt:lpstr>
      <vt:lpstr>Forms</vt:lpstr>
      <vt:lpstr>Observables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393</cp:revision>
  <dcterms:created xsi:type="dcterms:W3CDTF">2016-02-28T16:32:10Z</dcterms:created>
  <dcterms:modified xsi:type="dcterms:W3CDTF">2018-04-27T18:24:56Z</dcterms:modified>
</cp:coreProperties>
</file>