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0" r:id="rId4"/>
    <p:sldId id="274" r:id="rId5"/>
    <p:sldId id="279" r:id="rId6"/>
    <p:sldId id="280" r:id="rId7"/>
    <p:sldId id="278" r:id="rId8"/>
    <p:sldId id="275" r:id="rId9"/>
    <p:sldId id="276" r:id="rId10"/>
    <p:sldId id="277" r:id="rId11"/>
    <p:sldId id="271" r:id="rId12"/>
    <p:sldId id="272" r:id="rId13"/>
    <p:sldId id="27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12/23/2017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bricks.com/blog/2015/02/17/introducing-dataframes-in-spark-for-large-scale-data-scienc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ark.apache.org/docs/latest/rdd-programming-guide.html#basics" TargetMode="External"/><Relationship Id="rId2" Type="http://schemas.openxmlformats.org/officeDocument/2006/relationships/hyperlink" Target="https://courses.cognitiveclass.ai/" TargetMode="External"/><Relationship Id="rId1" Type="http://schemas.openxmlformats.org/officeDocument/2006/relationships/slideLayout" Target="../slideLayouts/slideLayout2.xml"/><Relationship Id="rId5" Type="http://schemas.openxmlformats.org/officeDocument/2006/relationships/hyperlink" Target="http://spark.apache.org/docs/latest/programming-guide.html#broadcast-variables" TargetMode="External"/><Relationship Id="rId4" Type="http://schemas.openxmlformats.org/officeDocument/2006/relationships/hyperlink" Target="https://databricks.com/blog/2016/07/14/a-tale-of-three-apache-spark-apis-rdds-dataframes-and-datase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Pairs</a:t>
            </a:r>
            <a:endParaRPr lang="en-US" dirty="0"/>
          </a:p>
        </p:txBody>
      </p:sp>
      <p:sp>
        <p:nvSpPr>
          <p:cNvPr id="3" name="Content Placeholder 2"/>
          <p:cNvSpPr>
            <a:spLocks noGrp="1"/>
          </p:cNvSpPr>
          <p:nvPr>
            <p:ph idx="1"/>
          </p:nvPr>
        </p:nvSpPr>
        <p:spPr/>
        <p:txBody>
          <a:bodyPr>
            <a:normAutofit/>
          </a:bodyPr>
          <a:lstStyle/>
          <a:p>
            <a:r>
              <a:rPr lang="en-GB" sz="1600" dirty="0" err="1"/>
              <a:t>val</a:t>
            </a:r>
            <a:r>
              <a:rPr lang="en-GB" sz="1600" dirty="0"/>
              <a:t> pair = ('a', 'b</a:t>
            </a:r>
            <a:r>
              <a:rPr lang="en-GB" sz="1600" dirty="0" smtClean="0"/>
              <a:t>')</a:t>
            </a:r>
          </a:p>
          <a:p>
            <a:r>
              <a:rPr lang="en-GB" sz="1600" dirty="0"/>
              <a:t>To access the value of the first index using the </a:t>
            </a:r>
            <a:r>
              <a:rPr lang="en-GB" sz="1600" i="1" dirty="0"/>
              <a:t>._1</a:t>
            </a:r>
            <a:r>
              <a:rPr lang="en-GB" sz="1600" dirty="0"/>
              <a:t>method and </a:t>
            </a:r>
            <a:r>
              <a:rPr lang="en-GB" sz="1600" i="1" dirty="0"/>
              <a:t>._2</a:t>
            </a:r>
            <a:r>
              <a:rPr lang="en-GB" sz="1600" dirty="0"/>
              <a:t> method for the </a:t>
            </a:r>
            <a:r>
              <a:rPr lang="en-GB" sz="1600" dirty="0" smtClean="0"/>
              <a:t>2nd</a:t>
            </a:r>
            <a:endParaRPr lang="en-GB" sz="1600" dirty="0"/>
          </a:p>
        </p:txBody>
      </p:sp>
    </p:spTree>
    <p:extLst>
      <p:ext uri="{BB962C8B-B14F-4D97-AF65-F5344CB8AC3E}">
        <p14:creationId xmlns:p14="http://schemas.microsoft.com/office/powerpoint/2010/main" val="237595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DataFrames</a:t>
            </a:r>
            <a:endParaRPr lang="en-US" dirty="0"/>
          </a:p>
        </p:txBody>
      </p:sp>
      <p:sp>
        <p:nvSpPr>
          <p:cNvPr id="3" name="Content Placeholder 2"/>
          <p:cNvSpPr>
            <a:spLocks noGrp="1"/>
          </p:cNvSpPr>
          <p:nvPr>
            <p:ph idx="1"/>
          </p:nvPr>
        </p:nvSpPr>
        <p:spPr/>
        <p:txBody>
          <a:bodyPr>
            <a:normAutofit/>
          </a:bodyPr>
          <a:lstStyle/>
          <a:p>
            <a:r>
              <a:rPr lang="en-GB" sz="1600" dirty="0"/>
              <a:t>Like an RDD, a </a:t>
            </a:r>
            <a:r>
              <a:rPr lang="en-GB" sz="1600" dirty="0">
                <a:hlinkClick r:id="rId2"/>
              </a:rPr>
              <a:t>DataFrame</a:t>
            </a:r>
            <a:r>
              <a:rPr lang="en-GB" sz="1600" dirty="0"/>
              <a:t> is an immutable distributed collection of data. Unlike an RDD, data is </a:t>
            </a:r>
            <a:r>
              <a:rPr lang="en-GB" sz="1600" b="1" dirty="0">
                <a:solidFill>
                  <a:srgbClr val="FF0000"/>
                </a:solidFill>
              </a:rPr>
              <a:t>organized</a:t>
            </a:r>
            <a:r>
              <a:rPr lang="en-GB" sz="1600" dirty="0"/>
              <a:t> into named columns, like a table in a relational database. Designed to make large data sets processing even easier, DataFrame allows developers to impose a structure onto a distributed collection of data, allowing higher-level abstraction; it provides a domain specific language API to manipulate your distributed data; and makes Spark accessible to a wider audience, beyond specialized data engineers.</a:t>
            </a:r>
          </a:p>
        </p:txBody>
      </p:sp>
    </p:spTree>
    <p:extLst>
      <p:ext uri="{BB962C8B-B14F-4D97-AF65-F5344CB8AC3E}">
        <p14:creationId xmlns:p14="http://schemas.microsoft.com/office/powerpoint/2010/main" val="3049555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a:bodyPr>
          <a:lstStyle/>
          <a:p>
            <a:r>
              <a:rPr lang="en-GB" sz="1600" b="1" dirty="0" smtClean="0">
                <a:solidFill>
                  <a:srgbClr val="FF0000"/>
                </a:solidFill>
              </a:rPr>
              <a:t>Strongly types</a:t>
            </a:r>
          </a:p>
          <a:p>
            <a:r>
              <a:rPr lang="en-GB" sz="1600" dirty="0" smtClean="0"/>
              <a:t>Dataset </a:t>
            </a:r>
            <a:r>
              <a:rPr lang="en-GB" sz="1600" dirty="0"/>
              <a:t>takes on two distinct APIs characteristics: a </a:t>
            </a:r>
            <a:r>
              <a:rPr lang="en-GB" sz="1600" b="1" i="1" dirty="0"/>
              <a:t>strongly-typed</a:t>
            </a:r>
            <a:r>
              <a:rPr lang="en-GB" sz="1600" dirty="0"/>
              <a:t> API and an </a:t>
            </a:r>
            <a:r>
              <a:rPr lang="en-GB" sz="1600" b="1" i="1" dirty="0" err="1"/>
              <a:t>untyped</a:t>
            </a:r>
            <a:r>
              <a:rPr lang="en-GB" sz="1600" dirty="0"/>
              <a:t> API, as shown in the table below. Conceptually, consider DataFrame as an </a:t>
            </a:r>
            <a:r>
              <a:rPr lang="en-GB" sz="1600" i="1" dirty="0"/>
              <a:t>alias</a:t>
            </a:r>
            <a:r>
              <a:rPr lang="en-GB" sz="1600" dirty="0"/>
              <a:t> for a collection of generic objects </a:t>
            </a:r>
            <a:r>
              <a:rPr lang="en-GB" sz="1600" i="1" dirty="0"/>
              <a:t>Dataset[Row]</a:t>
            </a:r>
            <a:r>
              <a:rPr lang="en-GB" sz="1600" dirty="0"/>
              <a:t>, where a </a:t>
            </a:r>
            <a:r>
              <a:rPr lang="en-GB" sz="1600" i="1" dirty="0"/>
              <a:t>Row</a:t>
            </a:r>
            <a:r>
              <a:rPr lang="en-GB" sz="1600" dirty="0"/>
              <a:t> is a generic </a:t>
            </a:r>
            <a:r>
              <a:rPr lang="en-GB" sz="1600" b="1" i="1" dirty="0" err="1"/>
              <a:t>untyped</a:t>
            </a:r>
            <a:r>
              <a:rPr lang="en-GB" sz="1600" dirty="0"/>
              <a:t> JVM object. Dataset, by contrast, is a collection of </a:t>
            </a:r>
            <a:r>
              <a:rPr lang="en-GB" sz="1600" b="1" i="1" dirty="0"/>
              <a:t>strongly-typed</a:t>
            </a:r>
            <a:r>
              <a:rPr lang="en-GB" sz="1600" dirty="0"/>
              <a:t> JVM objects, dictated by a case class you define in Scala or a class in Java.</a:t>
            </a:r>
          </a:p>
        </p:txBody>
      </p:sp>
    </p:spTree>
    <p:extLst>
      <p:ext uri="{BB962C8B-B14F-4D97-AF65-F5344CB8AC3E}">
        <p14:creationId xmlns:p14="http://schemas.microsoft.com/office/powerpoint/2010/main" val="2425713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and Un-typed APIs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8827209"/>
              </p:ext>
            </p:extLst>
          </p:nvPr>
        </p:nvGraphicFramePr>
        <p:xfrm>
          <a:off x="755576" y="1700808"/>
          <a:ext cx="5976664" cy="2103120"/>
        </p:xfrm>
        <a:graphic>
          <a:graphicData uri="http://schemas.openxmlformats.org/drawingml/2006/table">
            <a:tbl>
              <a:tblPr/>
              <a:tblGrid>
                <a:gridCol w="2988332"/>
                <a:gridCol w="2988332"/>
              </a:tblGrid>
              <a:tr h="0">
                <a:tc>
                  <a:txBody>
                    <a:bodyPr/>
                    <a:lstStyle/>
                    <a:p>
                      <a:pPr algn="l" fontAlgn="b"/>
                      <a:r>
                        <a:rPr lang="en-GB" b="1" dirty="0">
                          <a:solidFill>
                            <a:srgbClr val="FFFFFF"/>
                          </a:solidFill>
                          <a:effectLst/>
                        </a:rPr>
                        <a:t>Language</a:t>
                      </a:r>
                    </a:p>
                  </a:txBody>
                  <a:tcPr marL="60960" marR="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B1C2"/>
                    </a:solidFill>
                  </a:tcPr>
                </a:tc>
                <a:tc>
                  <a:txBody>
                    <a:bodyPr/>
                    <a:lstStyle/>
                    <a:p>
                      <a:pPr algn="l" fontAlgn="b"/>
                      <a:r>
                        <a:rPr lang="en-GB" b="1">
                          <a:solidFill>
                            <a:srgbClr val="FFFFFF"/>
                          </a:solidFill>
                          <a:effectLst/>
                        </a:rPr>
                        <a:t>Main Abstraction</a:t>
                      </a:r>
                    </a:p>
                  </a:txBody>
                  <a:tcPr marL="60960" marR="609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CB1C2"/>
                    </a:solidFill>
                  </a:tcPr>
                </a:tc>
              </a:tr>
              <a:tr h="0">
                <a:tc>
                  <a:txBody>
                    <a:bodyPr/>
                    <a:lstStyle/>
                    <a:p>
                      <a:pPr fontAlgn="t"/>
                      <a:r>
                        <a:rPr lang="en-GB" dirty="0">
                          <a:effectLst/>
                        </a:rPr>
                        <a:t>Scala</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Dataset[T] &amp; DataFrame (alias for Dataset[Row])</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Java</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a:effectLst/>
                        </a:rPr>
                        <a:t>Dataset[T]</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Python*</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DataFrame</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fontAlgn="t"/>
                      <a:r>
                        <a:rPr lang="en-GB">
                          <a:effectLst/>
                        </a:rPr>
                        <a:t>R*</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dirty="0">
                          <a:effectLst/>
                        </a:rPr>
                        <a:t>DataFrame</a:t>
                      </a:r>
                    </a:p>
                  </a:txBody>
                  <a:tcPr marL="60960" marR="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124083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https://courses.cognitiveclass.ai</a:t>
            </a:r>
            <a:r>
              <a:rPr lang="en-US" sz="1600" dirty="0" smtClean="0">
                <a:hlinkClick r:id="rId2"/>
              </a:rPr>
              <a:t>/</a:t>
            </a:r>
            <a:endParaRPr lang="en-US" sz="1600" dirty="0" smtClean="0"/>
          </a:p>
          <a:p>
            <a:r>
              <a:rPr lang="en-US" sz="1600" dirty="0">
                <a:hlinkClick r:id="rId3"/>
              </a:rPr>
              <a:t>https://</a:t>
            </a:r>
            <a:r>
              <a:rPr lang="en-US" sz="1600" dirty="0" smtClean="0">
                <a:hlinkClick r:id="rId3"/>
              </a:rPr>
              <a:t>spark.apache.org/docs/latest/rdd-programming-guide.html#basics</a:t>
            </a:r>
            <a:endParaRPr lang="en-US" sz="1600" dirty="0" smtClean="0"/>
          </a:p>
          <a:p>
            <a:r>
              <a:rPr lang="en-US" sz="1600" dirty="0">
                <a:hlinkClick r:id="rId4"/>
              </a:rPr>
              <a:t>https://</a:t>
            </a:r>
            <a:r>
              <a:rPr lang="en-US" sz="1600" dirty="0" smtClean="0">
                <a:hlinkClick r:id="rId4"/>
              </a:rPr>
              <a:t>databricks.com/blog/2016/07/14/a-tale-of-three-apache-spark-apis-rdds-dataframes-and-datasets.html</a:t>
            </a:r>
            <a:endParaRPr lang="en-US" sz="1600" dirty="0" smtClean="0"/>
          </a:p>
          <a:p>
            <a:r>
              <a:rPr lang="en-GB" sz="1600" u="sng" dirty="0">
                <a:hlinkClick r:id="rId5"/>
              </a:rPr>
              <a:t>http://spark.apache.org/docs/latest/programming-guide.html#broadcast-variables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RDD</a:t>
            </a:r>
            <a:r>
              <a:rPr lang="en-GB" sz="1600" dirty="0"/>
              <a:t> is a resilient and </a:t>
            </a:r>
            <a:r>
              <a:rPr lang="en-GB" sz="1600" b="1" dirty="0"/>
              <a:t>distributed collection</a:t>
            </a:r>
            <a:r>
              <a:rPr lang="en-GB" sz="1600" dirty="0"/>
              <a:t> of records spread over one or many partitions. </a:t>
            </a:r>
            <a:endParaRPr lang="en-GB" sz="1600" dirty="0" smtClean="0"/>
          </a:p>
          <a:p>
            <a:r>
              <a:rPr lang="en-GB" sz="1600" dirty="0" smtClean="0"/>
              <a:t>RDDs </a:t>
            </a:r>
            <a:r>
              <a:rPr lang="en-GB" sz="1600" dirty="0"/>
              <a:t>support </a:t>
            </a:r>
            <a:r>
              <a:rPr lang="en-GB" sz="1600" b="1" dirty="0">
                <a:solidFill>
                  <a:srgbClr val="FF0000"/>
                </a:solidFill>
              </a:rPr>
              <a:t>two</a:t>
            </a:r>
            <a:r>
              <a:rPr lang="en-GB" sz="1600" dirty="0"/>
              <a:t> types of operations: </a:t>
            </a:r>
            <a:r>
              <a:rPr lang="en-GB" sz="1600" b="1" i="1" dirty="0">
                <a:solidFill>
                  <a:srgbClr val="FF0000"/>
                </a:solidFill>
              </a:rPr>
              <a:t>transformations</a:t>
            </a:r>
            <a:r>
              <a:rPr lang="en-GB" sz="1600" dirty="0"/>
              <a:t>, which create a new dataset from an existing one, and </a:t>
            </a:r>
            <a:r>
              <a:rPr lang="en-GB" sz="1600" b="1" i="1" dirty="0">
                <a:solidFill>
                  <a:srgbClr val="FF0000"/>
                </a:solidFill>
              </a:rPr>
              <a:t>actions</a:t>
            </a:r>
            <a:r>
              <a:rPr lang="en-GB" sz="1600" dirty="0"/>
              <a:t>, which return a value to the driver program after running a computation on the dataset</a:t>
            </a:r>
            <a:r>
              <a:rPr lang="en-GB" sz="1600" dirty="0" smtClean="0"/>
              <a:t>.</a:t>
            </a:r>
          </a:p>
          <a:p>
            <a:r>
              <a:rPr lang="en-GB" sz="1600" dirty="0"/>
              <a:t>All transformations in Spark are </a:t>
            </a:r>
            <a:r>
              <a:rPr lang="en-GB" sz="1600" b="1" i="1" dirty="0">
                <a:solidFill>
                  <a:srgbClr val="FF0000"/>
                </a:solidFill>
              </a:rPr>
              <a:t>lazy</a:t>
            </a:r>
            <a:r>
              <a:rPr lang="en-GB" sz="1600" dirty="0"/>
              <a:t>, in that they do not compute their results right away.</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When to use</a:t>
            </a:r>
            <a:endParaRPr lang="en-US" dirty="0"/>
          </a:p>
        </p:txBody>
      </p:sp>
      <p:sp>
        <p:nvSpPr>
          <p:cNvPr id="3" name="Content Placeholder 2"/>
          <p:cNvSpPr>
            <a:spLocks noGrp="1"/>
          </p:cNvSpPr>
          <p:nvPr>
            <p:ph idx="1"/>
          </p:nvPr>
        </p:nvSpPr>
        <p:spPr/>
        <p:txBody>
          <a:bodyPr>
            <a:normAutofit/>
          </a:bodyPr>
          <a:lstStyle/>
          <a:p>
            <a:r>
              <a:rPr lang="en-GB" sz="1600" dirty="0"/>
              <a:t>you want low-level transformation and actions and control on your dataset;</a:t>
            </a:r>
          </a:p>
          <a:p>
            <a:r>
              <a:rPr lang="en-GB" sz="1600" dirty="0"/>
              <a:t>your data is unstructured, such as media streams or streams of text;</a:t>
            </a:r>
          </a:p>
          <a:p>
            <a:r>
              <a:rPr lang="en-GB" sz="1600" dirty="0"/>
              <a:t>you want to manipulate your data with functional programming constructs than domain specific expressions;</a:t>
            </a:r>
          </a:p>
          <a:p>
            <a:r>
              <a:rPr lang="en-GB" sz="1600" dirty="0"/>
              <a:t>you don’t care about imposing a schema, such as columnar format, while processing or accessing data attributes by name or column; and</a:t>
            </a:r>
          </a:p>
          <a:p>
            <a:r>
              <a:rPr lang="en-GB" sz="1600" dirty="0"/>
              <a:t>you can forgo some optimization and performance benefits available with </a:t>
            </a:r>
            <a:r>
              <a:rPr lang="en-GB" sz="1600" dirty="0" err="1"/>
              <a:t>DataFrames</a:t>
            </a:r>
            <a:r>
              <a:rPr lang="en-GB" sz="1600" dirty="0"/>
              <a:t> and Datasets for structured and semi-structured </a:t>
            </a:r>
            <a:r>
              <a:rPr lang="en-GB" sz="1600" dirty="0" smtClean="0"/>
              <a:t>data</a:t>
            </a:r>
            <a:endParaRPr lang="en-GB" sz="1600" dirty="0"/>
          </a:p>
        </p:txBody>
      </p:sp>
    </p:spTree>
    <p:extLst>
      <p:ext uri="{BB962C8B-B14F-4D97-AF65-F5344CB8AC3E}">
        <p14:creationId xmlns:p14="http://schemas.microsoft.com/office/powerpoint/2010/main" val="28228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Ways to create</a:t>
            </a:r>
            <a:endParaRPr lang="en-US" dirty="0"/>
          </a:p>
        </p:txBody>
      </p:sp>
      <p:sp>
        <p:nvSpPr>
          <p:cNvPr id="3" name="Content Placeholder 2"/>
          <p:cNvSpPr>
            <a:spLocks noGrp="1"/>
          </p:cNvSpPr>
          <p:nvPr>
            <p:ph idx="1"/>
          </p:nvPr>
        </p:nvSpPr>
        <p:spPr/>
        <p:txBody>
          <a:bodyPr>
            <a:normAutofit/>
          </a:bodyPr>
          <a:lstStyle/>
          <a:p>
            <a:r>
              <a:rPr lang="en-GB" sz="1600" dirty="0" smtClean="0"/>
              <a:t>Parallelizing the existing Spark collection</a:t>
            </a:r>
          </a:p>
          <a:p>
            <a:r>
              <a:rPr lang="en-GB" sz="1600" dirty="0" smtClean="0"/>
              <a:t>Referencing a Hadoop supported dataset</a:t>
            </a:r>
          </a:p>
          <a:p>
            <a:r>
              <a:rPr lang="en-GB" sz="1600" dirty="0" smtClean="0"/>
              <a:t>Transforming an existing RDD to form a new one</a:t>
            </a:r>
            <a:endParaRPr lang="en-GB" sz="1600" dirty="0"/>
          </a:p>
        </p:txBody>
      </p:sp>
    </p:spTree>
    <p:extLst>
      <p:ext uri="{BB962C8B-B14F-4D97-AF65-F5344CB8AC3E}">
        <p14:creationId xmlns:p14="http://schemas.microsoft.com/office/powerpoint/2010/main" val="1743998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Basic Operations</a:t>
            </a:r>
            <a:endParaRPr lang="en-US" dirty="0"/>
          </a:p>
        </p:txBody>
      </p:sp>
      <p:sp>
        <p:nvSpPr>
          <p:cNvPr id="3" name="Content Placeholder 2"/>
          <p:cNvSpPr>
            <a:spLocks noGrp="1"/>
          </p:cNvSpPr>
          <p:nvPr>
            <p:ph idx="1"/>
          </p:nvPr>
        </p:nvSpPr>
        <p:spPr/>
        <p:txBody>
          <a:bodyPr>
            <a:normAutofit/>
          </a:bodyPr>
          <a:lstStyle/>
          <a:p>
            <a:r>
              <a:rPr lang="en-GB" sz="1600" dirty="0" smtClean="0"/>
              <a:t>Transformations</a:t>
            </a:r>
          </a:p>
          <a:p>
            <a:r>
              <a:rPr lang="en-GB" sz="1600" dirty="0" smtClean="0"/>
              <a:t>Actions</a:t>
            </a:r>
          </a:p>
          <a:p>
            <a:r>
              <a:rPr lang="en-GB" sz="1600" dirty="0"/>
              <a:t>Actions return final results of RDD computations. Actions triggers execution using lineage graph to load the data into original RDD, carry out all intermediate transformations and return final results to Driver program or write it out to file system.</a:t>
            </a:r>
            <a:endParaRPr lang="en-GB" sz="1600" dirty="0"/>
          </a:p>
        </p:txBody>
      </p:sp>
    </p:spTree>
    <p:extLst>
      <p:ext uri="{BB962C8B-B14F-4D97-AF65-F5344CB8AC3E}">
        <p14:creationId xmlns:p14="http://schemas.microsoft.com/office/powerpoint/2010/main" val="48728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Persistence</a:t>
            </a:r>
            <a:endParaRPr lang="en-US" dirty="0"/>
          </a:p>
        </p:txBody>
      </p:sp>
      <p:sp>
        <p:nvSpPr>
          <p:cNvPr id="3" name="Content Placeholder 2"/>
          <p:cNvSpPr>
            <a:spLocks noGrp="1"/>
          </p:cNvSpPr>
          <p:nvPr>
            <p:ph idx="1"/>
          </p:nvPr>
        </p:nvSpPr>
        <p:spPr/>
        <p:txBody>
          <a:bodyPr>
            <a:normAutofit/>
          </a:bodyPr>
          <a:lstStyle/>
          <a:p>
            <a:r>
              <a:rPr lang="en-GB" sz="1600" dirty="0" smtClean="0"/>
              <a:t>Persistence through caching provides fault tolerance</a:t>
            </a:r>
          </a:p>
          <a:p>
            <a:r>
              <a:rPr lang="en-GB" sz="1600" dirty="0" smtClean="0"/>
              <a:t>Future actions can be performed </a:t>
            </a:r>
            <a:r>
              <a:rPr lang="en-GB" sz="1600" smtClean="0"/>
              <a:t>significantly faster</a:t>
            </a:r>
            <a:endParaRPr lang="en-GB" sz="1600" dirty="0"/>
          </a:p>
        </p:txBody>
      </p:sp>
    </p:spTree>
    <p:extLst>
      <p:ext uri="{BB962C8B-B14F-4D97-AF65-F5344CB8AC3E}">
        <p14:creationId xmlns:p14="http://schemas.microsoft.com/office/powerpoint/2010/main" val="66079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Join</a:t>
            </a:r>
            <a:endParaRPr lang="en-US" dirty="0"/>
          </a:p>
        </p:txBody>
      </p:sp>
      <p:sp>
        <p:nvSpPr>
          <p:cNvPr id="3" name="Content Placeholder 2"/>
          <p:cNvSpPr>
            <a:spLocks noGrp="1"/>
          </p:cNvSpPr>
          <p:nvPr>
            <p:ph idx="1"/>
          </p:nvPr>
        </p:nvSpPr>
        <p:spPr/>
        <p:txBody>
          <a:bodyPr>
            <a:normAutofit/>
          </a:bodyPr>
          <a:lstStyle/>
          <a:p>
            <a:r>
              <a:rPr lang="en-GB" sz="1600" dirty="0" smtClean="0"/>
              <a:t>Two RDDs can be joined to get a collective set</a:t>
            </a:r>
          </a:p>
          <a:p>
            <a:r>
              <a:rPr lang="en-GB" sz="1600" dirty="0"/>
              <a:t>The join function combines the two datasets (K,V) and (K,W) together and get (K, (V,W</a:t>
            </a:r>
            <a:r>
              <a:rPr lang="en-GB" sz="1600" dirty="0" smtClean="0"/>
              <a:t>))</a:t>
            </a:r>
            <a:endParaRPr lang="en-GB" sz="1600" dirty="0"/>
          </a:p>
        </p:txBody>
      </p:sp>
    </p:spTree>
    <p:extLst>
      <p:ext uri="{BB962C8B-B14F-4D97-AF65-F5344CB8AC3E}">
        <p14:creationId xmlns:p14="http://schemas.microsoft.com/office/powerpoint/2010/main" val="4232009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Variables</a:t>
            </a:r>
            <a:endParaRPr lang="en-US" dirty="0"/>
          </a:p>
        </p:txBody>
      </p:sp>
      <p:sp>
        <p:nvSpPr>
          <p:cNvPr id="3" name="Content Placeholder 2"/>
          <p:cNvSpPr>
            <a:spLocks noGrp="1"/>
          </p:cNvSpPr>
          <p:nvPr>
            <p:ph idx="1"/>
          </p:nvPr>
        </p:nvSpPr>
        <p:spPr/>
        <p:txBody>
          <a:bodyPr>
            <a:normAutofit/>
          </a:bodyPr>
          <a:lstStyle/>
          <a:p>
            <a:r>
              <a:rPr lang="en-GB" sz="1600" dirty="0"/>
              <a:t>Broadcast variables allow the programmer to keep a read-only variable cached on each worker node rather than shipping a copy of it with tasks. They can be used, for example, to give every node a copy of a large input dataset in an efficient manner. </a:t>
            </a:r>
            <a:endParaRPr lang="en-GB" sz="1600" dirty="0" smtClean="0"/>
          </a:p>
          <a:p>
            <a:r>
              <a:rPr lang="en-GB" sz="1600" dirty="0"/>
              <a:t>After the broadcast variable is created, it should be used instead of the value v in any functions run on the cluster so that v is not shipped to the nodes more than once. In addition, the object v should not be modified after it is broadcast in order to ensure that all nodes get the same value of the broadcast variable (e.g. if the variable is shipped to a new node later).</a:t>
            </a:r>
            <a:endParaRPr lang="en-GB" sz="1600" dirty="0"/>
          </a:p>
        </p:txBody>
      </p:sp>
    </p:spTree>
    <p:extLst>
      <p:ext uri="{BB962C8B-B14F-4D97-AF65-F5344CB8AC3E}">
        <p14:creationId xmlns:p14="http://schemas.microsoft.com/office/powerpoint/2010/main" val="282665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Accumulators</a:t>
            </a:r>
            <a:endParaRPr lang="en-US" dirty="0"/>
          </a:p>
        </p:txBody>
      </p:sp>
      <p:sp>
        <p:nvSpPr>
          <p:cNvPr id="3" name="Content Placeholder 2"/>
          <p:cNvSpPr>
            <a:spLocks noGrp="1"/>
          </p:cNvSpPr>
          <p:nvPr>
            <p:ph idx="1"/>
          </p:nvPr>
        </p:nvSpPr>
        <p:spPr/>
        <p:txBody>
          <a:bodyPr>
            <a:normAutofit/>
          </a:bodyPr>
          <a:lstStyle/>
          <a:p>
            <a:r>
              <a:rPr lang="en-GB" sz="1600" dirty="0"/>
              <a:t>Accumulators are variables that can only be added through an associative operation. It is used to implement counters and sum efficiently in parallel. Spark natively supports numeric type accumulators and standard mutable collections. Programmers can extend these for new types. Only the driver can read the values of the accumulators. The workers can only invoke it to increment the value</a:t>
            </a:r>
            <a:r>
              <a:rPr lang="en-GB" sz="1600" dirty="0" smtClean="0"/>
              <a:t>.</a:t>
            </a:r>
          </a:p>
          <a:p>
            <a:r>
              <a:rPr lang="en-GB" sz="1600" dirty="0" err="1"/>
              <a:t>val</a:t>
            </a:r>
            <a:r>
              <a:rPr lang="en-GB" sz="1600" dirty="0"/>
              <a:t> </a:t>
            </a:r>
            <a:r>
              <a:rPr lang="en-GB" sz="1600" dirty="0" err="1"/>
              <a:t>accum</a:t>
            </a:r>
            <a:r>
              <a:rPr lang="en-GB" sz="1600" dirty="0"/>
              <a:t> = </a:t>
            </a:r>
            <a:r>
              <a:rPr lang="en-GB" sz="1600" dirty="0" err="1"/>
              <a:t>sc.accumulator</a:t>
            </a:r>
            <a:r>
              <a:rPr lang="en-GB" sz="1600" dirty="0"/>
              <a:t>(0</a:t>
            </a:r>
            <a:r>
              <a:rPr lang="en-GB" sz="1600" dirty="0" smtClean="0"/>
              <a:t>)</a:t>
            </a:r>
          </a:p>
          <a:p>
            <a:r>
              <a:rPr lang="en-GB" sz="1600" dirty="0" err="1"/>
              <a:t>sc.parallelize</a:t>
            </a:r>
            <a:r>
              <a:rPr lang="en-GB" sz="1600" dirty="0"/>
              <a:t>(Array(1,2,3,4)).</a:t>
            </a:r>
            <a:r>
              <a:rPr lang="en-GB" sz="1600" dirty="0" err="1"/>
              <a:t>foreach</a:t>
            </a:r>
            <a:r>
              <a:rPr lang="en-GB" sz="1600" dirty="0"/>
              <a:t>(x =&gt; </a:t>
            </a:r>
            <a:r>
              <a:rPr lang="en-GB" sz="1600" dirty="0" err="1"/>
              <a:t>accum</a:t>
            </a:r>
            <a:r>
              <a:rPr lang="en-GB" sz="1600" dirty="0"/>
              <a:t> += x)</a:t>
            </a:r>
            <a:endParaRPr lang="en-GB" sz="1600" dirty="0"/>
          </a:p>
        </p:txBody>
      </p:sp>
    </p:spTree>
    <p:extLst>
      <p:ext uri="{BB962C8B-B14F-4D97-AF65-F5344CB8AC3E}">
        <p14:creationId xmlns:p14="http://schemas.microsoft.com/office/powerpoint/2010/main" val="3290135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3555</TotalTime>
  <Words>427</Words>
  <Application>Microsoft Office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APACHE SPARK</vt:lpstr>
      <vt:lpstr>RDD</vt:lpstr>
      <vt:lpstr>RDD – When to use</vt:lpstr>
      <vt:lpstr>RDD – Ways to create</vt:lpstr>
      <vt:lpstr>RDD – Basic Operations</vt:lpstr>
      <vt:lpstr>RDD – Persistence</vt:lpstr>
      <vt:lpstr>RDD - Join</vt:lpstr>
      <vt:lpstr>Shared Variables</vt:lpstr>
      <vt:lpstr>Accumulators</vt:lpstr>
      <vt:lpstr>Key Value Pairs</vt:lpstr>
      <vt:lpstr>DataFrames</vt:lpstr>
      <vt:lpstr>DataSets</vt:lpstr>
      <vt:lpstr>Types and Un-typed APIs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366</cp:revision>
  <dcterms:created xsi:type="dcterms:W3CDTF">2016-02-28T16:32:10Z</dcterms:created>
  <dcterms:modified xsi:type="dcterms:W3CDTF">2017-12-23T12:25:21Z</dcterms:modified>
</cp:coreProperties>
</file>