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4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blog/2015/02/17/introducing-dataframes-in-spark-for-large-scale-data-scie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basics" TargetMode="External"/><Relationship Id="rId2" Type="http://schemas.openxmlformats.org/officeDocument/2006/relationships/hyperlink" Target="https://courses.cognitiveclass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 </a:t>
            </a:r>
            <a:r>
              <a:rPr lang="en-GB" sz="1600" b="1" dirty="0"/>
              <a:t>RDD</a:t>
            </a:r>
            <a:r>
              <a:rPr lang="en-GB" sz="1600" dirty="0"/>
              <a:t> is a resilient and </a:t>
            </a:r>
            <a:r>
              <a:rPr lang="en-GB" sz="1600" b="1" dirty="0"/>
              <a:t>distributed collection</a:t>
            </a:r>
            <a:r>
              <a:rPr lang="en-GB" sz="1600" dirty="0"/>
              <a:t> of records spread over one or many partitions. </a:t>
            </a:r>
            <a:endParaRPr lang="en-GB" sz="1600" dirty="0" smtClean="0"/>
          </a:p>
          <a:p>
            <a:r>
              <a:rPr lang="en-GB" sz="1600" dirty="0" smtClean="0"/>
              <a:t>RDDs </a:t>
            </a:r>
            <a:r>
              <a:rPr lang="en-GB" sz="1600" dirty="0"/>
              <a:t>support </a:t>
            </a:r>
            <a:r>
              <a:rPr lang="en-GB" sz="1600" b="1" dirty="0">
                <a:solidFill>
                  <a:srgbClr val="FF0000"/>
                </a:solidFill>
              </a:rPr>
              <a:t>two</a:t>
            </a:r>
            <a:r>
              <a:rPr lang="en-GB" sz="1600" dirty="0"/>
              <a:t> types of operations: </a:t>
            </a:r>
            <a:r>
              <a:rPr lang="en-GB" sz="1600" b="1" i="1" dirty="0">
                <a:solidFill>
                  <a:srgbClr val="FF0000"/>
                </a:solidFill>
              </a:rPr>
              <a:t>transformations</a:t>
            </a:r>
            <a:r>
              <a:rPr lang="en-GB" sz="1600" dirty="0"/>
              <a:t>, which create a new dataset from an existing one, and </a:t>
            </a:r>
            <a:r>
              <a:rPr lang="en-GB" sz="1600" b="1" i="1" dirty="0">
                <a:solidFill>
                  <a:srgbClr val="FF0000"/>
                </a:solidFill>
              </a:rPr>
              <a:t>actions</a:t>
            </a:r>
            <a:r>
              <a:rPr lang="en-GB" sz="1600" dirty="0"/>
              <a:t>, which return a value to the driver program after running a computation on the dataset</a:t>
            </a:r>
            <a:r>
              <a:rPr lang="en-GB" sz="1600" dirty="0" smtClean="0"/>
              <a:t>.</a:t>
            </a:r>
          </a:p>
          <a:p>
            <a:r>
              <a:rPr lang="en-GB" sz="1600" dirty="0"/>
              <a:t>All transformations in Spark are </a:t>
            </a:r>
            <a:r>
              <a:rPr lang="en-GB" sz="1600" b="1" i="1" dirty="0">
                <a:solidFill>
                  <a:srgbClr val="FF0000"/>
                </a:solidFill>
              </a:rPr>
              <a:t>lazy</a:t>
            </a:r>
            <a:r>
              <a:rPr lang="en-GB" sz="1600" dirty="0"/>
              <a:t>, in that they do not compute their results right away.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– When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you want low-level transformation and actions and control on your dataset;</a:t>
            </a:r>
          </a:p>
          <a:p>
            <a:r>
              <a:rPr lang="en-GB" sz="1600" dirty="0"/>
              <a:t>your data is unstructured, such as media streams or streams of text;</a:t>
            </a:r>
          </a:p>
          <a:p>
            <a:r>
              <a:rPr lang="en-GB" sz="1600" dirty="0"/>
              <a:t>you want to manipulate your data with functional programming constructs than domain specific expressions;</a:t>
            </a:r>
          </a:p>
          <a:p>
            <a:r>
              <a:rPr lang="en-GB" sz="1600" dirty="0"/>
              <a:t>you don’t care about imposing a schema, such as columnar format, while processing or accessing data attributes by name or column; and</a:t>
            </a:r>
          </a:p>
          <a:p>
            <a:r>
              <a:rPr lang="en-GB" sz="1600" dirty="0"/>
              <a:t>you can forgo some optimization and performance benefits available with </a:t>
            </a:r>
            <a:r>
              <a:rPr lang="en-GB" sz="1600" dirty="0" err="1"/>
              <a:t>DataFrames</a:t>
            </a:r>
            <a:r>
              <a:rPr lang="en-GB" sz="1600" dirty="0"/>
              <a:t> and Datasets for structured and semi-structured </a:t>
            </a:r>
            <a:r>
              <a:rPr lang="en-GB" sz="1600" dirty="0" smtClean="0"/>
              <a:t>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22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Like an RDD, a </a:t>
            </a:r>
            <a:r>
              <a:rPr lang="en-GB" sz="1600" dirty="0" err="1">
                <a:hlinkClick r:id="rId2"/>
              </a:rPr>
              <a:t>DataFrame</a:t>
            </a:r>
            <a:r>
              <a:rPr lang="en-GB" sz="1600" dirty="0"/>
              <a:t> is an immutable distributed collection of data. Unlike an RDD, data is </a:t>
            </a:r>
            <a:r>
              <a:rPr lang="en-GB" sz="1600" b="1" dirty="0">
                <a:solidFill>
                  <a:srgbClr val="FF0000"/>
                </a:solidFill>
              </a:rPr>
              <a:t>organized</a:t>
            </a:r>
            <a:r>
              <a:rPr lang="en-GB" sz="1600" dirty="0"/>
              <a:t> into named columns, like a table in a relational database. Designed to make large data sets processing even easier, </a:t>
            </a:r>
            <a:r>
              <a:rPr lang="en-GB" sz="1600" dirty="0" err="1"/>
              <a:t>DataFrame</a:t>
            </a:r>
            <a:r>
              <a:rPr lang="en-GB" sz="1600" dirty="0"/>
              <a:t> allows developers to impose a structure onto a distributed collection of data, allowing higher-level abstraction; it provides a domain specific language API to manipulate your distributed data; and makes Spark accessible to a wider audience, beyond specialized data engineers.</a:t>
            </a:r>
          </a:p>
        </p:txBody>
      </p:sp>
    </p:spTree>
    <p:extLst>
      <p:ext uri="{BB962C8B-B14F-4D97-AF65-F5344CB8AC3E}">
        <p14:creationId xmlns:p14="http://schemas.microsoft.com/office/powerpoint/2010/main" val="30495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Strongly types</a:t>
            </a:r>
          </a:p>
          <a:p>
            <a:r>
              <a:rPr lang="en-GB" sz="1600" dirty="0" smtClean="0"/>
              <a:t>Dataset </a:t>
            </a:r>
            <a:r>
              <a:rPr lang="en-GB" sz="1600" dirty="0"/>
              <a:t>takes on two distinct APIs characteristics: a </a:t>
            </a:r>
            <a:r>
              <a:rPr lang="en-GB" sz="1600" b="1" i="1" dirty="0"/>
              <a:t>strongly-typed</a:t>
            </a:r>
            <a:r>
              <a:rPr lang="en-GB" sz="1600" dirty="0"/>
              <a:t> API and an </a:t>
            </a:r>
            <a:r>
              <a:rPr lang="en-GB" sz="1600" b="1" i="1" dirty="0" err="1"/>
              <a:t>untyped</a:t>
            </a:r>
            <a:r>
              <a:rPr lang="en-GB" sz="1600" dirty="0"/>
              <a:t> API, as shown in the table below. Conceptually, consider </a:t>
            </a:r>
            <a:r>
              <a:rPr lang="en-GB" sz="1600" dirty="0" err="1"/>
              <a:t>DataFrame</a:t>
            </a:r>
            <a:r>
              <a:rPr lang="en-GB" sz="1600" dirty="0"/>
              <a:t> as an </a:t>
            </a:r>
            <a:r>
              <a:rPr lang="en-GB" sz="1600" i="1" dirty="0"/>
              <a:t>alias</a:t>
            </a:r>
            <a:r>
              <a:rPr lang="en-GB" sz="1600" dirty="0"/>
              <a:t> for a collection of generic objects </a:t>
            </a:r>
            <a:r>
              <a:rPr lang="en-GB" sz="1600" i="1" dirty="0"/>
              <a:t>Dataset[Row]</a:t>
            </a:r>
            <a:r>
              <a:rPr lang="en-GB" sz="1600" dirty="0"/>
              <a:t>, where a </a:t>
            </a:r>
            <a:r>
              <a:rPr lang="en-GB" sz="1600" i="1" dirty="0"/>
              <a:t>Row</a:t>
            </a:r>
            <a:r>
              <a:rPr lang="en-GB" sz="1600" dirty="0"/>
              <a:t> is a generic </a:t>
            </a:r>
            <a:r>
              <a:rPr lang="en-GB" sz="1600" b="1" i="1" dirty="0" err="1"/>
              <a:t>untyped</a:t>
            </a:r>
            <a:r>
              <a:rPr lang="en-GB" sz="1600" dirty="0"/>
              <a:t> JVM object. Dataset, by contrast, is a collection of </a:t>
            </a:r>
            <a:r>
              <a:rPr lang="en-GB" sz="1600" b="1" i="1" dirty="0"/>
              <a:t>strongly-typed</a:t>
            </a:r>
            <a:r>
              <a:rPr lang="en-GB" sz="1600" dirty="0"/>
              <a:t> JVM objects, dictated by a case class you define in Scala or a class in Java.</a:t>
            </a:r>
          </a:p>
        </p:txBody>
      </p:sp>
    </p:spTree>
    <p:extLst>
      <p:ext uri="{BB962C8B-B14F-4D97-AF65-F5344CB8AC3E}">
        <p14:creationId xmlns:p14="http://schemas.microsoft.com/office/powerpoint/2010/main" val="24257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https://courses.cognitiveclass.ai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spark.apache.org/docs/latest/rdd-programming-guide.html#basics</a:t>
            </a:r>
            <a:endParaRPr lang="en-US" sz="1600" dirty="0" smtClean="0"/>
          </a:p>
          <a:p>
            <a:r>
              <a:rPr lang="en-US" sz="1600" dirty="0"/>
              <a:t>https://databricks.com/blog/2016/07/14/a-tale-of-three-apache-spark-apis-rdds-dataframes-and-datasets.html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122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APACHE SPARK</vt:lpstr>
      <vt:lpstr>RDD</vt:lpstr>
      <vt:lpstr>RDD – When to use</vt:lpstr>
      <vt:lpstr>DataFrames</vt:lpstr>
      <vt:lpstr>DataSets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345</cp:revision>
  <dcterms:created xsi:type="dcterms:W3CDTF">2016-02-28T16:32:10Z</dcterms:created>
  <dcterms:modified xsi:type="dcterms:W3CDTF">2017-12-15T16:31:56Z</dcterms:modified>
</cp:coreProperties>
</file>