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26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02" y="5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3/31/2016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tutorialspoint.com/hibernate/hibernate_interview_questions.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Hibernate</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Some Methods</a:t>
            </a:r>
            <a:endParaRPr lang="en-US" dirty="0"/>
          </a:p>
        </p:txBody>
      </p:sp>
      <p:sp>
        <p:nvSpPr>
          <p:cNvPr id="3" name="Content Placeholder 2"/>
          <p:cNvSpPr>
            <a:spLocks noGrp="1"/>
          </p:cNvSpPr>
          <p:nvPr>
            <p:ph idx="1"/>
          </p:nvPr>
        </p:nvSpPr>
        <p:spPr/>
        <p:txBody>
          <a:bodyPr>
            <a:normAutofit/>
          </a:bodyPr>
          <a:lstStyle/>
          <a:p>
            <a:r>
              <a:rPr lang="en-US" sz="1600" b="1" dirty="0" smtClean="0"/>
              <a:t>Session.beginTransaction</a:t>
            </a:r>
            <a:r>
              <a:rPr lang="en-US" sz="1600" dirty="0" smtClean="0"/>
              <a:t> - </a:t>
            </a:r>
            <a:r>
              <a:rPr lang="en-GB" sz="1600" dirty="0"/>
              <a:t>begins a unit of work and returns the associated Transaction object</a:t>
            </a:r>
            <a:endParaRPr lang="en-US" sz="1600" dirty="0" smtClean="0"/>
          </a:p>
          <a:p>
            <a:r>
              <a:rPr lang="en-US" sz="1600" b="1" dirty="0" smtClean="0"/>
              <a:t>Session.createCriteria</a:t>
            </a:r>
            <a:r>
              <a:rPr lang="en-US" sz="1600" dirty="0" smtClean="0"/>
              <a:t> - </a:t>
            </a:r>
            <a:r>
              <a:rPr lang="en-GB" sz="1600" dirty="0"/>
              <a:t>creates a new Criteria </a:t>
            </a:r>
            <a:r>
              <a:rPr lang="en-GB" sz="1600" dirty="0" smtClean="0"/>
              <a:t>instance</a:t>
            </a:r>
          </a:p>
          <a:p>
            <a:r>
              <a:rPr lang="en-GB" sz="1600" b="1" dirty="0"/>
              <a:t>Session.createQuery</a:t>
            </a:r>
            <a:r>
              <a:rPr lang="en-GB" sz="1600" dirty="0"/>
              <a:t> creates a new instance of Query for the given HQL query </a:t>
            </a:r>
            <a:r>
              <a:rPr lang="en-GB" sz="1600" dirty="0" smtClean="0"/>
              <a:t>string</a:t>
            </a:r>
          </a:p>
          <a:p>
            <a:r>
              <a:rPr lang="en-GB" sz="1600" b="1" dirty="0"/>
              <a:t>Session.createSQLQuery</a:t>
            </a:r>
            <a:r>
              <a:rPr lang="en-GB" sz="1600" dirty="0"/>
              <a:t> creates a new instance of SQLQuery for the given SQL query </a:t>
            </a:r>
            <a:r>
              <a:rPr lang="en-GB" sz="1600" dirty="0" smtClean="0"/>
              <a:t>string</a:t>
            </a:r>
          </a:p>
          <a:p>
            <a:r>
              <a:rPr lang="en-GB" sz="1600" b="1" dirty="0"/>
              <a:t>Session.delete</a:t>
            </a:r>
            <a:r>
              <a:rPr lang="en-GB" sz="1600" dirty="0"/>
              <a:t> removes a persistent instance from the </a:t>
            </a:r>
            <a:r>
              <a:rPr lang="en-GB" sz="1600" dirty="0" smtClean="0"/>
              <a:t>datastore</a:t>
            </a:r>
          </a:p>
          <a:p>
            <a:r>
              <a:rPr lang="en-GB" sz="1600" b="1" dirty="0"/>
              <a:t>Session.get</a:t>
            </a:r>
            <a:r>
              <a:rPr lang="en-GB" sz="1600" dirty="0"/>
              <a:t> returns the persistent instance of the given named entity with the given identifier, or null if there is no such persistent </a:t>
            </a:r>
            <a:r>
              <a:rPr lang="en-GB" sz="1600" dirty="0" smtClean="0"/>
              <a:t>instance</a:t>
            </a:r>
          </a:p>
          <a:p>
            <a:r>
              <a:rPr lang="en-GB" sz="1600" b="1" dirty="0"/>
              <a:t>Session.refresh</a:t>
            </a:r>
            <a:r>
              <a:rPr lang="en-GB" sz="1600" dirty="0"/>
              <a:t> re-reads the state of the given instance from the underlying </a:t>
            </a:r>
            <a:r>
              <a:rPr lang="en-GB" sz="1600" dirty="0" smtClean="0"/>
              <a:t>database</a:t>
            </a:r>
          </a:p>
          <a:p>
            <a:r>
              <a:rPr lang="en-GB" sz="1600" b="1" dirty="0"/>
              <a:t>Session.save</a:t>
            </a:r>
            <a:r>
              <a:rPr lang="en-GB" sz="1600" dirty="0"/>
              <a:t> saves the state of the given instance from the underlying </a:t>
            </a:r>
            <a:r>
              <a:rPr lang="en-GB" sz="1600" dirty="0" smtClean="0"/>
              <a:t>database</a:t>
            </a:r>
          </a:p>
          <a:p>
            <a:r>
              <a:rPr lang="en-GB" sz="1600" b="1" dirty="0"/>
              <a:t>Session.update</a:t>
            </a:r>
            <a:r>
              <a:rPr lang="en-GB" sz="1600" dirty="0"/>
              <a:t> updates the state of the given instance from the underlying </a:t>
            </a:r>
            <a:r>
              <a:rPr lang="en-GB" sz="1600" dirty="0" smtClean="0"/>
              <a:t>database</a:t>
            </a:r>
          </a:p>
          <a:p>
            <a:r>
              <a:rPr lang="en-GB" sz="1600" b="1" dirty="0"/>
              <a:t>Session.saveOrUpdate</a:t>
            </a:r>
            <a:r>
              <a:rPr lang="en-GB" sz="1600" dirty="0"/>
              <a:t> either saves(Object) or updates(Object) the given instance</a:t>
            </a:r>
            <a:endParaRPr lang="en-GB" sz="1600" dirty="0" smtClean="0"/>
          </a:p>
        </p:txBody>
      </p:sp>
    </p:spTree>
    <p:extLst>
      <p:ext uri="{BB962C8B-B14F-4D97-AF65-F5344CB8AC3E}">
        <p14:creationId xmlns:p14="http://schemas.microsoft.com/office/powerpoint/2010/main" val="1059007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Hibernate – Persistence Class Best Practices </a:t>
            </a:r>
            <a:endParaRPr lang="en-US" dirty="0"/>
          </a:p>
        </p:txBody>
      </p:sp>
      <p:sp>
        <p:nvSpPr>
          <p:cNvPr id="3" name="Content Placeholder 2"/>
          <p:cNvSpPr>
            <a:spLocks noGrp="1"/>
          </p:cNvSpPr>
          <p:nvPr>
            <p:ph idx="1"/>
          </p:nvPr>
        </p:nvSpPr>
        <p:spPr/>
        <p:txBody>
          <a:bodyPr>
            <a:normAutofit/>
          </a:bodyPr>
          <a:lstStyle/>
          <a:p>
            <a:r>
              <a:rPr lang="en-GB" sz="1600" dirty="0"/>
              <a:t>All Java classes that will be persisted need a default </a:t>
            </a:r>
            <a:r>
              <a:rPr lang="en-GB" sz="1600" dirty="0" smtClean="0"/>
              <a:t>constructor</a:t>
            </a:r>
          </a:p>
          <a:p>
            <a:r>
              <a:rPr lang="en-GB" sz="1600" dirty="0"/>
              <a:t>All classes should contain an ID in order to allow easy identification of your objects within Hibernate and the database. This property maps to the primary key column of a database </a:t>
            </a:r>
            <a:r>
              <a:rPr lang="en-GB" sz="1600" dirty="0" smtClean="0"/>
              <a:t>table</a:t>
            </a:r>
          </a:p>
          <a:p>
            <a:r>
              <a:rPr lang="en-GB" sz="1600" dirty="0"/>
              <a:t>All attributes that will be persisted should be declared private and </a:t>
            </a:r>
            <a:r>
              <a:rPr lang="en-GB" sz="1600" dirty="0" smtClean="0"/>
              <a:t>have </a:t>
            </a:r>
            <a:r>
              <a:rPr lang="en-GB" sz="1600" b="1" dirty="0" smtClean="0"/>
              <a:t>getXXX</a:t>
            </a:r>
            <a:r>
              <a:rPr lang="en-GB" sz="1600" dirty="0"/>
              <a:t> and </a:t>
            </a:r>
            <a:r>
              <a:rPr lang="en-GB" sz="1600" b="1" dirty="0"/>
              <a:t>setXXX</a:t>
            </a:r>
            <a:r>
              <a:rPr lang="en-GB" sz="1600" dirty="0"/>
              <a:t> methods defined in the JavaBean </a:t>
            </a:r>
            <a:r>
              <a:rPr lang="en-GB" sz="1600" dirty="0" smtClean="0"/>
              <a:t>style</a:t>
            </a:r>
          </a:p>
          <a:p>
            <a:endParaRPr lang="en-GB" sz="1600" dirty="0" smtClean="0"/>
          </a:p>
        </p:txBody>
      </p:sp>
    </p:spTree>
    <p:extLst>
      <p:ext uri="{BB962C8B-B14F-4D97-AF65-F5344CB8AC3E}">
        <p14:creationId xmlns:p14="http://schemas.microsoft.com/office/powerpoint/2010/main" val="2234903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Hibernate – Object/Relational </a:t>
            </a:r>
            <a:r>
              <a:rPr lang="en-US" dirty="0"/>
              <a:t>M</a:t>
            </a:r>
            <a:r>
              <a:rPr lang="en-US" dirty="0" smtClean="0"/>
              <a:t>appings</a:t>
            </a:r>
            <a:endParaRPr lang="en-US" dirty="0"/>
          </a:p>
        </p:txBody>
      </p:sp>
      <p:sp>
        <p:nvSpPr>
          <p:cNvPr id="3" name="Content Placeholder 2"/>
          <p:cNvSpPr>
            <a:spLocks noGrp="1"/>
          </p:cNvSpPr>
          <p:nvPr>
            <p:ph idx="1"/>
          </p:nvPr>
        </p:nvSpPr>
        <p:spPr/>
        <p:txBody>
          <a:bodyPr>
            <a:normAutofit/>
          </a:bodyPr>
          <a:lstStyle/>
          <a:p>
            <a:r>
              <a:rPr lang="en-GB" sz="1600" dirty="0"/>
              <a:t>An Object/relational mappings are usually defined in an XML document. This mapping file instructs Hibernate how to map the defined class or classes to the database tables. We should save the mapping document in a file with the format </a:t>
            </a:r>
            <a:r>
              <a:rPr lang="en-GB" sz="1600" b="1" dirty="0">
                <a:solidFill>
                  <a:srgbClr val="00B050"/>
                </a:solidFill>
              </a:rPr>
              <a:t>&lt;classname&gt;.</a:t>
            </a:r>
            <a:r>
              <a:rPr lang="en-GB" sz="1600" b="1" dirty="0" smtClean="0">
                <a:solidFill>
                  <a:srgbClr val="00B050"/>
                </a:solidFill>
              </a:rPr>
              <a:t>hbm.xml</a:t>
            </a:r>
          </a:p>
          <a:p>
            <a:r>
              <a:rPr lang="en-US" sz="1600" b="1" dirty="0"/>
              <a:t>&lt;hibernate-mapping</a:t>
            </a:r>
            <a:r>
              <a:rPr lang="en-US" sz="1600" b="1" dirty="0" smtClean="0"/>
              <a:t>&gt; </a:t>
            </a:r>
            <a:r>
              <a:rPr lang="en-US" sz="1600" dirty="0" smtClean="0"/>
              <a:t>- Root node of hbm.xml</a:t>
            </a:r>
          </a:p>
          <a:p>
            <a:r>
              <a:rPr lang="en-GB" sz="1600" dirty="0"/>
              <a:t>The </a:t>
            </a:r>
            <a:r>
              <a:rPr lang="en-GB" sz="1600" b="1" dirty="0"/>
              <a:t>&lt;class&gt;</a:t>
            </a:r>
            <a:r>
              <a:rPr lang="en-GB" sz="1600" dirty="0"/>
              <a:t> elements are used to define specific mappings from a Java classes to the database </a:t>
            </a:r>
            <a:r>
              <a:rPr lang="en-GB" sz="1600" dirty="0" smtClean="0"/>
              <a:t>tables</a:t>
            </a:r>
          </a:p>
          <a:p>
            <a:r>
              <a:rPr lang="en-GB" sz="1600" dirty="0"/>
              <a:t>The Java class name is specified using </a:t>
            </a:r>
            <a:r>
              <a:rPr lang="en-GB" sz="1600" dirty="0" smtClean="0"/>
              <a:t>the </a:t>
            </a:r>
            <a:r>
              <a:rPr lang="en-GB" sz="1600" b="1" dirty="0" smtClean="0"/>
              <a:t>name</a:t>
            </a:r>
            <a:r>
              <a:rPr lang="en-GB" sz="1600" dirty="0"/>
              <a:t> attribute of the class element and the database table name is specified using the </a:t>
            </a:r>
            <a:r>
              <a:rPr lang="en-GB" sz="1600" b="1" dirty="0"/>
              <a:t>table</a:t>
            </a:r>
            <a:r>
              <a:rPr lang="en-GB" sz="1600" dirty="0"/>
              <a:t> </a:t>
            </a:r>
            <a:r>
              <a:rPr lang="en-GB" sz="1600" dirty="0" smtClean="0"/>
              <a:t>attribute</a:t>
            </a:r>
          </a:p>
          <a:p>
            <a:r>
              <a:rPr lang="en-GB" sz="1600" dirty="0"/>
              <a:t>The </a:t>
            </a:r>
            <a:r>
              <a:rPr lang="en-GB" sz="1600" b="1" dirty="0"/>
              <a:t>&lt;id&gt;</a:t>
            </a:r>
            <a:r>
              <a:rPr lang="en-GB" sz="1600" dirty="0"/>
              <a:t> element maps the unique ID attribute in class to the primary key of the database table. The </a:t>
            </a:r>
            <a:r>
              <a:rPr lang="en-GB" sz="1600" b="1" dirty="0"/>
              <a:t>name</a:t>
            </a:r>
            <a:r>
              <a:rPr lang="en-GB" sz="1600" dirty="0"/>
              <a:t> attribute of the id element refers to the property in the class and the </a:t>
            </a:r>
            <a:r>
              <a:rPr lang="en-GB" sz="1600" b="1" dirty="0"/>
              <a:t>column</a:t>
            </a:r>
            <a:r>
              <a:rPr lang="en-GB" sz="1600" dirty="0"/>
              <a:t> attribute refers to the column in the database table. The </a:t>
            </a:r>
            <a:r>
              <a:rPr lang="en-GB" sz="1600" b="1" dirty="0"/>
              <a:t>type</a:t>
            </a:r>
            <a:r>
              <a:rPr lang="en-GB" sz="1600" dirty="0"/>
              <a:t> attribute holds the hibernate mapping type, this mapping types will convert from Java to SQL data </a:t>
            </a:r>
            <a:r>
              <a:rPr lang="en-GB" sz="1600" dirty="0" smtClean="0"/>
              <a:t>type</a:t>
            </a:r>
          </a:p>
          <a:p>
            <a:r>
              <a:rPr lang="en-US" sz="1600" b="1" dirty="0"/>
              <a:t>&lt;generator&gt;</a:t>
            </a:r>
            <a:r>
              <a:rPr lang="en-US" sz="1600" dirty="0"/>
              <a:t> </a:t>
            </a:r>
            <a:r>
              <a:rPr lang="en-US" sz="1600" dirty="0" smtClean="0"/>
              <a:t>element – to automatically generate the primary key. </a:t>
            </a:r>
            <a:r>
              <a:rPr lang="en-GB" sz="1600" dirty="0"/>
              <a:t>Set the </a:t>
            </a:r>
            <a:r>
              <a:rPr lang="en-GB" sz="1600" b="1" dirty="0"/>
              <a:t>class</a:t>
            </a:r>
            <a:r>
              <a:rPr lang="en-GB" sz="1600" dirty="0"/>
              <a:t> attribute of the generator element is set to </a:t>
            </a:r>
            <a:r>
              <a:rPr lang="en-GB" sz="1600" b="1" dirty="0"/>
              <a:t>native</a:t>
            </a:r>
            <a:r>
              <a:rPr lang="en-GB" sz="1600" dirty="0"/>
              <a:t> to let hibernate pick up either </a:t>
            </a:r>
            <a:r>
              <a:rPr lang="en-GB" sz="1600" b="1" dirty="0"/>
              <a:t>identity, sequence</a:t>
            </a:r>
            <a:r>
              <a:rPr lang="en-GB" sz="1600" dirty="0"/>
              <a:t> </a:t>
            </a:r>
            <a:r>
              <a:rPr lang="en-GB" sz="1600" dirty="0" smtClean="0"/>
              <a:t>or </a:t>
            </a:r>
            <a:r>
              <a:rPr lang="en-GB" sz="1600" b="1" dirty="0" err="1" smtClean="0"/>
              <a:t>hilo</a:t>
            </a:r>
            <a:r>
              <a:rPr lang="en-GB" sz="1600" dirty="0"/>
              <a:t> algorithm to create primary key depending upon the capabilities of the underlying database</a:t>
            </a:r>
            <a:endParaRPr lang="en-GB" sz="1600" dirty="0" smtClean="0">
              <a:solidFill>
                <a:srgbClr val="00B050"/>
              </a:solidFill>
            </a:endParaRPr>
          </a:p>
        </p:txBody>
      </p:sp>
    </p:spTree>
    <p:extLst>
      <p:ext uri="{BB962C8B-B14F-4D97-AF65-F5344CB8AC3E}">
        <p14:creationId xmlns:p14="http://schemas.microsoft.com/office/powerpoint/2010/main" val="1635005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Hibernate – Object/Relational </a:t>
            </a:r>
            <a:r>
              <a:rPr lang="en-US" dirty="0"/>
              <a:t>M</a:t>
            </a:r>
            <a:r>
              <a:rPr lang="en-US" dirty="0" smtClean="0"/>
              <a:t>appings</a:t>
            </a:r>
            <a:endParaRPr lang="en-US" dirty="0"/>
          </a:p>
        </p:txBody>
      </p:sp>
      <p:sp>
        <p:nvSpPr>
          <p:cNvPr id="3" name="Content Placeholder 2"/>
          <p:cNvSpPr>
            <a:spLocks noGrp="1"/>
          </p:cNvSpPr>
          <p:nvPr>
            <p:ph idx="1"/>
          </p:nvPr>
        </p:nvSpPr>
        <p:spPr/>
        <p:txBody>
          <a:bodyPr>
            <a:normAutofit/>
          </a:bodyPr>
          <a:lstStyle/>
          <a:p>
            <a:r>
              <a:rPr lang="en-GB" sz="1600" b="1" dirty="0"/>
              <a:t>&lt;property&gt;</a:t>
            </a:r>
            <a:r>
              <a:rPr lang="en-GB" sz="1600" dirty="0"/>
              <a:t> element is used to map a Java class property to a column in the database </a:t>
            </a:r>
            <a:r>
              <a:rPr lang="en-GB" sz="1600" dirty="0" smtClean="0"/>
              <a:t>table</a:t>
            </a:r>
          </a:p>
          <a:p>
            <a:r>
              <a:rPr lang="en-GB" sz="1600" b="1" dirty="0"/>
              <a:t>&lt;set&gt;</a:t>
            </a:r>
            <a:r>
              <a:rPr lang="en-GB" sz="1600" dirty="0"/>
              <a:t> element and initialized with </a:t>
            </a:r>
            <a:r>
              <a:rPr lang="en-GB" sz="1600" dirty="0" smtClean="0"/>
              <a:t>java.util.</a:t>
            </a:r>
            <a:r>
              <a:rPr lang="en-GB" sz="1600" b="1" dirty="0" smtClean="0"/>
              <a:t>HashSet</a:t>
            </a:r>
          </a:p>
          <a:p>
            <a:r>
              <a:rPr lang="en-GB" sz="1600" b="1" dirty="0"/>
              <a:t>&lt;set&gt; </a:t>
            </a:r>
            <a:r>
              <a:rPr lang="en-GB" sz="1600" dirty="0"/>
              <a:t>element and initialized with </a:t>
            </a:r>
            <a:r>
              <a:rPr lang="en-GB" sz="1600" dirty="0" smtClean="0"/>
              <a:t>java.util.</a:t>
            </a:r>
            <a:r>
              <a:rPr lang="en-GB" sz="1600" b="1" dirty="0" smtClean="0"/>
              <a:t>TreeSet</a:t>
            </a:r>
          </a:p>
          <a:p>
            <a:pPr lvl="1">
              <a:buFont typeface="Wingdings" panose="05000000000000000000" pitchFamily="2" charset="2"/>
              <a:buChar char="Ø"/>
            </a:pPr>
            <a:r>
              <a:rPr lang="en-GB" sz="1400" dirty="0" smtClean="0"/>
              <a:t>The sort </a:t>
            </a:r>
            <a:r>
              <a:rPr lang="en-GB" sz="1400" dirty="0"/>
              <a:t>attribute can be set to either a </a:t>
            </a:r>
            <a:r>
              <a:rPr lang="en-GB" sz="1400" b="1" dirty="0">
                <a:solidFill>
                  <a:srgbClr val="00B050"/>
                </a:solidFill>
              </a:rPr>
              <a:t>comparator</a:t>
            </a:r>
            <a:r>
              <a:rPr lang="en-GB" sz="1400" dirty="0"/>
              <a:t> or </a:t>
            </a:r>
            <a:r>
              <a:rPr lang="en-GB" sz="1400" b="1" dirty="0">
                <a:solidFill>
                  <a:srgbClr val="00B050"/>
                </a:solidFill>
              </a:rPr>
              <a:t>natural ordering</a:t>
            </a:r>
            <a:endParaRPr lang="en-GB" sz="1400" b="1" dirty="0" smtClean="0">
              <a:solidFill>
                <a:srgbClr val="00B050"/>
              </a:solidFill>
            </a:endParaRPr>
          </a:p>
          <a:p>
            <a:r>
              <a:rPr lang="en-US" sz="1600" b="1" dirty="0"/>
              <a:t>&lt;list</a:t>
            </a:r>
            <a:r>
              <a:rPr lang="en-US" sz="1600" b="1" dirty="0" smtClean="0"/>
              <a:t>&gt; </a:t>
            </a:r>
            <a:r>
              <a:rPr lang="en-GB" sz="1600" dirty="0"/>
              <a:t>element and initialized with </a:t>
            </a:r>
            <a:r>
              <a:rPr lang="en-GB" sz="1600" dirty="0" smtClean="0"/>
              <a:t>java.util.</a:t>
            </a:r>
            <a:r>
              <a:rPr lang="en-GB" sz="1600" b="1" dirty="0" smtClean="0"/>
              <a:t>ArrayList</a:t>
            </a:r>
          </a:p>
          <a:p>
            <a:r>
              <a:rPr lang="en-GB" sz="1600" b="1" dirty="0"/>
              <a:t>&lt;bag&gt; </a:t>
            </a:r>
            <a:r>
              <a:rPr lang="en-GB" sz="1600" dirty="0"/>
              <a:t>or </a:t>
            </a:r>
            <a:r>
              <a:rPr lang="en-GB" sz="1600" b="1" dirty="0"/>
              <a:t>&lt;ibag&gt; </a:t>
            </a:r>
            <a:r>
              <a:rPr lang="en-GB" sz="1600" dirty="0"/>
              <a:t>element and initialized with </a:t>
            </a:r>
            <a:r>
              <a:rPr lang="en-GB" sz="1600" dirty="0" smtClean="0"/>
              <a:t>java.util.ArrayList </a:t>
            </a:r>
            <a:r>
              <a:rPr lang="en-GB" sz="1600" dirty="0" smtClean="0">
                <a:sym typeface="Wingdings" panose="05000000000000000000" pitchFamily="2" charset="2"/>
              </a:rPr>
              <a:t> Collection property</a:t>
            </a:r>
          </a:p>
          <a:p>
            <a:r>
              <a:rPr lang="en-GB" sz="1600" b="1" dirty="0"/>
              <a:t>&lt;map&gt; </a:t>
            </a:r>
            <a:r>
              <a:rPr lang="en-GB" sz="1600" dirty="0"/>
              <a:t>element and initialized with </a:t>
            </a:r>
            <a:r>
              <a:rPr lang="en-GB" sz="1600" dirty="0" smtClean="0"/>
              <a:t>java.util.</a:t>
            </a:r>
            <a:r>
              <a:rPr lang="en-GB" sz="1600" b="1" dirty="0" smtClean="0"/>
              <a:t>HashMap</a:t>
            </a:r>
          </a:p>
          <a:p>
            <a:r>
              <a:rPr lang="en-GB" sz="1600" b="1" dirty="0"/>
              <a:t>&lt;many-to-one&gt;</a:t>
            </a:r>
            <a:r>
              <a:rPr lang="en-GB" sz="1600" dirty="0"/>
              <a:t> element is used to define </a:t>
            </a:r>
            <a:r>
              <a:rPr lang="en-GB" sz="1600" b="1" dirty="0" smtClean="0">
                <a:solidFill>
                  <a:srgbClr val="00B050"/>
                </a:solidFill>
              </a:rPr>
              <a:t>many-to-one and </a:t>
            </a:r>
            <a:r>
              <a:rPr lang="en-GB" sz="1600" b="1" dirty="0">
                <a:solidFill>
                  <a:srgbClr val="00B050"/>
                </a:solidFill>
              </a:rPr>
              <a:t>one-to-one</a:t>
            </a:r>
            <a:r>
              <a:rPr lang="en-GB" sz="1600" b="1" dirty="0" smtClean="0">
                <a:solidFill>
                  <a:srgbClr val="00B050"/>
                </a:solidFill>
              </a:rPr>
              <a:t> </a:t>
            </a:r>
            <a:r>
              <a:rPr lang="en-GB" sz="1600" dirty="0" smtClean="0"/>
              <a:t>association</a:t>
            </a:r>
          </a:p>
          <a:p>
            <a:r>
              <a:rPr lang="en-GB" sz="1600" b="1" dirty="0"/>
              <a:t>&lt;many-to-many&gt;</a:t>
            </a:r>
            <a:r>
              <a:rPr lang="en-GB" sz="1600" dirty="0"/>
              <a:t> element indicates that one object relates to many other objects and column attributes are used to link intermediate </a:t>
            </a:r>
            <a:r>
              <a:rPr lang="en-GB" sz="1600" dirty="0" smtClean="0"/>
              <a:t>column</a:t>
            </a:r>
          </a:p>
          <a:p>
            <a:r>
              <a:rPr lang="en-GB" sz="1600" b="1" dirty="0"/>
              <a:t>&lt;one-to-many&gt;</a:t>
            </a:r>
            <a:r>
              <a:rPr lang="en-GB" sz="1600" dirty="0"/>
              <a:t> element of set element indicates that one object relates to many other </a:t>
            </a:r>
            <a:r>
              <a:rPr lang="en-GB" sz="1600" dirty="0" smtClean="0"/>
              <a:t>objects</a:t>
            </a:r>
          </a:p>
          <a:p>
            <a:pPr marL="0" indent="0">
              <a:buNone/>
            </a:pPr>
            <a:endParaRPr lang="en-GB" sz="1600" b="1" dirty="0" smtClean="0">
              <a:solidFill>
                <a:srgbClr val="00B050"/>
              </a:solidFill>
            </a:endParaRPr>
          </a:p>
        </p:txBody>
      </p:sp>
    </p:spTree>
    <p:extLst>
      <p:ext uri="{BB962C8B-B14F-4D97-AF65-F5344CB8AC3E}">
        <p14:creationId xmlns:p14="http://schemas.microsoft.com/office/powerpoint/2010/main" val="3579652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Differences</a:t>
            </a:r>
            <a:endParaRPr lang="en-US" dirty="0"/>
          </a:p>
        </p:txBody>
      </p:sp>
      <p:sp>
        <p:nvSpPr>
          <p:cNvPr id="3" name="Content Placeholder 2"/>
          <p:cNvSpPr>
            <a:spLocks noGrp="1"/>
          </p:cNvSpPr>
          <p:nvPr>
            <p:ph idx="1"/>
          </p:nvPr>
        </p:nvSpPr>
        <p:spPr/>
        <p:txBody>
          <a:bodyPr>
            <a:normAutofit/>
          </a:bodyPr>
          <a:lstStyle/>
          <a:p>
            <a:r>
              <a:rPr lang="en-GB" sz="1600" b="1" dirty="0"/>
              <a:t>session.save</a:t>
            </a:r>
            <a:r>
              <a:rPr lang="en-GB" sz="1600" dirty="0"/>
              <a:t> saves the object and </a:t>
            </a:r>
            <a:r>
              <a:rPr lang="en-GB" sz="1600" b="1" dirty="0">
                <a:solidFill>
                  <a:srgbClr val="00B050"/>
                </a:solidFill>
              </a:rPr>
              <a:t>returns the id </a:t>
            </a:r>
            <a:r>
              <a:rPr lang="en-GB" sz="1600" dirty="0"/>
              <a:t>of the instance whereas </a:t>
            </a:r>
            <a:r>
              <a:rPr lang="en-GB" sz="1600" b="1" dirty="0"/>
              <a:t>persist</a:t>
            </a:r>
            <a:r>
              <a:rPr lang="en-GB" sz="1600" dirty="0"/>
              <a:t> </a:t>
            </a:r>
            <a:r>
              <a:rPr lang="en-GB" sz="1600" b="1" dirty="0">
                <a:solidFill>
                  <a:srgbClr val="00B050"/>
                </a:solidFill>
              </a:rPr>
              <a:t>do not return anything</a:t>
            </a:r>
            <a:r>
              <a:rPr lang="en-GB" sz="1600" dirty="0"/>
              <a:t> after saving the </a:t>
            </a:r>
            <a:r>
              <a:rPr lang="en-GB" sz="1600" dirty="0" smtClean="0"/>
              <a:t>instance</a:t>
            </a:r>
          </a:p>
          <a:p>
            <a:r>
              <a:rPr lang="en-GB" sz="1600" b="1" dirty="0"/>
              <a:t>get() and load() </a:t>
            </a:r>
            <a:r>
              <a:rPr lang="en-GB" sz="1600" dirty="0"/>
              <a:t>methods of session </a:t>
            </a:r>
            <a:r>
              <a:rPr lang="en-GB" sz="1600" dirty="0" smtClean="0"/>
              <a:t>object</a:t>
            </a:r>
          </a:p>
          <a:p>
            <a:pPr lvl="1">
              <a:buFont typeface="Wingdings" panose="05000000000000000000" pitchFamily="2" charset="2"/>
              <a:buChar char="Ø"/>
            </a:pPr>
            <a:endParaRPr lang="en-GB" sz="1400" dirty="0" smtClean="0"/>
          </a:p>
          <a:p>
            <a:pPr lvl="1"/>
            <a:endParaRPr lang="en-GB" sz="1200" b="1" dirty="0" smtClean="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620180171"/>
              </p:ext>
            </p:extLst>
          </p:nvPr>
        </p:nvGraphicFramePr>
        <p:xfrm>
          <a:off x="755576" y="2780928"/>
          <a:ext cx="7488831" cy="1483360"/>
        </p:xfrm>
        <a:graphic>
          <a:graphicData uri="http://schemas.openxmlformats.org/drawingml/2006/table">
            <a:tbl>
              <a:tblPr firstRow="1" bandRow="1">
                <a:tableStyleId>{FABFCF23-3B69-468F-B69F-88F6DE6A72F2}</a:tableStyleId>
              </a:tblPr>
              <a:tblGrid>
                <a:gridCol w="2496277"/>
                <a:gridCol w="2496277"/>
                <a:gridCol w="2496277"/>
              </a:tblGrid>
              <a:tr h="370840">
                <a:tc>
                  <a:txBody>
                    <a:bodyPr/>
                    <a:lstStyle/>
                    <a:p>
                      <a:r>
                        <a:rPr lang="en-US" sz="1600" dirty="0" smtClean="0">
                          <a:solidFill>
                            <a:schemeClr val="tx1"/>
                          </a:solidFill>
                        </a:rPr>
                        <a:t>Parameter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solidFill>
                            <a:schemeClr val="tx1"/>
                          </a:solidFill>
                        </a:rPr>
                        <a:t>Get()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solidFill>
                            <a:schemeClr val="tx1"/>
                          </a:solidFill>
                        </a:rPr>
                        <a:t>Load()</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t>No data found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Returns</a:t>
                      </a:r>
                      <a:r>
                        <a:rPr lang="en-US" sz="1400" baseline="0" dirty="0" smtClean="0"/>
                        <a:t> null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kern="1200" dirty="0" smtClean="0">
                          <a:solidFill>
                            <a:schemeClr val="dk1"/>
                          </a:solidFill>
                          <a:effectLst/>
                          <a:latin typeface="+mn-lt"/>
                          <a:ea typeface="+mn-ea"/>
                          <a:cs typeface="+mn-cs"/>
                        </a:rPr>
                        <a:t>ObjectNotFoundException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t>Hit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Always hits the database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Doesn’t hit</a:t>
                      </a:r>
                      <a:r>
                        <a:rPr lang="en-US" sz="1400" baseline="0" dirty="0" smtClean="0"/>
                        <a:t> the database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t>Return object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Actual object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Proxy object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523482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Lazy Loading</a:t>
            </a:r>
            <a:endParaRPr lang="en-US" dirty="0"/>
          </a:p>
        </p:txBody>
      </p:sp>
      <p:sp>
        <p:nvSpPr>
          <p:cNvPr id="3" name="Content Placeholder 2"/>
          <p:cNvSpPr>
            <a:spLocks noGrp="1"/>
          </p:cNvSpPr>
          <p:nvPr>
            <p:ph idx="1"/>
          </p:nvPr>
        </p:nvSpPr>
        <p:spPr/>
        <p:txBody>
          <a:bodyPr>
            <a:normAutofit/>
          </a:bodyPr>
          <a:lstStyle/>
          <a:p>
            <a:r>
              <a:rPr lang="en-GB" sz="1600" b="1" dirty="0"/>
              <a:t>Lazy loading </a:t>
            </a:r>
            <a:r>
              <a:rPr lang="en-GB" sz="1600" dirty="0"/>
              <a:t>is a technique in which objects are loaded on demand basis. Since Hibernate 3, </a:t>
            </a:r>
            <a:r>
              <a:rPr lang="en-GB" sz="1600" b="1" dirty="0">
                <a:solidFill>
                  <a:srgbClr val="00B050"/>
                </a:solidFill>
              </a:rPr>
              <a:t>lazy loading is by default</a:t>
            </a:r>
            <a:r>
              <a:rPr lang="en-GB" sz="1600" dirty="0"/>
              <a:t>, enabled so that child objects are not loaded when parent is </a:t>
            </a:r>
            <a:r>
              <a:rPr lang="en-GB" sz="1600" dirty="0" smtClean="0"/>
              <a:t>loaded</a:t>
            </a:r>
          </a:p>
          <a:p>
            <a:r>
              <a:rPr lang="en-GB" sz="1600" dirty="0"/>
              <a:t>HQL stands for Hibernate Query Language. It takes java objects in the same way as SQL takes tables. HQL is a Object Oriented Query language and is database independent</a:t>
            </a:r>
            <a:endParaRPr lang="en-GB" sz="1600" dirty="0" smtClean="0"/>
          </a:p>
          <a:p>
            <a:pPr lvl="1"/>
            <a:endParaRPr lang="en-GB" sz="1600" b="1" dirty="0" smtClean="0">
              <a:solidFill>
                <a:srgbClr val="00B050"/>
              </a:solidFill>
            </a:endParaRPr>
          </a:p>
        </p:txBody>
      </p:sp>
    </p:spTree>
    <p:extLst>
      <p:ext uri="{BB962C8B-B14F-4D97-AF65-F5344CB8AC3E}">
        <p14:creationId xmlns:p14="http://schemas.microsoft.com/office/powerpoint/2010/main" val="27701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Cache</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b="1" dirty="0"/>
              <a:t>first-level cache </a:t>
            </a:r>
            <a:r>
              <a:rPr lang="en-GB" sz="1600" dirty="0"/>
              <a:t>is the </a:t>
            </a:r>
            <a:r>
              <a:rPr lang="en-GB" sz="1600" b="1" dirty="0"/>
              <a:t>Session cache </a:t>
            </a:r>
            <a:r>
              <a:rPr lang="en-GB" sz="1600" dirty="0"/>
              <a:t>and is a mandatory cache through which all requests must pass. The Session object keeps an object under its own power before committing it to the </a:t>
            </a:r>
            <a:r>
              <a:rPr lang="en-GB" sz="1600" dirty="0" smtClean="0"/>
              <a:t>database</a:t>
            </a:r>
          </a:p>
          <a:p>
            <a:r>
              <a:rPr lang="en-GB" sz="1600" b="1" dirty="0">
                <a:solidFill>
                  <a:srgbClr val="00B050"/>
                </a:solidFill>
              </a:rPr>
              <a:t>Second level cache</a:t>
            </a:r>
            <a:r>
              <a:rPr lang="en-GB" sz="1600" dirty="0"/>
              <a:t> is an optional cache and first-level cache will always be consulted before any attempt is made to locate an object in the second-level cache. The second-level cache can be configured on a per-class and per-collection basis and mainly responsible for </a:t>
            </a:r>
            <a:r>
              <a:rPr lang="en-GB" sz="1600" b="1" dirty="0">
                <a:solidFill>
                  <a:srgbClr val="00B050"/>
                </a:solidFill>
              </a:rPr>
              <a:t>caching objects across </a:t>
            </a:r>
            <a:r>
              <a:rPr lang="en-GB" sz="1600" b="1" dirty="0" smtClean="0">
                <a:solidFill>
                  <a:srgbClr val="00B050"/>
                </a:solidFill>
              </a:rPr>
              <a:t>sessions</a:t>
            </a:r>
          </a:p>
          <a:p>
            <a:r>
              <a:rPr lang="en-GB" sz="1600" b="1" dirty="0" smtClean="0"/>
              <a:t>Query Level Cache: </a:t>
            </a:r>
            <a:r>
              <a:rPr lang="en-GB" sz="1600" dirty="0"/>
              <a:t>Hibernate also implements a cache for query </a:t>
            </a:r>
            <a:r>
              <a:rPr lang="en-GB" sz="1600" dirty="0" smtClean="0"/>
              <a:t>result sets </a:t>
            </a:r>
            <a:r>
              <a:rPr lang="en-GB" sz="1600" dirty="0"/>
              <a:t>that integrates closely with the second-level cache.</a:t>
            </a:r>
          </a:p>
          <a:p>
            <a:r>
              <a:rPr lang="en-GB" sz="1600" dirty="0"/>
              <a:t>This is an optional feature and requires </a:t>
            </a:r>
            <a:r>
              <a:rPr lang="en-GB" sz="1600" b="1" dirty="0">
                <a:solidFill>
                  <a:srgbClr val="00B050"/>
                </a:solidFill>
              </a:rPr>
              <a:t>two additional physical cache regions </a:t>
            </a:r>
            <a:r>
              <a:rPr lang="en-GB" sz="1600" dirty="0"/>
              <a:t>that hold the cached query results and the timestamps when a table was last updated. This is only useful for queries that are run frequently with the same parameters.</a:t>
            </a:r>
          </a:p>
          <a:p>
            <a:endParaRPr lang="en-GB" sz="1600" b="1" dirty="0" smtClean="0"/>
          </a:p>
          <a:p>
            <a:endParaRPr lang="en-GB" sz="1600" b="1" dirty="0" smtClean="0">
              <a:solidFill>
                <a:srgbClr val="00B050"/>
              </a:solidFill>
            </a:endParaRPr>
          </a:p>
        </p:txBody>
      </p:sp>
    </p:spTree>
    <p:extLst>
      <p:ext uri="{BB962C8B-B14F-4D97-AF65-F5344CB8AC3E}">
        <p14:creationId xmlns:p14="http://schemas.microsoft.com/office/powerpoint/2010/main" val="1203762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Concurrency Strategies</a:t>
            </a:r>
            <a:endParaRPr lang="en-US" dirty="0"/>
          </a:p>
        </p:txBody>
      </p:sp>
      <p:sp>
        <p:nvSpPr>
          <p:cNvPr id="3" name="Content Placeholder 2"/>
          <p:cNvSpPr>
            <a:spLocks noGrp="1"/>
          </p:cNvSpPr>
          <p:nvPr>
            <p:ph idx="1"/>
          </p:nvPr>
        </p:nvSpPr>
        <p:spPr/>
        <p:txBody>
          <a:bodyPr>
            <a:normAutofit/>
          </a:bodyPr>
          <a:lstStyle/>
          <a:p>
            <a:r>
              <a:rPr lang="en-GB" sz="1600" dirty="0"/>
              <a:t>A </a:t>
            </a:r>
            <a:r>
              <a:rPr lang="en-GB" sz="1600" b="1" dirty="0"/>
              <a:t>concurrency strategy </a:t>
            </a:r>
            <a:r>
              <a:rPr lang="en-GB" sz="1600" dirty="0"/>
              <a:t>is a mediator which responsible for </a:t>
            </a:r>
            <a:r>
              <a:rPr lang="en-GB" sz="1600" b="1" dirty="0"/>
              <a:t>storing</a:t>
            </a:r>
            <a:r>
              <a:rPr lang="en-GB" sz="1600" dirty="0"/>
              <a:t> items of data in the cache and </a:t>
            </a:r>
            <a:r>
              <a:rPr lang="en-GB" sz="1600" b="1" dirty="0"/>
              <a:t>retrieving</a:t>
            </a:r>
            <a:r>
              <a:rPr lang="en-GB" sz="1600" dirty="0"/>
              <a:t> them from the </a:t>
            </a:r>
            <a:r>
              <a:rPr lang="en-GB" sz="1600" b="1" dirty="0" smtClean="0"/>
              <a:t>cache</a:t>
            </a:r>
            <a:r>
              <a:rPr lang="en-GB" sz="1600" dirty="0" smtClean="0"/>
              <a:t>. </a:t>
            </a:r>
            <a:r>
              <a:rPr lang="en-GB" sz="1600" dirty="0"/>
              <a:t>If you are going to enable a second-level cache, you will have to decide, for each persistent class and collection, which cache concurrency strategy to </a:t>
            </a:r>
            <a:r>
              <a:rPr lang="en-GB" sz="1600" dirty="0" smtClean="0"/>
              <a:t>use</a:t>
            </a:r>
          </a:p>
          <a:p>
            <a:r>
              <a:rPr lang="en-US" sz="1600" b="1" dirty="0" smtClean="0"/>
              <a:t>Transactional </a:t>
            </a:r>
            <a:r>
              <a:rPr lang="en-US" sz="1600" dirty="0" smtClean="0"/>
              <a:t>- </a:t>
            </a:r>
            <a:r>
              <a:rPr lang="en-GB" sz="1600" dirty="0"/>
              <a:t>Use this strategy for </a:t>
            </a:r>
            <a:r>
              <a:rPr lang="en-GB" sz="1600" b="1" dirty="0"/>
              <a:t>read-mostly data </a:t>
            </a:r>
            <a:r>
              <a:rPr lang="en-GB" sz="1600" dirty="0"/>
              <a:t>where it is critical to prevent stale data in concurrent transactions</a:t>
            </a:r>
            <a:r>
              <a:rPr lang="en-GB" sz="1600" dirty="0" smtClean="0"/>
              <a:t>, in </a:t>
            </a:r>
            <a:r>
              <a:rPr lang="en-GB" sz="1600" dirty="0"/>
              <a:t>the rare case of an </a:t>
            </a:r>
            <a:r>
              <a:rPr lang="en-GB" sz="1600" dirty="0" smtClean="0"/>
              <a:t>update</a:t>
            </a:r>
          </a:p>
          <a:p>
            <a:r>
              <a:rPr lang="en-GB" sz="1600" b="1" dirty="0"/>
              <a:t>Read-write:</a:t>
            </a:r>
            <a:r>
              <a:rPr lang="en-GB" sz="1600" dirty="0"/>
              <a:t> Again use this strategy for </a:t>
            </a:r>
            <a:r>
              <a:rPr lang="en-GB" sz="1600" b="1" dirty="0"/>
              <a:t>read-mostly data </a:t>
            </a:r>
            <a:r>
              <a:rPr lang="en-GB" sz="1600" dirty="0"/>
              <a:t>where it is critical to prevent stale data in concurrent transactions</a:t>
            </a:r>
            <a:r>
              <a:rPr lang="en-GB" sz="1600" dirty="0" smtClean="0"/>
              <a:t>, in </a:t>
            </a:r>
            <a:r>
              <a:rPr lang="en-GB" sz="1600" dirty="0"/>
              <a:t>the rare case of an </a:t>
            </a:r>
            <a:r>
              <a:rPr lang="en-GB" sz="1600" dirty="0" smtClean="0"/>
              <a:t>update</a:t>
            </a:r>
          </a:p>
          <a:p>
            <a:r>
              <a:rPr lang="en-GB" sz="1600" b="1" dirty="0"/>
              <a:t>Nonstrict-read-write:</a:t>
            </a:r>
            <a:r>
              <a:rPr lang="en-GB" sz="1600" dirty="0"/>
              <a:t> This strategy makes </a:t>
            </a:r>
            <a:r>
              <a:rPr lang="en-GB" sz="1600" b="1" dirty="0">
                <a:solidFill>
                  <a:srgbClr val="00B050"/>
                </a:solidFill>
              </a:rPr>
              <a:t>no guarantee of consistency between the cache and the database</a:t>
            </a:r>
            <a:r>
              <a:rPr lang="en-GB" sz="1600" dirty="0"/>
              <a:t>. Use this strategy if data hardly ever changes and a small likelihood of stale data is not of critical </a:t>
            </a:r>
            <a:r>
              <a:rPr lang="en-GB" sz="1600" dirty="0" smtClean="0"/>
              <a:t>concern</a:t>
            </a:r>
          </a:p>
          <a:p>
            <a:r>
              <a:rPr lang="en-GB" sz="1600" b="1" dirty="0"/>
              <a:t>Read-only:</a:t>
            </a:r>
            <a:r>
              <a:rPr lang="en-GB" sz="1600" dirty="0"/>
              <a:t> A concurrency strategy suitable for data which </a:t>
            </a:r>
            <a:r>
              <a:rPr lang="en-GB" sz="1600" b="1" dirty="0">
                <a:solidFill>
                  <a:srgbClr val="00B050"/>
                </a:solidFill>
              </a:rPr>
              <a:t>never changes</a:t>
            </a:r>
            <a:r>
              <a:rPr lang="en-GB" sz="1600" dirty="0"/>
              <a:t>. Use it for reference data only</a:t>
            </a:r>
            <a:endParaRPr lang="en-GB" sz="1600" b="1" dirty="0" smtClean="0"/>
          </a:p>
          <a:p>
            <a:endParaRPr lang="en-GB" sz="1600" b="1" dirty="0" smtClean="0">
              <a:solidFill>
                <a:srgbClr val="00B050"/>
              </a:solidFill>
            </a:endParaRPr>
          </a:p>
        </p:txBody>
      </p:sp>
    </p:spTree>
    <p:extLst>
      <p:ext uri="{BB962C8B-B14F-4D97-AF65-F5344CB8AC3E}">
        <p14:creationId xmlns:p14="http://schemas.microsoft.com/office/powerpoint/2010/main" val="819173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JPA – Performance Metrics</a:t>
            </a:r>
            <a:endParaRPr lang="en-US" dirty="0"/>
          </a:p>
        </p:txBody>
      </p:sp>
      <p:sp>
        <p:nvSpPr>
          <p:cNvPr id="3" name="Content Placeholder 2"/>
          <p:cNvSpPr>
            <a:spLocks noGrp="1"/>
          </p:cNvSpPr>
          <p:nvPr>
            <p:ph idx="1"/>
          </p:nvPr>
        </p:nvSpPr>
        <p:spPr/>
        <p:txBody>
          <a:bodyPr>
            <a:normAutofit/>
          </a:bodyPr>
          <a:lstStyle/>
          <a:p>
            <a:r>
              <a:rPr lang="en-GB" sz="1600" dirty="0"/>
              <a:t>What are the actual queries being performed against a RDBMS</a:t>
            </a:r>
            <a:r>
              <a:rPr lang="en-GB" sz="1600" dirty="0" smtClean="0"/>
              <a:t>?</a:t>
            </a:r>
          </a:p>
          <a:p>
            <a:r>
              <a:rPr lang="en-GB" sz="1600" dirty="0"/>
              <a:t>How long does each query take?</a:t>
            </a:r>
          </a:p>
          <a:p>
            <a:r>
              <a:rPr lang="en-GB" sz="1600" dirty="0"/>
              <a:t>Are queries being performed constantly against the RDBMS or is a cache being used?</a:t>
            </a:r>
          </a:p>
          <a:p>
            <a:r>
              <a:rPr lang="en-GB" sz="1600" b="1" dirty="0" smtClean="0"/>
              <a:t>Enhancement Process:</a:t>
            </a:r>
          </a:p>
          <a:p>
            <a:pPr lvl="1">
              <a:buFont typeface="Wingdings" panose="05000000000000000000" pitchFamily="2" charset="2"/>
              <a:buChar char="Ø"/>
            </a:pPr>
            <a:r>
              <a:rPr lang="en-GB" sz="1400" dirty="0" smtClean="0"/>
              <a:t>OpenJPA Enhancement process</a:t>
            </a:r>
          </a:p>
          <a:p>
            <a:pPr lvl="1">
              <a:buFont typeface="Wingdings" panose="05000000000000000000" pitchFamily="2" charset="2"/>
              <a:buChar char="Ø"/>
            </a:pPr>
            <a:r>
              <a:rPr lang="en-GB" sz="1400" dirty="0" smtClean="0"/>
              <a:t>EclipseLink </a:t>
            </a:r>
            <a:r>
              <a:rPr lang="en-GB" sz="1400" dirty="0"/>
              <a:t>calls this 'enhancement' process by the more technical term: </a:t>
            </a:r>
            <a:r>
              <a:rPr lang="en-GB" sz="1400" b="1" dirty="0"/>
              <a:t>W</a:t>
            </a:r>
            <a:r>
              <a:rPr lang="en-GB" sz="1400" b="1" dirty="0" smtClean="0"/>
              <a:t>eaving</a:t>
            </a:r>
          </a:p>
          <a:p>
            <a:pPr lvl="1">
              <a:buFont typeface="Wingdings" panose="05000000000000000000" pitchFamily="2" charset="2"/>
              <a:buChar char="Ø"/>
            </a:pPr>
            <a:r>
              <a:rPr lang="en-GB" sz="1400" dirty="0" smtClean="0"/>
              <a:t>Weaving </a:t>
            </a:r>
            <a:r>
              <a:rPr lang="en-GB" sz="1400" dirty="0"/>
              <a:t>in EclipseLink can take place at either </a:t>
            </a:r>
            <a:r>
              <a:rPr lang="en-GB" sz="1400" dirty="0" smtClean="0"/>
              <a:t>build-time or run-time</a:t>
            </a:r>
          </a:p>
          <a:p>
            <a:pPr lvl="1">
              <a:buFont typeface="Wingdings" panose="05000000000000000000" pitchFamily="2" charset="2"/>
              <a:buChar char="Ø"/>
            </a:pPr>
            <a:r>
              <a:rPr lang="en-GB" sz="1400" dirty="0"/>
              <a:t>Hibernate doesn't require neither enhancing JPA entities or </a:t>
            </a:r>
            <a:r>
              <a:rPr lang="en-GB" sz="1400" dirty="0" smtClean="0"/>
              <a:t>weaving</a:t>
            </a:r>
          </a:p>
          <a:p>
            <a:pPr lvl="1">
              <a:buFont typeface="Wingdings" panose="05000000000000000000" pitchFamily="2" charset="2"/>
              <a:buChar char="Ø"/>
            </a:pPr>
            <a:r>
              <a:rPr lang="en-GB" sz="1400" dirty="0"/>
              <a:t>Hibernate's performance ranks high compared to its </a:t>
            </a:r>
            <a:r>
              <a:rPr lang="en-GB" sz="1400" dirty="0" smtClean="0"/>
              <a:t>counterparts</a:t>
            </a:r>
          </a:p>
          <a:p>
            <a:pPr lvl="1">
              <a:buFont typeface="Wingdings" panose="05000000000000000000" pitchFamily="2" charset="2"/>
              <a:buChar char="Ø"/>
            </a:pPr>
            <a:r>
              <a:rPr lang="en-GB" sz="1400" dirty="0" smtClean="0"/>
              <a:t>Where </a:t>
            </a:r>
            <a:r>
              <a:rPr lang="en-GB" sz="1400" dirty="0"/>
              <a:t>as OpenJPA and EclipseLink require a separate and monolithic step -- at build-time or run-time -- to achieve JPA optimization techniques, Hibernate falls back to the use of granular properties specified in an application's persistence.xml </a:t>
            </a:r>
            <a:r>
              <a:rPr lang="en-GB" sz="1400" dirty="0" smtClean="0"/>
              <a:t>file</a:t>
            </a:r>
          </a:p>
          <a:p>
            <a:pPr lvl="1">
              <a:buFont typeface="Wingdings" panose="05000000000000000000" pitchFamily="2" charset="2"/>
              <a:buChar char="Ø"/>
            </a:pPr>
            <a:r>
              <a:rPr lang="en-GB" sz="1400" dirty="0"/>
              <a:t>Unlike OpenJPA and Hibernate, EclipseLink's second level cache is enabled by default, </a:t>
            </a:r>
            <a:r>
              <a:rPr lang="en-GB" sz="1400" dirty="0" smtClean="0"/>
              <a:t>therefore </a:t>
            </a:r>
            <a:r>
              <a:rPr lang="en-GB" sz="1400" dirty="0"/>
              <a:t>there is no need to provide any additional </a:t>
            </a:r>
            <a:r>
              <a:rPr lang="en-GB" sz="1400" dirty="0" smtClean="0"/>
              <a:t>configuration</a:t>
            </a:r>
            <a:endParaRPr lang="en-GB" sz="1400" b="1" dirty="0"/>
          </a:p>
        </p:txBody>
      </p:sp>
    </p:spTree>
    <p:extLst>
      <p:ext uri="{BB962C8B-B14F-4D97-AF65-F5344CB8AC3E}">
        <p14:creationId xmlns:p14="http://schemas.microsoft.com/office/powerpoint/2010/main" val="12477754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JPA – </a:t>
            </a:r>
            <a:r>
              <a:rPr lang="en-US" dirty="0" smtClean="0"/>
              <a:t>EclipseLink when to use?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57215215"/>
              </p:ext>
            </p:extLst>
          </p:nvPr>
        </p:nvGraphicFramePr>
        <p:xfrm>
          <a:off x="611560" y="1772816"/>
          <a:ext cx="6096000" cy="3942080"/>
        </p:xfrm>
        <a:graphic>
          <a:graphicData uri="http://schemas.openxmlformats.org/drawingml/2006/table">
            <a:tbl>
              <a:tblPr firstRow="1" bandRow="1">
                <a:tableStyleId>{5A111915-BE36-4E01-A7E5-04B1672EAD32}</a:tableStyleId>
              </a:tblPr>
              <a:tblGrid>
                <a:gridCol w="2032000"/>
                <a:gridCol w="2032000"/>
                <a:gridCol w="2032000"/>
              </a:tblGrid>
              <a:tr h="370840">
                <a:tc>
                  <a:txBody>
                    <a:bodyPr/>
                    <a:lstStyle/>
                    <a:p>
                      <a:r>
                        <a:rPr lang="en-US" dirty="0" smtClean="0"/>
                        <a:t>Parameter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EclipseLink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Hibernate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JPA2</a:t>
                      </a:r>
                      <a:r>
                        <a:rPr lang="en-US" baseline="0" dirty="0" smtClean="0"/>
                        <a:t> Compliant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Yes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Native SQL functions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Yes,</a:t>
                      </a:r>
                      <a:r>
                        <a:rPr lang="en-US" baseline="0" dirty="0" smtClean="0"/>
                        <a:t> can be used directly in JPQL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Persistent Operations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Slower</a:t>
                      </a:r>
                      <a:r>
                        <a:rPr lang="en-US" baseline="0" dirty="0" smtClean="0"/>
                        <a:t> compared to Hibernate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Better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Retrieval Operations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Better</a:t>
                      </a:r>
                      <a:r>
                        <a:rPr lang="en-US" baseline="0" dirty="0" smtClean="0"/>
                        <a:t> compared to Hibernate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Slower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Update Operations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Equal in performance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Equal in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Remove Operations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Slower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Performs better than EclipseLink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15636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US" dirty="0"/>
          </a:p>
        </p:txBody>
      </p:sp>
      <p:sp>
        <p:nvSpPr>
          <p:cNvPr id="3" name="Content Placeholder 2"/>
          <p:cNvSpPr>
            <a:spLocks noGrp="1"/>
          </p:cNvSpPr>
          <p:nvPr>
            <p:ph idx="1"/>
          </p:nvPr>
        </p:nvSpPr>
        <p:spPr/>
        <p:txBody>
          <a:bodyPr>
            <a:normAutofit/>
          </a:bodyPr>
          <a:lstStyle/>
          <a:p>
            <a:r>
              <a:rPr lang="en-GB" sz="1600" dirty="0"/>
              <a:t>Hibernate is an Object-Relational Mapping(ORM) solution for JAVA </a:t>
            </a:r>
            <a:endParaRPr lang="en-GB" sz="1600" dirty="0" smtClean="0"/>
          </a:p>
          <a:p>
            <a:r>
              <a:rPr lang="en-GB" sz="1600" dirty="0" smtClean="0"/>
              <a:t>Open </a:t>
            </a:r>
            <a:r>
              <a:rPr lang="en-GB" sz="1600" dirty="0"/>
              <a:t>source persistent framework </a:t>
            </a:r>
            <a:endParaRPr lang="en-GB" sz="1600" dirty="0" smtClean="0"/>
          </a:p>
          <a:p>
            <a:r>
              <a:rPr lang="en-GB" sz="1600" dirty="0" smtClean="0"/>
              <a:t>Powerful</a:t>
            </a:r>
            <a:r>
              <a:rPr lang="en-GB" sz="1600" dirty="0"/>
              <a:t>, high performance Object-Relational Persistence and Query service for any Java </a:t>
            </a:r>
            <a:r>
              <a:rPr lang="en-GB" sz="1600" dirty="0" smtClean="0"/>
              <a:t>Application</a:t>
            </a:r>
          </a:p>
          <a:p>
            <a:r>
              <a:rPr lang="en-GB" sz="1600" dirty="0"/>
              <a:t>Hibernate maps Java classes to database tables and from Java data types to SQL data types and relieve the developer from 95% of common data persistence related programming tasks</a:t>
            </a:r>
            <a:endParaRPr lang="en-GB" sz="1600" dirty="0" smtClean="0"/>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a:t>
            </a:r>
            <a:r>
              <a:rPr lang="en-US" sz="1600" dirty="0" smtClean="0">
                <a:hlinkClick r:id="rId2"/>
              </a:rPr>
              <a:t>www.tutorialspoint.com/hibernate/hibernate_interview_questions.htm</a:t>
            </a:r>
            <a:endParaRPr lang="en-US" sz="1600" dirty="0" smtClean="0"/>
          </a:p>
          <a:p>
            <a:r>
              <a:rPr lang="en-US" sz="1600" dirty="0"/>
              <a:t>https://dzone.com/articles/jpa-performance-optimization</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 Benefits</a:t>
            </a:r>
            <a:endParaRPr lang="en-US" dirty="0"/>
          </a:p>
        </p:txBody>
      </p:sp>
      <p:sp>
        <p:nvSpPr>
          <p:cNvPr id="3" name="Content Placeholder 2"/>
          <p:cNvSpPr>
            <a:spLocks noGrp="1"/>
          </p:cNvSpPr>
          <p:nvPr>
            <p:ph idx="1"/>
          </p:nvPr>
        </p:nvSpPr>
        <p:spPr/>
        <p:txBody>
          <a:bodyPr>
            <a:normAutofit/>
          </a:bodyPr>
          <a:lstStyle/>
          <a:p>
            <a:r>
              <a:rPr lang="en-GB" sz="1600" dirty="0"/>
              <a:t>Hibernate takes care of mapping Java classes to database tables using XML files and without writing any line of </a:t>
            </a:r>
            <a:r>
              <a:rPr lang="en-GB" sz="1600" dirty="0" smtClean="0"/>
              <a:t>code</a:t>
            </a:r>
          </a:p>
          <a:p>
            <a:r>
              <a:rPr lang="en-GB" sz="1600" dirty="0"/>
              <a:t>Provides simple APIs for storing and retrieving Java objects directly to and from the </a:t>
            </a:r>
            <a:r>
              <a:rPr lang="en-GB" sz="1600" dirty="0" smtClean="0"/>
              <a:t>database</a:t>
            </a:r>
          </a:p>
          <a:p>
            <a:r>
              <a:rPr lang="en-GB" sz="1600" dirty="0"/>
              <a:t>Hibernate does not require an application server to </a:t>
            </a:r>
            <a:r>
              <a:rPr lang="en-GB" sz="1600" dirty="0" smtClean="0"/>
              <a:t>operate</a:t>
            </a:r>
            <a:endParaRPr lang="en-GB" sz="1600" b="1" dirty="0" smtClean="0"/>
          </a:p>
          <a:p>
            <a:r>
              <a:rPr lang="en-GB" sz="1600" dirty="0"/>
              <a:t>Minimize database access with </a:t>
            </a:r>
            <a:r>
              <a:rPr lang="en-GB" sz="1600" b="1" dirty="0"/>
              <a:t>smart fetching </a:t>
            </a:r>
            <a:r>
              <a:rPr lang="en-GB" sz="1600" b="1" dirty="0" smtClean="0"/>
              <a:t>strategies</a:t>
            </a:r>
          </a:p>
          <a:p>
            <a:r>
              <a:rPr lang="en-GB" sz="1600" dirty="0"/>
              <a:t>Provides Simple querying of data</a:t>
            </a:r>
          </a:p>
        </p:txBody>
      </p:sp>
    </p:spTree>
    <p:extLst>
      <p:ext uri="{BB962C8B-B14F-4D97-AF65-F5344CB8AC3E}">
        <p14:creationId xmlns:p14="http://schemas.microsoft.com/office/powerpoint/2010/main" val="1990509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Key Component/Objects</a:t>
            </a:r>
            <a:endParaRPr lang="en-US" dirty="0"/>
          </a:p>
        </p:txBody>
      </p:sp>
      <p:sp>
        <p:nvSpPr>
          <p:cNvPr id="3" name="Content Placeholder 2"/>
          <p:cNvSpPr>
            <a:spLocks noGrp="1"/>
          </p:cNvSpPr>
          <p:nvPr>
            <p:ph idx="1"/>
          </p:nvPr>
        </p:nvSpPr>
        <p:spPr/>
        <p:txBody>
          <a:bodyPr>
            <a:normAutofit/>
          </a:bodyPr>
          <a:lstStyle/>
          <a:p>
            <a:r>
              <a:rPr lang="en-GB" sz="1600" b="1" dirty="0" smtClean="0"/>
              <a:t>Configuration</a:t>
            </a:r>
            <a:r>
              <a:rPr lang="en-GB" sz="1600" dirty="0" smtClean="0"/>
              <a:t> - </a:t>
            </a:r>
            <a:r>
              <a:rPr lang="en-GB" sz="1600" dirty="0"/>
              <a:t>Represents a configuration or properties file required by the Hibernate</a:t>
            </a:r>
            <a:endParaRPr lang="en-GB" sz="1600" dirty="0" smtClean="0"/>
          </a:p>
          <a:p>
            <a:r>
              <a:rPr lang="en-GB" sz="1600" b="1" dirty="0" smtClean="0"/>
              <a:t>SessionFactory</a:t>
            </a:r>
            <a:r>
              <a:rPr lang="en-GB" sz="1600" dirty="0" smtClean="0"/>
              <a:t> - </a:t>
            </a:r>
            <a:r>
              <a:rPr lang="en-GB" sz="1600" dirty="0"/>
              <a:t>Configures Hibernate for the application using the supplied configuration file and allows for a Session object to be instantiated</a:t>
            </a:r>
            <a:endParaRPr lang="en-GB" sz="1600" dirty="0" smtClean="0"/>
          </a:p>
          <a:p>
            <a:r>
              <a:rPr lang="en-GB" sz="1600" b="1" dirty="0" smtClean="0"/>
              <a:t>Session</a:t>
            </a:r>
            <a:r>
              <a:rPr lang="en-GB" sz="1600" dirty="0" smtClean="0"/>
              <a:t> - </a:t>
            </a:r>
            <a:r>
              <a:rPr lang="en-GB" sz="1600" dirty="0"/>
              <a:t>Used to get a physical connection with a database</a:t>
            </a:r>
            <a:endParaRPr lang="en-GB" sz="1600" dirty="0" smtClean="0"/>
          </a:p>
          <a:p>
            <a:r>
              <a:rPr lang="en-GB" sz="1600" b="1" dirty="0" smtClean="0"/>
              <a:t>Transaction</a:t>
            </a:r>
            <a:r>
              <a:rPr lang="en-GB" sz="1600" dirty="0" smtClean="0"/>
              <a:t> - </a:t>
            </a:r>
            <a:r>
              <a:rPr lang="en-GB" sz="1600" dirty="0"/>
              <a:t>Represents a unit of work with the database and most of the RDBMS supports transaction functionality</a:t>
            </a:r>
            <a:endParaRPr lang="en-GB" sz="1600" dirty="0" smtClean="0"/>
          </a:p>
          <a:p>
            <a:r>
              <a:rPr lang="en-GB" sz="1600" b="1" dirty="0" smtClean="0"/>
              <a:t>Query </a:t>
            </a:r>
            <a:r>
              <a:rPr lang="en-GB" sz="1600" dirty="0" smtClean="0"/>
              <a:t>-</a:t>
            </a:r>
            <a:r>
              <a:rPr lang="en-GB" sz="1600" b="1" dirty="0" smtClean="0"/>
              <a:t> </a:t>
            </a:r>
            <a:r>
              <a:rPr lang="en-GB" sz="1600" dirty="0"/>
              <a:t>Uses SQL or Hibernate Query Language (HQL) string to retrieve data from the database and create objects</a:t>
            </a:r>
            <a:endParaRPr lang="en-GB" sz="1600" b="1" dirty="0" smtClean="0"/>
          </a:p>
          <a:p>
            <a:r>
              <a:rPr lang="en-GB" sz="1600" b="1" dirty="0" smtClean="0"/>
              <a:t>Criteria</a:t>
            </a:r>
            <a:r>
              <a:rPr lang="en-GB" sz="1600" dirty="0" smtClean="0"/>
              <a:t> - </a:t>
            </a:r>
            <a:r>
              <a:rPr lang="en-GB" sz="1600" dirty="0"/>
              <a:t>Used to create and execute object oriented criteria queries to retrieve objects</a:t>
            </a:r>
          </a:p>
        </p:txBody>
      </p:sp>
    </p:spTree>
    <p:extLst>
      <p:ext uri="{BB962C8B-B14F-4D97-AF65-F5344CB8AC3E}">
        <p14:creationId xmlns:p14="http://schemas.microsoft.com/office/powerpoint/2010/main" val="2419899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Configuration Object</a:t>
            </a:r>
            <a:endParaRPr lang="en-US" dirty="0"/>
          </a:p>
        </p:txBody>
      </p:sp>
      <p:sp>
        <p:nvSpPr>
          <p:cNvPr id="3" name="Content Placeholder 2"/>
          <p:cNvSpPr>
            <a:spLocks noGrp="1"/>
          </p:cNvSpPr>
          <p:nvPr>
            <p:ph idx="1"/>
          </p:nvPr>
        </p:nvSpPr>
        <p:spPr/>
        <p:txBody>
          <a:bodyPr>
            <a:normAutofit/>
          </a:bodyPr>
          <a:lstStyle/>
          <a:p>
            <a:r>
              <a:rPr lang="en-GB" sz="1600" b="1" dirty="0"/>
              <a:t>Database Connection:</a:t>
            </a:r>
            <a:r>
              <a:rPr lang="en-GB" sz="1600" dirty="0"/>
              <a:t> This is handled through one or more configuration files supported by Hibernate. These files </a:t>
            </a:r>
            <a:r>
              <a:rPr lang="en-GB" sz="1600" dirty="0" smtClean="0"/>
              <a:t>are </a:t>
            </a:r>
            <a:r>
              <a:rPr lang="en-GB" sz="1600" b="1" dirty="0" smtClean="0"/>
              <a:t>hibernate.properties</a:t>
            </a:r>
            <a:r>
              <a:rPr lang="en-GB" sz="1600" dirty="0"/>
              <a:t> and </a:t>
            </a:r>
            <a:r>
              <a:rPr lang="en-GB" sz="1600" b="1" dirty="0" smtClean="0"/>
              <a:t>hibernate.cfg.xml</a:t>
            </a:r>
          </a:p>
          <a:p>
            <a:r>
              <a:rPr lang="en-US" sz="1600" dirty="0"/>
              <a:t>Class Mapping Setup</a:t>
            </a:r>
            <a:endParaRPr lang="en-GB" sz="1600" dirty="0" smtClean="0"/>
          </a:p>
          <a:p>
            <a:r>
              <a:rPr lang="en-GB" sz="1600" dirty="0"/>
              <a:t>The Configuration object is the first Hibernate object you create in any Hibernate application and usually created only once during application initialization. It represents a configuration or properties file required by the </a:t>
            </a:r>
            <a:r>
              <a:rPr lang="en-GB" sz="1600" dirty="0" smtClean="0"/>
              <a:t>Hibernate</a:t>
            </a:r>
          </a:p>
          <a:p>
            <a:r>
              <a:rPr lang="en-GB" sz="1600" b="1" dirty="0" smtClean="0"/>
              <a:t>SessionFactory: </a:t>
            </a:r>
            <a:r>
              <a:rPr lang="en-GB" sz="1600" dirty="0" smtClean="0"/>
              <a:t>Configuration </a:t>
            </a:r>
            <a:r>
              <a:rPr lang="en-GB" sz="1600" dirty="0"/>
              <a:t>object is used to create a SessionFactory object which inturn configures Hibernate for the application using the supplied configuration file and allows for a Session object to be instantiated. The SessionFactory is a </a:t>
            </a:r>
            <a:r>
              <a:rPr lang="en-GB" sz="1600" b="1" dirty="0">
                <a:solidFill>
                  <a:srgbClr val="00B050"/>
                </a:solidFill>
              </a:rPr>
              <a:t>thread safe </a:t>
            </a:r>
            <a:r>
              <a:rPr lang="en-GB" sz="1600" dirty="0"/>
              <a:t>object and used by all the threads of an application</a:t>
            </a:r>
            <a:endParaRPr lang="en-GB" sz="1600" b="1" dirty="0" smtClean="0"/>
          </a:p>
          <a:p>
            <a:r>
              <a:rPr lang="en-GB" sz="1600" dirty="0"/>
              <a:t>The SessionFactory is </a:t>
            </a:r>
            <a:r>
              <a:rPr lang="en-GB" sz="1600" b="1" dirty="0">
                <a:solidFill>
                  <a:srgbClr val="00B050"/>
                </a:solidFill>
              </a:rPr>
              <a:t>heavyweight</a:t>
            </a:r>
            <a:r>
              <a:rPr lang="en-GB" sz="1600" dirty="0">
                <a:solidFill>
                  <a:srgbClr val="00B050"/>
                </a:solidFill>
              </a:rPr>
              <a:t> </a:t>
            </a:r>
            <a:r>
              <a:rPr lang="en-GB" sz="1600" dirty="0"/>
              <a:t>object so usually it is created during application start up and kept for later use. You would need one SessionFactory object per database using a separate configuration file. So if you are using multiple databases then you would have to create multiple SessionFactory objects</a:t>
            </a:r>
          </a:p>
        </p:txBody>
      </p:sp>
    </p:spTree>
    <p:extLst>
      <p:ext uri="{BB962C8B-B14F-4D97-AF65-F5344CB8AC3E}">
        <p14:creationId xmlns:p14="http://schemas.microsoft.com/office/powerpoint/2010/main" val="434430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Session Object</a:t>
            </a:r>
            <a:endParaRPr lang="en-US" dirty="0"/>
          </a:p>
        </p:txBody>
      </p:sp>
      <p:sp>
        <p:nvSpPr>
          <p:cNvPr id="3" name="Content Placeholder 2"/>
          <p:cNvSpPr>
            <a:spLocks noGrp="1"/>
          </p:cNvSpPr>
          <p:nvPr>
            <p:ph idx="1"/>
          </p:nvPr>
        </p:nvSpPr>
        <p:spPr/>
        <p:txBody>
          <a:bodyPr>
            <a:normAutofit/>
          </a:bodyPr>
          <a:lstStyle/>
          <a:p>
            <a:r>
              <a:rPr lang="en-GB" sz="1600" b="1" dirty="0"/>
              <a:t>Session</a:t>
            </a:r>
            <a:r>
              <a:rPr lang="en-GB" sz="1600" dirty="0"/>
              <a:t> is used to get a </a:t>
            </a:r>
            <a:r>
              <a:rPr lang="en-GB" sz="1600" b="1" dirty="0">
                <a:solidFill>
                  <a:srgbClr val="00B050"/>
                </a:solidFill>
              </a:rPr>
              <a:t>physical connection </a:t>
            </a:r>
            <a:r>
              <a:rPr lang="en-GB" sz="1600" dirty="0"/>
              <a:t>with a database. The Session object is lightweight and designed to be instantiated each time an interaction is needed with the database. Persistent objects are saved and retrieved through a Session </a:t>
            </a:r>
            <a:r>
              <a:rPr lang="en-GB" sz="1600" dirty="0" smtClean="0"/>
              <a:t>object</a:t>
            </a:r>
          </a:p>
          <a:p>
            <a:r>
              <a:rPr lang="en-GB" sz="1600" dirty="0"/>
              <a:t>The session objects should not be kept open for a long time because they are </a:t>
            </a:r>
            <a:r>
              <a:rPr lang="en-GB" sz="1600" b="1" dirty="0">
                <a:solidFill>
                  <a:srgbClr val="00B050"/>
                </a:solidFill>
              </a:rPr>
              <a:t>not usually thread safe</a:t>
            </a:r>
            <a:r>
              <a:rPr lang="en-GB" sz="1600" dirty="0"/>
              <a:t> and they should be created and destroyed them as </a:t>
            </a:r>
            <a:r>
              <a:rPr lang="en-GB" sz="1600" dirty="0" smtClean="0"/>
              <a:t>needed</a:t>
            </a:r>
          </a:p>
          <a:p>
            <a:r>
              <a:rPr lang="en-GB" sz="1600" dirty="0"/>
              <a:t>A </a:t>
            </a:r>
            <a:r>
              <a:rPr lang="en-GB" sz="1600" b="1" dirty="0"/>
              <a:t>Transaction</a:t>
            </a:r>
            <a:r>
              <a:rPr lang="en-GB" sz="1600" dirty="0"/>
              <a:t> represents a unit of work with the database and most of the RDBMS supports transaction functionality. Transactions in Hibernate are handled by an underlying </a:t>
            </a:r>
            <a:r>
              <a:rPr lang="en-GB" sz="1600" b="1" dirty="0">
                <a:solidFill>
                  <a:srgbClr val="00B050"/>
                </a:solidFill>
              </a:rPr>
              <a:t>transaction manager and transaction </a:t>
            </a:r>
            <a:r>
              <a:rPr lang="en-GB" sz="1600" dirty="0"/>
              <a:t>(from JDBC or JTA</a:t>
            </a:r>
            <a:r>
              <a:rPr lang="en-GB" sz="1600" dirty="0" smtClean="0"/>
              <a:t>)</a:t>
            </a:r>
          </a:p>
          <a:p>
            <a:r>
              <a:rPr lang="en-GB" sz="1600" b="1" dirty="0" smtClean="0"/>
              <a:t>Transaction</a:t>
            </a:r>
            <a:r>
              <a:rPr lang="en-GB" sz="1600" dirty="0" smtClean="0"/>
              <a:t> is </a:t>
            </a:r>
            <a:r>
              <a:rPr lang="en-GB" sz="1600" dirty="0"/>
              <a:t>an optional object and Hibernate applications may choose not to use this interface, instead managing transactions in their own application </a:t>
            </a:r>
            <a:r>
              <a:rPr lang="en-GB" sz="1600" dirty="0" smtClean="0"/>
              <a:t>code</a:t>
            </a:r>
          </a:p>
        </p:txBody>
      </p:sp>
    </p:spTree>
    <p:extLst>
      <p:ext uri="{BB962C8B-B14F-4D97-AF65-F5344CB8AC3E}">
        <p14:creationId xmlns:p14="http://schemas.microsoft.com/office/powerpoint/2010/main" val="4228708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Query &amp; Criteria Object</a:t>
            </a:r>
            <a:endParaRPr lang="en-US" dirty="0"/>
          </a:p>
        </p:txBody>
      </p:sp>
      <p:sp>
        <p:nvSpPr>
          <p:cNvPr id="3" name="Content Placeholder 2"/>
          <p:cNvSpPr>
            <a:spLocks noGrp="1"/>
          </p:cNvSpPr>
          <p:nvPr>
            <p:ph idx="1"/>
          </p:nvPr>
        </p:nvSpPr>
        <p:spPr/>
        <p:txBody>
          <a:bodyPr>
            <a:normAutofit/>
          </a:bodyPr>
          <a:lstStyle/>
          <a:p>
            <a:r>
              <a:rPr lang="en-GB" sz="1600" b="1" dirty="0"/>
              <a:t>Query</a:t>
            </a:r>
            <a:r>
              <a:rPr lang="en-GB" sz="1600" dirty="0"/>
              <a:t> objects use SQL or Hibernate Query Language (HQL) string to retrieve data from the database and create objects. A Query instance is used to bind query parameters, limit the number of results returned by the query, and finally to execute the </a:t>
            </a:r>
            <a:r>
              <a:rPr lang="en-GB" sz="1600" dirty="0" smtClean="0"/>
              <a:t>query</a:t>
            </a:r>
          </a:p>
          <a:p>
            <a:r>
              <a:rPr lang="en-GB" sz="1600" b="1" dirty="0"/>
              <a:t>Criteria</a:t>
            </a:r>
            <a:r>
              <a:rPr lang="en-GB" sz="1600" dirty="0"/>
              <a:t> object are used to create and execute </a:t>
            </a:r>
            <a:r>
              <a:rPr lang="en-GB" sz="1600" b="1" dirty="0">
                <a:solidFill>
                  <a:srgbClr val="00B050"/>
                </a:solidFill>
              </a:rPr>
              <a:t>object oriented criteria queries</a:t>
            </a:r>
            <a:r>
              <a:rPr lang="en-GB" sz="1600" dirty="0"/>
              <a:t> to retrieve objects</a:t>
            </a:r>
            <a:endParaRPr lang="en-GB" sz="1600" dirty="0" smtClean="0"/>
          </a:p>
        </p:txBody>
      </p:sp>
    </p:spTree>
    <p:extLst>
      <p:ext uri="{BB962C8B-B14F-4D97-AF65-F5344CB8AC3E}">
        <p14:creationId xmlns:p14="http://schemas.microsoft.com/office/powerpoint/2010/main" val="3272503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Properties </a:t>
            </a:r>
            <a:endParaRPr lang="en-US" dirty="0"/>
          </a:p>
        </p:txBody>
      </p:sp>
      <p:sp>
        <p:nvSpPr>
          <p:cNvPr id="3" name="Content Placeholder 2"/>
          <p:cNvSpPr>
            <a:spLocks noGrp="1"/>
          </p:cNvSpPr>
          <p:nvPr>
            <p:ph idx="1"/>
          </p:nvPr>
        </p:nvSpPr>
        <p:spPr/>
        <p:txBody>
          <a:bodyPr>
            <a:normAutofit/>
          </a:bodyPr>
          <a:lstStyle/>
          <a:p>
            <a:r>
              <a:rPr lang="en-GB" sz="1600" b="1" dirty="0" smtClean="0"/>
              <a:t>hibernate.dialect</a:t>
            </a:r>
            <a:r>
              <a:rPr lang="en-GB" sz="1600" dirty="0"/>
              <a:t> </a:t>
            </a:r>
            <a:r>
              <a:rPr lang="en-GB" sz="1600" dirty="0" smtClean="0"/>
              <a:t>- This </a:t>
            </a:r>
            <a:r>
              <a:rPr lang="en-GB" sz="1600" dirty="0"/>
              <a:t>property makes Hibernate generate the appropriate SQL for the chosen </a:t>
            </a:r>
            <a:r>
              <a:rPr lang="en-GB" sz="1600" dirty="0" smtClean="0"/>
              <a:t>database</a:t>
            </a:r>
          </a:p>
          <a:p>
            <a:r>
              <a:rPr lang="en-US" sz="1600" b="1" dirty="0" smtClean="0"/>
              <a:t>hibernate.connection.driver_class </a:t>
            </a:r>
            <a:r>
              <a:rPr lang="en-US" sz="1600" dirty="0" smtClean="0"/>
              <a:t>– JDBC driver class</a:t>
            </a:r>
          </a:p>
          <a:p>
            <a:r>
              <a:rPr lang="en-US" sz="1600" b="1" dirty="0" smtClean="0"/>
              <a:t>hibernate.connection.url </a:t>
            </a:r>
            <a:r>
              <a:rPr lang="en-US" sz="1600" dirty="0" smtClean="0"/>
              <a:t>-</a:t>
            </a:r>
            <a:r>
              <a:rPr lang="en-US" sz="1600" b="1" dirty="0" smtClean="0"/>
              <a:t> </a:t>
            </a:r>
            <a:r>
              <a:rPr lang="en-GB" sz="1600" dirty="0"/>
              <a:t>The JDBC URL to the database </a:t>
            </a:r>
            <a:r>
              <a:rPr lang="en-GB" sz="1600" dirty="0" smtClean="0"/>
              <a:t>instance</a:t>
            </a:r>
          </a:p>
          <a:p>
            <a:r>
              <a:rPr lang="en-US" sz="1600" b="1" dirty="0" smtClean="0"/>
              <a:t>hibernate.connection.username and hibernate.connection.password</a:t>
            </a:r>
          </a:p>
          <a:p>
            <a:r>
              <a:rPr lang="en-GB" sz="1600" b="1" dirty="0" smtClean="0"/>
              <a:t>hibernate.connection.pool_size </a:t>
            </a:r>
            <a:r>
              <a:rPr lang="en-GB" sz="1600" dirty="0" smtClean="0"/>
              <a:t>-</a:t>
            </a:r>
            <a:r>
              <a:rPr lang="en-GB" sz="1600" b="1" dirty="0" smtClean="0"/>
              <a:t> </a:t>
            </a:r>
            <a:r>
              <a:rPr lang="en-GB" sz="1600" dirty="0"/>
              <a:t>Limits the number of connections waiting in the Hibernate database connection </a:t>
            </a:r>
            <a:r>
              <a:rPr lang="en-GB" sz="1600" dirty="0" smtClean="0"/>
              <a:t>pool</a:t>
            </a:r>
          </a:p>
          <a:p>
            <a:r>
              <a:rPr lang="en-US" sz="1600" b="1" dirty="0" smtClean="0"/>
              <a:t>hibernate.connection.autocommit - </a:t>
            </a:r>
            <a:r>
              <a:rPr lang="en-GB" sz="1600" dirty="0"/>
              <a:t>Allows </a:t>
            </a:r>
            <a:r>
              <a:rPr lang="en-GB" sz="1600" dirty="0" err="1"/>
              <a:t>autocommit</a:t>
            </a:r>
            <a:r>
              <a:rPr lang="en-GB" sz="1600" dirty="0"/>
              <a:t> mode to be used for the JDBC connection</a:t>
            </a:r>
            <a:endParaRPr lang="en-GB" sz="1600" b="1" dirty="0" smtClean="0"/>
          </a:p>
        </p:txBody>
      </p:sp>
    </p:spTree>
    <p:extLst>
      <p:ext uri="{BB962C8B-B14F-4D97-AF65-F5344CB8AC3E}">
        <p14:creationId xmlns:p14="http://schemas.microsoft.com/office/powerpoint/2010/main" val="3705085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Persistent Entity</a:t>
            </a:r>
            <a:endParaRPr lang="en-US" dirty="0"/>
          </a:p>
        </p:txBody>
      </p:sp>
      <p:sp>
        <p:nvSpPr>
          <p:cNvPr id="3" name="Content Placeholder 2"/>
          <p:cNvSpPr>
            <a:spLocks noGrp="1"/>
          </p:cNvSpPr>
          <p:nvPr>
            <p:ph idx="1"/>
          </p:nvPr>
        </p:nvSpPr>
        <p:spPr/>
        <p:txBody>
          <a:bodyPr>
            <a:normAutofit/>
          </a:bodyPr>
          <a:lstStyle/>
          <a:p>
            <a:r>
              <a:rPr lang="en-US" sz="1600" dirty="0" smtClean="0"/>
              <a:t>Three states of persistence entity:</a:t>
            </a:r>
          </a:p>
          <a:p>
            <a:pPr lvl="1">
              <a:buFont typeface="Wingdings" panose="05000000000000000000" pitchFamily="2" charset="2"/>
              <a:buChar char="Ø"/>
            </a:pPr>
            <a:r>
              <a:rPr lang="en-US" sz="1400" b="1" dirty="0" smtClean="0"/>
              <a:t>Transient</a:t>
            </a:r>
            <a:r>
              <a:rPr lang="en-US" sz="1400" dirty="0" smtClean="0"/>
              <a:t> - </a:t>
            </a:r>
            <a:r>
              <a:rPr lang="en-GB" sz="1400" dirty="0"/>
              <a:t>A new instance of a </a:t>
            </a:r>
            <a:r>
              <a:rPr lang="en-GB" sz="1400" dirty="0" err="1"/>
              <a:t>a</a:t>
            </a:r>
            <a:r>
              <a:rPr lang="en-GB" sz="1400" dirty="0"/>
              <a:t> persistent class which is not associated with a Session and has no representation in the database and no identifier value is considered transient by Hibernate</a:t>
            </a:r>
            <a:endParaRPr lang="en-US" sz="1400" dirty="0" smtClean="0"/>
          </a:p>
          <a:p>
            <a:pPr lvl="1">
              <a:buFont typeface="Wingdings" panose="05000000000000000000" pitchFamily="2" charset="2"/>
              <a:buChar char="Ø"/>
            </a:pPr>
            <a:r>
              <a:rPr lang="en-US" sz="1400" b="1" dirty="0" smtClean="0"/>
              <a:t>Persistent</a:t>
            </a:r>
            <a:r>
              <a:rPr lang="en-US" sz="1400" dirty="0" smtClean="0"/>
              <a:t> - </a:t>
            </a:r>
            <a:r>
              <a:rPr lang="en-GB" sz="1400" dirty="0"/>
              <a:t>You can make a transient instance persistent by associating it with a Session. A persistent instance has a representation in the database, an identifier value and is associated with a Session</a:t>
            </a:r>
            <a:endParaRPr lang="en-US" sz="1400" dirty="0" smtClean="0"/>
          </a:p>
          <a:p>
            <a:pPr lvl="1">
              <a:buFont typeface="Wingdings" panose="05000000000000000000" pitchFamily="2" charset="2"/>
              <a:buChar char="Ø"/>
            </a:pPr>
            <a:r>
              <a:rPr lang="en-US" sz="1400" b="1" dirty="0" smtClean="0"/>
              <a:t>Detached</a:t>
            </a:r>
            <a:r>
              <a:rPr lang="en-US" sz="1400" dirty="0" smtClean="0"/>
              <a:t> - </a:t>
            </a:r>
            <a:r>
              <a:rPr lang="en-GB" sz="1400" dirty="0"/>
              <a:t>Once we close the Hibernate Session, the persistent instance will become a detached instance</a:t>
            </a:r>
            <a:endParaRPr lang="en-GB" sz="1400" dirty="0" smtClean="0"/>
          </a:p>
        </p:txBody>
      </p:sp>
    </p:spTree>
    <p:extLst>
      <p:ext uri="{BB962C8B-B14F-4D97-AF65-F5344CB8AC3E}">
        <p14:creationId xmlns:p14="http://schemas.microsoft.com/office/powerpoint/2010/main" val="13010936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4779</TotalTime>
  <Words>1414</Words>
  <Application>Microsoft Office PowerPoint</Application>
  <PresentationFormat>On-screen Show (4:3)</PresentationFormat>
  <Paragraphs>144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Clarity</vt:lpstr>
      <vt:lpstr>Hibernate</vt:lpstr>
      <vt:lpstr>Hibernate</vt:lpstr>
      <vt:lpstr>Hibernate - Benefits</vt:lpstr>
      <vt:lpstr>Hibernate – Key Component/Objects</vt:lpstr>
      <vt:lpstr>Hibernate – Configuration Object</vt:lpstr>
      <vt:lpstr>Hibernate – Session Object</vt:lpstr>
      <vt:lpstr>Hibernate – Query &amp; Criteria Object</vt:lpstr>
      <vt:lpstr>Hibernate – Properties </vt:lpstr>
      <vt:lpstr>Hibernate – Persistent Entity</vt:lpstr>
      <vt:lpstr>Hibernate – Some Methods</vt:lpstr>
      <vt:lpstr>Hibernate – Persistence Class Best Practices </vt:lpstr>
      <vt:lpstr>Hibernate – Object/Relational Mappings</vt:lpstr>
      <vt:lpstr>Hibernate – Object/Relational Mappings</vt:lpstr>
      <vt:lpstr>Hibernate – Differences</vt:lpstr>
      <vt:lpstr>Hibernate – Lazy Loading</vt:lpstr>
      <vt:lpstr>Hibernate – Cache</vt:lpstr>
      <vt:lpstr>Hibernate – Concurrency Strategies</vt:lpstr>
      <vt:lpstr>JPA – Performance Metrics</vt:lpstr>
      <vt:lpstr>JPA – EclipseLink when to use?</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740</cp:revision>
  <dcterms:created xsi:type="dcterms:W3CDTF">2016-02-28T16:32:10Z</dcterms:created>
  <dcterms:modified xsi:type="dcterms:W3CDTF">2016-03-31T18:06:31Z</dcterms:modified>
</cp:coreProperties>
</file>