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83" r:id="rId4"/>
    <p:sldId id="284"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02"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3/31/2016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tutorialspoint.com/spring/spring_interview_questions.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Spring-MVC</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 – Annotation</a:t>
            </a:r>
            <a:endParaRPr lang="en-US" dirty="0"/>
          </a:p>
        </p:txBody>
      </p:sp>
      <p:sp>
        <p:nvSpPr>
          <p:cNvPr id="3" name="Content Placeholder 2"/>
          <p:cNvSpPr>
            <a:spLocks noGrp="1"/>
          </p:cNvSpPr>
          <p:nvPr>
            <p:ph idx="1"/>
          </p:nvPr>
        </p:nvSpPr>
        <p:spPr/>
        <p:txBody>
          <a:bodyPr>
            <a:normAutofit/>
          </a:bodyPr>
          <a:lstStyle/>
          <a:p>
            <a:r>
              <a:rPr lang="en-GB" sz="1600" b="1" dirty="0"/>
              <a:t>@Component</a:t>
            </a:r>
            <a:r>
              <a:rPr lang="en-GB" sz="1600" dirty="0"/>
              <a:t> annotation marks a java class as a bean so the component-scanning mechanism of spring can pick it up and pull it into the application </a:t>
            </a:r>
            <a:r>
              <a:rPr lang="en-GB" sz="1600" dirty="0" smtClean="0"/>
              <a:t>context</a:t>
            </a:r>
          </a:p>
          <a:p>
            <a:r>
              <a:rPr lang="en-GB" sz="1600" b="1" dirty="0" smtClean="0"/>
              <a:t>@Repository</a:t>
            </a:r>
            <a:r>
              <a:rPr lang="en-GB" sz="1600" dirty="0"/>
              <a:t> annotation is a specialization of the @Component annotation with similar use and functionality. In addition to importing the DAOs into the DI container, it also makes the unchecked exceptions (thrown from DAO methods) eligible for translation into Spring </a:t>
            </a:r>
            <a:r>
              <a:rPr lang="en-GB" sz="1600" dirty="0" smtClean="0"/>
              <a:t>DataAccessException</a:t>
            </a:r>
          </a:p>
          <a:p>
            <a:r>
              <a:rPr lang="en-GB" sz="1600" b="1" dirty="0"/>
              <a:t>@Service</a:t>
            </a:r>
            <a:r>
              <a:rPr lang="en-GB" sz="1600" dirty="0"/>
              <a:t> annotation is also a specialization of the component annotation. It doesn’t currently provide any additional behavior over the @Component annotation, but it’s a good idea to use @Service over @Component in service-layer classes because it specifies intent </a:t>
            </a:r>
            <a:r>
              <a:rPr lang="en-GB" sz="1600" dirty="0" smtClean="0"/>
              <a:t>better</a:t>
            </a:r>
          </a:p>
          <a:p>
            <a:r>
              <a:rPr lang="en-GB" sz="1600" b="1" dirty="0"/>
              <a:t>@Controller</a:t>
            </a:r>
            <a:r>
              <a:rPr lang="en-GB" sz="1600" dirty="0"/>
              <a:t> annotation marks a class as a Spring Web MVC controller. It too is a @Component specialization, so beans marked with it are automatically imported into the DI container. When you add the @Controller annotation to a class, you can use another annotation i.e. @RequestMapping; to map URLs to instance methods of a class</a:t>
            </a:r>
            <a:endParaRPr lang="en-GB" sz="1600" dirty="0" smtClean="0"/>
          </a:p>
          <a:p>
            <a:endParaRPr lang="en-US" sz="1600" dirty="0"/>
          </a:p>
        </p:txBody>
      </p:sp>
    </p:spTree>
    <p:extLst>
      <p:ext uri="{BB962C8B-B14F-4D97-AF65-F5344CB8AC3E}">
        <p14:creationId xmlns:p14="http://schemas.microsoft.com/office/powerpoint/2010/main" val="1431693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 – ViewResolver</a:t>
            </a:r>
            <a:endParaRPr lang="en-US" dirty="0"/>
          </a:p>
        </p:txBody>
      </p:sp>
      <p:sp>
        <p:nvSpPr>
          <p:cNvPr id="3" name="Content Placeholder 2"/>
          <p:cNvSpPr>
            <a:spLocks noGrp="1"/>
          </p:cNvSpPr>
          <p:nvPr>
            <p:ph idx="1"/>
          </p:nvPr>
        </p:nvSpPr>
        <p:spPr/>
        <p:txBody>
          <a:bodyPr>
            <a:normAutofit/>
          </a:bodyPr>
          <a:lstStyle/>
          <a:p>
            <a:r>
              <a:rPr lang="en-GB" sz="1600" dirty="0"/>
              <a:t>ViewResolver is an interface to be implemented by objects that can resolve views by name. There are plenty of ways using which you can resolve view names. These ways are supported by various in-built implementations of this interface. Most commonly used implementation is InternalResourceViewResolver class. It </a:t>
            </a:r>
            <a:r>
              <a:rPr lang="en-GB" sz="1600" dirty="0" smtClean="0"/>
              <a:t>defines</a:t>
            </a:r>
            <a:r>
              <a:rPr lang="en-GB" sz="1600" dirty="0"/>
              <a:t> </a:t>
            </a:r>
            <a:r>
              <a:rPr lang="en-GB" sz="1600" b="1" dirty="0"/>
              <a:t>prefix</a:t>
            </a:r>
            <a:r>
              <a:rPr lang="en-GB" sz="1600" dirty="0"/>
              <a:t> and </a:t>
            </a:r>
            <a:r>
              <a:rPr lang="en-GB" sz="1600" b="1" dirty="0"/>
              <a:t>suffix</a:t>
            </a:r>
            <a:r>
              <a:rPr lang="en-GB" sz="1600" dirty="0"/>
              <a:t> properties to resolve the view component</a:t>
            </a:r>
            <a:r>
              <a:rPr lang="en-GB" sz="1600" dirty="0" smtClean="0"/>
              <a:t>.</a:t>
            </a:r>
          </a:p>
          <a:p>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083950"/>
            <a:ext cx="5457825"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4569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Spring MVC – MultipartResolver</a:t>
            </a:r>
            <a:endParaRPr lang="en-US" dirty="0"/>
          </a:p>
        </p:txBody>
      </p:sp>
      <p:sp>
        <p:nvSpPr>
          <p:cNvPr id="3" name="Content Placeholder 2"/>
          <p:cNvSpPr>
            <a:spLocks noGrp="1"/>
          </p:cNvSpPr>
          <p:nvPr>
            <p:ph idx="1"/>
          </p:nvPr>
        </p:nvSpPr>
        <p:spPr/>
        <p:txBody>
          <a:bodyPr>
            <a:normAutofit/>
          </a:bodyPr>
          <a:lstStyle/>
          <a:p>
            <a:r>
              <a:rPr lang="en-GB" sz="1600" dirty="0"/>
              <a:t>Spring comes with MultipartResolver to handle </a:t>
            </a:r>
            <a:r>
              <a:rPr lang="en-GB" sz="1600" b="1" dirty="0">
                <a:solidFill>
                  <a:srgbClr val="00B050"/>
                </a:solidFill>
              </a:rPr>
              <a:t>file upload </a:t>
            </a:r>
            <a:r>
              <a:rPr lang="en-GB" sz="1600" dirty="0"/>
              <a:t>in web application. There are two concrete implementations included in </a:t>
            </a:r>
            <a:r>
              <a:rPr lang="en-GB" sz="1600" dirty="0" smtClean="0"/>
              <a:t>Spring</a:t>
            </a:r>
          </a:p>
          <a:p>
            <a:pPr lvl="1">
              <a:buFont typeface="Wingdings" panose="05000000000000000000" pitchFamily="2" charset="2"/>
              <a:buChar char="Ø"/>
            </a:pPr>
            <a:r>
              <a:rPr lang="en-US" sz="1400" b="1" dirty="0"/>
              <a:t>CommonsMultipartResolver</a:t>
            </a:r>
            <a:r>
              <a:rPr lang="en-US" sz="1400" dirty="0"/>
              <a:t> for Jakarta Commons FileUpload</a:t>
            </a:r>
          </a:p>
          <a:p>
            <a:pPr lvl="1">
              <a:buFont typeface="Wingdings" panose="05000000000000000000" pitchFamily="2" charset="2"/>
              <a:buChar char="Ø"/>
            </a:pPr>
            <a:r>
              <a:rPr lang="en-US" sz="1400" b="1" dirty="0"/>
              <a:t>StandardServletMultipartResolver</a:t>
            </a:r>
            <a:r>
              <a:rPr lang="en-US" sz="1400" dirty="0"/>
              <a:t> for Servlet 3.0 Part </a:t>
            </a:r>
            <a:r>
              <a:rPr lang="en-US" sz="1400" dirty="0" smtClean="0"/>
              <a:t>API</a:t>
            </a:r>
          </a:p>
          <a:p>
            <a:r>
              <a:rPr lang="en-GB" sz="1600" dirty="0"/>
              <a:t>If a DispatcherServlet detects a multipart request, it will resolve it via the configured MultipartResolver and pass on a </a:t>
            </a:r>
            <a:r>
              <a:rPr lang="en-GB" sz="1600" b="1" dirty="0">
                <a:solidFill>
                  <a:srgbClr val="00B050"/>
                </a:solidFill>
              </a:rPr>
              <a:t>wrapped HttpServletRequest</a:t>
            </a:r>
            <a:r>
              <a:rPr lang="en-GB" sz="1600" dirty="0"/>
              <a:t>. Controllers can then cast their given request to the MultipartHttpServletRequest interface, which permits access to any </a:t>
            </a:r>
            <a:r>
              <a:rPr lang="en-GB" sz="1600" dirty="0" smtClean="0"/>
              <a:t>MultipartFiles</a:t>
            </a:r>
            <a:endParaRPr lang="en-US" sz="1600" dirty="0"/>
          </a:p>
          <a:p>
            <a:endParaRPr lang="en-US" sz="1600" dirty="0"/>
          </a:p>
        </p:txBody>
      </p:sp>
    </p:spTree>
    <p:extLst>
      <p:ext uri="{BB962C8B-B14F-4D97-AF65-F5344CB8AC3E}">
        <p14:creationId xmlns:p14="http://schemas.microsoft.com/office/powerpoint/2010/main" val="3882140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Spring MVC – Validation</a:t>
            </a:r>
            <a:endParaRPr lang="en-US" dirty="0"/>
          </a:p>
        </p:txBody>
      </p:sp>
      <p:sp>
        <p:nvSpPr>
          <p:cNvPr id="3" name="Content Placeholder 2"/>
          <p:cNvSpPr>
            <a:spLocks noGrp="1"/>
          </p:cNvSpPr>
          <p:nvPr>
            <p:ph idx="1"/>
          </p:nvPr>
        </p:nvSpPr>
        <p:spPr/>
        <p:txBody>
          <a:bodyPr>
            <a:normAutofit/>
          </a:bodyPr>
          <a:lstStyle/>
          <a:p>
            <a:r>
              <a:rPr lang="en-US" sz="1600" dirty="0"/>
              <a:t>Spring supports validations primarily into two ways.</a:t>
            </a:r>
          </a:p>
          <a:p>
            <a:pPr lvl="1">
              <a:buFont typeface="Wingdings" panose="05000000000000000000" pitchFamily="2" charset="2"/>
              <a:buChar char="Ø"/>
            </a:pPr>
            <a:r>
              <a:rPr lang="en-US" sz="1400" dirty="0"/>
              <a:t>Using </a:t>
            </a:r>
            <a:r>
              <a:rPr lang="en-US" sz="1400" b="1" dirty="0"/>
              <a:t>JSR-303 Annotations</a:t>
            </a:r>
            <a:r>
              <a:rPr lang="en-US" sz="1400" dirty="0"/>
              <a:t> and any reference implementation e.g. Hibernate Validator</a:t>
            </a:r>
          </a:p>
          <a:p>
            <a:pPr lvl="1">
              <a:buFont typeface="Wingdings" panose="05000000000000000000" pitchFamily="2" charset="2"/>
              <a:buChar char="Ø"/>
            </a:pPr>
            <a:r>
              <a:rPr lang="en-US" sz="1400" dirty="0"/>
              <a:t>Using </a:t>
            </a:r>
            <a:r>
              <a:rPr lang="en-US" sz="1400" b="1" dirty="0"/>
              <a:t>custom implementation of org.springframework.validation.Validator</a:t>
            </a:r>
            <a:r>
              <a:rPr lang="en-US" sz="1400" dirty="0"/>
              <a:t> </a:t>
            </a:r>
            <a:r>
              <a:rPr lang="en-US" sz="1400" dirty="0" smtClean="0"/>
              <a:t>interface</a:t>
            </a:r>
          </a:p>
          <a:p>
            <a:r>
              <a:rPr lang="en-GB" sz="1600" dirty="0"/>
              <a:t>To activate this </a:t>
            </a:r>
            <a:r>
              <a:rPr lang="en-GB" sz="1600" b="1" dirty="0">
                <a:solidFill>
                  <a:srgbClr val="00B050"/>
                </a:solidFill>
              </a:rPr>
              <a:t>custom validator </a:t>
            </a:r>
            <a:r>
              <a:rPr lang="en-GB" sz="1600" dirty="0"/>
              <a:t>as a spring managed bean, you need to do one of following things</a:t>
            </a:r>
            <a:r>
              <a:rPr lang="en-GB" sz="1600" dirty="0" smtClean="0"/>
              <a:t>:</a:t>
            </a:r>
            <a:endParaRPr lang="en-GB" sz="1400" dirty="0"/>
          </a:p>
          <a:p>
            <a:pPr lvl="1">
              <a:buFont typeface="Wingdings" panose="05000000000000000000" pitchFamily="2" charset="2"/>
              <a:buChar char="Ø"/>
            </a:pPr>
            <a:r>
              <a:rPr lang="en-GB" sz="1400" dirty="0" smtClean="0"/>
              <a:t>Add </a:t>
            </a:r>
            <a:r>
              <a:rPr lang="en-GB" sz="1400" b="1" dirty="0"/>
              <a:t>@Component </a:t>
            </a:r>
            <a:r>
              <a:rPr lang="en-GB" sz="1400" dirty="0"/>
              <a:t>annotation to EmployeeValidator class and activate annotation scanning on the package containing such declarations</a:t>
            </a:r>
            <a:r>
              <a:rPr lang="en-GB" sz="1400" dirty="0" smtClean="0"/>
              <a:t>.</a:t>
            </a:r>
            <a:endParaRPr lang="en-GB" sz="1400" dirty="0"/>
          </a:p>
          <a:p>
            <a:pPr marL="274320" lvl="1" indent="0">
              <a:buNone/>
            </a:pPr>
            <a:r>
              <a:rPr lang="en-GB" sz="1400" dirty="0" smtClean="0"/>
              <a:t>	&lt;</a:t>
            </a:r>
            <a:r>
              <a:rPr lang="en-GB" sz="1400" dirty="0"/>
              <a:t>context:component-scan base-package="</a:t>
            </a:r>
            <a:r>
              <a:rPr lang="en-GB" sz="1400" dirty="0" smtClean="0"/>
              <a:t>com.demo</a:t>
            </a:r>
            <a:r>
              <a:rPr lang="en-GB" sz="1400" dirty="0"/>
              <a:t>" /&gt;</a:t>
            </a:r>
          </a:p>
          <a:p>
            <a:pPr lvl="1">
              <a:buFont typeface="Wingdings" panose="05000000000000000000" pitchFamily="2" charset="2"/>
              <a:buChar char="Ø"/>
            </a:pPr>
            <a:r>
              <a:rPr lang="en-GB" sz="1400" dirty="0" smtClean="0"/>
              <a:t>Alternatively</a:t>
            </a:r>
            <a:r>
              <a:rPr lang="en-GB" sz="1400" dirty="0"/>
              <a:t>, you can register the validator class bean directly in context file</a:t>
            </a:r>
            <a:r>
              <a:rPr lang="en-GB" sz="1400" dirty="0" smtClean="0"/>
              <a:t>.</a:t>
            </a:r>
            <a:endParaRPr lang="en-GB" sz="1400" dirty="0"/>
          </a:p>
          <a:p>
            <a:pPr marL="274320" lvl="1" indent="0">
              <a:buNone/>
            </a:pPr>
            <a:r>
              <a:rPr lang="en-GB" sz="1400" dirty="0" smtClean="0"/>
              <a:t>	&lt;</a:t>
            </a:r>
            <a:r>
              <a:rPr lang="en-GB" sz="1400" dirty="0"/>
              <a:t>bean id="employeeValidator" class="</a:t>
            </a:r>
            <a:r>
              <a:rPr lang="en-GB" sz="1400" dirty="0" smtClean="0"/>
              <a:t>com.demo.validator.EmployeeValidator</a:t>
            </a:r>
            <a:r>
              <a:rPr lang="en-GB" sz="1400" dirty="0"/>
              <a:t>" /&gt;</a:t>
            </a:r>
          </a:p>
          <a:p>
            <a:pPr lvl="1">
              <a:buFont typeface="Wingdings" panose="05000000000000000000" pitchFamily="2" charset="2"/>
              <a:buChar char="Ø"/>
            </a:pPr>
            <a:endParaRPr lang="en-US" sz="1400" dirty="0"/>
          </a:p>
        </p:txBody>
      </p:sp>
    </p:spTree>
    <p:extLst>
      <p:ext uri="{BB962C8B-B14F-4D97-AF65-F5344CB8AC3E}">
        <p14:creationId xmlns:p14="http://schemas.microsoft.com/office/powerpoint/2010/main" val="16336595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Spring MVC – Interceptor</a:t>
            </a:r>
            <a:endParaRPr lang="en-US" dirty="0"/>
          </a:p>
        </p:txBody>
      </p:sp>
      <p:sp>
        <p:nvSpPr>
          <p:cNvPr id="3" name="Content Placeholder 2"/>
          <p:cNvSpPr>
            <a:spLocks noGrp="1"/>
          </p:cNvSpPr>
          <p:nvPr>
            <p:ph idx="1"/>
          </p:nvPr>
        </p:nvSpPr>
        <p:spPr/>
        <p:txBody>
          <a:bodyPr>
            <a:normAutofit/>
          </a:bodyPr>
          <a:lstStyle/>
          <a:p>
            <a:r>
              <a:rPr lang="en-US" sz="1600" dirty="0" smtClean="0"/>
              <a:t>Like </a:t>
            </a:r>
            <a:r>
              <a:rPr lang="en-GB" sz="1600" dirty="0"/>
              <a:t>servlet filters that they can pre-handle and post-handle every web request they serve — before and after it’s handled by that servlet. </a:t>
            </a:r>
            <a:endParaRPr lang="en-GB" sz="1600" dirty="0" smtClean="0"/>
          </a:p>
          <a:p>
            <a:r>
              <a:rPr lang="en-GB" sz="1600" dirty="0" smtClean="0"/>
              <a:t>In </a:t>
            </a:r>
            <a:r>
              <a:rPr lang="en-GB" sz="1600" dirty="0"/>
              <a:t>the similar way, you can use </a:t>
            </a:r>
            <a:r>
              <a:rPr lang="en-GB" sz="1600" b="1" dirty="0">
                <a:solidFill>
                  <a:srgbClr val="00B050"/>
                </a:solidFill>
              </a:rPr>
              <a:t>HandlerInterceptor interface</a:t>
            </a:r>
            <a:r>
              <a:rPr lang="en-GB" sz="1600" dirty="0"/>
              <a:t> in your spring </a:t>
            </a:r>
            <a:r>
              <a:rPr lang="en-GB" sz="1600" dirty="0" smtClean="0"/>
              <a:t>MVC application</a:t>
            </a:r>
            <a:r>
              <a:rPr lang="en-GB" sz="1600" dirty="0"/>
              <a:t> </a:t>
            </a:r>
            <a:r>
              <a:rPr lang="en-GB" sz="1600" b="1" dirty="0"/>
              <a:t>to pre-handle and post-handle web requests</a:t>
            </a:r>
            <a:r>
              <a:rPr lang="en-GB" sz="1600" dirty="0"/>
              <a:t> that are handled by Spring MVC controllers. These handlers are mostly used to manipulate the model attributes returned/submitted they are passed to the </a:t>
            </a:r>
            <a:r>
              <a:rPr lang="en-GB" sz="1600" dirty="0" smtClean="0"/>
              <a:t>views/controllers</a:t>
            </a:r>
          </a:p>
          <a:p>
            <a:r>
              <a:rPr lang="en-GB" sz="1600" dirty="0"/>
              <a:t>A handler interceptor can be registered for particular URL </a:t>
            </a:r>
            <a:r>
              <a:rPr lang="en-GB" sz="1600" dirty="0" smtClean="0"/>
              <a:t>mappings</a:t>
            </a:r>
          </a:p>
          <a:p>
            <a:r>
              <a:rPr lang="en-GB" sz="1600" dirty="0"/>
              <a:t>Each handler interceptor must implement the HandlerInterceptor </a:t>
            </a:r>
            <a:r>
              <a:rPr lang="en-GB" sz="1600" dirty="0" smtClean="0"/>
              <a:t>interface</a:t>
            </a:r>
          </a:p>
          <a:p>
            <a:r>
              <a:rPr lang="en-GB" sz="1600" dirty="0" smtClean="0"/>
              <a:t>Three callback methods:-</a:t>
            </a:r>
          </a:p>
          <a:p>
            <a:pPr lvl="1"/>
            <a:r>
              <a:rPr lang="en-GB" sz="1400" dirty="0" smtClean="0"/>
              <a:t>preHandle()</a:t>
            </a:r>
          </a:p>
          <a:p>
            <a:pPr lvl="1"/>
            <a:r>
              <a:rPr lang="en-GB" sz="1400" dirty="0" smtClean="0"/>
              <a:t>postHandle()</a:t>
            </a:r>
          </a:p>
          <a:p>
            <a:pPr lvl="1"/>
            <a:r>
              <a:rPr lang="en-GB" sz="1400" dirty="0" smtClean="0"/>
              <a:t>afterCompletion()</a:t>
            </a:r>
          </a:p>
          <a:p>
            <a:r>
              <a:rPr lang="en-GB" sz="1600" dirty="0"/>
              <a:t>Problem with HandlerInterceptor interface is that your new class will have to implement all three methods irrespective of whether it is needed or not. To avoid overriding, you can use </a:t>
            </a:r>
            <a:r>
              <a:rPr lang="en-GB" sz="1600" b="1" dirty="0">
                <a:solidFill>
                  <a:srgbClr val="00B050"/>
                </a:solidFill>
              </a:rPr>
              <a:t>HandlerInterceptorAdapter</a:t>
            </a:r>
            <a:r>
              <a:rPr lang="en-GB" sz="1600" dirty="0"/>
              <a:t> class. This class </a:t>
            </a:r>
            <a:r>
              <a:rPr lang="en-GB" sz="1600" dirty="0" smtClean="0"/>
              <a:t>implements HandlerInterceptor</a:t>
            </a:r>
            <a:r>
              <a:rPr lang="en-GB" sz="1600" dirty="0"/>
              <a:t> and provide default blank </a:t>
            </a:r>
            <a:r>
              <a:rPr lang="en-GB" sz="1600" dirty="0" smtClean="0"/>
              <a:t>implementations</a:t>
            </a:r>
            <a:endParaRPr lang="en-US" sz="1600" dirty="0"/>
          </a:p>
        </p:txBody>
      </p:sp>
    </p:spTree>
    <p:extLst>
      <p:ext uri="{BB962C8B-B14F-4D97-AF65-F5344CB8AC3E}">
        <p14:creationId xmlns:p14="http://schemas.microsoft.com/office/powerpoint/2010/main" val="32299060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Spring MVC – Exception Handling</a:t>
            </a:r>
            <a:endParaRPr lang="en-US" dirty="0"/>
          </a:p>
        </p:txBody>
      </p:sp>
      <p:sp>
        <p:nvSpPr>
          <p:cNvPr id="3" name="Content Placeholder 2"/>
          <p:cNvSpPr>
            <a:spLocks noGrp="1"/>
          </p:cNvSpPr>
          <p:nvPr>
            <p:ph idx="1"/>
          </p:nvPr>
        </p:nvSpPr>
        <p:spPr/>
        <p:txBody>
          <a:bodyPr>
            <a:normAutofit/>
          </a:bodyPr>
          <a:lstStyle/>
          <a:p>
            <a:r>
              <a:rPr lang="en-GB" sz="1600" dirty="0" smtClean="0"/>
              <a:t>One </a:t>
            </a:r>
            <a:r>
              <a:rPr lang="en-GB" sz="1600" dirty="0"/>
              <a:t>or more exception resolver </a:t>
            </a:r>
            <a:r>
              <a:rPr lang="en-GB" sz="1600" dirty="0" smtClean="0"/>
              <a:t>beans </a:t>
            </a:r>
            <a:r>
              <a:rPr lang="en-GB" sz="1600" dirty="0"/>
              <a:t>can </a:t>
            </a:r>
            <a:r>
              <a:rPr lang="en-GB" sz="1600" dirty="0" smtClean="0"/>
              <a:t>registered </a:t>
            </a:r>
            <a:r>
              <a:rPr lang="en-GB" sz="1600" dirty="0"/>
              <a:t>in the web application context to resolve uncaught </a:t>
            </a:r>
            <a:r>
              <a:rPr lang="en-GB" sz="1600" dirty="0" smtClean="0"/>
              <a:t>exceptions</a:t>
            </a:r>
          </a:p>
          <a:p>
            <a:r>
              <a:rPr lang="en-GB" sz="1600" dirty="0"/>
              <a:t>These beans have to implement the </a:t>
            </a:r>
            <a:r>
              <a:rPr lang="en-GB" sz="1600" b="1" dirty="0">
                <a:solidFill>
                  <a:srgbClr val="00B050"/>
                </a:solidFill>
              </a:rPr>
              <a:t>HandlerExceptionResolver</a:t>
            </a:r>
            <a:r>
              <a:rPr lang="en-GB" sz="1600" dirty="0"/>
              <a:t> interface for DispatcherServlet to auto-detect </a:t>
            </a:r>
            <a:r>
              <a:rPr lang="en-GB" sz="1600" dirty="0" smtClean="0"/>
              <a:t>them</a:t>
            </a:r>
          </a:p>
          <a:p>
            <a:r>
              <a:rPr lang="en-US" sz="1600" b="1" dirty="0" smtClean="0">
                <a:solidFill>
                  <a:srgbClr val="00B050"/>
                </a:solidFill>
              </a:rPr>
              <a:t>SimpleMappingExceptionResolver</a:t>
            </a:r>
          </a:p>
          <a:p>
            <a:r>
              <a:rPr lang="en-US" sz="1600" dirty="0" smtClean="0"/>
              <a:t>If this exception occurs, go to this error view</a:t>
            </a:r>
          </a:p>
          <a:p>
            <a:endParaRPr lang="en-US" sz="16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411888"/>
            <a:ext cx="601980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7170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Spring MVC – </a:t>
            </a:r>
            <a:r>
              <a:rPr lang="en-US" dirty="0"/>
              <a:t>L</a:t>
            </a:r>
            <a:r>
              <a:rPr lang="en-US" dirty="0" smtClean="0"/>
              <a:t>ocalization</a:t>
            </a:r>
            <a:endParaRPr lang="en-US" dirty="0"/>
          </a:p>
        </p:txBody>
      </p:sp>
      <p:sp>
        <p:nvSpPr>
          <p:cNvPr id="3" name="Content Placeholder 2"/>
          <p:cNvSpPr>
            <a:spLocks noGrp="1"/>
          </p:cNvSpPr>
          <p:nvPr>
            <p:ph idx="1"/>
          </p:nvPr>
        </p:nvSpPr>
        <p:spPr/>
        <p:txBody>
          <a:bodyPr>
            <a:normAutofit/>
          </a:bodyPr>
          <a:lstStyle/>
          <a:p>
            <a:r>
              <a:rPr lang="en-GB" sz="1600" dirty="0"/>
              <a:t>Spring framework is shipped with LocaleResolver to support the internationalization and thus localization as well. To make Spring MVC application supports the internationalization, you will need to register two </a:t>
            </a:r>
            <a:r>
              <a:rPr lang="en-GB" sz="1600" dirty="0" smtClean="0"/>
              <a:t>beans</a:t>
            </a:r>
          </a:p>
          <a:p>
            <a:r>
              <a:rPr lang="en-US" sz="1600" b="1" dirty="0" smtClean="0"/>
              <a:t>SessionLocaleResolver</a:t>
            </a:r>
            <a:r>
              <a:rPr lang="en-US" sz="1600" dirty="0" smtClean="0"/>
              <a:t> - </a:t>
            </a:r>
            <a:r>
              <a:rPr lang="en-GB" sz="1600" dirty="0"/>
              <a:t>It resolves locales by inspecting a predefined attribute in a user’s session. If the session attribute doesn’t exist, this locale resolver determines the default locale from the accept-language HTTP </a:t>
            </a:r>
            <a:r>
              <a:rPr lang="en-GB" sz="1600" dirty="0" smtClean="0"/>
              <a:t>header</a:t>
            </a:r>
          </a:p>
          <a:p>
            <a:endParaRPr lang="en-GB" sz="1600" dirty="0"/>
          </a:p>
          <a:p>
            <a:endParaRPr lang="en-GB" sz="1600" dirty="0" smtClean="0"/>
          </a:p>
          <a:p>
            <a:endParaRPr lang="en-US" sz="1600" dirty="0"/>
          </a:p>
          <a:p>
            <a:r>
              <a:rPr lang="en-US" sz="1600" b="1" dirty="0" smtClean="0"/>
              <a:t>LocaleChangeInterceptor</a:t>
            </a:r>
            <a:r>
              <a:rPr lang="en-US" sz="1600" dirty="0" smtClean="0"/>
              <a:t> - </a:t>
            </a:r>
            <a:r>
              <a:rPr lang="en-GB" sz="1600" dirty="0"/>
              <a:t>This interceptor detects if a special parameter is present in the current HTTP request. The parameter name can be customized with the </a:t>
            </a:r>
            <a:r>
              <a:rPr lang="en-GB" sz="1600" b="1" dirty="0"/>
              <a:t>paramName</a:t>
            </a:r>
            <a:r>
              <a:rPr lang="en-GB" sz="1600" dirty="0"/>
              <a:t> property of this interceptor. If such a parameter is present in the current request, this interceptor changes the user’s locale according to the parameter </a:t>
            </a:r>
            <a:r>
              <a:rPr lang="en-GB" sz="1600" dirty="0" smtClean="0"/>
              <a:t>value</a:t>
            </a:r>
          </a:p>
          <a:p>
            <a:endParaRPr lang="en-US" sz="16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284984"/>
            <a:ext cx="701992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697" y="5385849"/>
            <a:ext cx="6572607" cy="1067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8186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Spring MVC – </a:t>
            </a:r>
            <a:r>
              <a:rPr lang="en-GB" dirty="0"/>
              <a:t>G</a:t>
            </a:r>
            <a:r>
              <a:rPr lang="en-GB" dirty="0" smtClean="0"/>
              <a:t>et </a:t>
            </a:r>
            <a:r>
              <a:rPr lang="en-GB" dirty="0"/>
              <a:t>ServletContext and ServletConfig </a:t>
            </a:r>
            <a:r>
              <a:rPr lang="en-GB" dirty="0" smtClean="0"/>
              <a:t>object</a:t>
            </a:r>
            <a:endParaRPr lang="en-GB" dirty="0"/>
          </a:p>
        </p:txBody>
      </p:sp>
      <p:sp>
        <p:nvSpPr>
          <p:cNvPr id="3" name="Content Placeholder 2"/>
          <p:cNvSpPr>
            <a:spLocks noGrp="1"/>
          </p:cNvSpPr>
          <p:nvPr>
            <p:ph idx="1"/>
          </p:nvPr>
        </p:nvSpPr>
        <p:spPr/>
        <p:txBody>
          <a:bodyPr>
            <a:normAutofit/>
          </a:bodyPr>
          <a:lstStyle/>
          <a:p>
            <a:r>
              <a:rPr lang="en-GB" sz="1600" dirty="0"/>
              <a:t>Simply implement </a:t>
            </a:r>
            <a:r>
              <a:rPr lang="en-GB" sz="1600" b="1" dirty="0">
                <a:solidFill>
                  <a:srgbClr val="00B050"/>
                </a:solidFill>
              </a:rPr>
              <a:t>ServletContextAware</a:t>
            </a:r>
            <a:r>
              <a:rPr lang="en-GB" sz="1600" dirty="0"/>
              <a:t> and </a:t>
            </a:r>
            <a:r>
              <a:rPr lang="en-GB" sz="1600" b="1" dirty="0">
                <a:solidFill>
                  <a:srgbClr val="00B050"/>
                </a:solidFill>
              </a:rPr>
              <a:t>ServletConfigAware</a:t>
            </a:r>
            <a:r>
              <a:rPr lang="en-GB" sz="1600" dirty="0"/>
              <a:t> interfaces and override below </a:t>
            </a:r>
            <a:r>
              <a:rPr lang="en-GB" sz="1600" dirty="0" smtClean="0"/>
              <a:t>methods</a:t>
            </a:r>
          </a:p>
          <a:p>
            <a:endParaRPr lang="en-US" sz="16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627697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39240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a:t>
            </a:r>
            <a:r>
              <a:rPr lang="en-US" sz="1600" dirty="0" smtClean="0">
                <a:hlinkClick r:id="rId2"/>
              </a:rPr>
              <a:t>www.tutorialspoint.com/spring/spring_interview_questions.htm</a:t>
            </a:r>
            <a:endParaRPr lang="en-US" sz="1600" dirty="0" smtClean="0"/>
          </a:p>
          <a:p>
            <a:r>
              <a:rPr lang="en-US" sz="1600" dirty="0"/>
              <a:t>http://howtodoinjava.com/spring/spring-mvc/spring-mvc-interview-questions-with-answers/</a:t>
            </a: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Benefits</a:t>
            </a:r>
            <a:endParaRPr lang="en-US" dirty="0"/>
          </a:p>
        </p:txBody>
      </p:sp>
      <p:sp>
        <p:nvSpPr>
          <p:cNvPr id="3" name="Content Placeholder 2"/>
          <p:cNvSpPr>
            <a:spLocks noGrp="1"/>
          </p:cNvSpPr>
          <p:nvPr>
            <p:ph idx="1"/>
          </p:nvPr>
        </p:nvSpPr>
        <p:spPr/>
        <p:txBody>
          <a:bodyPr>
            <a:normAutofit/>
          </a:bodyPr>
          <a:lstStyle/>
          <a:p>
            <a:r>
              <a:rPr lang="en-GB" sz="1600" dirty="0" smtClean="0"/>
              <a:t>Lightweight – Size and transparency</a:t>
            </a:r>
          </a:p>
          <a:p>
            <a:r>
              <a:rPr lang="en-GB" sz="1600" dirty="0" smtClean="0"/>
              <a:t>Inversion of Control (IOC) – Loose coupling is achieved in spring using the technique IOC</a:t>
            </a:r>
          </a:p>
          <a:p>
            <a:r>
              <a:rPr lang="en-GB" sz="1600" dirty="0" smtClean="0"/>
              <a:t>Aspect oriented (AOP) </a:t>
            </a:r>
          </a:p>
          <a:p>
            <a:r>
              <a:rPr lang="en-GB" sz="1600" dirty="0" smtClean="0"/>
              <a:t>Container – Spring contains and manages the life cycle and configuration of application objects</a:t>
            </a:r>
          </a:p>
          <a:p>
            <a:r>
              <a:rPr lang="en-GB" sz="1600" dirty="0" smtClean="0"/>
              <a:t>MVC Framework</a:t>
            </a:r>
          </a:p>
          <a:p>
            <a:r>
              <a:rPr lang="en-GB" sz="1600" dirty="0" smtClean="0"/>
              <a:t>Transaction Management</a:t>
            </a:r>
          </a:p>
          <a:p>
            <a:r>
              <a:rPr lang="en-GB" sz="1600" dirty="0" smtClean="0"/>
              <a:t>Exception Handling</a:t>
            </a:r>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 Inversion of Control (IoC)</a:t>
            </a:r>
            <a:endParaRPr lang="en-US" dirty="0"/>
          </a:p>
        </p:txBody>
      </p:sp>
      <p:sp>
        <p:nvSpPr>
          <p:cNvPr id="3" name="Content Placeholder 2"/>
          <p:cNvSpPr>
            <a:spLocks noGrp="1"/>
          </p:cNvSpPr>
          <p:nvPr>
            <p:ph idx="1"/>
          </p:nvPr>
        </p:nvSpPr>
        <p:spPr/>
        <p:txBody>
          <a:bodyPr>
            <a:normAutofit/>
          </a:bodyPr>
          <a:lstStyle/>
          <a:p>
            <a:r>
              <a:rPr lang="en-GB" sz="1600" b="1" dirty="0" smtClean="0"/>
              <a:t>IoC</a:t>
            </a:r>
            <a:r>
              <a:rPr lang="en-GB" sz="1600" dirty="0" smtClean="0"/>
              <a:t> </a:t>
            </a:r>
            <a:r>
              <a:rPr lang="en-GB" sz="1600" dirty="0"/>
              <a:t>says that you do not create your objects but describe how they should be created. You don't directly connect your components and services together in code but describe which services are needed by which components in a configuration file. A container (the IOC container) is then responsible for hooking it all </a:t>
            </a:r>
            <a:r>
              <a:rPr lang="en-GB" sz="1600" dirty="0" smtClean="0"/>
              <a:t>up</a:t>
            </a:r>
          </a:p>
          <a:p>
            <a:r>
              <a:rPr lang="en-GB" sz="1600" dirty="0" smtClean="0"/>
              <a:t>Types – Constructor based and Setter based</a:t>
            </a:r>
          </a:p>
          <a:p>
            <a:r>
              <a:rPr lang="en-GB" sz="1600" b="1" dirty="0" smtClean="0"/>
              <a:t>Advantages:</a:t>
            </a:r>
          </a:p>
          <a:p>
            <a:pPr lvl="1">
              <a:buFont typeface="Wingdings" panose="05000000000000000000" pitchFamily="2" charset="2"/>
              <a:buChar char="Ø"/>
            </a:pPr>
            <a:r>
              <a:rPr lang="en-GB" sz="1400" dirty="0" smtClean="0"/>
              <a:t>Minimized the amount of code </a:t>
            </a:r>
          </a:p>
          <a:p>
            <a:pPr lvl="1">
              <a:buFont typeface="Wingdings" panose="05000000000000000000" pitchFamily="2" charset="2"/>
              <a:buChar char="Ø"/>
            </a:pPr>
            <a:r>
              <a:rPr lang="en-GB" sz="1400" dirty="0" smtClean="0"/>
              <a:t>Loose coupling is promoted</a:t>
            </a:r>
          </a:p>
          <a:p>
            <a:pPr lvl="1">
              <a:buFont typeface="Wingdings" panose="05000000000000000000" pitchFamily="2" charset="2"/>
              <a:buChar char="Ø"/>
            </a:pPr>
            <a:r>
              <a:rPr lang="en-GB" sz="1400" dirty="0" smtClean="0"/>
              <a:t>Container supports eager and lazy loading of services</a:t>
            </a:r>
            <a:endParaRPr lang="en-GB" sz="1400" dirty="0"/>
          </a:p>
        </p:txBody>
      </p:sp>
    </p:spTree>
    <p:extLst>
      <p:ext uri="{BB962C8B-B14F-4D97-AF65-F5344CB8AC3E}">
        <p14:creationId xmlns:p14="http://schemas.microsoft.com/office/powerpoint/2010/main" val="1990509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 over Struts MVC</a:t>
            </a:r>
            <a:endParaRPr lang="en-US" dirty="0"/>
          </a:p>
        </p:txBody>
      </p:sp>
      <p:sp>
        <p:nvSpPr>
          <p:cNvPr id="3" name="Content Placeholder 2"/>
          <p:cNvSpPr>
            <a:spLocks noGrp="1"/>
          </p:cNvSpPr>
          <p:nvPr>
            <p:ph idx="1"/>
          </p:nvPr>
        </p:nvSpPr>
        <p:spPr/>
        <p:txBody>
          <a:bodyPr>
            <a:normAutofit/>
          </a:bodyPr>
          <a:lstStyle/>
          <a:p>
            <a:r>
              <a:rPr lang="en-GB" sz="1600" dirty="0" smtClean="0"/>
              <a:t>Spring MVC is versatile and flexible based on interfaces</a:t>
            </a:r>
          </a:p>
          <a:p>
            <a:r>
              <a:rPr lang="en-GB" sz="1600" dirty="0"/>
              <a:t>Spring provides both interceptors and controllers, thus helps to factor out common behavior to the handling of many </a:t>
            </a:r>
            <a:r>
              <a:rPr lang="en-GB" sz="1600" dirty="0" smtClean="0"/>
              <a:t>requests</a:t>
            </a:r>
          </a:p>
          <a:p>
            <a:r>
              <a:rPr lang="en-GB" sz="1600" dirty="0"/>
              <a:t>Spring can be configured with different view technologies like Freemarker, JSP, Tiles, Velocity, XLST </a:t>
            </a:r>
            <a:r>
              <a:rPr lang="en-GB" sz="1600" dirty="0" smtClean="0"/>
              <a:t>etc.</a:t>
            </a:r>
          </a:p>
          <a:p>
            <a:r>
              <a:rPr lang="en-GB" sz="1600" dirty="0"/>
              <a:t>In Spring MVC Controllers can be configured using DI (IOC) that makes its testing and integration easy</a:t>
            </a:r>
          </a:p>
        </p:txBody>
      </p:sp>
    </p:spTree>
    <p:extLst>
      <p:ext uri="{BB962C8B-B14F-4D97-AF65-F5344CB8AC3E}">
        <p14:creationId xmlns:p14="http://schemas.microsoft.com/office/powerpoint/2010/main" val="64308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 Advantages</a:t>
            </a:r>
            <a:endParaRPr lang="en-US" dirty="0"/>
          </a:p>
        </p:txBody>
      </p:sp>
      <p:sp>
        <p:nvSpPr>
          <p:cNvPr id="3" name="Content Placeholder 2"/>
          <p:cNvSpPr>
            <a:spLocks noGrp="1"/>
          </p:cNvSpPr>
          <p:nvPr>
            <p:ph idx="1"/>
          </p:nvPr>
        </p:nvSpPr>
        <p:spPr/>
        <p:txBody>
          <a:bodyPr>
            <a:normAutofit/>
          </a:bodyPr>
          <a:lstStyle/>
          <a:p>
            <a:r>
              <a:rPr lang="en-GB" sz="1600" dirty="0" smtClean="0"/>
              <a:t>Clear separation of roles - </a:t>
            </a:r>
            <a:r>
              <a:rPr lang="en-US" sz="1600" dirty="0"/>
              <a:t>controller, validator, command object, form object, model object, DispatcherServlet, handler mapping, view resolver, etc. </a:t>
            </a:r>
            <a:endParaRPr lang="en-GB" sz="1600" dirty="0" smtClean="0"/>
          </a:p>
          <a:p>
            <a:r>
              <a:rPr lang="en-GB" sz="1600" dirty="0"/>
              <a:t>Powerful and straightforward configuration of both framework and application classes as </a:t>
            </a:r>
            <a:r>
              <a:rPr lang="en-GB" sz="1600" dirty="0" smtClean="0"/>
              <a:t>JavaBeans</a:t>
            </a:r>
          </a:p>
          <a:p>
            <a:r>
              <a:rPr lang="en-GB" sz="1600" dirty="0" smtClean="0"/>
              <a:t>Reusable business code</a:t>
            </a:r>
          </a:p>
          <a:p>
            <a:r>
              <a:rPr lang="en-US" sz="1600" dirty="0"/>
              <a:t>Customizable binding and validation</a:t>
            </a:r>
          </a:p>
          <a:p>
            <a:r>
              <a:rPr lang="en-GB" sz="1600" dirty="0"/>
              <a:t>Customizable handler mapping and view resolution</a:t>
            </a:r>
          </a:p>
          <a:p>
            <a:r>
              <a:rPr lang="en-GB" sz="1600" dirty="0"/>
              <a:t>Customizable locale and theme resolution</a:t>
            </a:r>
          </a:p>
          <a:p>
            <a:r>
              <a:rPr lang="en-GB" sz="1600" dirty="0"/>
              <a:t>A JSP form tag library, introduced in Spring 2.0, that makes writing forms in JSP pages much easier. </a:t>
            </a:r>
            <a:r>
              <a:rPr lang="en-GB" sz="1600" dirty="0" smtClean="0"/>
              <a:t>Etc.</a:t>
            </a:r>
          </a:p>
          <a:p>
            <a:endParaRPr lang="en-GB" sz="1600" dirty="0"/>
          </a:p>
        </p:txBody>
      </p:sp>
    </p:spTree>
    <p:extLst>
      <p:ext uri="{BB962C8B-B14F-4D97-AF65-F5344CB8AC3E}">
        <p14:creationId xmlns:p14="http://schemas.microsoft.com/office/powerpoint/2010/main" val="411676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 – Request Flows</a:t>
            </a:r>
            <a:endParaRPr lang="en-US" dirty="0"/>
          </a:p>
        </p:txBody>
      </p:sp>
      <p:sp>
        <p:nvSpPr>
          <p:cNvPr id="3" name="Content Placeholder 2"/>
          <p:cNvSpPr>
            <a:spLocks noGrp="1"/>
          </p:cNvSpPr>
          <p:nvPr>
            <p:ph idx="1"/>
          </p:nvPr>
        </p:nvSpPr>
        <p:spPr/>
        <p:txBody>
          <a:bodyPr>
            <a:normAutofit/>
          </a:bodyPr>
          <a:lstStyle/>
          <a:p>
            <a:r>
              <a:rPr lang="en-US" sz="1600" dirty="0" smtClean="0"/>
              <a:t>DispatcherServlet – Get all the requests</a:t>
            </a:r>
          </a:p>
          <a:p>
            <a:r>
              <a:rPr lang="en-US" sz="1600" dirty="0" smtClean="0"/>
              <a:t>HandlerMapping</a:t>
            </a:r>
            <a:r>
              <a:rPr lang="en-US" sz="1600" dirty="0"/>
              <a:t> </a:t>
            </a:r>
            <a:r>
              <a:rPr lang="en-US" sz="1600" dirty="0" smtClean="0"/>
              <a:t>– DispatcherServlet consults HandlerMapping to call the appropriate Controller</a:t>
            </a:r>
          </a:p>
          <a:p>
            <a:r>
              <a:rPr lang="en-US" sz="1600" dirty="0" smtClean="0"/>
              <a:t>Controller - </a:t>
            </a:r>
            <a:r>
              <a:rPr lang="en-US" sz="1600" dirty="0"/>
              <a:t>takes the request </a:t>
            </a:r>
            <a:r>
              <a:rPr lang="en-US" sz="1600" dirty="0" smtClean="0"/>
              <a:t> and </a:t>
            </a:r>
            <a:r>
              <a:rPr lang="en-GB" sz="1600" dirty="0" smtClean="0"/>
              <a:t>calls </a:t>
            </a:r>
            <a:r>
              <a:rPr lang="en-GB" sz="1600" dirty="0"/>
              <a:t>the appropriate service methods and set model data and then returns view name to the </a:t>
            </a:r>
            <a:r>
              <a:rPr lang="en-GB" sz="1600" dirty="0" smtClean="0"/>
              <a:t>DispatcherServlet</a:t>
            </a:r>
          </a:p>
          <a:p>
            <a:r>
              <a:rPr lang="en-US" sz="1600" dirty="0" smtClean="0"/>
              <a:t>ViewResolver</a:t>
            </a:r>
            <a:r>
              <a:rPr lang="en-US" sz="1600" dirty="0"/>
              <a:t> </a:t>
            </a:r>
            <a:r>
              <a:rPr lang="en-US" sz="1600" dirty="0" smtClean="0"/>
              <a:t>- </a:t>
            </a:r>
            <a:r>
              <a:rPr lang="en-GB" sz="1600" dirty="0"/>
              <a:t>The DispatcherServlet will take help from ViewResolver to pickup the defined view for the </a:t>
            </a:r>
            <a:r>
              <a:rPr lang="en-GB" sz="1600" dirty="0" smtClean="0"/>
              <a:t>request</a:t>
            </a:r>
          </a:p>
          <a:p>
            <a:r>
              <a:rPr lang="en-GB" sz="1600" dirty="0"/>
              <a:t>Once view is finalized, The DispatcherServlet passes the model data to the view which is finally rendered on the </a:t>
            </a:r>
            <a:r>
              <a:rPr lang="en-GB" sz="1600" dirty="0" smtClean="0"/>
              <a:t>browser</a:t>
            </a:r>
            <a:endParaRPr lang="en-US" sz="1600" dirty="0" smtClean="0"/>
          </a:p>
          <a:p>
            <a:endParaRPr lang="en-GB" sz="1600" dirty="0" smtClean="0"/>
          </a:p>
          <a:p>
            <a:endParaRPr lang="en-GB" sz="1600" dirty="0"/>
          </a:p>
        </p:txBody>
      </p:sp>
    </p:spTree>
    <p:extLst>
      <p:ext uri="{BB962C8B-B14F-4D97-AF65-F5344CB8AC3E}">
        <p14:creationId xmlns:p14="http://schemas.microsoft.com/office/powerpoint/2010/main" val="3314382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 – Config Files</a:t>
            </a:r>
            <a:endParaRPr lang="en-US" dirty="0"/>
          </a:p>
        </p:txBody>
      </p:sp>
      <p:sp>
        <p:nvSpPr>
          <p:cNvPr id="3" name="Content Placeholder 2"/>
          <p:cNvSpPr>
            <a:spLocks noGrp="1"/>
          </p:cNvSpPr>
          <p:nvPr>
            <p:ph idx="1"/>
          </p:nvPr>
        </p:nvSpPr>
        <p:spPr/>
        <p:txBody>
          <a:bodyPr>
            <a:normAutofit/>
          </a:bodyPr>
          <a:lstStyle/>
          <a:p>
            <a:r>
              <a:rPr lang="en-US" sz="1600" dirty="0"/>
              <a:t>By default, DispatcherServlet loads its configuration file using </a:t>
            </a:r>
            <a:r>
              <a:rPr lang="en-US" sz="1600" b="1" dirty="0">
                <a:solidFill>
                  <a:srgbClr val="00B050"/>
                </a:solidFill>
              </a:rPr>
              <a:t>&lt;servlet_name&gt;-servlet.xml.</a:t>
            </a:r>
            <a:r>
              <a:rPr lang="en-US" sz="1600" dirty="0"/>
              <a:t> E.g. with above web.xml file, DispatcherServlet will try to find spring-servlet.xml file in </a:t>
            </a:r>
            <a:r>
              <a:rPr lang="en-US" sz="1600" dirty="0" smtClean="0"/>
              <a:t>classpath</a:t>
            </a:r>
            <a:endParaRPr lang="en-US" sz="1600" dirty="0"/>
          </a:p>
          <a:p>
            <a:r>
              <a:rPr lang="en-GB" sz="1600" dirty="0"/>
              <a:t>ContextLoaderListener reads the spring configuration file (with value given against “</a:t>
            </a:r>
            <a:r>
              <a:rPr lang="en-GB" sz="1600" b="1" dirty="0"/>
              <a:t>contextConfigLocation</a:t>
            </a:r>
            <a:r>
              <a:rPr lang="en-GB" sz="1600" dirty="0"/>
              <a:t>” in web.xml), parse it and loads the beans defined in that config file. e.g</a:t>
            </a:r>
            <a:r>
              <a:rPr lang="en-GB" sz="1600" dirty="0" smtClean="0"/>
              <a:t>.</a:t>
            </a:r>
          </a:p>
          <a:p>
            <a:endParaRPr lang="en-GB" sz="1600" dirty="0"/>
          </a:p>
          <a:p>
            <a:endParaRPr lang="en-GB" sz="1600" dirty="0" smtClean="0"/>
          </a:p>
          <a:p>
            <a:endParaRPr lang="en-GB" sz="1600" dirty="0" smtClean="0"/>
          </a:p>
          <a:p>
            <a:endParaRPr lang="en-GB" sz="1600" dirty="0"/>
          </a:p>
          <a:p>
            <a:endParaRPr lang="en-GB" sz="1600" dirty="0" smtClean="0"/>
          </a:p>
          <a:p>
            <a:endParaRPr lang="en-GB" sz="1600" dirty="0"/>
          </a:p>
          <a:p>
            <a:endParaRPr lang="en-GB" sz="1600" dirty="0" smtClean="0"/>
          </a:p>
          <a:p>
            <a:r>
              <a:rPr lang="en-GB" sz="1600" dirty="0"/>
              <a:t>Now add DispatcherServlet entry in web.xml file so that all incoming requests come though DispatcherServlet </a:t>
            </a:r>
            <a:r>
              <a:rPr lang="en-GB" sz="1600" dirty="0" smtClean="0"/>
              <a:t>only</a:t>
            </a:r>
          </a:p>
          <a:p>
            <a:r>
              <a:rPr lang="en-US" sz="1600" dirty="0"/>
              <a:t>Spring configuration </a:t>
            </a:r>
            <a:r>
              <a:rPr lang="en-US" sz="1600" dirty="0" smtClean="0"/>
              <a:t>files – </a:t>
            </a:r>
            <a:r>
              <a:rPr lang="en-US" sz="1600" b="1" dirty="0" smtClean="0"/>
              <a:t>Multiple</a:t>
            </a:r>
            <a:r>
              <a:rPr lang="en-US" sz="1600" dirty="0" smtClean="0"/>
              <a:t> files are possible</a:t>
            </a:r>
            <a:endParaRPr lang="en-US" sz="1600" dirty="0"/>
          </a:p>
          <a:p>
            <a:endParaRPr lang="en-GB"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429000"/>
            <a:ext cx="4562475"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4281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 – JSON</a:t>
            </a:r>
            <a:endParaRPr lang="en-US" dirty="0"/>
          </a:p>
        </p:txBody>
      </p:sp>
      <p:sp>
        <p:nvSpPr>
          <p:cNvPr id="3" name="Content Placeholder 2"/>
          <p:cNvSpPr>
            <a:spLocks noGrp="1"/>
          </p:cNvSpPr>
          <p:nvPr>
            <p:ph idx="1"/>
          </p:nvPr>
        </p:nvSpPr>
        <p:spPr/>
        <p:txBody>
          <a:bodyPr>
            <a:normAutofit/>
          </a:bodyPr>
          <a:lstStyle/>
          <a:p>
            <a:r>
              <a:rPr lang="en-US" sz="1600" dirty="0" smtClean="0"/>
              <a:t>Add Jackson dependency</a:t>
            </a:r>
          </a:p>
          <a:p>
            <a:r>
              <a:rPr lang="en-GB" sz="1600" dirty="0" smtClean="0"/>
              <a:t>Now you are ready to return JSON response from your MVC controller. All you have to do is return JAXB annotated object from method and use </a:t>
            </a:r>
            <a:r>
              <a:rPr lang="en-GB" sz="1600" b="1" dirty="0" smtClean="0">
                <a:solidFill>
                  <a:srgbClr val="00B050"/>
                </a:solidFill>
              </a:rPr>
              <a:t>@ResponseBody</a:t>
            </a:r>
            <a:r>
              <a:rPr lang="en-GB" sz="1600" dirty="0" smtClean="0"/>
              <a:t> annotation on this return type</a:t>
            </a:r>
          </a:p>
          <a:p>
            <a:r>
              <a:rPr lang="en-US" sz="1600" b="1" dirty="0"/>
              <a:t>@RestController = @Controller + @ResponseBody</a:t>
            </a:r>
            <a:endParaRPr lang="en-GB" sz="1600" dirty="0" smtClean="0"/>
          </a:p>
          <a:p>
            <a:endParaRPr lang="en-US" sz="1600" dirty="0"/>
          </a:p>
        </p:txBody>
      </p:sp>
    </p:spTree>
    <p:extLst>
      <p:ext uri="{BB962C8B-B14F-4D97-AF65-F5344CB8AC3E}">
        <p14:creationId xmlns:p14="http://schemas.microsoft.com/office/powerpoint/2010/main" val="3812180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MVC – Difference</a:t>
            </a:r>
            <a:endParaRPr lang="en-US" dirty="0"/>
          </a:p>
        </p:txBody>
      </p:sp>
      <p:sp>
        <p:nvSpPr>
          <p:cNvPr id="3" name="Content Placeholder 2"/>
          <p:cNvSpPr>
            <a:spLocks noGrp="1"/>
          </p:cNvSpPr>
          <p:nvPr>
            <p:ph idx="1"/>
          </p:nvPr>
        </p:nvSpPr>
        <p:spPr/>
        <p:txBody>
          <a:bodyPr>
            <a:normAutofit/>
          </a:bodyPr>
          <a:lstStyle/>
          <a:p>
            <a:r>
              <a:rPr lang="en-GB" sz="1600" dirty="0"/>
              <a:t>&lt;context:annotation-config&gt; = Scanning and activating annotations in “already registered beans</a:t>
            </a:r>
            <a:r>
              <a:rPr lang="en-GB" sz="1600" dirty="0" smtClean="0"/>
              <a:t>”</a:t>
            </a:r>
          </a:p>
          <a:p>
            <a:r>
              <a:rPr lang="en-GB" sz="1600" dirty="0"/>
              <a:t>&lt;context:component-scan&gt; = Bean Registration + Scanning and activating annotations</a:t>
            </a:r>
            <a:endParaRPr lang="en-US" sz="1600" dirty="0"/>
          </a:p>
        </p:txBody>
      </p:sp>
    </p:spTree>
    <p:extLst>
      <p:ext uri="{BB962C8B-B14F-4D97-AF65-F5344CB8AC3E}">
        <p14:creationId xmlns:p14="http://schemas.microsoft.com/office/powerpoint/2010/main" val="24032856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4784</TotalTime>
  <Words>526</Words>
  <Application>Microsoft Office PowerPoint</Application>
  <PresentationFormat>On-screen Show (4:3)</PresentationFormat>
  <Paragraphs>102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Clarity</vt:lpstr>
      <vt:lpstr>Spring-MVC</vt:lpstr>
      <vt:lpstr>Spring Benefits</vt:lpstr>
      <vt:lpstr>Spring – Inversion of Control (IoC)</vt:lpstr>
      <vt:lpstr>Spring MVC over Struts MVC</vt:lpstr>
      <vt:lpstr>Spring MVC Advantages</vt:lpstr>
      <vt:lpstr>Spring MVC – Request Flows</vt:lpstr>
      <vt:lpstr>Spring MVC – Config Files</vt:lpstr>
      <vt:lpstr>Spring MVC – JSON</vt:lpstr>
      <vt:lpstr>Spring MVC – Difference</vt:lpstr>
      <vt:lpstr>Spring MVC – Annotation</vt:lpstr>
      <vt:lpstr>Spring MVC – ViewResolver</vt:lpstr>
      <vt:lpstr>Spring MVC – MultipartResolver</vt:lpstr>
      <vt:lpstr>Spring MVC – Validation</vt:lpstr>
      <vt:lpstr>Spring MVC – Interceptor</vt:lpstr>
      <vt:lpstr>Spring MVC – Exception Handling</vt:lpstr>
      <vt:lpstr>Spring MVC – Localization</vt:lpstr>
      <vt:lpstr>Spring MVC – Get ServletContext and ServletConfig object</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539</cp:revision>
  <dcterms:created xsi:type="dcterms:W3CDTF">2016-02-28T16:32:10Z</dcterms:created>
  <dcterms:modified xsi:type="dcterms:W3CDTF">2016-03-31T12:58:57Z</dcterms:modified>
</cp:coreProperties>
</file>