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2" r:id="rId4"/>
    <p:sldId id="274" r:id="rId5"/>
    <p:sldId id="270" r:id="rId6"/>
    <p:sldId id="271" r:id="rId7"/>
    <p:sldId id="273" r:id="rId8"/>
    <p:sldId id="275" r:id="rId9"/>
    <p:sldId id="276" r:id="rId10"/>
    <p:sldId id="277" r:id="rId11"/>
    <p:sldId id="278" r:id="rId12"/>
    <p:sldId id="279" r:id="rId13"/>
    <p:sldId id="280" r:id="rId14"/>
    <p:sldId id="281" r:id="rId15"/>
    <p:sldId id="284" r:id="rId16"/>
    <p:sldId id="285" r:id="rId17"/>
    <p:sldId id="282" r:id="rId18"/>
    <p:sldId id="283" r:id="rId19"/>
    <p:sldId id="287" r:id="rId20"/>
    <p:sldId id="286"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restcookbook.com/HTTP%20Methods/put-vs-post/"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 Id="rId5" Type="http://schemas.openxmlformats.org/officeDocument/2006/relationships/hyperlink" Target="https://jersey.java.net/documentation/latest/filters-and-interceptors.html" TargetMode="External"/><Relationship Id="rId4" Type="http://schemas.openxmlformats.org/officeDocument/2006/relationships/hyperlink" Target="http://www.tutorialspoint.com/restful/restful_security.htm"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HTTP_Sec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a:t>
            </a:r>
            <a:endParaRPr lang="en-US" dirty="0"/>
          </a:p>
        </p:txBody>
      </p:sp>
      <p:sp>
        <p:nvSpPr>
          <p:cNvPr id="3" name="Content Placeholder 2"/>
          <p:cNvSpPr>
            <a:spLocks noGrp="1"/>
          </p:cNvSpPr>
          <p:nvPr>
            <p:ph idx="1"/>
          </p:nvPr>
        </p:nvSpPr>
        <p:spPr/>
        <p:txBody>
          <a:bodyPr>
            <a:normAutofit/>
          </a:bodyPr>
          <a:lstStyle/>
          <a:p>
            <a:r>
              <a:rPr lang="en-GB" sz="1600" b="1" dirty="0"/>
              <a:t>Is my API RESTful when I use (only) JSON?</a:t>
            </a:r>
          </a:p>
          <a:p>
            <a:r>
              <a:rPr lang="en-US" sz="1600" dirty="0" smtClean="0"/>
              <a:t>No. </a:t>
            </a:r>
            <a:r>
              <a:rPr lang="en-GB" sz="1600" dirty="0"/>
              <a:t>One of the key constraints on REST is that a RESTful API must use hypermedia formats (the HATEOAS constraint). Unfortunately, JSON is not a hypermedia format. There is no predefined way to deal with link discovery in </a:t>
            </a:r>
            <a:r>
              <a:rPr lang="en-GB" sz="1600" dirty="0" smtClean="0"/>
              <a:t>JSON</a:t>
            </a:r>
          </a:p>
          <a:p>
            <a:r>
              <a:rPr lang="en-GB" sz="1600" dirty="0"/>
              <a:t>Although JSON </a:t>
            </a:r>
            <a:r>
              <a:rPr lang="en-GB" sz="1600" dirty="0" smtClean="0"/>
              <a:t>doesn't </a:t>
            </a:r>
            <a:r>
              <a:rPr lang="en-GB" sz="1600" dirty="0"/>
              <a:t>have inherent hypermedia support, some standardisation is on its way to change that. </a:t>
            </a:r>
            <a:r>
              <a:rPr lang="en-GB" sz="1600" b="1" dirty="0"/>
              <a:t>JSON-LD</a:t>
            </a:r>
            <a:r>
              <a:rPr lang="en-GB" sz="1600" dirty="0"/>
              <a:t>, which is already an official W3C standard, and HAL, which is a personal project, formalize the expression of links in JSON so that clients can instantly follow and discover these links without having to rely on out-of-band additional knowledge.</a:t>
            </a:r>
            <a:endParaRPr lang="en-US" sz="1600" dirty="0"/>
          </a:p>
          <a:p>
            <a:endParaRPr lang="en-GB" sz="1600" dirty="0"/>
          </a:p>
        </p:txBody>
      </p:sp>
    </p:spTree>
    <p:extLst>
      <p:ext uri="{BB962C8B-B14F-4D97-AF65-F5344CB8AC3E}">
        <p14:creationId xmlns:p14="http://schemas.microsoft.com/office/powerpoint/2010/main" val="3923860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the API</a:t>
            </a:r>
            <a:endParaRPr lang="en-US" dirty="0"/>
          </a:p>
        </p:txBody>
      </p:sp>
      <p:sp>
        <p:nvSpPr>
          <p:cNvPr id="3" name="Content Placeholder 2"/>
          <p:cNvSpPr>
            <a:spLocks noGrp="1"/>
          </p:cNvSpPr>
          <p:nvPr>
            <p:ph idx="1"/>
          </p:nvPr>
        </p:nvSpPr>
        <p:spPr/>
        <p:txBody>
          <a:bodyPr>
            <a:normAutofit/>
          </a:bodyPr>
          <a:lstStyle/>
          <a:p>
            <a:r>
              <a:rPr lang="en-GB" sz="1600" dirty="0"/>
              <a:t>The "URL" </a:t>
            </a:r>
            <a:r>
              <a:rPr lang="en-GB" sz="1600" dirty="0" smtClean="0"/>
              <a:t>way:</a:t>
            </a:r>
            <a:endParaRPr lang="en-GB" sz="1600" dirty="0"/>
          </a:p>
          <a:p>
            <a:pPr lvl="1">
              <a:buFont typeface="Wingdings" panose="05000000000000000000" pitchFamily="2" charset="2"/>
              <a:buChar char="Ø"/>
            </a:pPr>
            <a:r>
              <a:rPr lang="en-GB" sz="1400" dirty="0"/>
              <a:t>A commonly used way to version your API is to add a version number in the URL. For </a:t>
            </a:r>
            <a:r>
              <a:rPr lang="en-GB" sz="1400" dirty="0" smtClean="0"/>
              <a:t>instance: </a:t>
            </a:r>
            <a:r>
              <a:rPr lang="en-US" sz="1400" dirty="0"/>
              <a:t>/</a:t>
            </a:r>
            <a:r>
              <a:rPr lang="en-US" sz="1400" dirty="0" smtClean="0"/>
              <a:t>api/</a:t>
            </a:r>
            <a:r>
              <a:rPr lang="en-US" sz="1400" b="1" dirty="0" smtClean="0"/>
              <a:t>v1</a:t>
            </a:r>
            <a:r>
              <a:rPr lang="en-US" sz="1400" dirty="0" smtClean="0"/>
              <a:t>/article/1234</a:t>
            </a:r>
          </a:p>
          <a:p>
            <a:r>
              <a:rPr lang="en-US" sz="1600" dirty="0"/>
              <a:t>The hypermedia </a:t>
            </a:r>
            <a:r>
              <a:rPr lang="en-US" sz="1600" dirty="0" smtClean="0"/>
              <a:t>way</a:t>
            </a:r>
          </a:p>
          <a:p>
            <a:pPr lvl="1">
              <a:buFont typeface="Wingdings" panose="05000000000000000000" pitchFamily="2" charset="2"/>
              <a:buChar char="Ø"/>
            </a:pPr>
            <a:r>
              <a:rPr lang="fr-FR" sz="1400" dirty="0"/>
              <a:t>GET /api/article/1234 HTTP/1.1 </a:t>
            </a:r>
            <a:endParaRPr lang="fr-FR" sz="1400" dirty="0" smtClean="0"/>
          </a:p>
          <a:p>
            <a:pPr lvl="1">
              <a:buFont typeface="Wingdings" panose="05000000000000000000" pitchFamily="2" charset="2"/>
              <a:buChar char="Ø"/>
            </a:pPr>
            <a:r>
              <a:rPr lang="fr-FR" sz="1400" dirty="0" smtClean="0"/>
              <a:t>Accept</a:t>
            </a:r>
            <a:r>
              <a:rPr lang="fr-FR" sz="1400" dirty="0"/>
              <a:t>: application/</a:t>
            </a:r>
            <a:r>
              <a:rPr lang="fr-FR" sz="1400" dirty="0" err="1"/>
              <a:t>vnd.api.article+xml</a:t>
            </a:r>
            <a:r>
              <a:rPr lang="fr-FR" sz="1400" dirty="0"/>
              <a:t>; version=1.0</a:t>
            </a:r>
            <a:endParaRPr lang="en-GB" sz="1400" dirty="0"/>
          </a:p>
        </p:txBody>
      </p:sp>
    </p:spTree>
    <p:extLst>
      <p:ext uri="{BB962C8B-B14F-4D97-AF65-F5344CB8AC3E}">
        <p14:creationId xmlns:p14="http://schemas.microsoft.com/office/powerpoint/2010/main" val="1412181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Code-On Demand (COD)</a:t>
            </a:r>
            <a:endParaRPr lang="en-US" dirty="0"/>
          </a:p>
        </p:txBody>
      </p:sp>
      <p:sp>
        <p:nvSpPr>
          <p:cNvPr id="3" name="Content Placeholder 2"/>
          <p:cNvSpPr>
            <a:spLocks noGrp="1"/>
          </p:cNvSpPr>
          <p:nvPr>
            <p:ph idx="1"/>
          </p:nvPr>
        </p:nvSpPr>
        <p:spPr/>
        <p:txBody>
          <a:bodyPr>
            <a:normAutofit/>
          </a:bodyPr>
          <a:lstStyle/>
          <a:p>
            <a:r>
              <a:rPr lang="en-GB" sz="1600" dirty="0"/>
              <a:t>Code-on-Demand (COD) is the only optional constraint in REST. It allows clients to improve its flexibility because in fact it is the server who decides how certain things will be done. For instance, with Code-On-Demand, a client can download a </a:t>
            </a:r>
            <a:r>
              <a:rPr lang="en-GB" sz="1600" dirty="0" smtClean="0"/>
              <a:t>JavaScript</a:t>
            </a:r>
            <a:r>
              <a:rPr lang="en-GB" sz="1600" dirty="0"/>
              <a:t>, java applet or even a flash application in order to encrypt communication so servers are not aware of any encryption routines / keys used in this </a:t>
            </a:r>
            <a:r>
              <a:rPr lang="en-GB" sz="1600" dirty="0" smtClean="0"/>
              <a:t>process</a:t>
            </a:r>
            <a:endParaRPr lang="en-GB" sz="1600" dirty="0"/>
          </a:p>
          <a:p>
            <a:r>
              <a:rPr lang="en-GB" sz="1600" dirty="0"/>
              <a:t>However, using COD reduces visibility, which is why this constraint is optional. Also, not every API needs this kind of flexibility</a:t>
            </a:r>
          </a:p>
        </p:txBody>
      </p:sp>
    </p:spTree>
    <p:extLst>
      <p:ext uri="{BB962C8B-B14F-4D97-AF65-F5344CB8AC3E}">
        <p14:creationId xmlns:p14="http://schemas.microsoft.com/office/powerpoint/2010/main" val="3553695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Codes</a:t>
            </a:r>
            <a:endParaRPr lang="en-US" dirty="0"/>
          </a:p>
        </p:txBody>
      </p:sp>
      <p:sp>
        <p:nvSpPr>
          <p:cNvPr id="3" name="Content Placeholder 2"/>
          <p:cNvSpPr>
            <a:spLocks noGrp="1"/>
          </p:cNvSpPr>
          <p:nvPr>
            <p:ph idx="1"/>
          </p:nvPr>
        </p:nvSpPr>
        <p:spPr/>
        <p:txBody>
          <a:bodyPr>
            <a:normAutofit/>
          </a:bodyPr>
          <a:lstStyle/>
          <a:p>
            <a:r>
              <a:rPr lang="en-GB" sz="1600" b="1" dirty="0"/>
              <a:t>4xx</a:t>
            </a:r>
            <a:r>
              <a:rPr lang="en-GB" sz="1600" dirty="0"/>
              <a:t> codes are used to tell the client that a fault has taken place on THEIR </a:t>
            </a:r>
            <a:r>
              <a:rPr lang="en-GB" sz="1600" dirty="0" smtClean="0"/>
              <a:t>side</a:t>
            </a:r>
          </a:p>
          <a:p>
            <a:r>
              <a:rPr lang="en-GB" sz="1600" b="1" dirty="0"/>
              <a:t>5xx</a:t>
            </a:r>
            <a:r>
              <a:rPr lang="en-GB" sz="1600" dirty="0"/>
              <a:t> codes tell the client something happened on the server and their request by itself was perfectly valid. The client can continue and try again with the request without modification</a:t>
            </a:r>
          </a:p>
        </p:txBody>
      </p:sp>
    </p:spTree>
    <p:extLst>
      <p:ext uri="{BB962C8B-B14F-4D97-AF65-F5344CB8AC3E}">
        <p14:creationId xmlns:p14="http://schemas.microsoft.com/office/powerpoint/2010/main" val="321122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Security</a:t>
            </a:r>
            <a:endParaRPr lang="en-US" dirty="0"/>
          </a:p>
        </p:txBody>
      </p:sp>
      <p:sp>
        <p:nvSpPr>
          <p:cNvPr id="3" name="Content Placeholder 2"/>
          <p:cNvSpPr>
            <a:spLocks noGrp="1"/>
          </p:cNvSpPr>
          <p:nvPr>
            <p:ph idx="1"/>
          </p:nvPr>
        </p:nvSpPr>
        <p:spPr/>
        <p:txBody>
          <a:bodyPr>
            <a:normAutofit/>
          </a:bodyPr>
          <a:lstStyle/>
          <a:p>
            <a:r>
              <a:rPr lang="en-GB" sz="1600" b="1" dirty="0" smtClean="0"/>
              <a:t>Basic authentication with TLS</a:t>
            </a:r>
            <a:r>
              <a:rPr lang="en-GB" sz="1600" dirty="0" smtClean="0"/>
              <a:t> (formerly known as SSL) – Just sending a username and password that is Base64 encoded. </a:t>
            </a:r>
            <a:r>
              <a:rPr lang="en-GB" sz="1600" dirty="0"/>
              <a:t>Basic authentication should never be used without TLS (formerly known as SSL) encryption because the username and password combination can be easily decoded </a:t>
            </a:r>
            <a:r>
              <a:rPr lang="en-GB" sz="1600" dirty="0" smtClean="0"/>
              <a:t>otherwise</a:t>
            </a:r>
          </a:p>
          <a:p>
            <a:r>
              <a:rPr lang="en-GB" sz="1600" b="1" dirty="0" smtClean="0"/>
              <a:t>Oauth 1.0a</a:t>
            </a:r>
            <a:r>
              <a:rPr lang="en-GB" sz="1600" dirty="0" smtClean="0"/>
              <a:t> – This is the most secured of the three common protocols. </a:t>
            </a:r>
            <a:r>
              <a:rPr lang="en-GB" sz="1600" dirty="0"/>
              <a:t>Oauth1 is a widely-used, tested, secure, signature-based protocol.  The protocol uses a cryptographic signature, (usually </a:t>
            </a:r>
            <a:r>
              <a:rPr lang="en-GB" sz="1600" b="1" dirty="0"/>
              <a:t>HMAC-SHA1</a:t>
            </a:r>
            <a:r>
              <a:rPr lang="en-GB" sz="1600" dirty="0"/>
              <a:t>) value that combines the token secret, nonce, and other request based </a:t>
            </a:r>
            <a:r>
              <a:rPr lang="en-GB" sz="1600" dirty="0" smtClean="0"/>
              <a:t>information. </a:t>
            </a:r>
            <a:r>
              <a:rPr lang="en-GB" sz="1600" dirty="0"/>
              <a:t>The great </a:t>
            </a:r>
            <a:r>
              <a:rPr lang="en-GB" sz="1600" b="1" dirty="0"/>
              <a:t>advantage</a:t>
            </a:r>
            <a:r>
              <a:rPr lang="en-GB" sz="1600" dirty="0"/>
              <a:t> of OAuth 1 is you </a:t>
            </a:r>
            <a:r>
              <a:rPr lang="en-GB" sz="1600" b="1" dirty="0">
                <a:solidFill>
                  <a:srgbClr val="00B050"/>
                </a:solidFill>
              </a:rPr>
              <a:t>never directly pass the token secret across the wire</a:t>
            </a:r>
            <a:r>
              <a:rPr lang="en-GB" sz="1600" dirty="0"/>
              <a:t>, which completely eliminates the possibility of anyone seeing a password in transit. This is the only of the three protocols that can be safely used without </a:t>
            </a:r>
            <a:r>
              <a:rPr lang="en-GB" sz="1600" dirty="0" smtClean="0"/>
              <a:t>SSL. </a:t>
            </a:r>
            <a:r>
              <a:rPr lang="en-GB" sz="1600" dirty="0"/>
              <a:t>However, this level of security comes with a price: generating and validating signatures can be a complex process.  You have to use specific </a:t>
            </a:r>
            <a:r>
              <a:rPr lang="en-GB" sz="1600" b="1" dirty="0"/>
              <a:t>hashing algorithms </a:t>
            </a:r>
            <a:r>
              <a:rPr lang="en-GB" sz="1600" dirty="0"/>
              <a:t>with a strict set of </a:t>
            </a:r>
            <a:r>
              <a:rPr lang="en-GB" sz="1600" dirty="0" smtClean="0"/>
              <a:t>steps</a:t>
            </a:r>
          </a:p>
          <a:p>
            <a:r>
              <a:rPr lang="en-GB" sz="1600" b="1" dirty="0" smtClean="0"/>
              <a:t>Oauth2</a:t>
            </a:r>
            <a:r>
              <a:rPr lang="en-GB" sz="1600" dirty="0" smtClean="0"/>
              <a:t> – completely different from Oauth1.0a. It reduces complexity by removing the signature. </a:t>
            </a:r>
            <a:r>
              <a:rPr lang="en-GB" sz="1600" dirty="0"/>
              <a:t>All the encryption is now handled by TLS, which is </a:t>
            </a:r>
            <a:r>
              <a:rPr lang="en-GB" sz="1600" dirty="0" smtClean="0"/>
              <a:t>required. Disadvantage is that there is </a:t>
            </a:r>
            <a:r>
              <a:rPr lang="en-GB" sz="1600" dirty="0"/>
              <a:t>not as many Oauth2 libraries as there are Oauth1a </a:t>
            </a:r>
            <a:r>
              <a:rPr lang="en-GB" sz="1600" dirty="0" smtClean="0"/>
              <a:t>libraries.</a:t>
            </a:r>
          </a:p>
          <a:p>
            <a:r>
              <a:rPr lang="en-GB" sz="1600" b="1" dirty="0" smtClean="0"/>
              <a:t>Custom</a:t>
            </a:r>
            <a:r>
              <a:rPr lang="en-GB" sz="1600" dirty="0" smtClean="0"/>
              <a:t> security protocol – should be avoided as much as possible</a:t>
            </a:r>
          </a:p>
          <a:p>
            <a:endParaRPr lang="en-GB" sz="1600" dirty="0"/>
          </a:p>
        </p:txBody>
      </p:sp>
    </p:spTree>
    <p:extLst>
      <p:ext uri="{BB962C8B-B14F-4D97-AF65-F5344CB8AC3E}">
        <p14:creationId xmlns:p14="http://schemas.microsoft.com/office/powerpoint/2010/main" val="404299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Security Samples - 1</a:t>
            </a:r>
            <a:endParaRPr lang="en-US" dirty="0"/>
          </a:p>
        </p:txBody>
      </p:sp>
      <p:sp>
        <p:nvSpPr>
          <p:cNvPr id="3" name="Content Placeholder 2"/>
          <p:cNvSpPr>
            <a:spLocks noGrp="1"/>
          </p:cNvSpPr>
          <p:nvPr>
            <p:ph idx="1"/>
          </p:nvPr>
        </p:nvSpPr>
        <p:spPr/>
        <p:txBody>
          <a:bodyPr>
            <a:normAutofit/>
          </a:bodyPr>
          <a:lstStyle/>
          <a:p>
            <a:r>
              <a:rPr lang="en-GB" sz="1600" b="1" dirty="0" smtClean="0"/>
              <a:t>Basic authentication with TLS</a:t>
            </a:r>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r>
              <a:rPr lang="en-GB" sz="1600" b="1" dirty="0" smtClean="0"/>
              <a:t>Oauth 1.0a</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7"/>
            <a:ext cx="4680520"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468052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25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Security Samples - 2</a:t>
            </a:r>
            <a:endParaRPr lang="en-US" dirty="0"/>
          </a:p>
        </p:txBody>
      </p:sp>
      <p:sp>
        <p:nvSpPr>
          <p:cNvPr id="3" name="Content Placeholder 2"/>
          <p:cNvSpPr>
            <a:spLocks noGrp="1"/>
          </p:cNvSpPr>
          <p:nvPr>
            <p:ph idx="1"/>
          </p:nvPr>
        </p:nvSpPr>
        <p:spPr/>
        <p:txBody>
          <a:bodyPr>
            <a:normAutofit/>
          </a:bodyPr>
          <a:lstStyle/>
          <a:p>
            <a:r>
              <a:rPr lang="en-GB" sz="1600" b="1" dirty="0" smtClean="0"/>
              <a:t>Oauth 2.0</a:t>
            </a:r>
          </a:p>
          <a:p>
            <a:endParaRPr lang="en-GB" sz="1600" b="1" dirty="0"/>
          </a:p>
          <a:p>
            <a:endParaRPr lang="en-GB" sz="1600" b="1" dirty="0" smtClean="0"/>
          </a:p>
          <a:p>
            <a:endParaRPr lang="en-GB" sz="1600" b="1" dirty="0"/>
          </a:p>
          <a:p>
            <a:endParaRPr lang="en-GB" sz="1600" b="1" dirty="0" smtClean="0"/>
          </a:p>
          <a:p>
            <a:endParaRPr lang="en-GB" sz="1600" b="1" dirty="0"/>
          </a:p>
          <a:p>
            <a:endParaRPr lang="en-GB" sz="1600" b="1" dirty="0" smtClean="0"/>
          </a:p>
          <a:p>
            <a:endParaRPr lang="en-GB" sz="1600" b="1" dirty="0"/>
          </a:p>
          <a:p>
            <a:r>
              <a:rPr lang="en-GB" sz="1600" b="1" dirty="0" smtClean="0"/>
              <a:t>Status code 401 – </a:t>
            </a:r>
            <a:r>
              <a:rPr lang="en-GB" sz="1600" dirty="0" smtClean="0"/>
              <a:t>Unauthorized really means unauthenticated. You need valid credentials for me to respond to this request</a:t>
            </a:r>
          </a:p>
          <a:p>
            <a:r>
              <a:rPr lang="en-GB" sz="1600" b="1" dirty="0" smtClean="0"/>
              <a:t>Status code 403 – </a:t>
            </a:r>
            <a:r>
              <a:rPr lang="en-GB" sz="1600" dirty="0" smtClean="0"/>
              <a:t>Forbidden really means Unauthorized. I understood your credentials, but so sorry, you are not allowed!</a:t>
            </a:r>
          </a:p>
          <a:p>
            <a:r>
              <a:rPr lang="en-GB" sz="1600" b="1" dirty="0" smtClean="0"/>
              <a:t>Oauth</a:t>
            </a:r>
            <a:r>
              <a:rPr lang="en-GB" sz="1600" dirty="0" smtClean="0"/>
              <a:t> is an </a:t>
            </a:r>
            <a:r>
              <a:rPr lang="en-GB" sz="1600" b="1" dirty="0" smtClean="0">
                <a:solidFill>
                  <a:srgbClr val="00B050"/>
                </a:solidFill>
              </a:rPr>
              <a:t>authorization</a:t>
            </a:r>
            <a:r>
              <a:rPr lang="en-GB" sz="1600" dirty="0" smtClean="0">
                <a:solidFill>
                  <a:srgbClr val="00B050"/>
                </a:solidFill>
              </a:rPr>
              <a:t> </a:t>
            </a:r>
            <a:r>
              <a:rPr lang="en-GB" sz="1600" dirty="0" smtClean="0"/>
              <a:t>protocol, not an authentication or SSO protocol</a:t>
            </a:r>
          </a:p>
          <a:p>
            <a:r>
              <a:rPr lang="en-GB" sz="1600" b="1" dirty="0" smtClean="0"/>
              <a:t>JWT </a:t>
            </a:r>
            <a:r>
              <a:rPr lang="en-GB" sz="1600" dirty="0" smtClean="0"/>
              <a:t>= JSON Web Token – very new spec, but clean and simple</a:t>
            </a:r>
          </a:p>
          <a:p>
            <a:endParaRPr lang="en-GB" sz="1600" b="1" dirty="0" smtClean="0"/>
          </a:p>
          <a:p>
            <a:endParaRPr lang="en-GB"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50101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0725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Oauth1.0a Vs Oauth2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9667882"/>
              </p:ext>
            </p:extLst>
          </p:nvPr>
        </p:nvGraphicFramePr>
        <p:xfrm>
          <a:off x="457200" y="1600200"/>
          <a:ext cx="8229600" cy="1854200"/>
        </p:xfrm>
        <a:graphic>
          <a:graphicData uri="http://schemas.openxmlformats.org/drawingml/2006/table">
            <a:tbl>
              <a:tblPr firstRow="1" bandRow="1">
                <a:tableStyleId>{17292A2E-F333-43FB-9621-5CBBE7FDCDCB}</a:tableStyleId>
              </a:tblPr>
              <a:tblGrid>
                <a:gridCol w="4114800"/>
                <a:gridCol w="4114800"/>
              </a:tblGrid>
              <a:tr h="370840">
                <a:tc>
                  <a:txBody>
                    <a:bodyPr/>
                    <a:lstStyle/>
                    <a:p>
                      <a:r>
                        <a:rPr lang="en-US" dirty="0" smtClean="0"/>
                        <a:t>Oauth 1.0a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Oauth2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Signature is required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Signature</a:t>
                      </a:r>
                      <a:r>
                        <a:rPr lang="en-US" baseline="0" dirty="0" smtClean="0"/>
                        <a:t> is not required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Complex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Simple compared to</a:t>
                      </a:r>
                      <a:r>
                        <a:rPr lang="en-US" baseline="0" dirty="0" smtClean="0"/>
                        <a:t> Oauth1.0a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Many libraries</a:t>
                      </a:r>
                      <a:r>
                        <a:rPr lang="en-US" baseline="0" dirty="0" smtClean="0"/>
                        <a:t> are available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many libraries are available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TLS (i.e. SSL) is not mandatory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TLS</a:t>
                      </a:r>
                      <a:r>
                        <a:rPr lang="en-US" baseline="0" dirty="0" smtClean="0"/>
                        <a:t> is mandatory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2704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Interceptors – P1</a:t>
            </a:r>
            <a:endParaRPr lang="en-US" dirty="0"/>
          </a:p>
        </p:txBody>
      </p:sp>
      <p:sp>
        <p:nvSpPr>
          <p:cNvPr id="3" name="Content Placeholder 2"/>
          <p:cNvSpPr>
            <a:spLocks noGrp="1"/>
          </p:cNvSpPr>
          <p:nvPr>
            <p:ph idx="1"/>
          </p:nvPr>
        </p:nvSpPr>
        <p:spPr/>
        <p:txBody>
          <a:bodyPr>
            <a:normAutofit/>
          </a:bodyPr>
          <a:lstStyle/>
          <a:p>
            <a:r>
              <a:rPr lang="en-GB" sz="1600" dirty="0"/>
              <a:t>Filters and interceptors can be used on both sides, on the client and the server </a:t>
            </a:r>
            <a:r>
              <a:rPr lang="en-GB" sz="1600" dirty="0" smtClean="0"/>
              <a:t>side</a:t>
            </a:r>
          </a:p>
          <a:p>
            <a:r>
              <a:rPr lang="en-GB" sz="1600" b="1" dirty="0" smtClean="0"/>
              <a:t>Filters</a:t>
            </a:r>
            <a:r>
              <a:rPr lang="en-GB" sz="1600" dirty="0" smtClean="0"/>
              <a:t> </a:t>
            </a:r>
            <a:r>
              <a:rPr lang="en-GB" sz="1600" dirty="0"/>
              <a:t>can </a:t>
            </a:r>
            <a:r>
              <a:rPr lang="en-GB" sz="1600" dirty="0">
                <a:solidFill>
                  <a:srgbClr val="00B050"/>
                </a:solidFill>
              </a:rPr>
              <a:t>modify</a:t>
            </a:r>
            <a:r>
              <a:rPr lang="en-GB" sz="1600" dirty="0"/>
              <a:t> inbound and outbound requests and responses including modification of </a:t>
            </a:r>
            <a:r>
              <a:rPr lang="en-GB" sz="1600" dirty="0">
                <a:solidFill>
                  <a:srgbClr val="00B050"/>
                </a:solidFill>
              </a:rPr>
              <a:t>headers, entity and other request/response </a:t>
            </a:r>
            <a:r>
              <a:rPr lang="en-GB" sz="1600" dirty="0" smtClean="0">
                <a:solidFill>
                  <a:srgbClr val="00B050"/>
                </a:solidFill>
              </a:rPr>
              <a:t>parameters</a:t>
            </a:r>
          </a:p>
          <a:p>
            <a:r>
              <a:rPr lang="en-GB" sz="1600" b="1" dirty="0"/>
              <a:t>Interceptors</a:t>
            </a:r>
            <a:r>
              <a:rPr lang="en-GB" sz="1600" dirty="0"/>
              <a:t> are used primarily for </a:t>
            </a:r>
            <a:r>
              <a:rPr lang="en-GB" sz="1600" dirty="0">
                <a:solidFill>
                  <a:srgbClr val="00B050"/>
                </a:solidFill>
              </a:rPr>
              <a:t>modification of entity input and output streams</a:t>
            </a:r>
            <a:r>
              <a:rPr lang="en-GB" sz="1600" dirty="0"/>
              <a:t>. You can use interceptors for example to zip and unzip output and input entity </a:t>
            </a:r>
            <a:r>
              <a:rPr lang="en-GB" sz="1600" dirty="0" smtClean="0"/>
              <a:t>streams</a:t>
            </a:r>
          </a:p>
          <a:p>
            <a:r>
              <a:rPr lang="en-GB" sz="1600" b="1" dirty="0"/>
              <a:t>Filters</a:t>
            </a:r>
            <a:r>
              <a:rPr lang="en-GB" sz="1600" dirty="0"/>
              <a:t> can be used when you want to modify any request or response parameters like headers. For example you would like to add a response header "X-Powered-By" to each generated </a:t>
            </a:r>
            <a:r>
              <a:rPr lang="en-GB" sz="1600" dirty="0" smtClean="0"/>
              <a:t>response</a:t>
            </a:r>
          </a:p>
          <a:p>
            <a:endParaRPr lang="en-GB" sz="1600" dirty="0"/>
          </a:p>
          <a:p>
            <a:endParaRPr lang="en-GB" sz="1600" dirty="0" smtClean="0"/>
          </a:p>
          <a:p>
            <a:endParaRPr lang="en-GB" sz="1600" dirty="0"/>
          </a:p>
          <a:p>
            <a:endParaRPr lang="en-GB" sz="1600" dirty="0" smtClean="0"/>
          </a:p>
          <a:p>
            <a:endParaRPr lang="en-GB" sz="1600" dirty="0"/>
          </a:p>
          <a:p>
            <a:r>
              <a:rPr lang="en-GB" sz="1600" dirty="0" smtClean="0"/>
              <a:t>Pre-matching (before resource is identified) and post-matching filters (after resource is identified)</a:t>
            </a:r>
          </a:p>
          <a:p>
            <a:r>
              <a:rPr lang="en-GB" sz="1600" dirty="0" smtClean="0"/>
              <a:t>Annotations </a:t>
            </a:r>
            <a:r>
              <a:rPr lang="en-GB" sz="1600" dirty="0"/>
              <a:t>- @</a:t>
            </a:r>
            <a:r>
              <a:rPr lang="en-GB" sz="1600" dirty="0" smtClean="0"/>
              <a:t>PreMatching</a:t>
            </a:r>
          </a:p>
          <a:p>
            <a:endParaRPr lang="en-GB"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857280"/>
            <a:ext cx="727710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572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Interceptors – P2</a:t>
            </a:r>
            <a:endParaRPr lang="en-US" dirty="0"/>
          </a:p>
        </p:txBody>
      </p:sp>
      <p:sp>
        <p:nvSpPr>
          <p:cNvPr id="3" name="Content Placeholder 2"/>
          <p:cNvSpPr>
            <a:spLocks noGrp="1"/>
          </p:cNvSpPr>
          <p:nvPr>
            <p:ph idx="1"/>
          </p:nvPr>
        </p:nvSpPr>
        <p:spPr/>
        <p:txBody>
          <a:bodyPr>
            <a:normAutofit/>
          </a:bodyPr>
          <a:lstStyle/>
          <a:p>
            <a:r>
              <a:rPr lang="en-GB" sz="1600" b="1" dirty="0" smtClean="0"/>
              <a:t>Client Filters</a:t>
            </a:r>
            <a:r>
              <a:rPr lang="en-GB" sz="1600" dirty="0" smtClean="0"/>
              <a:t> – Similar to container filter. </a:t>
            </a:r>
            <a:r>
              <a:rPr lang="en-GB" sz="1600" dirty="0"/>
              <a:t>no request will actually be sent to the server at </a:t>
            </a:r>
            <a:r>
              <a:rPr lang="en-GB" sz="1600" dirty="0" smtClean="0"/>
              <a:t>all</a:t>
            </a:r>
          </a:p>
          <a:p>
            <a:r>
              <a:rPr lang="en-GB" sz="1600" b="1" dirty="0" smtClean="0"/>
              <a:t>Interceptors</a:t>
            </a:r>
            <a:r>
              <a:rPr lang="en-GB" sz="1600" dirty="0" smtClean="0"/>
              <a:t> - </a:t>
            </a:r>
            <a:r>
              <a:rPr lang="en-GB" sz="1600" dirty="0"/>
              <a:t>Interceptors share a common API for the server and the client </a:t>
            </a:r>
            <a:r>
              <a:rPr lang="en-GB" sz="1600" dirty="0" smtClean="0"/>
              <a:t>side. It is used to </a:t>
            </a:r>
            <a:r>
              <a:rPr lang="en-GB" sz="1600" b="1" dirty="0" smtClean="0">
                <a:solidFill>
                  <a:srgbClr val="00B050"/>
                </a:solidFill>
              </a:rPr>
              <a:t>manipulate</a:t>
            </a:r>
            <a:r>
              <a:rPr lang="en-GB" sz="1600" dirty="0" smtClean="0"/>
              <a:t> </a:t>
            </a:r>
            <a:r>
              <a:rPr lang="en-GB" sz="1600" b="1" dirty="0" smtClean="0">
                <a:solidFill>
                  <a:srgbClr val="00B050"/>
                </a:solidFill>
              </a:rPr>
              <a:t>entities</a:t>
            </a:r>
            <a:r>
              <a:rPr lang="en-GB" sz="1600" dirty="0"/>
              <a:t>, via manipulating entity input/output streams. If you for example need to </a:t>
            </a:r>
            <a:r>
              <a:rPr lang="en-GB" sz="1600" b="1" dirty="0"/>
              <a:t>encode</a:t>
            </a:r>
            <a:r>
              <a:rPr lang="en-GB" sz="1600" dirty="0"/>
              <a:t> entity body of a client request then you could implement an interceptor to do the work for you</a:t>
            </a:r>
            <a:endParaRPr lang="en-GB" sz="1600" b="1" dirty="0" smtClean="0">
              <a:solidFill>
                <a:srgbClr val="00B050"/>
              </a:solidFill>
            </a:endParaRPr>
          </a:p>
          <a:p>
            <a:r>
              <a:rPr lang="en-GB" sz="1600" dirty="0" smtClean="0"/>
              <a:t>Two types of Interceptors: </a:t>
            </a:r>
          </a:p>
          <a:p>
            <a:pPr lvl="1"/>
            <a:r>
              <a:rPr lang="en-GB" sz="1400" dirty="0" smtClean="0"/>
              <a:t>ReaderInterceptors - </a:t>
            </a:r>
            <a:r>
              <a:rPr lang="en-GB" sz="1400" dirty="0"/>
              <a:t> </a:t>
            </a:r>
            <a:r>
              <a:rPr lang="en-GB" sz="1400" dirty="0" smtClean="0"/>
              <a:t>Manipulate </a:t>
            </a:r>
            <a:r>
              <a:rPr lang="en-GB" sz="1400" dirty="0"/>
              <a:t>request entity stream on the server side</a:t>
            </a:r>
            <a:endParaRPr lang="en-GB" sz="1400" dirty="0" smtClean="0"/>
          </a:p>
          <a:p>
            <a:pPr lvl="1"/>
            <a:r>
              <a:rPr lang="en-GB" sz="1400" dirty="0" smtClean="0"/>
              <a:t>WriteInterceptors - </a:t>
            </a:r>
            <a:r>
              <a:rPr lang="en-GB" sz="1400" dirty="0"/>
              <a:t>R</a:t>
            </a:r>
            <a:r>
              <a:rPr lang="en-GB" sz="1400" dirty="0" smtClean="0"/>
              <a:t>esponse entity</a:t>
            </a:r>
            <a:endParaRPr lang="en-GB" sz="1400" dirty="0"/>
          </a:p>
        </p:txBody>
      </p:sp>
    </p:spTree>
    <p:extLst>
      <p:ext uri="{BB962C8B-B14F-4D97-AF65-F5344CB8AC3E}">
        <p14:creationId xmlns:p14="http://schemas.microsoft.com/office/powerpoint/2010/main" val="1052741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normAutofit/>
          </a:bodyPr>
          <a:lstStyle/>
          <a:p>
            <a:r>
              <a:rPr lang="en-GB" sz="1600" dirty="0" smtClean="0"/>
              <a:t>REST – Representational State Transfer</a:t>
            </a:r>
          </a:p>
          <a:p>
            <a:r>
              <a:rPr lang="en-GB" sz="1600" dirty="0" smtClean="0"/>
              <a:t>REST is a software </a:t>
            </a:r>
            <a:r>
              <a:rPr lang="en-GB" sz="1600" b="1" dirty="0" smtClean="0">
                <a:solidFill>
                  <a:srgbClr val="00B050"/>
                </a:solidFill>
              </a:rPr>
              <a:t>architectural style </a:t>
            </a:r>
            <a:r>
              <a:rPr lang="en-GB" sz="1600" dirty="0" smtClean="0"/>
              <a:t>of WWW</a:t>
            </a:r>
          </a:p>
          <a:p>
            <a:r>
              <a:rPr lang="en-GB" sz="1600" dirty="0"/>
              <a:t>The term </a:t>
            </a:r>
            <a:r>
              <a:rPr lang="en-GB" sz="1600" i="1" dirty="0"/>
              <a:t>representational state transfer</a:t>
            </a:r>
            <a:r>
              <a:rPr lang="en-GB" sz="1600" dirty="0"/>
              <a:t> was introduced and defined in 2000 by Roy Fielding</a:t>
            </a:r>
            <a:endParaRPr lang="en-GB" sz="1600" dirty="0" smtClean="0"/>
          </a:p>
          <a:p>
            <a:r>
              <a:rPr lang="en-GB" sz="1600" dirty="0"/>
              <a:t>The name "Representational State Transfer" is intended to evoke an image of how a well-designed Web application behaves: </a:t>
            </a:r>
            <a:endParaRPr lang="en-GB" sz="1600" dirty="0" smtClean="0"/>
          </a:p>
          <a:p>
            <a:pPr lvl="1">
              <a:buFont typeface="Wingdings" panose="05000000000000000000" pitchFamily="2" charset="2"/>
              <a:buChar char="Ø"/>
            </a:pPr>
            <a:r>
              <a:rPr lang="en-GB" sz="1400" dirty="0" smtClean="0"/>
              <a:t>a </a:t>
            </a:r>
            <a:r>
              <a:rPr lang="en-GB" sz="1400" dirty="0"/>
              <a:t>network of web pages (a virtual state-machine), where the user progresses through the application by selecting links (state </a:t>
            </a:r>
            <a:r>
              <a:rPr lang="en-GB" sz="1400" dirty="0" smtClean="0"/>
              <a:t>transitions)</a:t>
            </a:r>
          </a:p>
          <a:p>
            <a:pPr lvl="1">
              <a:buFont typeface="Wingdings" panose="05000000000000000000" pitchFamily="2" charset="2"/>
              <a:buChar char="Ø"/>
            </a:pPr>
            <a:r>
              <a:rPr lang="en-GB" sz="1400" dirty="0" smtClean="0"/>
              <a:t>resulting </a:t>
            </a:r>
            <a:r>
              <a:rPr lang="en-GB" sz="1400" dirty="0"/>
              <a:t>in the next page (representing the next state of the application) being transferred to the user and rendered for their </a:t>
            </a:r>
            <a:r>
              <a:rPr lang="en-GB" sz="1400" dirty="0" smtClean="0"/>
              <a:t>use</a:t>
            </a:r>
          </a:p>
          <a:p>
            <a:r>
              <a:rPr lang="en-GB" sz="1600" dirty="0"/>
              <a:t>Unlike SOAP-based web services, there is no "official" standard for RESTful web </a:t>
            </a:r>
            <a:r>
              <a:rPr lang="en-GB" sz="1600" dirty="0" smtClean="0"/>
              <a:t>APIs. </a:t>
            </a:r>
            <a:r>
              <a:rPr lang="en-GB" sz="1600" dirty="0"/>
              <a:t>This is because REST is an architectural style, while SOAP is a protocol</a:t>
            </a:r>
            <a:endParaRPr lang="en-GB"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 – Best Practices</a:t>
            </a:r>
            <a:endParaRPr lang="en-US" dirty="0"/>
          </a:p>
        </p:txBody>
      </p:sp>
      <p:sp>
        <p:nvSpPr>
          <p:cNvPr id="3" name="Content Placeholder 2"/>
          <p:cNvSpPr>
            <a:spLocks noGrp="1"/>
          </p:cNvSpPr>
          <p:nvPr>
            <p:ph idx="1"/>
          </p:nvPr>
        </p:nvSpPr>
        <p:spPr/>
        <p:txBody>
          <a:bodyPr>
            <a:normAutofit/>
          </a:bodyPr>
          <a:lstStyle/>
          <a:p>
            <a:r>
              <a:rPr lang="en-GB" sz="1600" b="1" dirty="0" smtClean="0"/>
              <a:t>Validation</a:t>
            </a:r>
            <a:r>
              <a:rPr lang="en-GB" sz="1600" dirty="0" smtClean="0"/>
              <a:t> - </a:t>
            </a:r>
            <a:r>
              <a:rPr lang="en-GB" sz="1600" dirty="0"/>
              <a:t>Validate all inputs on the server. Protect your server against SQL or NoSQL injection </a:t>
            </a:r>
            <a:r>
              <a:rPr lang="en-GB" sz="1600" dirty="0" smtClean="0"/>
              <a:t>attacks</a:t>
            </a:r>
          </a:p>
          <a:p>
            <a:r>
              <a:rPr lang="en-GB" sz="1600" b="1" dirty="0" smtClean="0"/>
              <a:t>Session based authentication</a:t>
            </a:r>
            <a:r>
              <a:rPr lang="en-GB" sz="1600" dirty="0" smtClean="0"/>
              <a:t> - </a:t>
            </a:r>
            <a:r>
              <a:rPr lang="en-GB" sz="1600" dirty="0"/>
              <a:t>Use session based authentication to authenticate a user whenever a request is made to a Web Service </a:t>
            </a:r>
            <a:r>
              <a:rPr lang="en-GB" sz="1600" dirty="0" smtClean="0"/>
              <a:t>method</a:t>
            </a:r>
          </a:p>
          <a:p>
            <a:r>
              <a:rPr lang="en-GB" sz="1600" b="1" dirty="0" smtClean="0"/>
              <a:t>No sensitive data in URL</a:t>
            </a:r>
            <a:r>
              <a:rPr lang="en-GB" sz="1600" dirty="0" smtClean="0"/>
              <a:t> - </a:t>
            </a:r>
            <a:r>
              <a:rPr lang="en-GB" sz="1600" dirty="0"/>
              <a:t>Never use username, password or session token in URL , these values should be passed to Web Service via POST </a:t>
            </a:r>
            <a:r>
              <a:rPr lang="en-GB" sz="1600" dirty="0" smtClean="0"/>
              <a:t>method</a:t>
            </a:r>
          </a:p>
          <a:p>
            <a:r>
              <a:rPr lang="en-GB" sz="1600" b="1" dirty="0"/>
              <a:t>Restriction on Method execution</a:t>
            </a:r>
            <a:r>
              <a:rPr lang="en-GB" sz="1600" dirty="0"/>
              <a:t> - Allow restricted use of methods like GET, POST, DELETE. GET method should not be able to delete </a:t>
            </a:r>
            <a:r>
              <a:rPr lang="en-GB" sz="1600" dirty="0" smtClean="0"/>
              <a:t>data</a:t>
            </a:r>
          </a:p>
          <a:p>
            <a:r>
              <a:rPr lang="en-GB" sz="1600" b="1" dirty="0"/>
              <a:t>Validate Malformed XML/JSON</a:t>
            </a:r>
            <a:r>
              <a:rPr lang="en-GB" sz="1600" dirty="0"/>
              <a:t> - Check for well formed input passed to a web service </a:t>
            </a:r>
            <a:r>
              <a:rPr lang="en-GB" sz="1600" dirty="0" smtClean="0"/>
              <a:t>method</a:t>
            </a:r>
          </a:p>
          <a:p>
            <a:r>
              <a:rPr lang="en-GB" sz="1600" b="1" dirty="0"/>
              <a:t>Throw generic Error Messages</a:t>
            </a:r>
            <a:r>
              <a:rPr lang="en-GB" sz="1600" dirty="0"/>
              <a:t> - A web service method should use HTTP error messages like 403 to show access forbidden </a:t>
            </a:r>
            <a:r>
              <a:rPr lang="en-GB" sz="1600" dirty="0" smtClean="0"/>
              <a:t>etc.</a:t>
            </a:r>
          </a:p>
          <a:p>
            <a:r>
              <a:rPr lang="en-GB" sz="1600" b="1" dirty="0" smtClean="0"/>
              <a:t>Cookies</a:t>
            </a:r>
            <a:r>
              <a:rPr lang="en-GB" sz="1600" dirty="0" smtClean="0"/>
              <a:t> – Set the ‘secure’ and ‘httpOnly’ flags for </a:t>
            </a:r>
            <a:r>
              <a:rPr lang="en-GB" sz="1600" smtClean="0"/>
              <a:t>secure cookies</a:t>
            </a:r>
          </a:p>
          <a:p>
            <a:endParaRPr lang="en-GB" sz="1600" dirty="0"/>
          </a:p>
        </p:txBody>
      </p:sp>
    </p:spTree>
    <p:extLst>
      <p:ext uri="{BB962C8B-B14F-4D97-AF65-F5344CB8AC3E}">
        <p14:creationId xmlns:p14="http://schemas.microsoft.com/office/powerpoint/2010/main" val="1375714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en.wikipedia.org/wiki/Representational_state_transfer</a:t>
            </a:r>
            <a:endParaRPr lang="en-US" sz="1600" dirty="0" smtClean="0"/>
          </a:p>
          <a:p>
            <a:r>
              <a:rPr lang="en-US" sz="1600" dirty="0">
                <a:hlinkClick r:id="rId3"/>
              </a:rPr>
              <a:t>http://restcookbook.com/HTTP%20Methods/put-vs-post</a:t>
            </a:r>
            <a:r>
              <a:rPr lang="en-US" sz="1600" dirty="0" smtClean="0">
                <a:hlinkClick r:id="rId3"/>
              </a:rPr>
              <a:t>/</a:t>
            </a:r>
            <a:endParaRPr lang="en-US" sz="1600" dirty="0" smtClean="0"/>
          </a:p>
          <a:p>
            <a:r>
              <a:rPr lang="en-US" sz="1600" dirty="0"/>
              <a:t>https://stormpath.com/blog/secure-your-rest-api-right-way/</a:t>
            </a:r>
            <a:endParaRPr lang="en-US" sz="1600" dirty="0" smtClean="0"/>
          </a:p>
          <a:p>
            <a:r>
              <a:rPr lang="en-US" sz="1600" dirty="0">
                <a:hlinkClick r:id="rId4"/>
              </a:rPr>
              <a:t>http://</a:t>
            </a:r>
            <a:r>
              <a:rPr lang="en-US" sz="1600" dirty="0" smtClean="0">
                <a:hlinkClick r:id="rId4"/>
              </a:rPr>
              <a:t>www.tutorialspoint.com/restful/restful_security.htm</a:t>
            </a:r>
            <a:endParaRPr lang="en-US" sz="1600" dirty="0" smtClean="0"/>
          </a:p>
          <a:p>
            <a:r>
              <a:rPr lang="en-US" sz="1600" dirty="0">
                <a:hlinkClick r:id="rId5"/>
              </a:rPr>
              <a:t>https://</a:t>
            </a:r>
            <a:r>
              <a:rPr lang="en-US" sz="1600" dirty="0" smtClean="0">
                <a:hlinkClick r:id="rId5"/>
              </a:rPr>
              <a:t>jersey.java.net/documentation/latest/filters-and-interceptors.html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Methods</a:t>
            </a:r>
            <a:endParaRPr lang="en-US" dirty="0"/>
          </a:p>
        </p:txBody>
      </p:sp>
      <p:sp>
        <p:nvSpPr>
          <p:cNvPr id="3" name="Content Placeholder 2"/>
          <p:cNvSpPr>
            <a:spLocks noGrp="1"/>
          </p:cNvSpPr>
          <p:nvPr>
            <p:ph idx="1"/>
          </p:nvPr>
        </p:nvSpPr>
        <p:spPr/>
        <p:txBody>
          <a:bodyPr>
            <a:normAutofit/>
          </a:bodyPr>
          <a:lstStyle/>
          <a:p>
            <a:r>
              <a:rPr lang="en-GB" sz="1400" b="1" dirty="0" smtClean="0"/>
              <a:t>GET</a:t>
            </a:r>
            <a:r>
              <a:rPr lang="en-GB" sz="1400" dirty="0" smtClean="0"/>
              <a:t> – </a:t>
            </a:r>
            <a:r>
              <a:rPr lang="en-GB" sz="1400" dirty="0"/>
              <a:t>Requests using GET should only retrieve data and should have no other </a:t>
            </a:r>
            <a:r>
              <a:rPr lang="en-GB" sz="1400" dirty="0" smtClean="0"/>
              <a:t>effect</a:t>
            </a:r>
          </a:p>
          <a:p>
            <a:r>
              <a:rPr lang="en-GB" sz="1400" b="1" dirty="0" smtClean="0"/>
              <a:t>HEAD</a:t>
            </a:r>
            <a:r>
              <a:rPr lang="en-GB" sz="1400" dirty="0" smtClean="0"/>
              <a:t> - </a:t>
            </a:r>
            <a:r>
              <a:rPr lang="en-GB" sz="1400" dirty="0"/>
              <a:t>The HEAD method asks for a response identical to that of a GET request, but without the response </a:t>
            </a:r>
            <a:r>
              <a:rPr lang="en-GB" sz="1400" dirty="0" smtClean="0"/>
              <a:t>body. </a:t>
            </a:r>
            <a:r>
              <a:rPr lang="en-GB" sz="1400" dirty="0"/>
              <a:t>This is useful for retrieving meta-information written in response headers, without having to transport the entire </a:t>
            </a:r>
            <a:r>
              <a:rPr lang="en-GB" sz="1400" dirty="0" smtClean="0"/>
              <a:t>content</a:t>
            </a:r>
          </a:p>
          <a:p>
            <a:r>
              <a:rPr lang="en-GB" sz="1400" b="1" dirty="0" smtClean="0"/>
              <a:t>POST</a:t>
            </a:r>
            <a:r>
              <a:rPr lang="en-GB" sz="1400" dirty="0" smtClean="0"/>
              <a:t> - </a:t>
            </a:r>
            <a:r>
              <a:rPr lang="en-GB" sz="1400" dirty="0"/>
              <a:t>The POST method requests that the server accept the entity enclosed in the request as a new subordinate of the web resource identified by the </a:t>
            </a:r>
            <a:r>
              <a:rPr lang="en-GB" sz="1400" dirty="0" smtClean="0"/>
              <a:t>URI</a:t>
            </a:r>
          </a:p>
          <a:p>
            <a:r>
              <a:rPr lang="en-GB" sz="1400" b="1" dirty="0" smtClean="0"/>
              <a:t>PUT</a:t>
            </a:r>
            <a:r>
              <a:rPr lang="en-GB" sz="1400" dirty="0" smtClean="0"/>
              <a:t> - </a:t>
            </a:r>
            <a:r>
              <a:rPr lang="en-GB" sz="1400" dirty="0"/>
              <a:t>The PUT method requests that the enclosed entity be stored under the supplied </a:t>
            </a:r>
            <a:r>
              <a:rPr lang="en-GB" sz="1400" dirty="0" smtClean="0"/>
              <a:t>URI</a:t>
            </a:r>
          </a:p>
          <a:p>
            <a:r>
              <a:rPr lang="en-GB" sz="1400" b="1" dirty="0" smtClean="0"/>
              <a:t>DELETE</a:t>
            </a:r>
            <a:r>
              <a:rPr lang="en-GB" sz="1400" dirty="0" smtClean="0"/>
              <a:t> - </a:t>
            </a:r>
            <a:r>
              <a:rPr lang="en-GB" sz="1400" dirty="0"/>
              <a:t>The DELETE method deletes the specified </a:t>
            </a:r>
            <a:r>
              <a:rPr lang="en-GB" sz="1400" dirty="0" smtClean="0"/>
              <a:t>resource</a:t>
            </a:r>
          </a:p>
          <a:p>
            <a:r>
              <a:rPr lang="en-GB" sz="1400" b="1" dirty="0" smtClean="0"/>
              <a:t>TRACE</a:t>
            </a:r>
            <a:r>
              <a:rPr lang="en-GB" sz="1400" dirty="0" smtClean="0"/>
              <a:t> - </a:t>
            </a:r>
            <a:r>
              <a:rPr lang="en-GB" sz="1400" dirty="0"/>
              <a:t>The TRACE method echoes the received request so that a client can see what (if any) changes or additions have been made by intermediate </a:t>
            </a:r>
            <a:r>
              <a:rPr lang="en-GB" sz="1400" dirty="0" smtClean="0"/>
              <a:t>servers</a:t>
            </a:r>
          </a:p>
          <a:p>
            <a:r>
              <a:rPr lang="en-GB" sz="1400" b="1" dirty="0" smtClean="0"/>
              <a:t>OPTIONS</a:t>
            </a:r>
            <a:r>
              <a:rPr lang="en-GB" sz="1400" dirty="0" smtClean="0"/>
              <a:t> - </a:t>
            </a:r>
            <a:r>
              <a:rPr lang="en-GB" sz="1400" dirty="0"/>
              <a:t>The OPTIONS method returns the HTTP methods that the server supports for the specified URL. This can be used to check the functionality of a web server by requesting '*' instead of a specific </a:t>
            </a:r>
            <a:r>
              <a:rPr lang="en-GB" sz="1400" dirty="0" smtClean="0"/>
              <a:t>resource</a:t>
            </a:r>
          </a:p>
          <a:p>
            <a:r>
              <a:rPr lang="en-GB" sz="1400" b="1" dirty="0" smtClean="0"/>
              <a:t>CONNECT</a:t>
            </a:r>
            <a:r>
              <a:rPr lang="en-GB" sz="1400" dirty="0" smtClean="0"/>
              <a:t> - </a:t>
            </a:r>
            <a:r>
              <a:rPr lang="en-GB" sz="1400" dirty="0"/>
              <a:t>The CONNECT method converts the request connection to a transparent TCP/IP tunnel, usually to facilitate SSL-encrypted communication (</a:t>
            </a:r>
            <a:r>
              <a:rPr lang="en-GB" sz="1400" dirty="0">
                <a:hlinkClick r:id="rId2" tooltip="HTTP Secure"/>
              </a:rPr>
              <a:t>HTTPS</a:t>
            </a:r>
            <a:r>
              <a:rPr lang="en-GB" sz="1400" dirty="0"/>
              <a:t>) through an unencrypted HTTP </a:t>
            </a:r>
            <a:r>
              <a:rPr lang="en-GB" sz="1400" dirty="0" smtClean="0"/>
              <a:t>proxy</a:t>
            </a:r>
          </a:p>
          <a:p>
            <a:r>
              <a:rPr lang="en-GB" sz="1400" b="1" dirty="0" smtClean="0"/>
              <a:t>PATCH</a:t>
            </a:r>
            <a:r>
              <a:rPr lang="en-GB" sz="1400" dirty="0" smtClean="0"/>
              <a:t> - </a:t>
            </a:r>
            <a:r>
              <a:rPr lang="en-GB" sz="1400" dirty="0"/>
              <a:t>The PATCH method applies partial modifications to a resource</a:t>
            </a:r>
            <a:r>
              <a:rPr lang="en-GB" sz="1400" dirty="0" smtClean="0"/>
              <a:t/>
            </a:r>
            <a:br>
              <a:rPr lang="en-GB" sz="1400" dirty="0" smtClean="0"/>
            </a:br>
            <a:endParaRPr lang="en-GB" sz="1400" dirty="0" smtClean="0"/>
          </a:p>
        </p:txBody>
      </p:sp>
    </p:spTree>
    <p:extLst>
      <p:ext uri="{BB962C8B-B14F-4D97-AF65-F5344CB8AC3E}">
        <p14:creationId xmlns:p14="http://schemas.microsoft.com/office/powerpoint/2010/main" val="2424676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3195543"/>
              </p:ext>
            </p:extLst>
          </p:nvPr>
        </p:nvGraphicFramePr>
        <p:xfrm>
          <a:off x="457200" y="1600200"/>
          <a:ext cx="8229600" cy="3266440"/>
        </p:xfrm>
        <a:graphic>
          <a:graphicData uri="http://schemas.openxmlformats.org/drawingml/2006/table">
            <a:tbl>
              <a:tblPr firstRow="1" bandRow="1">
                <a:tableStyleId>{17292A2E-F333-43FB-9621-5CBBE7FDCDCB}</a:tableStyleId>
              </a:tblPr>
              <a:tblGrid>
                <a:gridCol w="1306488"/>
                <a:gridCol w="1584176"/>
                <a:gridCol w="3281536"/>
                <a:gridCol w="2057400"/>
              </a:tblGrid>
              <a:tr h="370840">
                <a:tc>
                  <a:txBody>
                    <a:bodyPr/>
                    <a:lstStyle/>
                    <a:p>
                      <a:r>
                        <a:rPr lang="en-US" sz="1600" dirty="0" smtClean="0"/>
                        <a:t>HTTP Verb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CRUD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Entire Collection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Specific Item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POST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Create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201 – Created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404 – Not Found</a:t>
                      </a:r>
                    </a:p>
                    <a:p>
                      <a:r>
                        <a:rPr lang="en-US" sz="1600" dirty="0" smtClean="0"/>
                        <a:t>409 – Conflict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GET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Read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200 – OK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200 – OK</a:t>
                      </a:r>
                    </a:p>
                    <a:p>
                      <a:r>
                        <a:rPr lang="en-US" sz="1600" dirty="0" smtClean="0"/>
                        <a:t>404 – Not Found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PUT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Update/Replace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404</a:t>
                      </a:r>
                      <a:r>
                        <a:rPr lang="en-US" sz="1600" baseline="0" dirty="0" smtClean="0"/>
                        <a:t> – Not Found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200 – OK</a:t>
                      </a:r>
                    </a:p>
                    <a:p>
                      <a:r>
                        <a:rPr lang="en-US" sz="1600" dirty="0" smtClean="0"/>
                        <a:t>204 – No Content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PATCH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Update/Modify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404 – Not Found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200 – OK</a:t>
                      </a:r>
                    </a:p>
                    <a:p>
                      <a:r>
                        <a:rPr lang="en-US" sz="1600" dirty="0" smtClean="0"/>
                        <a:t>204 – No Content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DELETE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Delete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404 –</a:t>
                      </a:r>
                      <a:r>
                        <a:rPr lang="en-US" sz="1600" baseline="0" dirty="0" smtClean="0"/>
                        <a:t> Not Found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200 – OK</a:t>
                      </a:r>
                    </a:p>
                    <a:p>
                      <a:r>
                        <a:rPr lang="en-US" sz="1600" dirty="0" smtClean="0"/>
                        <a:t>404 – No Content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1139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Methods</a:t>
            </a:r>
            <a:endParaRPr lang="en-US" dirty="0"/>
          </a:p>
        </p:txBody>
      </p:sp>
      <p:sp>
        <p:nvSpPr>
          <p:cNvPr id="3" name="Content Placeholder 2"/>
          <p:cNvSpPr>
            <a:spLocks noGrp="1"/>
          </p:cNvSpPr>
          <p:nvPr>
            <p:ph idx="1"/>
          </p:nvPr>
        </p:nvSpPr>
        <p:spPr/>
        <p:txBody>
          <a:bodyPr>
            <a:normAutofit/>
          </a:bodyPr>
          <a:lstStyle/>
          <a:p>
            <a:r>
              <a:rPr lang="en-GB" sz="1600" dirty="0" smtClean="0"/>
              <a:t>Safe </a:t>
            </a:r>
            <a:r>
              <a:rPr lang="en-GB" sz="1600" dirty="0" smtClean="0"/>
              <a:t>methods (or nullipotent) – meaning that calling it produces no side-effects</a:t>
            </a:r>
          </a:p>
          <a:p>
            <a:r>
              <a:rPr lang="en-GB" sz="1600" dirty="0" smtClean="0"/>
              <a:t>GET Method is Safe method</a:t>
            </a:r>
            <a:endParaRPr lang="en-GB" sz="1600" dirty="0"/>
          </a:p>
        </p:txBody>
      </p:sp>
    </p:spTree>
    <p:extLst>
      <p:ext uri="{BB962C8B-B14F-4D97-AF65-F5344CB8AC3E}">
        <p14:creationId xmlns:p14="http://schemas.microsoft.com/office/powerpoint/2010/main" val="155883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Methods And Idempotent</a:t>
            </a:r>
            <a:endParaRPr lang="en-US" dirty="0"/>
          </a:p>
        </p:txBody>
      </p:sp>
      <p:sp>
        <p:nvSpPr>
          <p:cNvPr id="3" name="Content Placeholder 2"/>
          <p:cNvSpPr>
            <a:spLocks noGrp="1"/>
          </p:cNvSpPr>
          <p:nvPr>
            <p:ph idx="1"/>
          </p:nvPr>
        </p:nvSpPr>
        <p:spPr/>
        <p:txBody>
          <a:bodyPr>
            <a:normAutofit/>
          </a:bodyPr>
          <a:lstStyle/>
          <a:p>
            <a:r>
              <a:rPr lang="en-GB" sz="1600" dirty="0" smtClean="0"/>
              <a:t>Safe </a:t>
            </a:r>
            <a:r>
              <a:rPr lang="en-GB" sz="1600" dirty="0" smtClean="0"/>
              <a:t>methods (or nullipotent) – meaning that calling it produces no side-effects</a:t>
            </a:r>
          </a:p>
          <a:p>
            <a:r>
              <a:rPr lang="en-GB" sz="1600" dirty="0" smtClean="0"/>
              <a:t>GET Method is Safe method</a:t>
            </a:r>
          </a:p>
          <a:p>
            <a:endParaRPr lang="en-GB" sz="1600" dirty="0"/>
          </a:p>
          <a:p>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1136282358"/>
              </p:ext>
            </p:extLst>
          </p:nvPr>
        </p:nvGraphicFramePr>
        <p:xfrm>
          <a:off x="755576" y="2420888"/>
          <a:ext cx="6096000" cy="296672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HTTP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Idempotent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Safe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OPTIONS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HEAD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PUT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POST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DELETE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Yes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dirty="0" smtClean="0"/>
                        <a:t>PATCH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4732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Vs POST</a:t>
            </a:r>
            <a:endParaRPr lang="en-US" dirty="0"/>
          </a:p>
        </p:txBody>
      </p:sp>
      <p:sp>
        <p:nvSpPr>
          <p:cNvPr id="3" name="Content Placeholder 2"/>
          <p:cNvSpPr>
            <a:spLocks noGrp="1"/>
          </p:cNvSpPr>
          <p:nvPr>
            <p:ph idx="1"/>
          </p:nvPr>
        </p:nvSpPr>
        <p:spPr/>
        <p:txBody>
          <a:bodyPr>
            <a:normAutofit/>
          </a:bodyPr>
          <a:lstStyle/>
          <a:p>
            <a:r>
              <a:rPr lang="en-GB" sz="1600" dirty="0" smtClean="0"/>
              <a:t>PUT is idempotent and POST is not idempotent</a:t>
            </a:r>
          </a:p>
          <a:p>
            <a:r>
              <a:rPr lang="en-GB" sz="1600" cap="all" dirty="0"/>
              <a:t>PUT</a:t>
            </a:r>
            <a:r>
              <a:rPr lang="en-GB" sz="1600" dirty="0"/>
              <a:t> and </a:t>
            </a:r>
            <a:r>
              <a:rPr lang="en-GB" sz="1600" cap="all" dirty="0"/>
              <a:t>POST</a:t>
            </a:r>
            <a:r>
              <a:rPr lang="en-GB" sz="1600" dirty="0"/>
              <a:t> are both unsafe methods</a:t>
            </a:r>
            <a:endParaRPr lang="en-GB" sz="1600" dirty="0" smtClean="0"/>
          </a:p>
          <a:p>
            <a:r>
              <a:rPr lang="en-GB" sz="1600" dirty="0"/>
              <a:t>Use </a:t>
            </a:r>
            <a:r>
              <a:rPr lang="en-GB" sz="1600" cap="all" dirty="0"/>
              <a:t>PUT</a:t>
            </a:r>
            <a:r>
              <a:rPr lang="en-GB" sz="1600" dirty="0"/>
              <a:t> when you can update a resource completely through a specific </a:t>
            </a:r>
            <a:r>
              <a:rPr lang="en-GB" sz="1600" dirty="0" smtClean="0"/>
              <a:t>resource</a:t>
            </a:r>
          </a:p>
          <a:p>
            <a:r>
              <a:rPr lang="en-GB" sz="1600" dirty="0"/>
              <a:t>If you do not know the actual resource location, for instance, when you add a new article, but do not have any idea where to store it, you </a:t>
            </a:r>
            <a:r>
              <a:rPr lang="en-GB" sz="1600" dirty="0" smtClean="0"/>
              <a:t>can </a:t>
            </a:r>
            <a:r>
              <a:rPr lang="en-GB" sz="1600" cap="all" dirty="0" smtClean="0"/>
              <a:t>POST</a:t>
            </a:r>
            <a:r>
              <a:rPr lang="en-GB" sz="1600" dirty="0"/>
              <a:t> it to an URL, and let the server decide the actual URL</a:t>
            </a:r>
            <a:endParaRPr lang="en-GB" sz="1600" dirty="0"/>
          </a:p>
        </p:txBody>
      </p:sp>
    </p:spTree>
    <p:extLst>
      <p:ext uri="{BB962C8B-B14F-4D97-AF65-F5344CB8AC3E}">
        <p14:creationId xmlns:p14="http://schemas.microsoft.com/office/powerpoint/2010/main" val="45376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Richardson Maturity Model</a:t>
            </a:r>
            <a:endParaRPr lang="en-US" dirty="0"/>
          </a:p>
        </p:txBody>
      </p:sp>
      <p:sp>
        <p:nvSpPr>
          <p:cNvPr id="3" name="Content Placeholder 2"/>
          <p:cNvSpPr>
            <a:spLocks noGrp="1"/>
          </p:cNvSpPr>
          <p:nvPr>
            <p:ph idx="1"/>
          </p:nvPr>
        </p:nvSpPr>
        <p:spPr/>
        <p:txBody>
          <a:bodyPr>
            <a:normAutofit/>
          </a:bodyPr>
          <a:lstStyle/>
          <a:p>
            <a:r>
              <a:rPr lang="en-GB" sz="1600" dirty="0"/>
              <a:t>The Richardson Maturity Model is a way to grade your API according to the constraints of REST. The better your API adheres to these constraints, the higher its score is. The Richardson Maturity Model knows 4 levels (0-3), where level 3 designates a truly RESTful </a:t>
            </a:r>
            <a:r>
              <a:rPr lang="en-GB" sz="1600" dirty="0" smtClean="0"/>
              <a:t>API</a:t>
            </a:r>
          </a:p>
          <a:p>
            <a:r>
              <a:rPr lang="en-GB" sz="1600" b="1" dirty="0"/>
              <a:t>Level 0: Swamp of </a:t>
            </a:r>
            <a:r>
              <a:rPr lang="en-GB" sz="1600" b="1" dirty="0" smtClean="0"/>
              <a:t>POX</a:t>
            </a:r>
            <a:r>
              <a:rPr lang="en-GB" sz="1600" dirty="0" smtClean="0"/>
              <a:t> - </a:t>
            </a:r>
            <a:r>
              <a:rPr lang="en-GB" sz="1600" dirty="0"/>
              <a:t>Level 0 uses its implementing protocol (normally HTTP, but it doesn't have to be) like a transport protocol. That is, it tunnels requests and responses through its protocol without using the protocol to indicate application state. It will use only one entry point (URI) and one kind of method (in HTTP, this normally is the </a:t>
            </a:r>
            <a:r>
              <a:rPr lang="en-GB" sz="1600" cap="all" dirty="0"/>
              <a:t>POST</a:t>
            </a:r>
            <a:r>
              <a:rPr lang="en-GB" sz="1600" dirty="0"/>
              <a:t> method). Examples of these are SOAP and XML-RPC</a:t>
            </a:r>
          </a:p>
          <a:p>
            <a:r>
              <a:rPr lang="en-US" sz="1600" b="1" dirty="0"/>
              <a:t>Level 1: </a:t>
            </a:r>
            <a:r>
              <a:rPr lang="en-US" sz="1600" b="1" dirty="0" smtClean="0"/>
              <a:t>Resources</a:t>
            </a:r>
            <a:r>
              <a:rPr lang="en-US" sz="1600" dirty="0" smtClean="0"/>
              <a:t> - </a:t>
            </a:r>
            <a:r>
              <a:rPr lang="en-GB" sz="1600" dirty="0"/>
              <a:t>When your API can distinguish between different resources, it might be level 1. This level uses multiple URIs, where every URI is the entry point to a specific resource</a:t>
            </a:r>
            <a:endParaRPr lang="en-US" sz="1600" dirty="0"/>
          </a:p>
          <a:p>
            <a:r>
              <a:rPr lang="en-US" sz="1600" b="1" dirty="0"/>
              <a:t>Level 2: HTTP </a:t>
            </a:r>
            <a:r>
              <a:rPr lang="en-US" sz="1600" b="1" dirty="0" smtClean="0"/>
              <a:t>verbs</a:t>
            </a:r>
            <a:r>
              <a:rPr lang="en-US" sz="1600" dirty="0" smtClean="0"/>
              <a:t> - </a:t>
            </a:r>
            <a:r>
              <a:rPr lang="en-GB" sz="1600" dirty="0"/>
              <a:t>T</a:t>
            </a:r>
            <a:r>
              <a:rPr lang="en-GB" sz="1600" dirty="0" smtClean="0"/>
              <a:t>his </a:t>
            </a:r>
            <a:r>
              <a:rPr lang="en-GB" sz="1600" dirty="0"/>
              <a:t>level suggests that in order to be truly RESTful, your API </a:t>
            </a:r>
            <a:r>
              <a:rPr lang="en-GB" sz="1600" b="1" dirty="0"/>
              <a:t>MUST</a:t>
            </a:r>
            <a:r>
              <a:rPr lang="en-GB" sz="1600" dirty="0"/>
              <a:t> use HTTP verbs</a:t>
            </a:r>
            <a:endParaRPr lang="en-US" sz="1600" dirty="0"/>
          </a:p>
          <a:p>
            <a:r>
              <a:rPr lang="en-US" sz="1600" b="1" dirty="0"/>
              <a:t>Level 3: Hypermedia </a:t>
            </a:r>
            <a:r>
              <a:rPr lang="en-US" sz="1600" b="1" dirty="0" smtClean="0"/>
              <a:t>controls </a:t>
            </a:r>
            <a:r>
              <a:rPr lang="en-US" sz="1600" dirty="0" smtClean="0"/>
              <a:t>- </a:t>
            </a:r>
            <a:r>
              <a:rPr lang="en-GB" sz="1600" dirty="0"/>
              <a:t>Level 3, the highest level, uses HATEOAS to deal with discovering the possibilities of your API towards the clients</a:t>
            </a:r>
            <a:endParaRPr lang="en-US" sz="1600" dirty="0"/>
          </a:p>
          <a:p>
            <a:endParaRPr lang="en-GB" sz="1600" dirty="0"/>
          </a:p>
        </p:txBody>
      </p:sp>
    </p:spTree>
    <p:extLst>
      <p:ext uri="{BB962C8B-B14F-4D97-AF65-F5344CB8AC3E}">
        <p14:creationId xmlns:p14="http://schemas.microsoft.com/office/powerpoint/2010/main" val="2455966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HATEOAS</a:t>
            </a:r>
            <a:endParaRPr lang="en-US" dirty="0"/>
          </a:p>
        </p:txBody>
      </p:sp>
      <p:sp>
        <p:nvSpPr>
          <p:cNvPr id="3" name="Content Placeholder 2"/>
          <p:cNvSpPr>
            <a:spLocks noGrp="1"/>
          </p:cNvSpPr>
          <p:nvPr>
            <p:ph idx="1"/>
          </p:nvPr>
        </p:nvSpPr>
        <p:spPr/>
        <p:txBody>
          <a:bodyPr>
            <a:normAutofit/>
          </a:bodyPr>
          <a:lstStyle/>
          <a:p>
            <a:r>
              <a:rPr lang="en-US" sz="1600" dirty="0" smtClean="0"/>
              <a:t>HATEOAS - </a:t>
            </a:r>
            <a:r>
              <a:rPr lang="en-GB" sz="1600" dirty="0"/>
              <a:t>Hypertext As The Engine Of Application </a:t>
            </a:r>
            <a:r>
              <a:rPr lang="en-GB" sz="1600" dirty="0" smtClean="0"/>
              <a:t>State</a:t>
            </a:r>
          </a:p>
          <a:p>
            <a:r>
              <a:rPr lang="en-GB" sz="1600" dirty="0"/>
              <a:t>It means that hypertext should be used to find your way through the </a:t>
            </a:r>
            <a:r>
              <a:rPr lang="en-GB" sz="1600" dirty="0" smtClean="0"/>
              <a:t>API</a:t>
            </a:r>
          </a:p>
          <a:p>
            <a:endParaRPr lang="en-US" sz="1600" dirty="0"/>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92896"/>
            <a:ext cx="426720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480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6037</TotalTime>
  <Words>1156</Words>
  <Application>Microsoft Office PowerPoint</Application>
  <PresentationFormat>On-screen Show (4:3)</PresentationFormat>
  <Paragraphs>180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Web service</vt:lpstr>
      <vt:lpstr>REST</vt:lpstr>
      <vt:lpstr>HTTP Request Methods</vt:lpstr>
      <vt:lpstr>HTTP Request Methods</vt:lpstr>
      <vt:lpstr>Safe Methods</vt:lpstr>
      <vt:lpstr>Safe Methods And Idempotent</vt:lpstr>
      <vt:lpstr>PUT Vs POST</vt:lpstr>
      <vt:lpstr>Richardson Maturity Model</vt:lpstr>
      <vt:lpstr>HATEOAS</vt:lpstr>
      <vt:lpstr>RestFul</vt:lpstr>
      <vt:lpstr>Versioning the API</vt:lpstr>
      <vt:lpstr>Code-On Demand (COD)</vt:lpstr>
      <vt:lpstr>HTTP Response Codes</vt:lpstr>
      <vt:lpstr>RestFul Security</vt:lpstr>
      <vt:lpstr>RestFul Security Samples - 1</vt:lpstr>
      <vt:lpstr>RestFul Security Samples - 2</vt:lpstr>
      <vt:lpstr>Oauth1.0a Vs Oauth2</vt:lpstr>
      <vt:lpstr>Filters and Interceptors – P1</vt:lpstr>
      <vt:lpstr>Filters and Interceptors – P2</vt:lpstr>
      <vt:lpstr>RestFul API –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925</cp:revision>
  <dcterms:created xsi:type="dcterms:W3CDTF">2016-02-28T16:32:10Z</dcterms:created>
  <dcterms:modified xsi:type="dcterms:W3CDTF">2016-03-31T23:32:47Z</dcterms:modified>
</cp:coreProperties>
</file>