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6" r:id="rId4"/>
    <p:sldId id="258" r:id="rId5"/>
    <p:sldId id="259" r:id="rId6"/>
    <p:sldId id="261" r:id="rId7"/>
    <p:sldId id="263" r:id="rId8"/>
    <p:sldId id="264" r:id="rId9"/>
    <p:sldId id="262" r:id="rId10"/>
    <p:sldId id="265" r:id="rId11"/>
    <p:sldId id="275" r:id="rId12"/>
    <p:sldId id="274" r:id="rId13"/>
    <p:sldId id="267" r:id="rId14"/>
    <p:sldId id="271" r:id="rId15"/>
    <p:sldId id="273" r:id="rId16"/>
    <p:sldId id="272" r:id="rId17"/>
    <p:sldId id="270" r:id="rId18"/>
    <p:sldId id="268" r:id="rId19"/>
    <p:sldId id="276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documentation.html" TargetMode="External"/><Relationship Id="rId2" Type="http://schemas.openxmlformats.org/officeDocument/2006/relationships/hyperlink" Target="https://docs.npmjs.com/cl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torialspoint.com/nodej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Loop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 smtClean="0"/>
              <a:t>NodeJS </a:t>
            </a:r>
            <a:r>
              <a:rPr lang="en-GB" sz="1400" dirty="0"/>
              <a:t>is a single threaded application but it support concurrency via concept of event and </a:t>
            </a:r>
            <a:r>
              <a:rPr lang="en-GB" sz="1400" dirty="0" smtClean="0"/>
              <a:t>callbacks</a:t>
            </a:r>
          </a:p>
          <a:p>
            <a:r>
              <a:rPr lang="en-GB" sz="1400" dirty="0" smtClean="0"/>
              <a:t>As </a:t>
            </a:r>
            <a:r>
              <a:rPr lang="en-GB" sz="1400" dirty="0"/>
              <a:t>every API of </a:t>
            </a:r>
            <a:r>
              <a:rPr lang="en-GB" sz="1400" dirty="0" smtClean="0"/>
              <a:t>NodeJS </a:t>
            </a:r>
            <a:r>
              <a:rPr lang="en-GB" sz="1400" dirty="0"/>
              <a:t>are asynchronous and being a single thread, it uses </a:t>
            </a:r>
            <a:r>
              <a:rPr lang="en-GB" sz="1400" b="1" dirty="0"/>
              <a:t>async</a:t>
            </a:r>
            <a:r>
              <a:rPr lang="en-GB" sz="1400" dirty="0"/>
              <a:t> function calls to maintain the </a:t>
            </a:r>
            <a:r>
              <a:rPr lang="en-GB" sz="1400" dirty="0" smtClean="0"/>
              <a:t>concurrency</a:t>
            </a:r>
          </a:p>
          <a:p>
            <a:r>
              <a:rPr lang="en-GB" sz="1400" dirty="0" smtClean="0"/>
              <a:t>Node </a:t>
            </a:r>
            <a:r>
              <a:rPr lang="en-GB" sz="1400" dirty="0"/>
              <a:t>uses </a:t>
            </a:r>
            <a:r>
              <a:rPr lang="en-GB" sz="1400" b="1" dirty="0"/>
              <a:t>observer </a:t>
            </a:r>
            <a:r>
              <a:rPr lang="en-GB" sz="1400" b="1" dirty="0" smtClean="0"/>
              <a:t>pattern</a:t>
            </a:r>
            <a:endParaRPr lang="en-GB" sz="1400" dirty="0" smtClean="0"/>
          </a:p>
          <a:p>
            <a:r>
              <a:rPr lang="en-GB" sz="1400" dirty="0" smtClean="0"/>
              <a:t>Node </a:t>
            </a:r>
            <a:r>
              <a:rPr lang="en-GB" sz="1400" dirty="0"/>
              <a:t>thread keeps an event loop and whenever any task get completed, it fires the corresponding event which signals the event listener function to get </a:t>
            </a:r>
            <a:r>
              <a:rPr lang="en-GB" sz="1400" dirty="0" smtClean="0"/>
              <a:t>executed</a:t>
            </a:r>
          </a:p>
          <a:p>
            <a:endParaRPr lang="en-US" sz="1400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0967"/>
            <a:ext cx="4968552" cy="194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2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EventEmitter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400" dirty="0" smtClean="0"/>
              <a:t>EventEmitter Class lies in </a:t>
            </a:r>
            <a:r>
              <a:rPr lang="en-GB" sz="1400" b="1" dirty="0" smtClean="0">
                <a:solidFill>
                  <a:srgbClr val="00B050"/>
                </a:solidFill>
              </a:rPr>
              <a:t>events</a:t>
            </a:r>
            <a:r>
              <a:rPr lang="en-GB" sz="1400" dirty="0" smtClean="0"/>
              <a:t> module</a:t>
            </a:r>
          </a:p>
          <a:p>
            <a:r>
              <a:rPr lang="en-GB" sz="1400" dirty="0" smtClean="0"/>
              <a:t>Many objects in Node emit events. Example:-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net.Server	- when peer connects to 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fs.readStream	- when the file is opened</a:t>
            </a:r>
          </a:p>
          <a:p>
            <a:r>
              <a:rPr lang="en-GB" sz="1400" dirty="0" smtClean="0"/>
              <a:t>Some methods:-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err="1" smtClean="0"/>
              <a:t>addListener</a:t>
            </a:r>
            <a:r>
              <a:rPr lang="en-GB" sz="1400" dirty="0" smtClean="0"/>
              <a:t>(event, listener)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on(event, listener)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once(</a:t>
            </a:r>
            <a:r>
              <a:rPr lang="en-GB" sz="1400" dirty="0"/>
              <a:t>event, listener</a:t>
            </a:r>
            <a:r>
              <a:rPr lang="en-GB" sz="1400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err="1" smtClean="0"/>
              <a:t>removeListener</a:t>
            </a:r>
            <a:r>
              <a:rPr lang="en-GB" sz="1400" dirty="0" smtClean="0"/>
              <a:t>(</a:t>
            </a:r>
            <a:r>
              <a:rPr lang="en-GB" sz="1400" dirty="0"/>
              <a:t>event, listener</a:t>
            </a:r>
            <a:r>
              <a:rPr lang="en-GB" sz="1400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err="1" smtClean="0"/>
              <a:t>removeAllListeners</a:t>
            </a:r>
            <a:r>
              <a:rPr lang="en-GB" sz="1400" dirty="0" smtClean="0"/>
              <a:t>([event])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err="1" smtClean="0"/>
              <a:t>setMaxListener</a:t>
            </a:r>
            <a:r>
              <a:rPr lang="en-GB" sz="1400" dirty="0" smtClean="0"/>
              <a:t>(n)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listeners(event)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emit(event, [arg1], [arg2], […])</a:t>
            </a:r>
          </a:p>
          <a:p>
            <a:r>
              <a:rPr lang="en-GB" sz="1400" dirty="0" smtClean="0"/>
              <a:t>Samples:-</a:t>
            </a:r>
          </a:p>
          <a:p>
            <a:pPr marL="274320" lvl="1" indent="0">
              <a:buNone/>
            </a:pPr>
            <a:r>
              <a:rPr lang="en-US" sz="1200" dirty="0" err="1"/>
              <a:t>var</a:t>
            </a:r>
            <a:r>
              <a:rPr lang="en-US" sz="1200" dirty="0"/>
              <a:t> events = require('events'); </a:t>
            </a:r>
            <a:endParaRPr lang="en-US" sz="1200" dirty="0" smtClean="0"/>
          </a:p>
          <a:p>
            <a:pPr marL="274320" lvl="1" indent="0">
              <a:buNone/>
            </a:pP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/>
              <a:t>eventEmitter</a:t>
            </a:r>
            <a:r>
              <a:rPr lang="en-US" sz="1200" dirty="0"/>
              <a:t> = new </a:t>
            </a:r>
            <a:r>
              <a:rPr lang="en-US" sz="1200" dirty="0" err="1"/>
              <a:t>events.EventEmitter</a:t>
            </a:r>
            <a:r>
              <a:rPr lang="en-US" sz="1200" dirty="0"/>
              <a:t>(); </a:t>
            </a:r>
            <a:endParaRPr lang="en-US" sz="1200" dirty="0" smtClean="0"/>
          </a:p>
          <a:p>
            <a:pPr marL="274320" lvl="1" indent="0">
              <a:buNone/>
            </a:pP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/>
              <a:t>listner1 = function listner1() { console.log('listner1 executed.'); } </a:t>
            </a:r>
            <a:br>
              <a:rPr lang="en-US" sz="1200" dirty="0"/>
            </a:b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/>
              <a:t>listner2 = function listner2() { console.log('listner2 executed.'); } </a:t>
            </a:r>
            <a:endParaRPr lang="en-US" sz="1200" dirty="0" smtClean="0"/>
          </a:p>
          <a:p>
            <a:pPr marL="274320" lvl="1" indent="0">
              <a:buNone/>
            </a:pPr>
            <a:r>
              <a:rPr lang="en-US" sz="1200" dirty="0" smtClean="0"/>
              <a:t>function </a:t>
            </a:r>
            <a:r>
              <a:rPr lang="en-US" sz="1200" dirty="0" err="1"/>
              <a:t>eventEmitter.addListener</a:t>
            </a:r>
            <a:r>
              <a:rPr lang="en-US" sz="1200" dirty="0"/>
              <a:t>('connection', listner1); </a:t>
            </a:r>
            <a:endParaRPr lang="en-US" sz="1200" dirty="0" smtClean="0"/>
          </a:p>
          <a:p>
            <a:pPr marL="274320" lvl="1" indent="0">
              <a:buNone/>
            </a:pPr>
            <a:r>
              <a:rPr lang="en-US" sz="1200" dirty="0" smtClean="0"/>
              <a:t>function </a:t>
            </a:r>
            <a:r>
              <a:rPr lang="en-US" sz="1200" dirty="0" err="1"/>
              <a:t>eventEmitter.on</a:t>
            </a:r>
            <a:r>
              <a:rPr lang="en-US" sz="1200" dirty="0"/>
              <a:t>('connection', listner2); </a:t>
            </a:r>
            <a:endParaRPr lang="en-US" sz="1200" dirty="0" smtClean="0"/>
          </a:p>
          <a:p>
            <a:pPr marL="274320" lvl="1" indent="0">
              <a:buNone/>
            </a:pPr>
            <a:r>
              <a:rPr lang="en-US" sz="1200" dirty="0" err="1"/>
              <a:t>eventEmitter.emit</a:t>
            </a:r>
            <a:r>
              <a:rPr lang="en-US" sz="1200" dirty="0"/>
              <a:t>('connection');</a:t>
            </a:r>
            <a:r>
              <a:rPr lang="en-US" sz="1000" dirty="0"/>
              <a:t/>
            </a:r>
            <a:br>
              <a:rPr lang="en-US" sz="1000" dirty="0"/>
            </a:br>
            <a:endParaRPr lang="en-GB" sz="1000" dirty="0"/>
          </a:p>
          <a:p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Vs Stream API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 System</a:t>
            </a:r>
          </a:p>
          <a:p>
            <a:pPr lvl="1"/>
            <a:r>
              <a:rPr lang="en-GB" dirty="0" smtClean="0"/>
              <a:t>Wrappers around standard </a:t>
            </a:r>
            <a:r>
              <a:rPr lang="en-GB" b="1" dirty="0" smtClean="0">
                <a:solidFill>
                  <a:srgbClr val="00B050"/>
                </a:solidFill>
              </a:rPr>
              <a:t>POSIX </a:t>
            </a:r>
            <a:r>
              <a:rPr lang="en-GB" dirty="0" smtClean="0">
                <a:solidFill>
                  <a:srgbClr val="00B050"/>
                </a:solidFill>
              </a:rPr>
              <a:t>(Portable Operating System Interface) </a:t>
            </a:r>
            <a:r>
              <a:rPr lang="en-GB" dirty="0" smtClean="0"/>
              <a:t>functions</a:t>
            </a:r>
          </a:p>
          <a:p>
            <a:pPr lvl="1"/>
            <a:r>
              <a:rPr lang="en-GB" dirty="0" smtClean="0"/>
              <a:t>Both asynchronous and synchronous versions are available</a:t>
            </a:r>
          </a:p>
          <a:p>
            <a:endParaRPr lang="en-US" dirty="0" smtClean="0"/>
          </a:p>
          <a:p>
            <a:r>
              <a:rPr lang="en-GB" dirty="0" smtClean="0"/>
              <a:t>Stream</a:t>
            </a:r>
          </a:p>
          <a:p>
            <a:pPr lvl="1"/>
            <a:r>
              <a:rPr lang="en-GB" dirty="0" smtClean="0"/>
              <a:t>Abstract interface implemented by various objects in NodeJS</a:t>
            </a:r>
          </a:p>
          <a:p>
            <a:pPr lvl="1"/>
            <a:r>
              <a:rPr lang="en-GB" dirty="0" smtClean="0"/>
              <a:t>All streams are instances of “EventEmitter”</a:t>
            </a:r>
          </a:p>
          <a:p>
            <a:pPr lvl="1"/>
            <a:r>
              <a:rPr lang="en-GB" dirty="0" smtClean="0"/>
              <a:t>Base stream classes provides are Readable, Writable, Duplex and Transform</a:t>
            </a:r>
          </a:p>
          <a:p>
            <a:pPr lvl="1"/>
            <a:r>
              <a:rPr lang="en-GB" dirty="0" smtClean="0"/>
              <a:t>Pipe feature is available in Stream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that makes simple to run asynchronous functions in synchronous manner, using node-fibers</a:t>
            </a:r>
          </a:p>
          <a:p>
            <a:r>
              <a:rPr lang="en-US" dirty="0" smtClean="0"/>
              <a:t>Uses JavaScript native design – Function.prototype.sync</a:t>
            </a:r>
          </a:p>
          <a:p>
            <a:r>
              <a:rPr lang="en-US" dirty="0" smtClean="0"/>
              <a:t>Doesn’t block the whole process. It blocks only current thread</a:t>
            </a:r>
          </a:p>
          <a:p>
            <a:r>
              <a:rPr lang="en-US" dirty="0" smtClean="0"/>
              <a:t>Use:-</a:t>
            </a:r>
          </a:p>
          <a:p>
            <a:pPr lvl="1"/>
            <a:r>
              <a:rPr lang="en-US" dirty="0" smtClean="0"/>
              <a:t>Retrieve the child table record using parent table keys sequentially</a:t>
            </a:r>
          </a:p>
          <a:p>
            <a:r>
              <a:rPr lang="en-US" dirty="0" smtClean="0"/>
              <a:t>Link:-</a:t>
            </a:r>
          </a:p>
          <a:p>
            <a:pPr lvl="1"/>
            <a:r>
              <a:rPr lang="en-GB" dirty="0"/>
              <a:t>https://www.npmjs.com/package/sync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9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Objects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NodeJS global objects are global in nature and they are available in all modules</a:t>
            </a:r>
          </a:p>
          <a:p>
            <a:r>
              <a:rPr lang="en-US" sz="1600" dirty="0" smtClean="0"/>
              <a:t>__filename, __dirname, setTimeout(</a:t>
            </a:r>
            <a:r>
              <a:rPr lang="en-US" sz="1600" dirty="0" err="1" smtClean="0"/>
              <a:t>cb</a:t>
            </a:r>
            <a:r>
              <a:rPr lang="en-US" sz="1600" dirty="0" smtClean="0"/>
              <a:t>, ms), clearTimeout(t), setInterval(</a:t>
            </a:r>
            <a:r>
              <a:rPr lang="en-US" sz="1600" dirty="0" err="1" smtClean="0"/>
              <a:t>cb</a:t>
            </a:r>
            <a:r>
              <a:rPr lang="en-US" sz="1600" dirty="0" smtClean="0"/>
              <a:t>, ms)</a:t>
            </a:r>
          </a:p>
          <a:p>
            <a:r>
              <a:rPr lang="en-US" sz="1600" dirty="0" smtClean="0"/>
              <a:t>It doesn’t need </a:t>
            </a:r>
            <a:r>
              <a:rPr lang="en-US" sz="1600" b="1" dirty="0" smtClean="0">
                <a:solidFill>
                  <a:srgbClr val="00B050"/>
                </a:solidFill>
              </a:rPr>
              <a:t>“require()”</a:t>
            </a:r>
          </a:p>
          <a:p>
            <a:r>
              <a:rPr lang="en-US" sz="1600" dirty="0" smtClean="0"/>
              <a:t>NodeJS </a:t>
            </a:r>
            <a:r>
              <a:rPr lang="en-US" sz="1600" b="1" dirty="0" smtClean="0">
                <a:solidFill>
                  <a:srgbClr val="00B050"/>
                </a:solidFill>
              </a:rPr>
              <a:t>console</a:t>
            </a:r>
            <a:r>
              <a:rPr lang="en-US" sz="1600" b="1" dirty="0" smtClean="0"/>
              <a:t> </a:t>
            </a:r>
            <a:r>
              <a:rPr lang="en-US" sz="1600" dirty="0" smtClean="0"/>
              <a:t>is a global object and is used to print different levels of messages to “</a:t>
            </a:r>
            <a:r>
              <a:rPr lang="en-US" sz="1600" dirty="0" err="1" smtClean="0"/>
              <a:t>stdout</a:t>
            </a:r>
            <a:r>
              <a:rPr lang="en-US" sz="1600" dirty="0" smtClean="0"/>
              <a:t>” and “</a:t>
            </a:r>
            <a:r>
              <a:rPr lang="en-US" sz="1600" dirty="0" err="1" smtClean="0"/>
              <a:t>stderr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NodeJS </a:t>
            </a:r>
            <a:r>
              <a:rPr lang="en-US" sz="1600" b="1" dirty="0" smtClean="0">
                <a:solidFill>
                  <a:srgbClr val="00B050"/>
                </a:solidFill>
              </a:rPr>
              <a:t>process</a:t>
            </a:r>
            <a:r>
              <a:rPr lang="en-US" sz="1600" b="1" dirty="0" smtClean="0"/>
              <a:t> </a:t>
            </a:r>
            <a:r>
              <a:rPr lang="en-US" sz="1600" dirty="0" smtClean="0"/>
              <a:t>is another global object, an instance of EventEmitter and emits the following events</a:t>
            </a:r>
          </a:p>
          <a:p>
            <a:pPr lvl="1"/>
            <a:r>
              <a:rPr lang="en-US" sz="1600" dirty="0" smtClean="0"/>
              <a:t>exit, </a:t>
            </a:r>
            <a:r>
              <a:rPr lang="en-US" sz="1600" dirty="0" err="1" smtClean="0"/>
              <a:t>beforeExit</a:t>
            </a:r>
            <a:r>
              <a:rPr lang="en-US" sz="1600" dirty="0" smtClean="0"/>
              <a:t>, </a:t>
            </a:r>
            <a:r>
              <a:rPr lang="en-US" sz="1600" dirty="0" err="1" smtClean="0"/>
              <a:t>uncaughtException</a:t>
            </a:r>
            <a:r>
              <a:rPr lang="en-US" sz="1600" dirty="0" smtClean="0"/>
              <a:t>, Signal Events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Buffers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smtClean="0"/>
              <a:t>– Global class to handle octet streams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Timers</a:t>
            </a:r>
            <a:r>
              <a:rPr lang="en-US" sz="1600" dirty="0" smtClean="0"/>
              <a:t> – All timer functions are globals</a:t>
            </a:r>
          </a:p>
          <a:p>
            <a:pPr lvl="1"/>
            <a:r>
              <a:rPr lang="en-US" sz="1400" dirty="0" err="1" smtClean="0"/>
              <a:t>clearImmediate</a:t>
            </a:r>
            <a:r>
              <a:rPr lang="en-US" sz="1400" dirty="0" smtClean="0"/>
              <a:t>(</a:t>
            </a:r>
            <a:r>
              <a:rPr lang="en-US" sz="1400" dirty="0" err="1" smtClean="0"/>
              <a:t>immediateObject</a:t>
            </a:r>
            <a:r>
              <a:rPr lang="en-US" sz="1400" dirty="0" smtClean="0"/>
              <a:t>), setInterval, setTimeout</a:t>
            </a:r>
            <a:endParaRPr lang="en-US" sz="1400" dirty="0"/>
          </a:p>
          <a:p>
            <a:r>
              <a:rPr lang="en-US" sz="1600" dirty="0" smtClean="0"/>
              <a:t>Link:-</a:t>
            </a:r>
          </a:p>
          <a:p>
            <a:pPr lvl="1"/>
            <a:r>
              <a:rPr lang="en-GB" sz="1600" dirty="0"/>
              <a:t>http://www.tutorialspoint.com/nodejs/nodejs_process.htm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34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OS Module – Basic OS related utility functions</a:t>
            </a:r>
          </a:p>
          <a:p>
            <a:r>
              <a:rPr lang="en-US" sz="1600" dirty="0" smtClean="0"/>
              <a:t>Path Module – Handling and transforming file paths</a:t>
            </a:r>
          </a:p>
          <a:p>
            <a:r>
              <a:rPr lang="en-US" sz="1600" dirty="0" smtClean="0"/>
              <a:t>Net Module – Provides both server and client as streams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dirty="0" smtClean="0"/>
              <a:t>DNS Module – Provides functions to do DNS lookup </a:t>
            </a:r>
          </a:p>
          <a:p>
            <a:r>
              <a:rPr lang="en-US" sz="1600" dirty="0" smtClean="0"/>
              <a:t>Domain Module – Way to handle multiple different I/O operations as a single group</a:t>
            </a:r>
            <a:endParaRPr lang="en-US" sz="1400" dirty="0" smtClean="0"/>
          </a:p>
          <a:p>
            <a:r>
              <a:rPr lang="en-US" sz="1600" b="1" dirty="0" smtClean="0"/>
              <a:t>Link:-</a:t>
            </a:r>
          </a:p>
          <a:p>
            <a:pPr lvl="1"/>
            <a:r>
              <a:rPr lang="en-GB" sz="1600" dirty="0"/>
              <a:t>http://www.tutorialspoint.com/nodejs/nodejs_utitlity_module.htm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211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Framework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Express is a minimal and flexible Node.js web application framework that provides a robust set of features to develop web and mobile </a:t>
            </a:r>
            <a:r>
              <a:rPr lang="en-GB" sz="1600" dirty="0" smtClean="0"/>
              <a:t>applications </a:t>
            </a:r>
          </a:p>
          <a:p>
            <a:r>
              <a:rPr lang="en-GB" sz="1600" dirty="0" smtClean="0"/>
              <a:t>Some features:-</a:t>
            </a:r>
          </a:p>
          <a:p>
            <a:pPr lvl="1"/>
            <a:r>
              <a:rPr lang="en-GB" sz="1400" dirty="0" smtClean="0"/>
              <a:t>Respond to HTTP requests</a:t>
            </a:r>
          </a:p>
          <a:p>
            <a:pPr lvl="1"/>
            <a:r>
              <a:rPr lang="en-GB" sz="1400" dirty="0" smtClean="0"/>
              <a:t>Defines routing table to perform different action based on HTTP Method and URL</a:t>
            </a:r>
          </a:p>
          <a:p>
            <a:pPr lvl="1"/>
            <a:r>
              <a:rPr lang="en-GB" sz="1400" dirty="0" smtClean="0"/>
              <a:t>Allows to dynamically render HTML pages based on passing arguments to templates</a:t>
            </a:r>
          </a:p>
          <a:p>
            <a:r>
              <a:rPr lang="en-GB" sz="1600" dirty="0" smtClean="0"/>
              <a:t>Important modules in Express:-</a:t>
            </a:r>
          </a:p>
          <a:p>
            <a:pPr lvl="1"/>
            <a:r>
              <a:rPr lang="en-GB" sz="1400" dirty="0" smtClean="0"/>
              <a:t>body-parser	- Handling JSON, Raw, Text and URL encoded form data</a:t>
            </a:r>
          </a:p>
          <a:p>
            <a:pPr lvl="1"/>
            <a:r>
              <a:rPr lang="en-GB" sz="1400" dirty="0" smtClean="0"/>
              <a:t>cookie-parser	- Parse cookie header and populate req.cookies</a:t>
            </a:r>
          </a:p>
          <a:p>
            <a:pPr lvl="1"/>
            <a:r>
              <a:rPr lang="en-GB" sz="1400" dirty="0"/>
              <a:t>m</a:t>
            </a:r>
            <a:r>
              <a:rPr lang="en-GB" sz="1400" dirty="0" smtClean="0"/>
              <a:t>ulter	- To handle multipart/form-data</a:t>
            </a:r>
          </a:p>
          <a:p>
            <a:r>
              <a:rPr lang="en-GB" sz="1600" dirty="0" smtClean="0"/>
              <a:t>RESTful API calls:-</a:t>
            </a:r>
            <a:endParaRPr lang="en-GB" sz="1600" dirty="0"/>
          </a:p>
          <a:p>
            <a:pPr lvl="1"/>
            <a:r>
              <a:rPr lang="en-GB" sz="1400" dirty="0" smtClean="0"/>
              <a:t>Express framework is used for REST API</a:t>
            </a:r>
            <a:endParaRPr lang="en-GB" sz="1400" dirty="0"/>
          </a:p>
          <a:p>
            <a:r>
              <a:rPr lang="en-US" sz="1600" dirty="0" smtClean="0"/>
              <a:t>Link:-</a:t>
            </a:r>
          </a:p>
          <a:p>
            <a:pPr lvl="1"/>
            <a:r>
              <a:rPr lang="en-GB" sz="1600" dirty="0"/>
              <a:t>http://www.tutorialspoint.com/nodejs/nodejs_express_framework.htm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265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and Module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Package is any of:</a:t>
            </a:r>
          </a:p>
          <a:p>
            <a:pPr lvl="1"/>
            <a:r>
              <a:rPr lang="en-GB" dirty="0"/>
              <a:t>a) a folder containing a program described by a </a:t>
            </a:r>
            <a:r>
              <a:rPr lang="en-GB" b="1" dirty="0"/>
              <a:t>package.json</a:t>
            </a:r>
            <a:r>
              <a:rPr lang="en-GB" dirty="0"/>
              <a:t> file</a:t>
            </a:r>
          </a:p>
          <a:p>
            <a:pPr lvl="1"/>
            <a:r>
              <a:rPr lang="en-GB" dirty="0"/>
              <a:t>b) a gzipped tarball containing (a)</a:t>
            </a:r>
          </a:p>
          <a:p>
            <a:pPr lvl="1"/>
            <a:r>
              <a:rPr lang="en-GB" dirty="0"/>
              <a:t>c) a url that resolves to (b)</a:t>
            </a:r>
          </a:p>
          <a:p>
            <a:pPr lvl="1"/>
            <a:r>
              <a:rPr lang="en-GB" dirty="0"/>
              <a:t>d) a &lt;name&gt;@&lt;version&gt; that is published on the registry with (c)</a:t>
            </a:r>
          </a:p>
          <a:p>
            <a:pPr lvl="1"/>
            <a:r>
              <a:rPr lang="en-GB" dirty="0"/>
              <a:t>e) a &lt;name&gt;@&lt;tag&gt; that points to (d)</a:t>
            </a:r>
          </a:p>
          <a:p>
            <a:pPr lvl="1"/>
            <a:r>
              <a:rPr lang="en-GB" dirty="0"/>
              <a:t>f) a &lt;name&gt; that has a latest tag satisfying (e)</a:t>
            </a:r>
          </a:p>
          <a:p>
            <a:pPr lvl="1"/>
            <a:r>
              <a:rPr lang="en-GB" dirty="0"/>
              <a:t>g) a git url that, when cloned, results in (a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US" dirty="0" smtClean="0"/>
              <a:t>Module:</a:t>
            </a:r>
          </a:p>
          <a:p>
            <a:pPr lvl="1"/>
            <a:r>
              <a:rPr lang="en-GB" dirty="0"/>
              <a:t>A module is anything that can be loaded with </a:t>
            </a:r>
            <a:r>
              <a:rPr lang="en-GB" b="1" dirty="0"/>
              <a:t>require() </a:t>
            </a:r>
            <a:r>
              <a:rPr lang="en-GB" dirty="0"/>
              <a:t>in a Node.js </a:t>
            </a:r>
            <a:r>
              <a:rPr lang="en-GB" dirty="0" smtClean="0"/>
              <a:t>program</a:t>
            </a:r>
            <a:endParaRPr lang="en-US" dirty="0" smtClean="0"/>
          </a:p>
          <a:p>
            <a:r>
              <a:rPr lang="en-US" dirty="0" smtClean="0"/>
              <a:t>Link:-</a:t>
            </a:r>
          </a:p>
          <a:p>
            <a:pPr lvl="1"/>
            <a:r>
              <a:rPr lang="en-GB" dirty="0"/>
              <a:t>https://docs.npmjs.com/how-npm-works/packages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4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npm-shrinkwrap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pm shrinkwrap</a:t>
            </a:r>
          </a:p>
          <a:p>
            <a:r>
              <a:rPr lang="en-GB" dirty="0"/>
              <a:t>This command locks down the versions of a package's dependencies so that you can control exactly which versions of each dependency will be used when your package is </a:t>
            </a:r>
            <a:r>
              <a:rPr lang="en-GB" dirty="0" smtClean="0"/>
              <a:t>installed</a:t>
            </a:r>
            <a:endParaRPr lang="en-US" dirty="0" smtClean="0"/>
          </a:p>
          <a:p>
            <a:r>
              <a:rPr lang="en-US" dirty="0" smtClean="0"/>
              <a:t>Link:-</a:t>
            </a:r>
          </a:p>
          <a:p>
            <a:pPr lvl="1"/>
            <a:r>
              <a:rPr lang="en-GB" dirty="0"/>
              <a:t>https://docs.npmjs.com/cli/shrinkwrap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9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pm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Use npm-check-updates or npm outdated to suggest the latest </a:t>
            </a:r>
            <a:r>
              <a:rPr lang="en-GB" sz="1600" dirty="0" smtClean="0"/>
              <a:t>versions</a:t>
            </a:r>
          </a:p>
          <a:p>
            <a:pPr lvl="1"/>
            <a:r>
              <a:rPr lang="en-US" sz="1200" dirty="0"/>
              <a:t>$ npm install -g npm-check-updates </a:t>
            </a:r>
            <a:endParaRPr lang="en-US" sz="1200" dirty="0" smtClean="0"/>
          </a:p>
          <a:p>
            <a:pPr lvl="1"/>
            <a:r>
              <a:rPr lang="en-US" sz="1200" dirty="0" smtClean="0"/>
              <a:t>$ npm-check-updates</a:t>
            </a:r>
          </a:p>
          <a:p>
            <a:r>
              <a:rPr lang="en-GB" sz="1600" dirty="0"/>
              <a:t>Update package.json with new versions if you agree</a:t>
            </a:r>
          </a:p>
          <a:p>
            <a:pPr lvl="1"/>
            <a:r>
              <a:rPr lang="en-US" sz="1200" dirty="0"/>
              <a:t>npm-check-updates </a:t>
            </a:r>
            <a:r>
              <a:rPr lang="en-US" sz="1200" dirty="0" smtClean="0"/>
              <a:t>–u</a:t>
            </a:r>
          </a:p>
          <a:p>
            <a:r>
              <a:rPr lang="en-GB" sz="1600" dirty="0"/>
              <a:t>Then do a clean install (w/o the rm I got some dependency warnings)</a:t>
            </a:r>
          </a:p>
          <a:p>
            <a:pPr lvl="1"/>
            <a:r>
              <a:rPr lang="en-US" sz="1200" dirty="0"/>
              <a:t>$ rm -rf node_modules </a:t>
            </a:r>
            <a:endParaRPr lang="en-US" sz="1200" dirty="0" smtClean="0"/>
          </a:p>
          <a:p>
            <a:pPr lvl="1"/>
            <a:r>
              <a:rPr lang="en-US" sz="1200" dirty="0" smtClean="0"/>
              <a:t>$ </a:t>
            </a:r>
            <a:r>
              <a:rPr lang="en-US" sz="1200" dirty="0"/>
              <a:t>npm install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1038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Node.js is a very powerful JavaScript-based framework/platform built on Google Chrome's JavaScript V8 </a:t>
            </a:r>
            <a:r>
              <a:rPr lang="en-GB" dirty="0" smtClean="0"/>
              <a:t>Engine</a:t>
            </a:r>
          </a:p>
          <a:p>
            <a:r>
              <a:rPr lang="en-GB" dirty="0"/>
              <a:t>Node.js uses an event-driven, non-blocking I/O model that makes it lightweight and </a:t>
            </a:r>
            <a:r>
              <a:rPr lang="en-GB" dirty="0" smtClean="0"/>
              <a:t>efficient</a:t>
            </a:r>
          </a:p>
          <a:p>
            <a:r>
              <a:rPr lang="en-GB" dirty="0" smtClean="0"/>
              <a:t>All NodeJS application have </a:t>
            </a:r>
            <a:r>
              <a:rPr lang="en-GB" dirty="0" smtClean="0">
                <a:solidFill>
                  <a:srgbClr val="00B050"/>
                </a:solidFill>
              </a:rPr>
              <a:t>“package.json” </a:t>
            </a:r>
            <a:r>
              <a:rPr lang="en-GB" dirty="0"/>
              <a:t>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https://docs.npmjs.com/cli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nodejs.org/api/documentation.html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http://www.tutorialspoint.com/nodejs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https://en.wikipedia.org/wiki/POSIX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NodeJS works?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96" y="1600200"/>
            <a:ext cx="7969436" cy="476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5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Used to develop I/O intensive web applications such as video streaming sites, single-page applications etc.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9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Asynchronous and Event Driven</a:t>
            </a:r>
          </a:p>
          <a:p>
            <a:r>
              <a:rPr lang="en-GB" dirty="0" smtClean="0"/>
              <a:t>Very Fast</a:t>
            </a:r>
          </a:p>
          <a:p>
            <a:r>
              <a:rPr lang="en-GB" dirty="0" smtClean="0"/>
              <a:t>Single Threaded but highly scalable</a:t>
            </a:r>
          </a:p>
          <a:p>
            <a:r>
              <a:rPr lang="en-GB" dirty="0" smtClean="0"/>
              <a:t>No buffering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use NodeJS?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I/O bound applications</a:t>
            </a:r>
          </a:p>
          <a:p>
            <a:r>
              <a:rPr lang="en-GB" dirty="0" smtClean="0"/>
              <a:t>Data streaming applications</a:t>
            </a:r>
          </a:p>
          <a:p>
            <a:r>
              <a:rPr lang="en-GB" dirty="0" smtClean="0"/>
              <a:t>Data Intensive Real Time Applications (DIRT)</a:t>
            </a:r>
          </a:p>
          <a:p>
            <a:r>
              <a:rPr lang="en-GB" dirty="0" smtClean="0"/>
              <a:t>JSON API based applications</a:t>
            </a:r>
          </a:p>
          <a:p>
            <a:r>
              <a:rPr lang="en-GB" dirty="0" smtClean="0"/>
              <a:t>Single Page applications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not to use NodeJS?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CPU intensive applications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need of context switching as NodeJS runs on single thread</a:t>
            </a:r>
          </a:p>
          <a:p>
            <a:r>
              <a:rPr lang="en-GB" dirty="0" smtClean="0"/>
              <a:t>Scalable due to non-blocking I/O </a:t>
            </a:r>
          </a:p>
          <a:p>
            <a:r>
              <a:rPr lang="en-GB" dirty="0" smtClean="0"/>
              <a:t>Example: In mobile apps, NodeJS is best at talking to other services. LinkedIn mobile apps use NodeJS.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1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 REPL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REPL – </a:t>
            </a:r>
            <a:r>
              <a:rPr lang="en-GB" b="1" dirty="0" smtClean="0">
                <a:solidFill>
                  <a:srgbClr val="00B050"/>
                </a:solidFill>
              </a:rPr>
              <a:t>Real Eval Print Loop</a:t>
            </a:r>
          </a:p>
          <a:p>
            <a:r>
              <a:rPr lang="en-GB" dirty="0" smtClean="0"/>
              <a:t>Represents a computer environment like a window console or Unix/Linux shell where a command is entered and system responds with an output in interactive mode</a:t>
            </a:r>
          </a:p>
          <a:p>
            <a:r>
              <a:rPr lang="en-GB" b="1" dirty="0" smtClean="0">
                <a:solidFill>
                  <a:srgbClr val="00B050"/>
                </a:solidFill>
              </a:rPr>
              <a:t>node</a:t>
            </a:r>
            <a:r>
              <a:rPr lang="en-GB" dirty="0" smtClean="0"/>
              <a:t> – to start the REPL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62388"/>
            <a:ext cx="21050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81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</TotalTime>
  <Words>651</Words>
  <Application>Microsoft Office PowerPoint</Application>
  <PresentationFormat>On-screen Show (4:3)</PresentationFormat>
  <Paragraphs>140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NodeJS</vt:lpstr>
      <vt:lpstr>NodeJS</vt:lpstr>
      <vt:lpstr>How NodeJS works?</vt:lpstr>
      <vt:lpstr>NodeJS Uses</vt:lpstr>
      <vt:lpstr>NodeJS Features</vt:lpstr>
      <vt:lpstr>Where to use NodeJS?</vt:lpstr>
      <vt:lpstr>Where not to use NodeJS?</vt:lpstr>
      <vt:lpstr>NodeJS Advantages</vt:lpstr>
      <vt:lpstr>NodeJS REPL </vt:lpstr>
      <vt:lpstr>Event Loop </vt:lpstr>
      <vt:lpstr>EventEmitter </vt:lpstr>
      <vt:lpstr>File System Vs Stream API </vt:lpstr>
      <vt:lpstr>Sync </vt:lpstr>
      <vt:lpstr>Global Objects </vt:lpstr>
      <vt:lpstr>Utility Modules</vt:lpstr>
      <vt:lpstr>Express Framework </vt:lpstr>
      <vt:lpstr>Package and Module </vt:lpstr>
      <vt:lpstr>npm-shrinkwrap</vt:lpstr>
      <vt:lpstr>npm commands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Cognizant Technology Solutions</cp:lastModifiedBy>
  <cp:revision>88</cp:revision>
  <dcterms:created xsi:type="dcterms:W3CDTF">2016-02-28T16:32:10Z</dcterms:created>
  <dcterms:modified xsi:type="dcterms:W3CDTF">2016-03-04T11:19:26Z</dcterms:modified>
</cp:coreProperties>
</file>