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03" r:id="rId3"/>
    <p:sldId id="311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2" r:id="rId12"/>
    <p:sldId id="313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91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design_pattern/" TargetMode="External"/><Relationship Id="rId2" Type="http://schemas.openxmlformats.org/officeDocument/2006/relationships/hyperlink" Target="http://www.javacamp.org/designPatter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ringframework.guru/gang-of-four-design-patterns/composite-patter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sign_by_contra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framework.guru/open-closed-principl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Pattern - Structural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When we use inheritance, we are permanently binding the implementation to the abstraction. As a result, any change made to one affects the other. A more flexible way is to </a:t>
            </a:r>
            <a:r>
              <a:rPr lang="en-GB" sz="1600" b="1" dirty="0">
                <a:solidFill>
                  <a:srgbClr val="FF0000"/>
                </a:solidFill>
              </a:rPr>
              <a:t>separate</a:t>
            </a:r>
            <a:r>
              <a:rPr lang="en-GB" sz="1600" dirty="0"/>
              <a:t> the </a:t>
            </a:r>
            <a:r>
              <a:rPr lang="en-GB" sz="1600" b="1" dirty="0">
                <a:solidFill>
                  <a:srgbClr val="FF0000"/>
                </a:solidFill>
              </a:rPr>
              <a:t>abstraction and the implementation</a:t>
            </a:r>
            <a:r>
              <a:rPr lang="en-GB" sz="1600" dirty="0"/>
              <a:t>, and this is where the bridge pattern comes </a:t>
            </a:r>
            <a:r>
              <a:rPr lang="en-GB" sz="1600" dirty="0" smtClean="0"/>
              <a:t>in</a:t>
            </a:r>
          </a:p>
          <a:p>
            <a:r>
              <a:rPr lang="en-GB" sz="1600" dirty="0" smtClean="0"/>
              <a:t>Example:- Message sender implementation i.e. </a:t>
            </a:r>
            <a:r>
              <a:rPr lang="en-GB" sz="1600" dirty="0" err="1" smtClean="0"/>
              <a:t>EmailMessageSender</a:t>
            </a:r>
            <a:r>
              <a:rPr lang="en-GB" sz="1600" dirty="0" smtClean="0"/>
              <a:t>, </a:t>
            </a:r>
            <a:r>
              <a:rPr lang="en-GB" sz="1600" dirty="0" err="1" smtClean="0"/>
              <a:t>TextMessageSender</a:t>
            </a:r>
            <a:endParaRPr lang="en-GB" sz="1600" dirty="0" smtClean="0"/>
          </a:p>
          <a:p>
            <a:endParaRPr lang="en-GB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5"/>
            <a:ext cx="4652280" cy="18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3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 </a:t>
            </a:r>
            <a:r>
              <a:rPr lang="en-US" dirty="0"/>
              <a:t>- Structural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GB" sz="1600" dirty="0"/>
              <a:t>Convert the interface of a class into another interface clients expect. Adapter lets classes </a:t>
            </a:r>
            <a:r>
              <a:rPr lang="en-GB" sz="1600" b="1" dirty="0">
                <a:solidFill>
                  <a:srgbClr val="FF0000"/>
                </a:solidFill>
              </a:rPr>
              <a:t>work together that couldn’t </a:t>
            </a:r>
            <a:r>
              <a:rPr lang="en-GB" sz="1600" dirty="0"/>
              <a:t>otherwise because of incompatible </a:t>
            </a:r>
            <a:r>
              <a:rPr lang="en-GB" sz="1600" dirty="0" smtClean="0"/>
              <a:t>interfaces</a:t>
            </a:r>
          </a:p>
          <a:p>
            <a:r>
              <a:rPr lang="en-GB" sz="1600" dirty="0" smtClean="0"/>
              <a:t>Example:- </a:t>
            </a:r>
            <a:r>
              <a:rPr lang="en-GB" sz="1600" dirty="0" err="1" smtClean="0"/>
              <a:t>TextFormattable</a:t>
            </a:r>
            <a:r>
              <a:rPr lang="en-GB" sz="1600" dirty="0" smtClean="0"/>
              <a:t>, </a:t>
            </a:r>
            <a:r>
              <a:rPr lang="en-GB" sz="1400" dirty="0" err="1" smtClean="0"/>
              <a:t>NewLineFormatter</a:t>
            </a:r>
            <a:endParaRPr lang="en-GB" sz="1400" dirty="0" smtClean="0"/>
          </a:p>
          <a:p>
            <a:r>
              <a:rPr lang="en-GB" sz="1400" dirty="0" smtClean="0"/>
              <a:t>New requirement:- </a:t>
            </a:r>
            <a:r>
              <a:rPr lang="en-GB" sz="1400" dirty="0" err="1" smtClean="0"/>
              <a:t>CsvFormattable</a:t>
            </a:r>
            <a:r>
              <a:rPr lang="en-GB" sz="1400" dirty="0" smtClean="0"/>
              <a:t>, </a:t>
            </a:r>
            <a:r>
              <a:rPr lang="en-GB" sz="1400" dirty="0" err="1" smtClean="0"/>
              <a:t>CsvFormatter</a:t>
            </a:r>
            <a:endParaRPr lang="en-GB" sz="1400" dirty="0" smtClean="0"/>
          </a:p>
          <a:p>
            <a:r>
              <a:rPr lang="en-GB" sz="1400" b="1" dirty="0" smtClean="0"/>
              <a:t>Solution:- </a:t>
            </a:r>
            <a:r>
              <a:rPr lang="en-GB" sz="1400" dirty="0" err="1"/>
              <a:t>CsvAdapterImpl</a:t>
            </a:r>
            <a:r>
              <a:rPr lang="en-GB" sz="1400" dirty="0"/>
              <a:t> that </a:t>
            </a:r>
            <a:r>
              <a:rPr lang="en-GB" sz="1400" dirty="0" smtClean="0"/>
              <a:t>will </a:t>
            </a:r>
            <a:r>
              <a:rPr lang="en-GB" sz="1400" dirty="0"/>
              <a:t>act as an adapter to make both the incompatible </a:t>
            </a:r>
            <a:r>
              <a:rPr lang="en-GB" sz="1400" dirty="0" smtClean="0"/>
              <a:t>interfaces </a:t>
            </a:r>
            <a:r>
              <a:rPr lang="en-GB" sz="1400" dirty="0"/>
              <a:t>(</a:t>
            </a:r>
            <a:r>
              <a:rPr lang="en-GB" sz="1400" dirty="0" err="1"/>
              <a:t>TextFormattable</a:t>
            </a:r>
            <a:r>
              <a:rPr lang="en-GB" sz="1400" dirty="0"/>
              <a:t> and </a:t>
            </a:r>
            <a:r>
              <a:rPr lang="en-GB" sz="1400" dirty="0" err="1"/>
              <a:t>CsvFormattable</a:t>
            </a:r>
            <a:r>
              <a:rPr lang="en-GB" sz="1400" dirty="0"/>
              <a:t>) work </a:t>
            </a:r>
            <a:r>
              <a:rPr lang="en-GB" sz="1400" dirty="0" smtClean="0"/>
              <a:t>together</a:t>
            </a:r>
          </a:p>
          <a:p>
            <a:r>
              <a:rPr lang="en-GB" sz="1400" dirty="0"/>
              <a:t>There are two variants of adapters: Object adapter that relies on composition and class adapter that relies on inheritance.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803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over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GB" sz="1600" dirty="0" smtClean="0"/>
              <a:t>This principle states that classes should achieve polymorphic behaviour and code reuse by their composition rather than inheritance from a base or parent class</a:t>
            </a:r>
          </a:p>
          <a:p>
            <a:r>
              <a:rPr lang="en-GB" sz="1600" b="1" dirty="0" smtClean="0">
                <a:solidFill>
                  <a:srgbClr val="00B050"/>
                </a:solidFill>
              </a:rPr>
              <a:t>Benefits</a:t>
            </a:r>
            <a:r>
              <a:rPr lang="en-GB" sz="1600" dirty="0" smtClean="0"/>
              <a:t> – Higher flexibility, provides more stable business domain, accommodates future requirements changes that would otherwise require complex restructuring  </a:t>
            </a:r>
          </a:p>
          <a:p>
            <a:r>
              <a:rPr lang="en-GB" sz="1600" dirty="0" smtClean="0"/>
              <a:t>It </a:t>
            </a:r>
            <a:r>
              <a:rPr lang="en-GB" sz="1600" dirty="0"/>
              <a:t>is more natural to build business-domain classes out of various components than trying to find commonality between them and creating a family </a:t>
            </a:r>
            <a:r>
              <a:rPr lang="en-GB" sz="1600" dirty="0" smtClean="0"/>
              <a:t>tree</a:t>
            </a:r>
          </a:p>
          <a:p>
            <a:r>
              <a:rPr lang="en-GB" sz="1600" b="1" dirty="0" smtClean="0">
                <a:solidFill>
                  <a:srgbClr val="00B050"/>
                </a:solidFill>
              </a:rPr>
              <a:t>Drawbacks</a:t>
            </a:r>
            <a:r>
              <a:rPr lang="en-GB" sz="1600" dirty="0" smtClean="0"/>
              <a:t> – Methods implementations need to be duplicated in the derived type (i.e. less code reuse). This drawback can be avoided by using </a:t>
            </a:r>
            <a:r>
              <a:rPr lang="en-GB" sz="1600" b="1" dirty="0" smtClean="0"/>
              <a:t>traits, </a:t>
            </a:r>
            <a:r>
              <a:rPr lang="en-GB" sz="1600" b="1" dirty="0" err="1" smtClean="0"/>
              <a:t>mixins</a:t>
            </a:r>
            <a:r>
              <a:rPr lang="en-GB" sz="1600" b="1" dirty="0" smtClean="0"/>
              <a:t> or protocol extensions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8594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http://www.javacamp.org/designPattern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http://www.tutorialspoint.com/design_pattern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r>
              <a:rPr lang="en-US" sz="1600" dirty="0">
                <a:hlinkClick r:id="rId4"/>
              </a:rPr>
              <a:t>https://springframework.guru/gang-of-four-design-patterns/composite-pattern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r>
              <a:rPr lang="en-US" sz="1600" dirty="0"/>
              <a:t>https://en.wikipedia.org/wiki/Composition_over_inheritance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Single </a:t>
            </a:r>
            <a:r>
              <a:rPr lang="en-GB" sz="1600" dirty="0"/>
              <a:t>Responsibility Principle - a class should have only a single responsibility (i.e. changes to only one part of the software's specification should be able to affect the specification of the class</a:t>
            </a:r>
            <a:r>
              <a:rPr lang="en-GB" sz="1600" dirty="0" smtClean="0"/>
              <a:t>).</a:t>
            </a:r>
          </a:p>
          <a:p>
            <a:r>
              <a:rPr lang="en-GB" sz="1600" dirty="0" smtClean="0"/>
              <a:t>Open/Close Principle - </a:t>
            </a:r>
            <a:r>
              <a:rPr lang="en-GB" sz="1600" dirty="0"/>
              <a:t>"software entities … should be open for extension, but closed for modification</a:t>
            </a:r>
            <a:r>
              <a:rPr lang="en-GB" sz="1600" dirty="0" smtClean="0"/>
              <a:t>.“</a:t>
            </a:r>
          </a:p>
          <a:p>
            <a:r>
              <a:rPr lang="en-GB" sz="1600" dirty="0" err="1" smtClean="0"/>
              <a:t>Liskov</a:t>
            </a:r>
            <a:r>
              <a:rPr lang="en-GB" sz="1600" dirty="0" smtClean="0"/>
              <a:t> substitution Principle - </a:t>
            </a:r>
            <a:r>
              <a:rPr lang="en-GB" sz="1600" dirty="0"/>
              <a:t>"objects in a program should be replaceable with instances of their subtypes without altering the correctness of that program." See also </a:t>
            </a:r>
            <a:r>
              <a:rPr lang="en-GB" sz="1600" dirty="0">
                <a:hlinkClick r:id="rId2" tooltip="Design by contract"/>
              </a:rPr>
              <a:t>design by contract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Interface segregation principle - </a:t>
            </a:r>
            <a:r>
              <a:rPr lang="en-GB" sz="1600" dirty="0"/>
              <a:t>"many client-specific interfaces are better than one general-purpose interface</a:t>
            </a:r>
            <a:r>
              <a:rPr lang="en-GB" sz="1600" dirty="0" smtClean="0"/>
              <a:t>.“</a:t>
            </a:r>
          </a:p>
          <a:p>
            <a:r>
              <a:rPr lang="en-GB" sz="1600" dirty="0" smtClean="0"/>
              <a:t>Dependency inversion principle - </a:t>
            </a:r>
            <a:r>
              <a:rPr lang="en-GB" sz="1600" dirty="0"/>
              <a:t>one should "depend upon abstractions, [not] concretions."</a:t>
            </a:r>
            <a:endParaRPr lang="en-GB" sz="1600" dirty="0" smtClean="0"/>
          </a:p>
          <a:p>
            <a:pPr marL="274320" lvl="1" indent="0">
              <a:buNone/>
            </a:pPr>
            <a:endParaRPr lang="en-GB" sz="1400" dirty="0" smtClean="0"/>
          </a:p>
          <a:p>
            <a:pPr marL="274320" lvl="1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972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- Creational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Creational Patterns: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Abstract Factory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Builder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Factory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Prototype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Singleton</a:t>
            </a:r>
            <a:endParaRPr lang="en-GB" sz="1400" dirty="0"/>
          </a:p>
          <a:p>
            <a:r>
              <a:rPr lang="en-GB" sz="1600" dirty="0" smtClean="0"/>
              <a:t>Structural Patterns</a:t>
            </a:r>
            <a:r>
              <a:rPr lang="en-GB" sz="16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Adaptor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Bridge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Factory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Prototype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Singleton</a:t>
            </a:r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38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-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Structural Patterns</a:t>
            </a:r>
            <a:r>
              <a:rPr lang="en-GB" sz="16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Adaptor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Bridge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Composite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Decorator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Façade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Flyweight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Proxy</a:t>
            </a:r>
            <a:endParaRPr lang="en-GB" sz="1400" dirty="0"/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434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- Behavioral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Behavioral Patterns</a:t>
            </a:r>
            <a:r>
              <a:rPr lang="en-GB" sz="16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Chain of Responsibility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Command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Interpreter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Mediator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Memento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Observer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Strategy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Template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Visitor</a:t>
            </a:r>
            <a:endParaRPr lang="en-GB" sz="1400" dirty="0"/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585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– J2EE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J2EE Patterns</a:t>
            </a:r>
            <a:r>
              <a:rPr lang="en-GB" sz="16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MVC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Business Delegate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Composite Entity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Data Access Object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Front Controller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Intercepting Filter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Service Locator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Transfer Object</a:t>
            </a:r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565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– 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Misc. Patterns</a:t>
            </a:r>
            <a:r>
              <a:rPr lang="en-GB" sz="16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typesafe enum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RESTful WS</a:t>
            </a:r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08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Decorator Pattern – Structural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Add/attach new responsibilities to objects </a:t>
            </a:r>
            <a:r>
              <a:rPr lang="en-GB" sz="1600" b="1" dirty="0" smtClean="0"/>
              <a:t>dynamically</a:t>
            </a:r>
            <a:r>
              <a:rPr lang="en-GB" sz="1600" dirty="0" smtClean="0"/>
              <a:t> using composition</a:t>
            </a:r>
          </a:p>
          <a:p>
            <a:r>
              <a:rPr lang="en-GB" sz="1600" dirty="0" smtClean="0"/>
              <a:t>Example:- </a:t>
            </a:r>
            <a:r>
              <a:rPr lang="en-GB" sz="1600" dirty="0" err="1" smtClean="0"/>
              <a:t>FloorBouquet</a:t>
            </a:r>
            <a:r>
              <a:rPr lang="en-GB" sz="1600" dirty="0" smtClean="0"/>
              <a:t> decoration </a:t>
            </a:r>
          </a:p>
          <a:p>
            <a:r>
              <a:rPr lang="en-GB" sz="1400" dirty="0"/>
              <a:t>When you inherit functionality through </a:t>
            </a:r>
            <a:r>
              <a:rPr lang="en-GB" sz="1400" dirty="0" err="1"/>
              <a:t>subclassing</a:t>
            </a:r>
            <a:r>
              <a:rPr lang="en-GB" sz="1400" dirty="0"/>
              <a:t>, the functionality is </a:t>
            </a:r>
            <a:r>
              <a:rPr lang="en-GB" sz="1400" dirty="0">
                <a:solidFill>
                  <a:srgbClr val="FF0000"/>
                </a:solidFill>
              </a:rPr>
              <a:t>statically</a:t>
            </a:r>
            <a:r>
              <a:rPr lang="en-GB" sz="1400" dirty="0"/>
              <a:t> set at compile time and it doesn’t always lead to the most flexible nor maintainable designs. If you need to add new features, code modifications are required, which is a violation of the </a:t>
            </a:r>
            <a:r>
              <a:rPr lang="en-GB" sz="1400" dirty="0">
                <a:hlinkClick r:id="rId2" tooltip="Open Closed Principle"/>
              </a:rPr>
              <a:t>Open Closed Principle</a:t>
            </a:r>
            <a:r>
              <a:rPr lang="en-GB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699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 - Structural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Hierarchical tree structure</a:t>
            </a:r>
          </a:p>
          <a:p>
            <a:r>
              <a:rPr lang="en-GB" sz="1600" dirty="0" smtClean="0"/>
              <a:t>Example: Windows file system, Products and Product </a:t>
            </a:r>
            <a:r>
              <a:rPr lang="en-GB" sz="1600" dirty="0" err="1" smtClean="0"/>
              <a:t>Catalog</a:t>
            </a:r>
            <a:endParaRPr lang="en-GB" sz="1600" dirty="0" smtClean="0"/>
          </a:p>
          <a:p>
            <a:r>
              <a:rPr lang="en-GB" sz="1600" dirty="0"/>
              <a:t>A node can have one or more leaves or other nodes. This is called </a:t>
            </a:r>
            <a:r>
              <a:rPr lang="en-GB" sz="1600" i="1" dirty="0"/>
              <a:t>recursive composition</a:t>
            </a:r>
            <a:r>
              <a:rPr lang="en-GB" sz="1600" dirty="0"/>
              <a:t> and can be best illustrated through a file system directory structure.</a:t>
            </a:r>
            <a:endParaRPr lang="en-GB" sz="1600" dirty="0" smtClean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286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5889</TotalTime>
  <Words>499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Design Patterns</vt:lpstr>
      <vt:lpstr>SOLID Principles</vt:lpstr>
      <vt:lpstr>Design Patterns - Creational</vt:lpstr>
      <vt:lpstr>Design Patterns - Structural</vt:lpstr>
      <vt:lpstr>Design Patterns - Behavioral</vt:lpstr>
      <vt:lpstr>Design Patterns – J2EE Patterns</vt:lpstr>
      <vt:lpstr>Design Patterns – Misc.</vt:lpstr>
      <vt:lpstr>Decorator Pattern – Structural </vt:lpstr>
      <vt:lpstr>Composite Pattern - Structural </vt:lpstr>
      <vt:lpstr>Bridge Pattern - Structural </vt:lpstr>
      <vt:lpstr>Adapter Pattern - Structural </vt:lpstr>
      <vt:lpstr>Composition over inheritance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878</cp:revision>
  <dcterms:created xsi:type="dcterms:W3CDTF">2016-02-28T16:32:10Z</dcterms:created>
  <dcterms:modified xsi:type="dcterms:W3CDTF">2018-03-27T23:19:02Z</dcterms:modified>
</cp:coreProperties>
</file>