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1" r:id="rId4"/>
    <p:sldId id="280" r:id="rId5"/>
    <p:sldId id="27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lvinalexander.com/scala/how-to-create-scala-object-instances-without-new-apply-case-class" TargetMode="External"/><Relationship Id="rId2" Type="http://schemas.openxmlformats.org/officeDocument/2006/relationships/hyperlink" Target="https://courses.bigdatauniversi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 Features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400" dirty="0" smtClean="0"/>
              <a:t>All credit goes to Big data university. This is just my personal notes for remembering the concept.)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r>
              <a:rPr lang="en-US" dirty="0"/>
              <a:t>, Sets – Sequence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Vectors:-</a:t>
            </a:r>
          </a:p>
          <a:p>
            <a:r>
              <a:rPr lang="en-GB" sz="1600" dirty="0" smtClean="0"/>
              <a:t>A </a:t>
            </a:r>
            <a:r>
              <a:rPr lang="en-GB" sz="1600" b="1" dirty="0" smtClean="0"/>
              <a:t>linked list</a:t>
            </a:r>
            <a:r>
              <a:rPr lang="en-GB" sz="1600" dirty="0" smtClean="0"/>
              <a:t> of 32 element arrays</a:t>
            </a:r>
          </a:p>
          <a:p>
            <a:r>
              <a:rPr lang="en-GB" sz="1600" dirty="0" smtClean="0"/>
              <a:t>2.15 billion possible elements</a:t>
            </a:r>
          </a:p>
          <a:p>
            <a:r>
              <a:rPr lang="en-GB" sz="1600" dirty="0" smtClean="0"/>
              <a:t>Indexed by hashing</a:t>
            </a:r>
          </a:p>
          <a:p>
            <a:r>
              <a:rPr lang="en-GB" sz="1600" dirty="0" smtClean="0"/>
              <a:t>Good performance</a:t>
            </a:r>
          </a:p>
          <a:p>
            <a:r>
              <a:rPr lang="en-GB" sz="1600" b="1" dirty="0" smtClean="0">
                <a:solidFill>
                  <a:srgbClr val="00B050"/>
                </a:solidFill>
              </a:rPr>
              <a:t>Constant time performance</a:t>
            </a:r>
            <a:r>
              <a:rPr lang="en-GB" sz="1600" dirty="0" smtClean="0"/>
              <a:t> for all operations. </a:t>
            </a:r>
            <a:r>
              <a:rPr lang="en-GB" sz="1600" dirty="0"/>
              <a:t>The operation takes effectively constant time, but this might depend on some assumptions such as maximum length of a vector or distribution of hash keys.</a:t>
            </a: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Sets:-</a:t>
            </a:r>
          </a:p>
          <a:p>
            <a:r>
              <a:rPr lang="en-GB" sz="1600" dirty="0" smtClean="0"/>
              <a:t>No duplicates permitted</a:t>
            </a:r>
          </a:p>
          <a:p>
            <a:r>
              <a:rPr lang="en-GB" sz="1600" dirty="0" smtClean="0"/>
              <a:t>Order is not guaranteed</a:t>
            </a:r>
          </a:p>
          <a:p>
            <a:r>
              <a:rPr lang="en-GB" sz="1600" dirty="0" smtClean="0"/>
              <a:t>The </a:t>
            </a:r>
            <a:r>
              <a:rPr lang="en-GB" sz="1600" b="1" dirty="0" smtClean="0"/>
              <a:t>apply</a:t>
            </a:r>
            <a:r>
              <a:rPr lang="en-GB" sz="1600" dirty="0" smtClean="0"/>
              <a:t> method on an instance checks to see if the set contains a value</a:t>
            </a:r>
            <a:endParaRPr lang="en-GB" sz="1600" dirty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86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Algebraic Data Types (ADTs):-</a:t>
            </a:r>
          </a:p>
          <a:p>
            <a:r>
              <a:rPr lang="en-GB" sz="1600" dirty="0" smtClean="0"/>
              <a:t>A distinct set of possible types</a:t>
            </a:r>
          </a:p>
          <a:p>
            <a:r>
              <a:rPr lang="en-GB" sz="1600" b="1" dirty="0" smtClean="0"/>
              <a:t>Example :</a:t>
            </a:r>
            <a:r>
              <a:rPr lang="en-GB" sz="1600" dirty="0" smtClean="0"/>
              <a:t> </a:t>
            </a:r>
            <a:r>
              <a:rPr lang="en-GB" sz="1600" dirty="0"/>
              <a:t>D</a:t>
            </a:r>
            <a:r>
              <a:rPr lang="en-GB" sz="1600" dirty="0" smtClean="0"/>
              <a:t>ays in a week, True/False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Option:-</a:t>
            </a:r>
          </a:p>
          <a:p>
            <a:r>
              <a:rPr lang="en-GB" sz="1600" dirty="0" smtClean="0"/>
              <a:t>Not a collection, but a container</a:t>
            </a:r>
          </a:p>
          <a:p>
            <a:r>
              <a:rPr lang="en-GB" sz="1600" b="1" dirty="0" smtClean="0"/>
              <a:t>Some – </a:t>
            </a:r>
            <a:r>
              <a:rPr lang="en-GB" sz="1600" dirty="0" smtClean="0"/>
              <a:t>Representation of the value</a:t>
            </a:r>
          </a:p>
          <a:p>
            <a:r>
              <a:rPr lang="en-GB" sz="1600" b="1" dirty="0" smtClean="0"/>
              <a:t>None – </a:t>
            </a:r>
            <a:r>
              <a:rPr lang="en-GB" sz="1600" dirty="0" smtClean="0"/>
              <a:t>Representation of the absence of a value</a:t>
            </a:r>
          </a:p>
          <a:p>
            <a:r>
              <a:rPr lang="en-GB" sz="1600" dirty="0" smtClean="0"/>
              <a:t>Allows us to avoid null on the JVM</a:t>
            </a:r>
            <a:endParaRPr lang="en-GB" sz="1600" dirty="0"/>
          </a:p>
          <a:p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9631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Tuples:-</a:t>
            </a:r>
          </a:p>
          <a:p>
            <a:r>
              <a:rPr lang="en-GB" sz="1600" dirty="0" smtClean="0"/>
              <a:t>A loose aggregation of values into a single container</a:t>
            </a:r>
          </a:p>
          <a:p>
            <a:r>
              <a:rPr lang="en-GB" sz="1600" dirty="0" smtClean="0"/>
              <a:t>Can have up to </a:t>
            </a:r>
            <a:r>
              <a:rPr lang="en-GB" sz="1800" b="1" dirty="0" smtClean="0">
                <a:solidFill>
                  <a:srgbClr val="00B050"/>
                </a:solidFill>
              </a:rPr>
              <a:t>22</a:t>
            </a:r>
            <a:r>
              <a:rPr lang="en-GB" sz="1800" b="1" dirty="0" smtClean="0"/>
              <a:t> </a:t>
            </a:r>
            <a:r>
              <a:rPr lang="en-GB" sz="1800" b="1" dirty="0" smtClean="0">
                <a:solidFill>
                  <a:srgbClr val="00B050"/>
                </a:solidFill>
              </a:rPr>
              <a:t>values</a:t>
            </a:r>
            <a:r>
              <a:rPr lang="en-GB" sz="1800" dirty="0" smtClean="0"/>
              <a:t> </a:t>
            </a:r>
            <a:r>
              <a:rPr lang="en-GB" sz="1600" dirty="0" smtClean="0"/>
              <a:t>in Scala </a:t>
            </a:r>
          </a:p>
          <a:p>
            <a:r>
              <a:rPr lang="en-GB" sz="1600" dirty="0" smtClean="0"/>
              <a:t>Can be accessed using a 1-based accessor for each value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Example:-</a:t>
            </a:r>
          </a:p>
          <a:p>
            <a:pPr marL="0" indent="0">
              <a:buNone/>
            </a:pPr>
            <a:r>
              <a:rPr lang="en-GB" sz="1600" dirty="0" err="1" smtClean="0"/>
              <a:t>val</a:t>
            </a:r>
            <a:r>
              <a:rPr lang="en-GB" sz="1600" dirty="0" smtClean="0"/>
              <a:t> tuple = (1, “a”, 2, “b”);</a:t>
            </a:r>
          </a:p>
          <a:p>
            <a:pPr marL="0" indent="0">
              <a:buNone/>
            </a:pPr>
            <a:r>
              <a:rPr lang="en-GB" sz="1600" dirty="0" smtClean="0"/>
              <a:t>tuple._3	</a:t>
            </a:r>
            <a:r>
              <a:rPr lang="en-GB" sz="1600" dirty="0" smtClean="0">
                <a:sym typeface="Wingdings" panose="05000000000000000000" pitchFamily="2" charset="2"/>
              </a:rPr>
              <a:t> will give you </a:t>
            </a:r>
            <a:r>
              <a:rPr lang="en-GB" sz="1600" b="1" dirty="0" err="1" smtClean="0">
                <a:sym typeface="Wingdings" panose="05000000000000000000" pitchFamily="2" charset="2"/>
              </a:rPr>
              <a:t>Int</a:t>
            </a:r>
            <a:r>
              <a:rPr lang="en-GB" sz="1600" b="1" dirty="0" smtClean="0">
                <a:sym typeface="Wingdings" panose="05000000000000000000" pitchFamily="2" charset="2"/>
              </a:rPr>
              <a:t> = 2</a:t>
            </a:r>
            <a:endParaRPr lang="en-GB" sz="1600" b="1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Map:-</a:t>
            </a:r>
          </a:p>
          <a:p>
            <a:r>
              <a:rPr lang="en-GB" sz="1600" dirty="0" smtClean="0"/>
              <a:t>A grouping of data by key to value, which are tuple “entries”</a:t>
            </a:r>
          </a:p>
          <a:p>
            <a:r>
              <a:rPr lang="en-GB" sz="1600" dirty="0" smtClean="0"/>
              <a:t>Common implementations – </a:t>
            </a:r>
            <a:r>
              <a:rPr lang="en-GB" sz="1600" dirty="0" err="1" smtClean="0"/>
              <a:t>HashMap</a:t>
            </a:r>
            <a:r>
              <a:rPr lang="en-GB" sz="1600" dirty="0" smtClean="0"/>
              <a:t>, </a:t>
            </a:r>
            <a:r>
              <a:rPr lang="en-GB" sz="1600" dirty="0" err="1" smtClean="0"/>
              <a:t>TreeMap</a:t>
            </a:r>
            <a:endParaRPr lang="en-GB" sz="1600" dirty="0" smtClean="0"/>
          </a:p>
          <a:p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009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A function </a:t>
            </a:r>
            <a:r>
              <a:rPr lang="en-GB" sz="1600" dirty="0" smtClean="0"/>
              <a:t>which takes </a:t>
            </a:r>
            <a:r>
              <a:rPr lang="en-GB" sz="1600" b="1" dirty="0" smtClean="0"/>
              <a:t>another function</a:t>
            </a:r>
          </a:p>
          <a:p>
            <a:r>
              <a:rPr lang="en-GB" sz="1600" dirty="0" smtClean="0"/>
              <a:t>Typically, describes the “how” for work to be done in a container</a:t>
            </a:r>
          </a:p>
          <a:p>
            <a:r>
              <a:rPr lang="en-GB" sz="1600" dirty="0" smtClean="0"/>
              <a:t>The function passed to it describes the “what” that should be done to elements in the container</a:t>
            </a:r>
          </a:p>
          <a:p>
            <a:r>
              <a:rPr lang="en-GB" sz="1600" b="1" dirty="0" smtClean="0"/>
              <a:t>Example:-</a:t>
            </a:r>
          </a:p>
          <a:p>
            <a:pPr lvl="1"/>
            <a:r>
              <a:rPr lang="en-GB" sz="1600" dirty="0" smtClean="0"/>
              <a:t>res0.map(number =&gt; number + 1)</a:t>
            </a:r>
          </a:p>
          <a:p>
            <a:pPr lvl="1"/>
            <a:r>
              <a:rPr lang="en-GB" sz="1600" dirty="0" err="1" smtClean="0"/>
              <a:t>flatMap</a:t>
            </a:r>
            <a:endParaRPr lang="en-GB" sz="1600" dirty="0" smtClean="0"/>
          </a:p>
          <a:p>
            <a:pPr lvl="1"/>
            <a:r>
              <a:rPr lang="en-GB" sz="1600" dirty="0"/>
              <a:t>f</a:t>
            </a:r>
            <a:r>
              <a:rPr lang="en-GB" sz="1600" dirty="0" smtClean="0"/>
              <a:t>ilter</a:t>
            </a:r>
          </a:p>
          <a:p>
            <a:pPr lvl="1"/>
            <a:r>
              <a:rPr lang="en-GB" sz="1600" dirty="0" err="1" smtClean="0"/>
              <a:t>foreach</a:t>
            </a:r>
            <a:endParaRPr lang="en-GB" sz="1600" dirty="0" smtClean="0"/>
          </a:p>
          <a:p>
            <a:pPr lvl="1"/>
            <a:r>
              <a:rPr lang="en-GB" sz="1600" dirty="0" smtClean="0"/>
              <a:t>reduce</a:t>
            </a:r>
          </a:p>
          <a:p>
            <a:pPr lvl="1"/>
            <a:r>
              <a:rPr lang="en-GB" sz="1600" dirty="0"/>
              <a:t>p</a:t>
            </a:r>
            <a:r>
              <a:rPr lang="en-GB" sz="1600" dirty="0" smtClean="0"/>
              <a:t>roduct</a:t>
            </a:r>
          </a:p>
          <a:p>
            <a:pPr lvl="1"/>
            <a:r>
              <a:rPr lang="en-GB" sz="1600" dirty="0"/>
              <a:t>e</a:t>
            </a:r>
            <a:r>
              <a:rPr lang="en-GB" sz="1600" dirty="0" smtClean="0"/>
              <a:t>xists</a:t>
            </a:r>
          </a:p>
          <a:p>
            <a:pPr lvl="1"/>
            <a:r>
              <a:rPr lang="en-GB" sz="1600" dirty="0" smtClean="0"/>
              <a:t>find</a:t>
            </a:r>
          </a:p>
          <a:p>
            <a:pPr lvl="1"/>
            <a:r>
              <a:rPr lang="en-GB" sz="1600" dirty="0" err="1" smtClean="0"/>
              <a:t>groupby</a:t>
            </a:r>
            <a:endParaRPr lang="en-GB" sz="1600" dirty="0" smtClean="0"/>
          </a:p>
          <a:p>
            <a:pPr lvl="1"/>
            <a:r>
              <a:rPr lang="en-GB" sz="1600" dirty="0" err="1" smtClean="0"/>
              <a:t>takeWhile</a:t>
            </a:r>
            <a:r>
              <a:rPr lang="en-GB" sz="1600" dirty="0" smtClean="0"/>
              <a:t> and </a:t>
            </a:r>
            <a:r>
              <a:rPr lang="en-GB" sz="1600" dirty="0" err="1" smtClean="0"/>
              <a:t>dropWhile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6825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The method can be called without using the Dot operator</a:t>
            </a:r>
          </a:p>
          <a:p>
            <a:r>
              <a:rPr lang="en-GB" sz="1600" dirty="0"/>
              <a:t>Scala has a special </a:t>
            </a:r>
            <a:r>
              <a:rPr lang="en-GB" sz="1600" b="1" dirty="0"/>
              <a:t>punctuation-free</a:t>
            </a:r>
            <a:r>
              <a:rPr lang="en-GB" sz="1600" dirty="0"/>
              <a:t> syntax for invoking methods that take </a:t>
            </a:r>
            <a:r>
              <a:rPr lang="en-GB" sz="1600" b="1" dirty="0"/>
              <a:t>one argument</a:t>
            </a:r>
            <a:r>
              <a:rPr lang="en-GB" sz="1600" dirty="0"/>
              <a:t>. Many Scala programmers use this notation for symbolic-named methods</a:t>
            </a:r>
            <a:r>
              <a:rPr lang="en-GB" sz="1600" dirty="0" smtClean="0"/>
              <a:t>:</a:t>
            </a:r>
          </a:p>
          <a:p>
            <a:r>
              <a:rPr lang="en-GB" sz="1600" dirty="0" smtClean="0"/>
              <a:t>Example:-</a:t>
            </a:r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30670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9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https://courses.bigdatauniversity.com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alvinalexander.com/scala/how-to-create-scala-object-instances-without-new-apply-case-class</a:t>
            </a:r>
            <a:endParaRPr lang="en-US" sz="1600" dirty="0" smtClean="0"/>
          </a:p>
          <a:p>
            <a:r>
              <a:rPr lang="en-US" sz="1600"/>
              <a:t>http://joelabrahamsson.com/learning-scala-part-four-classes-and-constructors/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–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The Scala object can be created </a:t>
            </a:r>
            <a:r>
              <a:rPr lang="en-GB" sz="1600" b="1" dirty="0" smtClean="0">
                <a:solidFill>
                  <a:srgbClr val="00B050"/>
                </a:solidFill>
              </a:rPr>
              <a:t>without using the new operator</a:t>
            </a:r>
            <a:r>
              <a:rPr lang="en-GB" sz="1600" dirty="0" smtClean="0"/>
              <a:t> as well</a:t>
            </a:r>
          </a:p>
          <a:p>
            <a:r>
              <a:rPr lang="en-GB" sz="1600" dirty="0"/>
              <a:t>There are two ways to do this</a:t>
            </a:r>
            <a:r>
              <a:rPr lang="en-GB" sz="1600" dirty="0" smtClean="0"/>
              <a:t>:-</a:t>
            </a:r>
          </a:p>
          <a:p>
            <a:pPr marL="0" indent="0">
              <a:buNone/>
            </a:pPr>
            <a:endParaRPr lang="en-GB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Create a</a:t>
            </a:r>
            <a:r>
              <a:rPr lang="en-GB" sz="1600" b="1" dirty="0"/>
              <a:t> companion object</a:t>
            </a:r>
            <a:r>
              <a:rPr lang="en-GB" sz="1600" dirty="0"/>
              <a:t> for your class, and define an apply method in the companion object with the desired constructor signature.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Define your class as a </a:t>
            </a:r>
            <a:r>
              <a:rPr lang="en-GB" sz="1600" b="1" dirty="0"/>
              <a:t>“case class</a:t>
            </a:r>
            <a:r>
              <a:rPr lang="en-GB" sz="1600" b="1" dirty="0" smtClean="0"/>
              <a:t>.”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Creating a companion object with an </a:t>
            </a:r>
            <a:r>
              <a:rPr lang="en-GB" sz="1600" b="1" dirty="0" smtClean="0"/>
              <a:t>“apply” </a:t>
            </a:r>
            <a:r>
              <a:rPr lang="en-GB" sz="1600" b="1" dirty="0"/>
              <a:t>method</a:t>
            </a:r>
          </a:p>
          <a:p>
            <a:pPr marL="0" indent="0">
              <a:buNone/>
            </a:pPr>
            <a:endParaRPr lang="en-GB" sz="1600" b="1" dirty="0"/>
          </a:p>
          <a:p>
            <a:endParaRPr lang="en-GB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35433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– Class (Continues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Parameters can be passed to the Scala class </a:t>
            </a:r>
          </a:p>
          <a:p>
            <a:r>
              <a:rPr lang="en-GB" sz="1600" dirty="0" smtClean="0"/>
              <a:t>Any statements that needs to be executed while creating the object can be coded inside the class body</a:t>
            </a:r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b="1" dirty="0" smtClean="0">
                <a:solidFill>
                  <a:srgbClr val="00B050"/>
                </a:solidFill>
              </a:rPr>
              <a:t>Unit</a:t>
            </a:r>
            <a:r>
              <a:rPr lang="en-GB" sz="1600" dirty="0" smtClean="0"/>
              <a:t> is the equivalent of </a:t>
            </a:r>
            <a:r>
              <a:rPr lang="en-GB" sz="1600" b="1" dirty="0" smtClean="0"/>
              <a:t>void</a:t>
            </a:r>
            <a:r>
              <a:rPr lang="en-GB" sz="1600" dirty="0" smtClean="0"/>
              <a:t> in Java</a:t>
            </a:r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42862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– Companion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If a Singleton object and a class share the </a:t>
            </a:r>
            <a:r>
              <a:rPr lang="en-GB" sz="1600" b="1" dirty="0" smtClean="0"/>
              <a:t>same name </a:t>
            </a:r>
            <a:r>
              <a:rPr lang="en-GB" sz="1600" dirty="0" smtClean="0"/>
              <a:t>and are located in the </a:t>
            </a:r>
            <a:r>
              <a:rPr lang="en-GB" sz="1600" b="1" dirty="0" smtClean="0"/>
              <a:t>same source file</a:t>
            </a:r>
            <a:r>
              <a:rPr lang="en-GB" sz="1600" dirty="0" smtClean="0"/>
              <a:t>, they are called companions</a:t>
            </a:r>
          </a:p>
          <a:p>
            <a:r>
              <a:rPr lang="en-GB" sz="1600" dirty="0" smtClean="0"/>
              <a:t>A companion class can access private fields and methods inside of its companion object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Example:-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object </a:t>
            </a:r>
            <a:r>
              <a:rPr lang="en-GB" sz="1600" b="1" dirty="0" smtClean="0"/>
              <a:t>Hello</a:t>
            </a:r>
            <a:r>
              <a:rPr lang="en-GB" sz="1600" dirty="0" smtClean="0"/>
              <a:t> {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private </a:t>
            </a:r>
            <a:r>
              <a:rPr lang="en-GB" sz="1600" dirty="0" err="1" smtClean="0"/>
              <a:t>val</a:t>
            </a:r>
            <a:r>
              <a:rPr lang="en-GB" sz="1600" dirty="0" smtClean="0"/>
              <a:t> </a:t>
            </a:r>
            <a:r>
              <a:rPr lang="en-GB" sz="1600" dirty="0" err="1" smtClean="0"/>
              <a:t>defaultMessage</a:t>
            </a:r>
            <a:r>
              <a:rPr lang="en-GB" sz="1600" dirty="0" smtClean="0"/>
              <a:t> = “Hello!”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class </a:t>
            </a:r>
            <a:r>
              <a:rPr lang="en-GB" sz="1400" b="1" dirty="0" smtClean="0"/>
              <a:t>Hello</a:t>
            </a:r>
            <a:r>
              <a:rPr lang="en-GB" sz="1400" dirty="0" smtClean="0"/>
              <a:t> (message : String = </a:t>
            </a:r>
            <a:r>
              <a:rPr lang="en-GB" sz="1400" dirty="0" err="1" smtClean="0"/>
              <a:t>Hello.defaultMessage</a:t>
            </a:r>
            <a:r>
              <a:rPr lang="en-GB" sz="1400" dirty="0" smtClean="0"/>
              <a:t>) {</a:t>
            </a:r>
          </a:p>
          <a:p>
            <a:pPr marL="0" indent="0">
              <a:buNone/>
            </a:pPr>
            <a:r>
              <a:rPr lang="en-GB" sz="1400" dirty="0"/>
              <a:t>	</a:t>
            </a:r>
            <a:r>
              <a:rPr lang="en-GB" sz="1400" dirty="0" err="1" smtClean="0"/>
              <a:t>println</a:t>
            </a:r>
            <a:r>
              <a:rPr lang="en-GB" sz="1400" dirty="0" smtClean="0"/>
              <a:t> (message)</a:t>
            </a:r>
          </a:p>
          <a:p>
            <a:pPr marL="0" indent="0">
              <a:buNone/>
            </a:pPr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0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 – Default Values for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The important usage of default parameter is that you can </a:t>
            </a:r>
            <a:r>
              <a:rPr lang="en-GB" sz="1600" b="1" dirty="0" smtClean="0">
                <a:solidFill>
                  <a:srgbClr val="00B050"/>
                </a:solidFill>
              </a:rPr>
              <a:t>avoid method overloading</a:t>
            </a:r>
            <a:r>
              <a:rPr lang="en-GB" sz="1600" dirty="0" smtClean="0"/>
              <a:t> by having default values for parameters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282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– Case Classes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Case Class:-</a:t>
            </a:r>
          </a:p>
          <a:p>
            <a:pPr lvl="1"/>
            <a:r>
              <a:rPr lang="en-GB" sz="1400" dirty="0" smtClean="0"/>
              <a:t>Generates JVM-specific convenience methods</a:t>
            </a:r>
          </a:p>
          <a:p>
            <a:pPr lvl="1"/>
            <a:r>
              <a:rPr lang="en-GB" sz="1400" dirty="0" smtClean="0"/>
              <a:t>Makes every class parameter a </a:t>
            </a:r>
            <a:r>
              <a:rPr lang="en-GB" sz="1400" b="1" dirty="0" smtClean="0"/>
              <a:t>field </a:t>
            </a:r>
            <a:r>
              <a:rPr lang="en-GB" sz="1400" dirty="0" smtClean="0"/>
              <a:t>(field means – it is basically an instance field)</a:t>
            </a:r>
          </a:p>
          <a:p>
            <a:pPr lvl="1"/>
            <a:r>
              <a:rPr lang="en-GB" sz="1400" b="1" dirty="0" smtClean="0"/>
              <a:t>Immutable</a:t>
            </a:r>
            <a:r>
              <a:rPr lang="en-GB" sz="1400" dirty="0" smtClean="0"/>
              <a:t> by default</a:t>
            </a:r>
          </a:p>
          <a:p>
            <a:pPr lvl="1"/>
            <a:r>
              <a:rPr lang="en-GB" sz="1400" dirty="0" smtClean="0"/>
              <a:t>Performs value-based equivalent by default (rather than checking the object instances to determine whether they are equal)</a:t>
            </a:r>
          </a:p>
          <a:p>
            <a:pPr lvl="1"/>
            <a:endParaRPr lang="en-GB" sz="1000" b="1" dirty="0" smtClean="0"/>
          </a:p>
          <a:p>
            <a:r>
              <a:rPr lang="en-GB" sz="1600" b="1" dirty="0"/>
              <a:t>Case </a:t>
            </a:r>
            <a:r>
              <a:rPr lang="en-GB" sz="1600" b="1" dirty="0" smtClean="0"/>
              <a:t>Object:-</a:t>
            </a:r>
          </a:p>
          <a:p>
            <a:pPr lvl="1"/>
            <a:r>
              <a:rPr lang="en-GB" sz="1400" dirty="0" smtClean="0"/>
              <a:t>If a case class is an instance-based representation of a data type, a case object is a representation of a data type of which there can only be a </a:t>
            </a:r>
            <a:r>
              <a:rPr lang="en-GB" sz="1400" b="1" dirty="0" smtClean="0"/>
              <a:t>single instance</a:t>
            </a:r>
          </a:p>
          <a:p>
            <a:pPr lvl="1"/>
            <a:r>
              <a:rPr lang="en-GB" sz="1400" dirty="0" smtClean="0"/>
              <a:t>If you try to create a case class with </a:t>
            </a:r>
            <a:r>
              <a:rPr lang="en-GB" sz="1400" b="1" dirty="0" smtClean="0">
                <a:solidFill>
                  <a:srgbClr val="FF0000"/>
                </a:solidFill>
              </a:rPr>
              <a:t>no</a:t>
            </a:r>
            <a:r>
              <a:rPr lang="en-GB" sz="1400" dirty="0" smtClean="0"/>
              <a:t> parameters, it is </a:t>
            </a:r>
            <a:r>
              <a:rPr lang="en-GB" sz="1400" b="1" dirty="0" smtClean="0"/>
              <a:t>stateless </a:t>
            </a:r>
            <a:r>
              <a:rPr lang="en-GB" sz="1400" dirty="0" smtClean="0"/>
              <a:t>and should be a case object</a:t>
            </a:r>
            <a:endParaRPr lang="en-GB" sz="1400" b="1" dirty="0"/>
          </a:p>
          <a:p>
            <a:pPr lvl="1"/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3811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– Apply and UnApply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case class Time(hours : 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= 0, minutes: 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= 0)</a:t>
            </a:r>
          </a:p>
          <a:p>
            <a:r>
              <a:rPr lang="en-GB" sz="1600" b="1" dirty="0" err="1" smtClean="0"/>
              <a:t>val</a:t>
            </a:r>
            <a:r>
              <a:rPr lang="en-GB" sz="1600" b="1" dirty="0" smtClean="0"/>
              <a:t> time = Time (9, 0)</a:t>
            </a:r>
          </a:p>
          <a:p>
            <a:endParaRPr lang="en-GB" sz="1600" dirty="0"/>
          </a:p>
          <a:p>
            <a:r>
              <a:rPr lang="en-GB" sz="1600" dirty="0" smtClean="0"/>
              <a:t>In the above example, </a:t>
            </a:r>
            <a:r>
              <a:rPr lang="en-GB" sz="1600" b="1" dirty="0" smtClean="0"/>
              <a:t>new keyword is not used </a:t>
            </a:r>
            <a:r>
              <a:rPr lang="en-GB" sz="1600" dirty="0" smtClean="0"/>
              <a:t>to create an object</a:t>
            </a:r>
          </a:p>
          <a:p>
            <a:r>
              <a:rPr lang="en-GB" sz="1600" dirty="0" smtClean="0"/>
              <a:t>Scala compiler creates the companion object and </a:t>
            </a:r>
            <a:r>
              <a:rPr lang="en-GB" sz="1600" b="1" dirty="0" smtClean="0"/>
              <a:t>apply</a:t>
            </a:r>
            <a:r>
              <a:rPr lang="en-GB" sz="1600" dirty="0" smtClean="0"/>
              <a:t> method inside companion object which is a factory for that time instance. So, the apply method will call the constructor and creates the new instance of the time class based on the parameters available.</a:t>
            </a:r>
          </a:p>
          <a:p>
            <a:r>
              <a:rPr lang="en-GB" sz="1600" b="1" dirty="0" err="1" smtClean="0"/>
              <a:t>Unapply</a:t>
            </a:r>
            <a:r>
              <a:rPr lang="en-GB" sz="1600" dirty="0"/>
              <a:t> </a:t>
            </a:r>
            <a:r>
              <a:rPr lang="en-GB" sz="1600" dirty="0" smtClean="0"/>
              <a:t>deconstructs a Case class i.e. when you call the </a:t>
            </a:r>
            <a:r>
              <a:rPr lang="en-GB" sz="1600" dirty="0" err="1" smtClean="0"/>
              <a:t>Unapply</a:t>
            </a:r>
            <a:r>
              <a:rPr lang="en-GB" sz="1600" dirty="0" smtClean="0"/>
              <a:t> method passing the objects, you will get the </a:t>
            </a:r>
            <a:r>
              <a:rPr lang="en-GB" sz="1600" b="1" dirty="0" smtClean="0"/>
              <a:t>values </a:t>
            </a:r>
            <a:r>
              <a:rPr lang="en-GB" sz="1600" dirty="0" smtClean="0"/>
              <a:t>that are inside of the object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531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Methods – Case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equals(), </a:t>
            </a:r>
            <a:r>
              <a:rPr lang="en-GB" sz="1600" b="1" dirty="0" err="1" smtClean="0"/>
              <a:t>hashCode</a:t>
            </a:r>
            <a:r>
              <a:rPr lang="en-GB" sz="1600" b="1" dirty="0" smtClean="0"/>
              <a:t>(), copy() and </a:t>
            </a:r>
            <a:r>
              <a:rPr lang="en-GB" sz="1600" b="1" dirty="0" err="1" smtClean="0"/>
              <a:t>toString</a:t>
            </a:r>
            <a:r>
              <a:rPr lang="en-GB" sz="1600" b="1" dirty="0" smtClean="0"/>
              <a:t>()</a:t>
            </a:r>
            <a:r>
              <a:rPr lang="en-GB" sz="1600" dirty="0" smtClean="0"/>
              <a:t> – Scala compiler generates the synthetic methods</a:t>
            </a:r>
          </a:p>
          <a:p>
            <a:r>
              <a:rPr lang="en-GB" sz="1600" dirty="0" smtClean="0"/>
              <a:t>Scala provides </a:t>
            </a:r>
            <a:r>
              <a:rPr lang="en-GB" sz="1600" b="1" dirty="0" smtClean="0"/>
              <a:t>value-based equivalence</a:t>
            </a:r>
            <a:r>
              <a:rPr lang="en-GB" sz="1600" dirty="0" smtClean="0"/>
              <a:t>, allowing you to compare whether two different instances of a class have the </a:t>
            </a:r>
            <a:r>
              <a:rPr lang="en-GB" sz="1600" b="1" dirty="0" smtClean="0"/>
              <a:t>same state. </a:t>
            </a:r>
            <a:r>
              <a:rPr lang="en-GB" sz="1600" dirty="0" smtClean="0"/>
              <a:t>So, Scala is called </a:t>
            </a:r>
            <a:r>
              <a:rPr lang="en-GB" sz="1600" b="1" dirty="0" smtClean="0"/>
              <a:t>data centric language</a:t>
            </a:r>
            <a:r>
              <a:rPr lang="en-GB" sz="1600" dirty="0" smtClean="0"/>
              <a:t>.</a:t>
            </a:r>
          </a:p>
          <a:p>
            <a:r>
              <a:rPr lang="en-GB" sz="1600" b="1" dirty="0" err="1" smtClean="0"/>
              <a:t>hashCode</a:t>
            </a:r>
            <a:r>
              <a:rPr lang="en-GB" sz="1600" b="1" dirty="0" smtClean="0"/>
              <a:t>() </a:t>
            </a:r>
            <a:r>
              <a:rPr lang="en-GB" sz="1600" dirty="0" smtClean="0"/>
              <a:t>– required for any class that you might want to put into a hashed collection, such as a </a:t>
            </a:r>
            <a:r>
              <a:rPr lang="en-GB" sz="1600" dirty="0" err="1" smtClean="0"/>
              <a:t>HashMap</a:t>
            </a:r>
            <a:r>
              <a:rPr lang="en-GB" sz="1600" dirty="0" smtClean="0"/>
              <a:t> or </a:t>
            </a:r>
            <a:r>
              <a:rPr lang="en-GB" sz="1600" dirty="0" err="1" smtClean="0"/>
              <a:t>HashSet</a:t>
            </a:r>
            <a:endParaRPr lang="en-GB" sz="1600" dirty="0" smtClean="0"/>
          </a:p>
          <a:p>
            <a:r>
              <a:rPr lang="en-GB" sz="1600" b="1" dirty="0"/>
              <a:t>c</a:t>
            </a:r>
            <a:r>
              <a:rPr lang="en-GB" sz="1600" b="1" dirty="0" smtClean="0"/>
              <a:t>opy ()</a:t>
            </a:r>
            <a:r>
              <a:rPr lang="en-GB" sz="1600" dirty="0" smtClean="0"/>
              <a:t> – Not required by JVM. However, when the value of the field is changed, the copy() method is used to create the new instance of the class with the changed values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778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Vs List – Sequence Collections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92400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Array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Values are stored continuously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Values are</a:t>
                      </a:r>
                      <a:r>
                        <a:rPr lang="en-GB" baseline="0" dirty="0" smtClean="0"/>
                        <a:t> scattered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Good</a:t>
                      </a:r>
                      <a:r>
                        <a:rPr lang="en-GB" baseline="0" dirty="0" smtClean="0"/>
                        <a:t> performance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Poor</a:t>
                      </a:r>
                      <a:r>
                        <a:rPr lang="en-GB" baseline="0" dirty="0" smtClean="0"/>
                        <a:t> performance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Fixed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size limitation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Not very</a:t>
                      </a:r>
                      <a:r>
                        <a:rPr lang="en-GB" baseline="0" dirty="0" smtClean="0"/>
                        <a:t> flexible in terms of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Very flexible in size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11798</TotalTime>
  <Words>808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SCALA Features (All credit goes to Big data university. This is just my personal notes for remembering the concept.)</vt:lpstr>
      <vt:lpstr>Scala – Class</vt:lpstr>
      <vt:lpstr>Scala – Class (Continues …)</vt:lpstr>
      <vt:lpstr>Scala – Companion Objects</vt:lpstr>
      <vt:lpstr>Scala – Default Values for Parameters</vt:lpstr>
      <vt:lpstr>Scala – Case Classes &amp; Objects</vt:lpstr>
      <vt:lpstr>Scala – Apply and UnApply</vt:lpstr>
      <vt:lpstr>Synthetic Methods – Case Class</vt:lpstr>
      <vt:lpstr>Array Vs List – Sequence Collections</vt:lpstr>
      <vt:lpstr>Vectors, Sets – Sequence Collections</vt:lpstr>
      <vt:lpstr>Option</vt:lpstr>
      <vt:lpstr>Tuples and Maps</vt:lpstr>
      <vt:lpstr>Higher Order Functions</vt:lpstr>
      <vt:lpstr>Infix Notations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1077</cp:revision>
  <dcterms:created xsi:type="dcterms:W3CDTF">2016-02-28T16:32:10Z</dcterms:created>
  <dcterms:modified xsi:type="dcterms:W3CDTF">2017-05-13T08:20:27Z</dcterms:modified>
</cp:coreProperties>
</file>