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81" r:id="rId4"/>
    <p:sldId id="280" r:id="rId5"/>
    <p:sldId id="279" r:id="rId6"/>
    <p:sldId id="270" r:id="rId7"/>
    <p:sldId id="271" r:id="rId8"/>
    <p:sldId id="272" r:id="rId9"/>
    <p:sldId id="273" r:id="rId10"/>
    <p:sldId id="274" r:id="rId11"/>
    <p:sldId id="275" r:id="rId12"/>
    <p:sldId id="276" r:id="rId13"/>
    <p:sldId id="277" r:id="rId14"/>
    <p:sldId id="278" r:id="rId15"/>
    <p:sldId id="282" r:id="rId16"/>
    <p:sldId id="269"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86" y="-4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5/30/2017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5/30/2017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5/30/2017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5/30/2017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235549-BF0A-4B98-8561-3786244E808C}" type="datetimeFigureOut">
              <a:rPr lang="en-US" smtClean="0"/>
              <a:t>5/30/2017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235549-BF0A-4B98-8561-3786244E808C}" type="datetimeFigureOut">
              <a:rPr lang="en-US" smtClean="0"/>
              <a:t>5/30/2017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235549-BF0A-4B98-8561-3786244E808C}" type="datetimeFigureOut">
              <a:rPr lang="en-US" smtClean="0"/>
              <a:t>5/30/2017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3BE448-F768-4AC5-8094-8F17F27BA907}"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235549-BF0A-4B98-8561-3786244E808C}" type="datetimeFigureOut">
              <a:rPr lang="en-US" smtClean="0"/>
              <a:t>5/30/2017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235549-BF0A-4B98-8561-3786244E808C}" type="datetimeFigureOut">
              <a:rPr lang="en-US" smtClean="0"/>
              <a:t>5/30/2017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5/30/2017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5/30/2017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F235549-BF0A-4B98-8561-3786244E808C}" type="datetimeFigureOut">
              <a:rPr lang="en-US" smtClean="0"/>
              <a:t>5/30/2017</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F3BE448-F768-4AC5-8094-8F17F27BA90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alvinalexander.com/scala/how-to-create-scala-object-instances-without-new-apply-case-class" TargetMode="External"/><Relationship Id="rId2" Type="http://schemas.openxmlformats.org/officeDocument/2006/relationships/hyperlink" Target="https://courses.bigdatauniversity.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SCALA Features</a:t>
            </a:r>
            <a:br>
              <a:rPr lang="en-US" dirty="0" smtClean="0"/>
            </a:br>
            <a:r>
              <a:rPr lang="en-US" sz="1600" dirty="0" smtClean="0"/>
              <a:t>(</a:t>
            </a:r>
            <a:r>
              <a:rPr lang="en-US" sz="1400" dirty="0" smtClean="0"/>
              <a:t>All credit goes to Big data university. This is just my personal notes for remembering the concept.)</a:t>
            </a:r>
            <a:endParaRPr lang="en-US" sz="1400" dirty="0"/>
          </a:p>
        </p:txBody>
      </p:sp>
    </p:spTree>
    <p:extLst>
      <p:ext uri="{BB962C8B-B14F-4D97-AF65-F5344CB8AC3E}">
        <p14:creationId xmlns:p14="http://schemas.microsoft.com/office/powerpoint/2010/main" val="448943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Vectors</a:t>
            </a:r>
            <a:r>
              <a:rPr lang="en-US" dirty="0"/>
              <a:t>, Sets – Sequence Collections</a:t>
            </a:r>
          </a:p>
        </p:txBody>
      </p:sp>
      <p:sp>
        <p:nvSpPr>
          <p:cNvPr id="3" name="Content Placeholder 2"/>
          <p:cNvSpPr>
            <a:spLocks noGrp="1"/>
          </p:cNvSpPr>
          <p:nvPr>
            <p:ph idx="1"/>
          </p:nvPr>
        </p:nvSpPr>
        <p:spPr/>
        <p:txBody>
          <a:bodyPr>
            <a:normAutofit/>
          </a:bodyPr>
          <a:lstStyle/>
          <a:p>
            <a:pPr marL="0" indent="0">
              <a:buNone/>
            </a:pPr>
            <a:r>
              <a:rPr lang="en-GB" sz="1800" b="1" dirty="0" smtClean="0"/>
              <a:t>Vectors:-</a:t>
            </a:r>
          </a:p>
          <a:p>
            <a:r>
              <a:rPr lang="en-GB" sz="1600" dirty="0" smtClean="0"/>
              <a:t>A </a:t>
            </a:r>
            <a:r>
              <a:rPr lang="en-GB" sz="1600" b="1" dirty="0" smtClean="0"/>
              <a:t>linked list</a:t>
            </a:r>
            <a:r>
              <a:rPr lang="en-GB" sz="1600" dirty="0" smtClean="0"/>
              <a:t> of 32 element arrays</a:t>
            </a:r>
          </a:p>
          <a:p>
            <a:r>
              <a:rPr lang="en-GB" sz="1600" dirty="0" smtClean="0"/>
              <a:t>2.15 billion possible elements</a:t>
            </a:r>
          </a:p>
          <a:p>
            <a:r>
              <a:rPr lang="en-GB" sz="1600" dirty="0" smtClean="0"/>
              <a:t>Indexed by hashing</a:t>
            </a:r>
          </a:p>
          <a:p>
            <a:r>
              <a:rPr lang="en-GB" sz="1600" dirty="0" smtClean="0"/>
              <a:t>Good performance</a:t>
            </a:r>
          </a:p>
          <a:p>
            <a:r>
              <a:rPr lang="en-GB" sz="1600" b="1" dirty="0" smtClean="0">
                <a:solidFill>
                  <a:srgbClr val="00B050"/>
                </a:solidFill>
              </a:rPr>
              <a:t>Constant time performance</a:t>
            </a:r>
            <a:r>
              <a:rPr lang="en-GB" sz="1600" dirty="0" smtClean="0"/>
              <a:t> for all operations. </a:t>
            </a:r>
            <a:r>
              <a:rPr lang="en-GB" sz="1600" dirty="0"/>
              <a:t>The operation takes effectively constant time, but this might depend on some assumptions such as maximum length of a vector or distribution of hash keys.</a:t>
            </a:r>
            <a:endParaRPr lang="en-GB" sz="1600" dirty="0" smtClean="0"/>
          </a:p>
          <a:p>
            <a:pPr marL="0" indent="0">
              <a:buNone/>
            </a:pPr>
            <a:endParaRPr lang="en-GB" sz="1600" dirty="0"/>
          </a:p>
          <a:p>
            <a:pPr marL="0" indent="0">
              <a:buNone/>
            </a:pPr>
            <a:r>
              <a:rPr lang="en-GB" sz="1600" b="1" dirty="0" smtClean="0"/>
              <a:t>Sets:-</a:t>
            </a:r>
          </a:p>
          <a:p>
            <a:r>
              <a:rPr lang="en-GB" sz="1600" dirty="0" smtClean="0"/>
              <a:t>No duplicates permitted</a:t>
            </a:r>
          </a:p>
          <a:p>
            <a:r>
              <a:rPr lang="en-GB" sz="1600" dirty="0" smtClean="0"/>
              <a:t>Order is not guaranteed</a:t>
            </a:r>
          </a:p>
          <a:p>
            <a:r>
              <a:rPr lang="en-GB" sz="1600" dirty="0" smtClean="0"/>
              <a:t>The </a:t>
            </a:r>
            <a:r>
              <a:rPr lang="en-GB" sz="1600" b="1" dirty="0" smtClean="0"/>
              <a:t>apply</a:t>
            </a:r>
            <a:r>
              <a:rPr lang="en-GB" sz="1600" dirty="0" smtClean="0"/>
              <a:t> method on an instance checks to see if the set contains a value</a:t>
            </a:r>
            <a:endParaRPr lang="en-GB" sz="1600" dirty="0"/>
          </a:p>
          <a:p>
            <a:pPr marL="0" indent="0">
              <a:buNone/>
            </a:pPr>
            <a:endParaRPr lang="en-GB" sz="1600" b="1" dirty="0"/>
          </a:p>
          <a:p>
            <a:pPr marL="0" indent="0">
              <a:buNone/>
            </a:pPr>
            <a:endParaRPr lang="en-GB" sz="1600" dirty="0"/>
          </a:p>
        </p:txBody>
      </p:sp>
    </p:spTree>
    <p:extLst>
      <p:ext uri="{BB962C8B-B14F-4D97-AF65-F5344CB8AC3E}">
        <p14:creationId xmlns:p14="http://schemas.microsoft.com/office/powerpoint/2010/main" val="17186667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t>
            </a:r>
            <a:endParaRPr lang="en-US" dirty="0"/>
          </a:p>
        </p:txBody>
      </p:sp>
      <p:sp>
        <p:nvSpPr>
          <p:cNvPr id="3" name="Content Placeholder 2"/>
          <p:cNvSpPr>
            <a:spLocks noGrp="1"/>
          </p:cNvSpPr>
          <p:nvPr>
            <p:ph idx="1"/>
          </p:nvPr>
        </p:nvSpPr>
        <p:spPr/>
        <p:txBody>
          <a:bodyPr>
            <a:normAutofit/>
          </a:bodyPr>
          <a:lstStyle/>
          <a:p>
            <a:pPr marL="0" indent="0">
              <a:buNone/>
            </a:pPr>
            <a:r>
              <a:rPr lang="en-GB" sz="1800" b="1" dirty="0" smtClean="0"/>
              <a:t>Algebraic Data Types (ADTs):-</a:t>
            </a:r>
          </a:p>
          <a:p>
            <a:r>
              <a:rPr lang="en-GB" sz="1600" dirty="0" smtClean="0"/>
              <a:t>A distinct set of possible types</a:t>
            </a:r>
          </a:p>
          <a:p>
            <a:r>
              <a:rPr lang="en-GB" sz="1600" b="1" dirty="0" smtClean="0"/>
              <a:t>Example :</a:t>
            </a:r>
            <a:r>
              <a:rPr lang="en-GB" sz="1600" dirty="0" smtClean="0"/>
              <a:t> </a:t>
            </a:r>
            <a:r>
              <a:rPr lang="en-GB" sz="1600" dirty="0"/>
              <a:t>D</a:t>
            </a:r>
            <a:r>
              <a:rPr lang="en-GB" sz="1600" dirty="0" smtClean="0"/>
              <a:t>ays in a week, True/False</a:t>
            </a:r>
          </a:p>
          <a:p>
            <a:endParaRPr lang="en-GB" sz="1600" dirty="0"/>
          </a:p>
          <a:p>
            <a:pPr marL="0" indent="0">
              <a:buNone/>
            </a:pPr>
            <a:r>
              <a:rPr lang="en-GB" sz="1600" b="1" dirty="0" smtClean="0"/>
              <a:t>Option:-</a:t>
            </a:r>
          </a:p>
          <a:p>
            <a:r>
              <a:rPr lang="en-GB" sz="1600" dirty="0" smtClean="0"/>
              <a:t>Not a collection, but a container</a:t>
            </a:r>
          </a:p>
          <a:p>
            <a:r>
              <a:rPr lang="en-GB" sz="1600" b="1" dirty="0" smtClean="0"/>
              <a:t>Some – </a:t>
            </a:r>
            <a:r>
              <a:rPr lang="en-GB" sz="1600" dirty="0" smtClean="0"/>
              <a:t>Representation of the value</a:t>
            </a:r>
          </a:p>
          <a:p>
            <a:r>
              <a:rPr lang="en-GB" sz="1600" b="1" dirty="0" smtClean="0"/>
              <a:t>None – </a:t>
            </a:r>
            <a:r>
              <a:rPr lang="en-GB" sz="1600" dirty="0" smtClean="0"/>
              <a:t>Representation of the absence of a value</a:t>
            </a:r>
          </a:p>
          <a:p>
            <a:r>
              <a:rPr lang="en-GB" sz="1600" dirty="0" smtClean="0"/>
              <a:t>Allows us to avoid null on the JVM</a:t>
            </a:r>
            <a:endParaRPr lang="en-GB" sz="1600" dirty="0"/>
          </a:p>
          <a:p>
            <a:endParaRPr lang="en-GB" sz="1600" dirty="0" smtClean="0"/>
          </a:p>
        </p:txBody>
      </p:sp>
    </p:spTree>
    <p:extLst>
      <p:ext uri="{BB962C8B-B14F-4D97-AF65-F5344CB8AC3E}">
        <p14:creationId xmlns:p14="http://schemas.microsoft.com/office/powerpoint/2010/main" val="9631930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Tuples and Maps</a:t>
            </a:r>
            <a:endParaRPr lang="en-US" dirty="0"/>
          </a:p>
        </p:txBody>
      </p:sp>
      <p:sp>
        <p:nvSpPr>
          <p:cNvPr id="3" name="Content Placeholder 2"/>
          <p:cNvSpPr>
            <a:spLocks noGrp="1"/>
          </p:cNvSpPr>
          <p:nvPr>
            <p:ph idx="1"/>
          </p:nvPr>
        </p:nvSpPr>
        <p:spPr/>
        <p:txBody>
          <a:bodyPr>
            <a:normAutofit/>
          </a:bodyPr>
          <a:lstStyle/>
          <a:p>
            <a:pPr marL="0" indent="0">
              <a:buNone/>
            </a:pPr>
            <a:r>
              <a:rPr lang="en-GB" sz="1800" b="1" dirty="0" smtClean="0"/>
              <a:t>Tuples:-</a:t>
            </a:r>
          </a:p>
          <a:p>
            <a:r>
              <a:rPr lang="en-GB" sz="1600" dirty="0" smtClean="0"/>
              <a:t>A loose aggregation of values into a single container</a:t>
            </a:r>
          </a:p>
          <a:p>
            <a:r>
              <a:rPr lang="en-GB" sz="1600" dirty="0" smtClean="0"/>
              <a:t>Can have up to </a:t>
            </a:r>
            <a:r>
              <a:rPr lang="en-GB" sz="1800" b="1" dirty="0" smtClean="0">
                <a:solidFill>
                  <a:srgbClr val="00B050"/>
                </a:solidFill>
              </a:rPr>
              <a:t>22</a:t>
            </a:r>
            <a:r>
              <a:rPr lang="en-GB" sz="1800" b="1" dirty="0" smtClean="0"/>
              <a:t> </a:t>
            </a:r>
            <a:r>
              <a:rPr lang="en-GB" sz="1800" b="1" dirty="0" smtClean="0">
                <a:solidFill>
                  <a:srgbClr val="00B050"/>
                </a:solidFill>
              </a:rPr>
              <a:t>values</a:t>
            </a:r>
            <a:r>
              <a:rPr lang="en-GB" sz="1800" dirty="0" smtClean="0"/>
              <a:t> </a:t>
            </a:r>
            <a:r>
              <a:rPr lang="en-GB" sz="1600" dirty="0" smtClean="0"/>
              <a:t>in Scala </a:t>
            </a:r>
          </a:p>
          <a:p>
            <a:r>
              <a:rPr lang="en-GB" sz="1600" dirty="0" smtClean="0"/>
              <a:t>Can be accessed using a 1-based accessor for each value</a:t>
            </a:r>
          </a:p>
          <a:p>
            <a:pPr marL="0" indent="0">
              <a:buNone/>
            </a:pPr>
            <a:endParaRPr lang="en-GB" sz="1600" dirty="0"/>
          </a:p>
          <a:p>
            <a:pPr marL="0" indent="0">
              <a:buNone/>
            </a:pPr>
            <a:r>
              <a:rPr lang="en-GB" sz="1600" b="1" dirty="0" smtClean="0"/>
              <a:t>Example:-</a:t>
            </a:r>
          </a:p>
          <a:p>
            <a:pPr marL="0" indent="0">
              <a:buNone/>
            </a:pPr>
            <a:r>
              <a:rPr lang="en-GB" sz="1600" dirty="0" err="1" smtClean="0"/>
              <a:t>val</a:t>
            </a:r>
            <a:r>
              <a:rPr lang="en-GB" sz="1600" dirty="0" smtClean="0"/>
              <a:t> tuple = (1, “a”, 2, “b”);</a:t>
            </a:r>
          </a:p>
          <a:p>
            <a:pPr marL="0" indent="0">
              <a:buNone/>
            </a:pPr>
            <a:r>
              <a:rPr lang="en-GB" sz="1600" dirty="0" smtClean="0"/>
              <a:t>tuple._3	</a:t>
            </a:r>
            <a:r>
              <a:rPr lang="en-GB" sz="1600" dirty="0" smtClean="0">
                <a:sym typeface="Wingdings" panose="05000000000000000000" pitchFamily="2" charset="2"/>
              </a:rPr>
              <a:t> will give you </a:t>
            </a:r>
            <a:r>
              <a:rPr lang="en-GB" sz="1600" b="1" dirty="0" err="1" smtClean="0">
                <a:sym typeface="Wingdings" panose="05000000000000000000" pitchFamily="2" charset="2"/>
              </a:rPr>
              <a:t>Int</a:t>
            </a:r>
            <a:r>
              <a:rPr lang="en-GB" sz="1600" b="1" dirty="0" smtClean="0">
                <a:sym typeface="Wingdings" panose="05000000000000000000" pitchFamily="2" charset="2"/>
              </a:rPr>
              <a:t> = 2</a:t>
            </a:r>
            <a:endParaRPr lang="en-GB" sz="1600" b="1" dirty="0" smtClean="0"/>
          </a:p>
          <a:p>
            <a:pPr marL="0" indent="0">
              <a:buNone/>
            </a:pPr>
            <a:endParaRPr lang="en-GB" sz="1600" dirty="0"/>
          </a:p>
          <a:p>
            <a:pPr marL="0" indent="0">
              <a:buNone/>
            </a:pPr>
            <a:r>
              <a:rPr lang="en-GB" sz="1600" b="1" dirty="0" smtClean="0"/>
              <a:t>Map:-</a:t>
            </a:r>
          </a:p>
          <a:p>
            <a:r>
              <a:rPr lang="en-GB" sz="1600" dirty="0" smtClean="0"/>
              <a:t>A grouping of data by key to value, which are tuple “entries”</a:t>
            </a:r>
          </a:p>
          <a:p>
            <a:r>
              <a:rPr lang="en-GB" sz="1600" dirty="0" smtClean="0"/>
              <a:t>Common implementations – </a:t>
            </a:r>
            <a:r>
              <a:rPr lang="en-GB" sz="1600" dirty="0" err="1" smtClean="0"/>
              <a:t>HashMap</a:t>
            </a:r>
            <a:r>
              <a:rPr lang="en-GB" sz="1600" dirty="0" smtClean="0"/>
              <a:t>, </a:t>
            </a:r>
            <a:r>
              <a:rPr lang="en-GB" sz="1600" dirty="0" err="1" smtClean="0"/>
              <a:t>TreeMap</a:t>
            </a:r>
            <a:endParaRPr lang="en-GB" sz="1600" dirty="0" smtClean="0"/>
          </a:p>
          <a:p>
            <a:endParaRPr lang="en-GB" sz="1600" dirty="0" smtClean="0"/>
          </a:p>
        </p:txBody>
      </p:sp>
    </p:spTree>
    <p:extLst>
      <p:ext uri="{BB962C8B-B14F-4D97-AF65-F5344CB8AC3E}">
        <p14:creationId xmlns:p14="http://schemas.microsoft.com/office/powerpoint/2010/main" val="15009721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Higher Order Functions</a:t>
            </a:r>
            <a:endParaRPr lang="en-US" dirty="0"/>
          </a:p>
        </p:txBody>
      </p:sp>
      <p:sp>
        <p:nvSpPr>
          <p:cNvPr id="3" name="Content Placeholder 2"/>
          <p:cNvSpPr>
            <a:spLocks noGrp="1"/>
          </p:cNvSpPr>
          <p:nvPr>
            <p:ph idx="1"/>
          </p:nvPr>
        </p:nvSpPr>
        <p:spPr/>
        <p:txBody>
          <a:bodyPr>
            <a:normAutofit/>
          </a:bodyPr>
          <a:lstStyle/>
          <a:p>
            <a:r>
              <a:rPr lang="en-GB" sz="1600" b="1" dirty="0" smtClean="0"/>
              <a:t>A function </a:t>
            </a:r>
            <a:r>
              <a:rPr lang="en-GB" sz="1600" dirty="0" smtClean="0"/>
              <a:t>which takes </a:t>
            </a:r>
            <a:r>
              <a:rPr lang="en-GB" sz="1600" b="1" dirty="0" smtClean="0"/>
              <a:t>another function</a:t>
            </a:r>
          </a:p>
          <a:p>
            <a:r>
              <a:rPr lang="en-GB" sz="1600" dirty="0" smtClean="0"/>
              <a:t>Typically, describes the “how” for work to be done in a container</a:t>
            </a:r>
          </a:p>
          <a:p>
            <a:r>
              <a:rPr lang="en-GB" sz="1600" dirty="0" smtClean="0"/>
              <a:t>The function passed to it describes the “what” that should be done to elements in the container</a:t>
            </a:r>
          </a:p>
          <a:p>
            <a:r>
              <a:rPr lang="en-GB" sz="1600" b="1" dirty="0" smtClean="0"/>
              <a:t>Example:-</a:t>
            </a:r>
          </a:p>
          <a:p>
            <a:pPr lvl="1"/>
            <a:r>
              <a:rPr lang="en-GB" sz="1600" dirty="0" smtClean="0"/>
              <a:t>res0.map(number =&gt; number + 1)</a:t>
            </a:r>
          </a:p>
          <a:p>
            <a:pPr lvl="1"/>
            <a:r>
              <a:rPr lang="en-GB" sz="1600" dirty="0" err="1" smtClean="0"/>
              <a:t>flatMap</a:t>
            </a:r>
            <a:endParaRPr lang="en-GB" sz="1600" dirty="0" smtClean="0"/>
          </a:p>
          <a:p>
            <a:pPr lvl="1"/>
            <a:r>
              <a:rPr lang="en-GB" sz="1600" dirty="0"/>
              <a:t>f</a:t>
            </a:r>
            <a:r>
              <a:rPr lang="en-GB" sz="1600" dirty="0" smtClean="0"/>
              <a:t>ilter</a:t>
            </a:r>
          </a:p>
          <a:p>
            <a:pPr lvl="1"/>
            <a:r>
              <a:rPr lang="en-GB" sz="1600" dirty="0" err="1" smtClean="0"/>
              <a:t>foreach</a:t>
            </a:r>
            <a:endParaRPr lang="en-GB" sz="1600" dirty="0" smtClean="0"/>
          </a:p>
          <a:p>
            <a:pPr lvl="1"/>
            <a:r>
              <a:rPr lang="en-GB" sz="1600" dirty="0" smtClean="0"/>
              <a:t>reduce</a:t>
            </a:r>
          </a:p>
          <a:p>
            <a:pPr lvl="1"/>
            <a:r>
              <a:rPr lang="en-GB" sz="1600" dirty="0"/>
              <a:t>p</a:t>
            </a:r>
            <a:r>
              <a:rPr lang="en-GB" sz="1600" dirty="0" smtClean="0"/>
              <a:t>roduct</a:t>
            </a:r>
          </a:p>
          <a:p>
            <a:pPr lvl="1"/>
            <a:r>
              <a:rPr lang="en-GB" sz="1600" dirty="0"/>
              <a:t>e</a:t>
            </a:r>
            <a:r>
              <a:rPr lang="en-GB" sz="1600" dirty="0" smtClean="0"/>
              <a:t>xists</a:t>
            </a:r>
          </a:p>
          <a:p>
            <a:pPr lvl="1"/>
            <a:r>
              <a:rPr lang="en-GB" sz="1600" dirty="0" smtClean="0"/>
              <a:t>find</a:t>
            </a:r>
          </a:p>
          <a:p>
            <a:pPr lvl="1"/>
            <a:r>
              <a:rPr lang="en-GB" sz="1600" dirty="0" err="1" smtClean="0"/>
              <a:t>groupby</a:t>
            </a:r>
            <a:endParaRPr lang="en-GB" sz="1600" dirty="0" smtClean="0"/>
          </a:p>
          <a:p>
            <a:pPr lvl="1"/>
            <a:r>
              <a:rPr lang="en-GB" sz="1600" dirty="0" err="1" smtClean="0"/>
              <a:t>takeWhile</a:t>
            </a:r>
            <a:r>
              <a:rPr lang="en-GB" sz="1600" dirty="0" smtClean="0"/>
              <a:t> and </a:t>
            </a:r>
            <a:r>
              <a:rPr lang="en-GB" sz="1600" dirty="0" err="1" smtClean="0"/>
              <a:t>dropWhile</a:t>
            </a:r>
            <a:endParaRPr lang="en-GB" sz="1600" dirty="0" smtClean="0"/>
          </a:p>
        </p:txBody>
      </p:sp>
    </p:spTree>
    <p:extLst>
      <p:ext uri="{BB962C8B-B14F-4D97-AF65-F5344CB8AC3E}">
        <p14:creationId xmlns:p14="http://schemas.microsoft.com/office/powerpoint/2010/main" val="26825633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Infix Notations</a:t>
            </a:r>
            <a:endParaRPr lang="en-US" dirty="0"/>
          </a:p>
        </p:txBody>
      </p:sp>
      <p:sp>
        <p:nvSpPr>
          <p:cNvPr id="3" name="Content Placeholder 2"/>
          <p:cNvSpPr>
            <a:spLocks noGrp="1"/>
          </p:cNvSpPr>
          <p:nvPr>
            <p:ph idx="1"/>
          </p:nvPr>
        </p:nvSpPr>
        <p:spPr/>
        <p:txBody>
          <a:bodyPr>
            <a:normAutofit/>
          </a:bodyPr>
          <a:lstStyle/>
          <a:p>
            <a:r>
              <a:rPr lang="en-GB" sz="1600" dirty="0" smtClean="0"/>
              <a:t>The method can be called without using the Dot operator</a:t>
            </a:r>
          </a:p>
          <a:p>
            <a:r>
              <a:rPr lang="en-GB" sz="1600" dirty="0"/>
              <a:t>Scala has a special </a:t>
            </a:r>
            <a:r>
              <a:rPr lang="en-GB" sz="1600" b="1" dirty="0"/>
              <a:t>punctuation-free</a:t>
            </a:r>
            <a:r>
              <a:rPr lang="en-GB" sz="1600" dirty="0"/>
              <a:t> syntax for invoking methods that take </a:t>
            </a:r>
            <a:r>
              <a:rPr lang="en-GB" sz="1600" b="1" dirty="0"/>
              <a:t>one argument</a:t>
            </a:r>
            <a:r>
              <a:rPr lang="en-GB" sz="1600" dirty="0"/>
              <a:t>. Many Scala programmers use this notation for symbolic-named methods</a:t>
            </a:r>
            <a:r>
              <a:rPr lang="en-GB" sz="1600" dirty="0" smtClean="0"/>
              <a:t>:</a:t>
            </a:r>
          </a:p>
          <a:p>
            <a:r>
              <a:rPr lang="en-GB" sz="1600" dirty="0" smtClean="0"/>
              <a:t>Example:-</a:t>
            </a:r>
          </a:p>
          <a:p>
            <a:endParaRPr lang="en-GB" sz="1600" dirty="0"/>
          </a:p>
          <a:p>
            <a:endParaRPr lang="en-GB" sz="1600" dirty="0" smtClean="0"/>
          </a:p>
          <a:p>
            <a:endParaRPr lang="en-GB" sz="1600"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3068960"/>
            <a:ext cx="3067050" cy="1714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479927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Type Inference</a:t>
            </a:r>
            <a:endParaRPr lang="en-US" dirty="0"/>
          </a:p>
        </p:txBody>
      </p:sp>
      <p:sp>
        <p:nvSpPr>
          <p:cNvPr id="3" name="Content Placeholder 2"/>
          <p:cNvSpPr>
            <a:spLocks noGrp="1"/>
          </p:cNvSpPr>
          <p:nvPr>
            <p:ph idx="1"/>
          </p:nvPr>
        </p:nvSpPr>
        <p:spPr/>
        <p:txBody>
          <a:bodyPr>
            <a:normAutofit/>
          </a:bodyPr>
          <a:lstStyle/>
          <a:p>
            <a:r>
              <a:rPr lang="en-GB" sz="1600" dirty="0"/>
              <a:t>Scala has a </a:t>
            </a:r>
            <a:r>
              <a:rPr lang="en-GB" sz="1600" b="1" dirty="0"/>
              <a:t>built-in type inference mechanism </a:t>
            </a:r>
            <a:r>
              <a:rPr lang="en-GB" sz="1600" dirty="0"/>
              <a:t>which allows the programmer to omit certain type annotations. It is, for instance, often </a:t>
            </a:r>
            <a:r>
              <a:rPr lang="en-GB" sz="1600" b="1" dirty="0">
                <a:solidFill>
                  <a:srgbClr val="00B050"/>
                </a:solidFill>
              </a:rPr>
              <a:t>not necessary in Scala to specify the type of a variable</a:t>
            </a:r>
            <a:r>
              <a:rPr lang="en-GB" sz="1600" dirty="0"/>
              <a:t>, since the compiler can deduce the type from the initialization expression of the variable. Also return types of methods can often be omitted since they correspond to the type of the body, which gets inferred by the compiler.</a:t>
            </a:r>
            <a:endParaRPr lang="en-GB" sz="1600" dirty="0" smtClean="0"/>
          </a:p>
        </p:txBody>
      </p:sp>
    </p:spTree>
    <p:extLst>
      <p:ext uri="{BB962C8B-B14F-4D97-AF65-F5344CB8AC3E}">
        <p14:creationId xmlns:p14="http://schemas.microsoft.com/office/powerpoint/2010/main" val="35046313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1600" dirty="0">
                <a:hlinkClick r:id="rId2"/>
              </a:rPr>
              <a:t>https://courses.bigdatauniversity.com</a:t>
            </a:r>
            <a:r>
              <a:rPr lang="en-US" sz="1600" dirty="0" smtClean="0">
                <a:hlinkClick r:id="rId2"/>
              </a:rPr>
              <a:t>/</a:t>
            </a:r>
            <a:endParaRPr lang="en-US" sz="1600" dirty="0" smtClean="0"/>
          </a:p>
          <a:p>
            <a:r>
              <a:rPr lang="en-US" sz="1600" dirty="0">
                <a:hlinkClick r:id="rId3"/>
              </a:rPr>
              <a:t>http://</a:t>
            </a:r>
            <a:r>
              <a:rPr lang="en-US" sz="1600" dirty="0" smtClean="0">
                <a:hlinkClick r:id="rId3"/>
              </a:rPr>
              <a:t>alvinalexander.com/scala/how-to-create-scala-object-instances-without-new-apply-case-class</a:t>
            </a:r>
            <a:endParaRPr lang="en-US" sz="1600" dirty="0" smtClean="0"/>
          </a:p>
          <a:p>
            <a:r>
              <a:rPr lang="en-US" sz="1600"/>
              <a:t>http://joelabrahamsson.com/learning-scala-part-four-classes-and-constructors/</a:t>
            </a:r>
            <a:endParaRPr lang="en-US" sz="1600" dirty="0" smtClean="0"/>
          </a:p>
          <a:p>
            <a:endParaRPr lang="en-US" sz="1600" dirty="0" smtClean="0"/>
          </a:p>
        </p:txBody>
      </p:sp>
    </p:spTree>
    <p:extLst>
      <p:ext uri="{BB962C8B-B14F-4D97-AF65-F5344CB8AC3E}">
        <p14:creationId xmlns:p14="http://schemas.microsoft.com/office/powerpoint/2010/main" val="9244033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 – Class</a:t>
            </a:r>
            <a:endParaRPr lang="en-US" dirty="0"/>
          </a:p>
        </p:txBody>
      </p:sp>
      <p:sp>
        <p:nvSpPr>
          <p:cNvPr id="3" name="Content Placeholder 2"/>
          <p:cNvSpPr>
            <a:spLocks noGrp="1"/>
          </p:cNvSpPr>
          <p:nvPr>
            <p:ph idx="1"/>
          </p:nvPr>
        </p:nvSpPr>
        <p:spPr/>
        <p:txBody>
          <a:bodyPr>
            <a:normAutofit/>
          </a:bodyPr>
          <a:lstStyle/>
          <a:p>
            <a:r>
              <a:rPr lang="en-GB" sz="1600" dirty="0" smtClean="0"/>
              <a:t>The Scala object can be created </a:t>
            </a:r>
            <a:r>
              <a:rPr lang="en-GB" sz="1600" b="1" dirty="0" smtClean="0">
                <a:solidFill>
                  <a:srgbClr val="00B050"/>
                </a:solidFill>
              </a:rPr>
              <a:t>without using the new operator</a:t>
            </a:r>
            <a:r>
              <a:rPr lang="en-GB" sz="1600" dirty="0" smtClean="0"/>
              <a:t> as well</a:t>
            </a:r>
          </a:p>
          <a:p>
            <a:r>
              <a:rPr lang="en-GB" sz="1600" dirty="0"/>
              <a:t>There are two ways to do this</a:t>
            </a:r>
            <a:r>
              <a:rPr lang="en-GB" sz="1600" dirty="0" smtClean="0"/>
              <a:t>:-</a:t>
            </a:r>
          </a:p>
          <a:p>
            <a:pPr marL="0" indent="0">
              <a:buNone/>
            </a:pPr>
            <a:endParaRPr lang="en-GB" sz="1600" dirty="0" smtClean="0"/>
          </a:p>
          <a:p>
            <a:pPr marL="342900" indent="-342900">
              <a:buFont typeface="+mj-lt"/>
              <a:buAutoNum type="arabicPeriod"/>
            </a:pPr>
            <a:r>
              <a:rPr lang="en-GB" sz="1600" dirty="0"/>
              <a:t>Create a</a:t>
            </a:r>
            <a:r>
              <a:rPr lang="en-GB" sz="1600" b="1" dirty="0"/>
              <a:t> companion object</a:t>
            </a:r>
            <a:r>
              <a:rPr lang="en-GB" sz="1600" dirty="0"/>
              <a:t> for your class, and define an apply method in the companion object with the desired constructor signature.</a:t>
            </a:r>
          </a:p>
          <a:p>
            <a:pPr marL="342900" indent="-342900">
              <a:buFont typeface="+mj-lt"/>
              <a:buAutoNum type="arabicPeriod"/>
            </a:pPr>
            <a:r>
              <a:rPr lang="en-GB" sz="1600" dirty="0"/>
              <a:t>Define your class as a </a:t>
            </a:r>
            <a:r>
              <a:rPr lang="en-GB" sz="1600" b="1" dirty="0"/>
              <a:t>“case class</a:t>
            </a:r>
            <a:r>
              <a:rPr lang="en-GB" sz="1600" b="1" dirty="0" smtClean="0"/>
              <a:t>.”</a:t>
            </a:r>
          </a:p>
          <a:p>
            <a:pPr marL="0" indent="0">
              <a:buNone/>
            </a:pPr>
            <a:endParaRPr lang="en-GB" sz="1600" b="1" dirty="0"/>
          </a:p>
          <a:p>
            <a:pPr marL="0" indent="0">
              <a:buNone/>
            </a:pPr>
            <a:r>
              <a:rPr lang="en-GB" sz="1600" b="1" dirty="0"/>
              <a:t>Creating a companion object with an </a:t>
            </a:r>
            <a:r>
              <a:rPr lang="en-GB" sz="1600" b="1" dirty="0" smtClean="0"/>
              <a:t>“apply” </a:t>
            </a:r>
            <a:r>
              <a:rPr lang="en-GB" sz="1600" b="1" dirty="0"/>
              <a:t>method</a:t>
            </a:r>
          </a:p>
          <a:p>
            <a:pPr marL="0" indent="0">
              <a:buNone/>
            </a:pPr>
            <a:endParaRPr lang="en-GB" sz="1600" b="1" dirty="0"/>
          </a:p>
          <a:p>
            <a:endParaRPr lang="en-GB" sz="1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4077072"/>
            <a:ext cx="3543300"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87444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 – Class (Continues …)</a:t>
            </a:r>
            <a:endParaRPr lang="en-US" dirty="0"/>
          </a:p>
        </p:txBody>
      </p:sp>
      <p:sp>
        <p:nvSpPr>
          <p:cNvPr id="3" name="Content Placeholder 2"/>
          <p:cNvSpPr>
            <a:spLocks noGrp="1"/>
          </p:cNvSpPr>
          <p:nvPr>
            <p:ph idx="1"/>
          </p:nvPr>
        </p:nvSpPr>
        <p:spPr/>
        <p:txBody>
          <a:bodyPr>
            <a:normAutofit/>
          </a:bodyPr>
          <a:lstStyle/>
          <a:p>
            <a:r>
              <a:rPr lang="en-GB" sz="1600" dirty="0" smtClean="0"/>
              <a:t>Parameters can be passed to the Scala class </a:t>
            </a:r>
          </a:p>
          <a:p>
            <a:r>
              <a:rPr lang="en-GB" sz="1600" dirty="0" smtClean="0"/>
              <a:t>Any statements that needs to be executed while creating the object can be coded inside the class body</a:t>
            </a:r>
          </a:p>
          <a:p>
            <a:endParaRPr lang="en-GB" sz="1600" dirty="0"/>
          </a:p>
          <a:p>
            <a:endParaRPr lang="en-GB" sz="1600" dirty="0" smtClean="0"/>
          </a:p>
          <a:p>
            <a:endParaRPr lang="en-GB" sz="1600" dirty="0"/>
          </a:p>
          <a:p>
            <a:endParaRPr lang="en-GB" sz="1600" dirty="0" smtClean="0"/>
          </a:p>
          <a:p>
            <a:endParaRPr lang="en-GB" sz="1600" dirty="0"/>
          </a:p>
          <a:p>
            <a:endParaRPr lang="en-GB" sz="1600" dirty="0" smtClean="0"/>
          </a:p>
          <a:p>
            <a:endParaRPr lang="en-GB" sz="1600" dirty="0"/>
          </a:p>
          <a:p>
            <a:endParaRPr lang="en-GB" sz="1600" dirty="0" smtClean="0"/>
          </a:p>
          <a:p>
            <a:r>
              <a:rPr lang="en-GB" sz="1600" b="1" dirty="0" smtClean="0">
                <a:solidFill>
                  <a:srgbClr val="00B050"/>
                </a:solidFill>
              </a:rPr>
              <a:t>Unit</a:t>
            </a:r>
            <a:r>
              <a:rPr lang="en-GB" sz="1600" dirty="0" smtClean="0"/>
              <a:t> is the equivalent of </a:t>
            </a:r>
            <a:r>
              <a:rPr lang="en-GB" sz="1600" b="1" dirty="0" smtClean="0"/>
              <a:t>void</a:t>
            </a:r>
            <a:r>
              <a:rPr lang="en-GB" sz="1600" dirty="0" smtClean="0"/>
              <a:t> in Java</a:t>
            </a:r>
            <a:endParaRPr lang="en-GB" sz="1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708920"/>
            <a:ext cx="4286250"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571802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 – Companion Objects</a:t>
            </a:r>
            <a:endParaRPr lang="en-US" dirty="0"/>
          </a:p>
        </p:txBody>
      </p:sp>
      <p:sp>
        <p:nvSpPr>
          <p:cNvPr id="3" name="Content Placeholder 2"/>
          <p:cNvSpPr>
            <a:spLocks noGrp="1"/>
          </p:cNvSpPr>
          <p:nvPr>
            <p:ph idx="1"/>
          </p:nvPr>
        </p:nvSpPr>
        <p:spPr/>
        <p:txBody>
          <a:bodyPr>
            <a:normAutofit/>
          </a:bodyPr>
          <a:lstStyle/>
          <a:p>
            <a:r>
              <a:rPr lang="en-GB" sz="1600" dirty="0" smtClean="0"/>
              <a:t>If a Singleton object and a class share the </a:t>
            </a:r>
            <a:r>
              <a:rPr lang="en-GB" sz="1600" b="1" dirty="0" smtClean="0"/>
              <a:t>same name </a:t>
            </a:r>
            <a:r>
              <a:rPr lang="en-GB" sz="1600" dirty="0" smtClean="0"/>
              <a:t>and are located in the </a:t>
            </a:r>
            <a:r>
              <a:rPr lang="en-GB" sz="1600" b="1" dirty="0" smtClean="0"/>
              <a:t>same source file</a:t>
            </a:r>
            <a:r>
              <a:rPr lang="en-GB" sz="1600" dirty="0" smtClean="0"/>
              <a:t>, they are called companions</a:t>
            </a:r>
          </a:p>
          <a:p>
            <a:r>
              <a:rPr lang="en-GB" sz="1600" dirty="0" smtClean="0"/>
              <a:t>A companion class can access private fields and methods inside of its companion object</a:t>
            </a:r>
          </a:p>
          <a:p>
            <a:pPr marL="0" indent="0">
              <a:buNone/>
            </a:pPr>
            <a:endParaRPr lang="en-GB" sz="1600" dirty="0"/>
          </a:p>
          <a:p>
            <a:pPr marL="0" indent="0">
              <a:buNone/>
            </a:pPr>
            <a:r>
              <a:rPr lang="en-GB" sz="1600" b="1" dirty="0" smtClean="0"/>
              <a:t>Example:-</a:t>
            </a:r>
          </a:p>
          <a:p>
            <a:pPr marL="0" indent="0">
              <a:buNone/>
            </a:pPr>
            <a:endParaRPr lang="en-GB" sz="1600" dirty="0"/>
          </a:p>
          <a:p>
            <a:pPr marL="0" indent="0">
              <a:buNone/>
            </a:pPr>
            <a:r>
              <a:rPr lang="en-GB" sz="1600" dirty="0" smtClean="0"/>
              <a:t>object </a:t>
            </a:r>
            <a:r>
              <a:rPr lang="en-GB" sz="1600" b="1" dirty="0" smtClean="0"/>
              <a:t>Hello</a:t>
            </a:r>
            <a:r>
              <a:rPr lang="en-GB" sz="1600" dirty="0" smtClean="0"/>
              <a:t> {</a:t>
            </a:r>
          </a:p>
          <a:p>
            <a:pPr marL="0" indent="0">
              <a:buNone/>
            </a:pPr>
            <a:r>
              <a:rPr lang="en-GB" sz="1600" dirty="0"/>
              <a:t>	</a:t>
            </a:r>
            <a:r>
              <a:rPr lang="en-GB" sz="1600" dirty="0" smtClean="0"/>
              <a:t>private </a:t>
            </a:r>
            <a:r>
              <a:rPr lang="en-GB" sz="1600" dirty="0" err="1" smtClean="0"/>
              <a:t>val</a:t>
            </a:r>
            <a:r>
              <a:rPr lang="en-GB" sz="1600" dirty="0" smtClean="0"/>
              <a:t> </a:t>
            </a:r>
            <a:r>
              <a:rPr lang="en-GB" sz="1600" dirty="0" err="1" smtClean="0"/>
              <a:t>defaultMessage</a:t>
            </a:r>
            <a:r>
              <a:rPr lang="en-GB" sz="1600" dirty="0" smtClean="0"/>
              <a:t> = “Hello!”</a:t>
            </a:r>
          </a:p>
          <a:p>
            <a:pPr marL="0" indent="0">
              <a:buNone/>
            </a:pPr>
            <a:r>
              <a:rPr lang="en-GB" sz="1600" dirty="0" smtClean="0"/>
              <a:t>}</a:t>
            </a:r>
          </a:p>
          <a:p>
            <a:pPr marL="0" indent="0">
              <a:buNone/>
            </a:pPr>
            <a:endParaRPr lang="en-GB" sz="1400" dirty="0" smtClean="0"/>
          </a:p>
          <a:p>
            <a:pPr marL="0" indent="0">
              <a:buNone/>
            </a:pPr>
            <a:r>
              <a:rPr lang="en-GB" sz="1400" dirty="0" smtClean="0"/>
              <a:t>class </a:t>
            </a:r>
            <a:r>
              <a:rPr lang="en-GB" sz="1400" b="1" dirty="0" smtClean="0"/>
              <a:t>Hello</a:t>
            </a:r>
            <a:r>
              <a:rPr lang="en-GB" sz="1400" dirty="0" smtClean="0"/>
              <a:t> (message : String = </a:t>
            </a:r>
            <a:r>
              <a:rPr lang="en-GB" sz="1400" dirty="0" err="1" smtClean="0"/>
              <a:t>Hello.defaultMessage</a:t>
            </a:r>
            <a:r>
              <a:rPr lang="en-GB" sz="1400" dirty="0" smtClean="0"/>
              <a:t>) {</a:t>
            </a:r>
          </a:p>
          <a:p>
            <a:pPr marL="0" indent="0">
              <a:buNone/>
            </a:pPr>
            <a:r>
              <a:rPr lang="en-GB" sz="1400" dirty="0"/>
              <a:t>	</a:t>
            </a:r>
            <a:r>
              <a:rPr lang="en-GB" sz="1400" dirty="0" err="1" smtClean="0"/>
              <a:t>println</a:t>
            </a:r>
            <a:r>
              <a:rPr lang="en-GB" sz="1400" dirty="0" smtClean="0"/>
              <a:t> (message)</a:t>
            </a:r>
          </a:p>
          <a:p>
            <a:pPr marL="0" indent="0">
              <a:buNone/>
            </a:pPr>
            <a:r>
              <a:rPr lang="en-GB" sz="1400" dirty="0"/>
              <a:t>}</a:t>
            </a:r>
          </a:p>
        </p:txBody>
      </p:sp>
    </p:spTree>
    <p:extLst>
      <p:ext uri="{BB962C8B-B14F-4D97-AF65-F5344CB8AC3E}">
        <p14:creationId xmlns:p14="http://schemas.microsoft.com/office/powerpoint/2010/main" val="35200175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Scala – Default Values for Parameters</a:t>
            </a:r>
            <a:endParaRPr lang="en-US" dirty="0"/>
          </a:p>
        </p:txBody>
      </p:sp>
      <p:sp>
        <p:nvSpPr>
          <p:cNvPr id="3" name="Content Placeholder 2"/>
          <p:cNvSpPr>
            <a:spLocks noGrp="1"/>
          </p:cNvSpPr>
          <p:nvPr>
            <p:ph idx="1"/>
          </p:nvPr>
        </p:nvSpPr>
        <p:spPr/>
        <p:txBody>
          <a:bodyPr>
            <a:normAutofit/>
          </a:bodyPr>
          <a:lstStyle/>
          <a:p>
            <a:r>
              <a:rPr lang="en-GB" sz="1600" dirty="0" smtClean="0"/>
              <a:t>The important usage of default parameter is that you can </a:t>
            </a:r>
            <a:r>
              <a:rPr lang="en-GB" sz="1600" b="1" dirty="0" smtClean="0">
                <a:solidFill>
                  <a:srgbClr val="00B050"/>
                </a:solidFill>
              </a:rPr>
              <a:t>avoid method overloading</a:t>
            </a:r>
            <a:r>
              <a:rPr lang="en-GB" sz="1600" dirty="0" smtClean="0"/>
              <a:t> by having default values for parameters</a:t>
            </a:r>
            <a:endParaRPr lang="en-GB" sz="1400" dirty="0"/>
          </a:p>
        </p:txBody>
      </p:sp>
    </p:spTree>
    <p:extLst>
      <p:ext uri="{BB962C8B-B14F-4D97-AF65-F5344CB8AC3E}">
        <p14:creationId xmlns:p14="http://schemas.microsoft.com/office/powerpoint/2010/main" val="30282849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 – Case Classes &amp; Objects</a:t>
            </a:r>
            <a:endParaRPr lang="en-US" dirty="0"/>
          </a:p>
        </p:txBody>
      </p:sp>
      <p:sp>
        <p:nvSpPr>
          <p:cNvPr id="3" name="Content Placeholder 2"/>
          <p:cNvSpPr>
            <a:spLocks noGrp="1"/>
          </p:cNvSpPr>
          <p:nvPr>
            <p:ph idx="1"/>
          </p:nvPr>
        </p:nvSpPr>
        <p:spPr/>
        <p:txBody>
          <a:bodyPr>
            <a:normAutofit/>
          </a:bodyPr>
          <a:lstStyle/>
          <a:p>
            <a:r>
              <a:rPr lang="en-GB" sz="1600" b="1" dirty="0" smtClean="0"/>
              <a:t>Case Class:-</a:t>
            </a:r>
          </a:p>
          <a:p>
            <a:pPr lvl="1"/>
            <a:r>
              <a:rPr lang="en-GB" sz="1400" dirty="0" smtClean="0"/>
              <a:t>Generates JVM-specific convenience methods</a:t>
            </a:r>
          </a:p>
          <a:p>
            <a:pPr lvl="1"/>
            <a:r>
              <a:rPr lang="en-GB" sz="1400" dirty="0" smtClean="0"/>
              <a:t>Makes every class parameter a </a:t>
            </a:r>
            <a:r>
              <a:rPr lang="en-GB" sz="1400" b="1" dirty="0" smtClean="0"/>
              <a:t>field </a:t>
            </a:r>
            <a:r>
              <a:rPr lang="en-GB" sz="1400" dirty="0" smtClean="0"/>
              <a:t>(field means – it is basically an instance field)</a:t>
            </a:r>
          </a:p>
          <a:p>
            <a:pPr lvl="1"/>
            <a:r>
              <a:rPr lang="en-GB" sz="1400" b="1" dirty="0" smtClean="0"/>
              <a:t>Immutable</a:t>
            </a:r>
            <a:r>
              <a:rPr lang="en-GB" sz="1400" dirty="0" smtClean="0"/>
              <a:t> by default</a:t>
            </a:r>
          </a:p>
          <a:p>
            <a:pPr lvl="1"/>
            <a:r>
              <a:rPr lang="en-GB" sz="1400" dirty="0" smtClean="0"/>
              <a:t>Performs value-based equivalent by default (rather than checking the object instances to determine whether they are equal)</a:t>
            </a:r>
          </a:p>
          <a:p>
            <a:pPr lvl="1"/>
            <a:endParaRPr lang="en-GB" sz="1000" b="1" dirty="0" smtClean="0"/>
          </a:p>
          <a:p>
            <a:r>
              <a:rPr lang="en-GB" sz="1600" b="1" dirty="0"/>
              <a:t>Case </a:t>
            </a:r>
            <a:r>
              <a:rPr lang="en-GB" sz="1600" b="1" dirty="0" smtClean="0"/>
              <a:t>Object:-</a:t>
            </a:r>
          </a:p>
          <a:p>
            <a:pPr lvl="1"/>
            <a:r>
              <a:rPr lang="en-GB" sz="1400" dirty="0" smtClean="0"/>
              <a:t>If a case class is an instance-based representation of a data type, a case object is a representation of a data type of which there can only be a </a:t>
            </a:r>
            <a:r>
              <a:rPr lang="en-GB" sz="1400" b="1" dirty="0" smtClean="0"/>
              <a:t>single instance</a:t>
            </a:r>
          </a:p>
          <a:p>
            <a:pPr lvl="1"/>
            <a:r>
              <a:rPr lang="en-GB" sz="1400" dirty="0" smtClean="0"/>
              <a:t>If you try to create a case class with </a:t>
            </a:r>
            <a:r>
              <a:rPr lang="en-GB" sz="1400" b="1" dirty="0" smtClean="0">
                <a:solidFill>
                  <a:srgbClr val="FF0000"/>
                </a:solidFill>
              </a:rPr>
              <a:t>no</a:t>
            </a:r>
            <a:r>
              <a:rPr lang="en-GB" sz="1400" dirty="0" smtClean="0"/>
              <a:t> parameters, it is </a:t>
            </a:r>
            <a:r>
              <a:rPr lang="en-GB" sz="1400" b="1" dirty="0" smtClean="0"/>
              <a:t>stateless </a:t>
            </a:r>
            <a:r>
              <a:rPr lang="en-GB" sz="1400" dirty="0" smtClean="0"/>
              <a:t>and should be a case object</a:t>
            </a:r>
            <a:endParaRPr lang="en-GB" sz="1400" b="1" dirty="0"/>
          </a:p>
          <a:p>
            <a:pPr lvl="1"/>
            <a:endParaRPr lang="en-GB" sz="1000" b="1" dirty="0"/>
          </a:p>
        </p:txBody>
      </p:sp>
    </p:spTree>
    <p:extLst>
      <p:ext uri="{BB962C8B-B14F-4D97-AF65-F5344CB8AC3E}">
        <p14:creationId xmlns:p14="http://schemas.microsoft.com/office/powerpoint/2010/main" val="33811826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 – Apply and UnApply</a:t>
            </a:r>
            <a:endParaRPr lang="en-US" dirty="0"/>
          </a:p>
        </p:txBody>
      </p:sp>
      <p:sp>
        <p:nvSpPr>
          <p:cNvPr id="3" name="Content Placeholder 2"/>
          <p:cNvSpPr>
            <a:spLocks noGrp="1"/>
          </p:cNvSpPr>
          <p:nvPr>
            <p:ph idx="1"/>
          </p:nvPr>
        </p:nvSpPr>
        <p:spPr/>
        <p:txBody>
          <a:bodyPr>
            <a:normAutofit/>
          </a:bodyPr>
          <a:lstStyle/>
          <a:p>
            <a:r>
              <a:rPr lang="en-GB" sz="1600" b="1" dirty="0" smtClean="0"/>
              <a:t>case class Time(hours : </a:t>
            </a:r>
            <a:r>
              <a:rPr lang="en-GB" sz="1600" b="1" dirty="0" err="1" smtClean="0"/>
              <a:t>Int</a:t>
            </a:r>
            <a:r>
              <a:rPr lang="en-GB" sz="1600" b="1" dirty="0" smtClean="0"/>
              <a:t> = 0, minutes: </a:t>
            </a:r>
            <a:r>
              <a:rPr lang="en-GB" sz="1600" b="1" dirty="0" err="1" smtClean="0"/>
              <a:t>Int</a:t>
            </a:r>
            <a:r>
              <a:rPr lang="en-GB" sz="1600" b="1" dirty="0" smtClean="0"/>
              <a:t> = 0)</a:t>
            </a:r>
          </a:p>
          <a:p>
            <a:r>
              <a:rPr lang="en-GB" sz="1600" b="1" dirty="0" err="1" smtClean="0"/>
              <a:t>val</a:t>
            </a:r>
            <a:r>
              <a:rPr lang="en-GB" sz="1600" b="1" dirty="0" smtClean="0"/>
              <a:t> time = Time (9, 0)</a:t>
            </a:r>
          </a:p>
          <a:p>
            <a:endParaRPr lang="en-GB" sz="1600" dirty="0"/>
          </a:p>
          <a:p>
            <a:r>
              <a:rPr lang="en-GB" sz="1600" dirty="0" smtClean="0"/>
              <a:t>In the above example, </a:t>
            </a:r>
            <a:r>
              <a:rPr lang="en-GB" sz="1600" b="1" dirty="0" smtClean="0"/>
              <a:t>new keyword is not used </a:t>
            </a:r>
            <a:r>
              <a:rPr lang="en-GB" sz="1600" dirty="0" smtClean="0"/>
              <a:t>to create an object</a:t>
            </a:r>
          </a:p>
          <a:p>
            <a:r>
              <a:rPr lang="en-GB" sz="1600" dirty="0" smtClean="0"/>
              <a:t>Scala compiler creates the companion object and </a:t>
            </a:r>
            <a:r>
              <a:rPr lang="en-GB" sz="1600" b="1" dirty="0" smtClean="0"/>
              <a:t>apply</a:t>
            </a:r>
            <a:r>
              <a:rPr lang="en-GB" sz="1600" dirty="0" smtClean="0"/>
              <a:t> method inside companion object which is a factory for that time instance. So, the apply method will call the constructor and creates the new instance of the time class based on the parameters available.</a:t>
            </a:r>
          </a:p>
          <a:p>
            <a:r>
              <a:rPr lang="en-GB" sz="1600" b="1" dirty="0" err="1" smtClean="0"/>
              <a:t>Unapply</a:t>
            </a:r>
            <a:r>
              <a:rPr lang="en-GB" sz="1600" dirty="0"/>
              <a:t> </a:t>
            </a:r>
            <a:r>
              <a:rPr lang="en-GB" sz="1600" dirty="0" smtClean="0"/>
              <a:t>deconstructs a Case class i.e. when you call the </a:t>
            </a:r>
            <a:r>
              <a:rPr lang="en-GB" sz="1600" dirty="0" err="1" smtClean="0"/>
              <a:t>Unapply</a:t>
            </a:r>
            <a:r>
              <a:rPr lang="en-GB" sz="1600" dirty="0" smtClean="0"/>
              <a:t> method passing the objects, you will get the </a:t>
            </a:r>
            <a:r>
              <a:rPr lang="en-GB" sz="1600" b="1" dirty="0" smtClean="0"/>
              <a:t>values </a:t>
            </a:r>
            <a:r>
              <a:rPr lang="en-GB" sz="1600" dirty="0" smtClean="0"/>
              <a:t>that are inside of the object</a:t>
            </a:r>
            <a:endParaRPr lang="en-GB" sz="1000" dirty="0"/>
          </a:p>
        </p:txBody>
      </p:sp>
    </p:spTree>
    <p:extLst>
      <p:ext uri="{BB962C8B-B14F-4D97-AF65-F5344CB8AC3E}">
        <p14:creationId xmlns:p14="http://schemas.microsoft.com/office/powerpoint/2010/main" val="16531857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Synthetic Methods – Case Class</a:t>
            </a:r>
            <a:endParaRPr lang="en-US" dirty="0"/>
          </a:p>
        </p:txBody>
      </p:sp>
      <p:sp>
        <p:nvSpPr>
          <p:cNvPr id="3" name="Content Placeholder 2"/>
          <p:cNvSpPr>
            <a:spLocks noGrp="1"/>
          </p:cNvSpPr>
          <p:nvPr>
            <p:ph idx="1"/>
          </p:nvPr>
        </p:nvSpPr>
        <p:spPr/>
        <p:txBody>
          <a:bodyPr>
            <a:normAutofit/>
          </a:bodyPr>
          <a:lstStyle/>
          <a:p>
            <a:r>
              <a:rPr lang="en-GB" sz="1600" b="1" dirty="0" smtClean="0"/>
              <a:t>equals(), </a:t>
            </a:r>
            <a:r>
              <a:rPr lang="en-GB" sz="1600" b="1" dirty="0" err="1" smtClean="0"/>
              <a:t>hashCode</a:t>
            </a:r>
            <a:r>
              <a:rPr lang="en-GB" sz="1600" b="1" dirty="0" smtClean="0"/>
              <a:t>(), copy() and </a:t>
            </a:r>
            <a:r>
              <a:rPr lang="en-GB" sz="1600" b="1" dirty="0" err="1" smtClean="0"/>
              <a:t>toString</a:t>
            </a:r>
            <a:r>
              <a:rPr lang="en-GB" sz="1600" b="1" dirty="0" smtClean="0"/>
              <a:t>()</a:t>
            </a:r>
            <a:r>
              <a:rPr lang="en-GB" sz="1600" dirty="0" smtClean="0"/>
              <a:t> – Scala compiler generates the synthetic methods</a:t>
            </a:r>
          </a:p>
          <a:p>
            <a:r>
              <a:rPr lang="en-GB" sz="1600" dirty="0" smtClean="0"/>
              <a:t>Scala provides </a:t>
            </a:r>
            <a:r>
              <a:rPr lang="en-GB" sz="1600" b="1" dirty="0" smtClean="0"/>
              <a:t>value-based equivalence</a:t>
            </a:r>
            <a:r>
              <a:rPr lang="en-GB" sz="1600" dirty="0" smtClean="0"/>
              <a:t>, allowing you to compare whether two different instances of a class have the </a:t>
            </a:r>
            <a:r>
              <a:rPr lang="en-GB" sz="1600" b="1" dirty="0" smtClean="0"/>
              <a:t>same state. </a:t>
            </a:r>
            <a:r>
              <a:rPr lang="en-GB" sz="1600" dirty="0" smtClean="0"/>
              <a:t>So, Scala is called </a:t>
            </a:r>
            <a:r>
              <a:rPr lang="en-GB" sz="1600" b="1" dirty="0" smtClean="0"/>
              <a:t>data centric language</a:t>
            </a:r>
            <a:r>
              <a:rPr lang="en-GB" sz="1600" dirty="0" smtClean="0"/>
              <a:t>.</a:t>
            </a:r>
          </a:p>
          <a:p>
            <a:r>
              <a:rPr lang="en-GB" sz="1600" b="1" dirty="0" err="1" smtClean="0"/>
              <a:t>hashCode</a:t>
            </a:r>
            <a:r>
              <a:rPr lang="en-GB" sz="1600" b="1" dirty="0" smtClean="0"/>
              <a:t>() </a:t>
            </a:r>
            <a:r>
              <a:rPr lang="en-GB" sz="1600" dirty="0" smtClean="0"/>
              <a:t>– required for any class that you might want to put into a hashed collection, such as a </a:t>
            </a:r>
            <a:r>
              <a:rPr lang="en-GB" sz="1600" dirty="0" err="1" smtClean="0"/>
              <a:t>HashMap</a:t>
            </a:r>
            <a:r>
              <a:rPr lang="en-GB" sz="1600" dirty="0" smtClean="0"/>
              <a:t> or </a:t>
            </a:r>
            <a:r>
              <a:rPr lang="en-GB" sz="1600" dirty="0" err="1" smtClean="0"/>
              <a:t>HashSet</a:t>
            </a:r>
            <a:endParaRPr lang="en-GB" sz="1600" dirty="0" smtClean="0"/>
          </a:p>
          <a:p>
            <a:r>
              <a:rPr lang="en-GB" sz="1600" b="1" dirty="0"/>
              <a:t>c</a:t>
            </a:r>
            <a:r>
              <a:rPr lang="en-GB" sz="1600" b="1" dirty="0" smtClean="0"/>
              <a:t>opy ()</a:t>
            </a:r>
            <a:r>
              <a:rPr lang="en-GB" sz="1600" dirty="0" smtClean="0"/>
              <a:t> – Not required by JVM. However, when the value of the field is changed, the copy() method is used to create the new instance of the class with the changed values</a:t>
            </a:r>
          </a:p>
          <a:p>
            <a:endParaRPr lang="en-GB" sz="1600" dirty="0"/>
          </a:p>
        </p:txBody>
      </p:sp>
    </p:spTree>
    <p:extLst>
      <p:ext uri="{BB962C8B-B14F-4D97-AF65-F5344CB8AC3E}">
        <p14:creationId xmlns:p14="http://schemas.microsoft.com/office/powerpoint/2010/main" val="22778326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Vs List – Sequence Collections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60924008"/>
              </p:ext>
            </p:extLst>
          </p:nvPr>
        </p:nvGraphicFramePr>
        <p:xfrm>
          <a:off x="457200" y="1600200"/>
          <a:ext cx="8229600" cy="185420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lgn="ctr"/>
                      <a:r>
                        <a:rPr lang="en-GB" dirty="0" smtClean="0"/>
                        <a:t>Array</a:t>
                      </a:r>
                      <a:endParaRPr lang="en-GB" dirty="0"/>
                    </a:p>
                  </a:txBody>
                  <a:tcPr/>
                </a:tc>
                <a:tc>
                  <a:txBody>
                    <a:bodyPr/>
                    <a:lstStyle/>
                    <a:p>
                      <a:pPr algn="ctr"/>
                      <a:r>
                        <a:rPr lang="en-GB" dirty="0" smtClean="0"/>
                        <a:t>List</a:t>
                      </a:r>
                      <a:endParaRPr lang="en-GB" dirty="0"/>
                    </a:p>
                  </a:txBody>
                  <a:tcPr/>
                </a:tc>
              </a:tr>
              <a:tr h="370840">
                <a:tc>
                  <a:txBody>
                    <a:bodyPr/>
                    <a:lstStyle/>
                    <a:p>
                      <a:r>
                        <a:rPr lang="en-GB" dirty="0" smtClean="0"/>
                        <a:t>Values are stored continuously</a:t>
                      </a:r>
                      <a:endParaRPr lang="en-GB" dirty="0"/>
                    </a:p>
                  </a:txBody>
                  <a:tcPr/>
                </a:tc>
                <a:tc>
                  <a:txBody>
                    <a:bodyPr/>
                    <a:lstStyle/>
                    <a:p>
                      <a:r>
                        <a:rPr lang="en-GB" dirty="0" smtClean="0"/>
                        <a:t>Values are</a:t>
                      </a:r>
                      <a:r>
                        <a:rPr lang="en-GB" baseline="0" dirty="0" smtClean="0"/>
                        <a:t> scattered</a:t>
                      </a:r>
                      <a:endParaRPr lang="en-GB" dirty="0"/>
                    </a:p>
                  </a:txBody>
                  <a:tcPr/>
                </a:tc>
              </a:tr>
              <a:tr h="370840">
                <a:tc>
                  <a:txBody>
                    <a:bodyPr/>
                    <a:lstStyle/>
                    <a:p>
                      <a:r>
                        <a:rPr lang="en-GB" dirty="0" smtClean="0"/>
                        <a:t>Good</a:t>
                      </a:r>
                      <a:r>
                        <a:rPr lang="en-GB" baseline="0" dirty="0" smtClean="0"/>
                        <a:t> performance</a:t>
                      </a:r>
                      <a:endParaRPr lang="en-GB" dirty="0"/>
                    </a:p>
                  </a:txBody>
                  <a:tcPr/>
                </a:tc>
                <a:tc>
                  <a:txBody>
                    <a:bodyPr/>
                    <a:lstStyle/>
                    <a:p>
                      <a:r>
                        <a:rPr lang="en-GB" dirty="0" smtClean="0"/>
                        <a:t>Poor</a:t>
                      </a:r>
                      <a:r>
                        <a:rPr lang="en-GB" baseline="0" dirty="0" smtClean="0"/>
                        <a:t> performance</a:t>
                      </a:r>
                      <a:endParaRPr lang="en-GB" dirty="0"/>
                    </a:p>
                  </a:txBody>
                  <a:tcPr/>
                </a:tc>
              </a:tr>
              <a:tr h="370840">
                <a:tc>
                  <a:txBody>
                    <a:bodyPr/>
                    <a:lstStyle/>
                    <a:p>
                      <a:r>
                        <a:rPr lang="en-GB" dirty="0" smtClean="0"/>
                        <a:t>Fixed size</a:t>
                      </a:r>
                      <a:endParaRPr lang="en-GB" dirty="0"/>
                    </a:p>
                  </a:txBody>
                  <a:tcPr/>
                </a:tc>
                <a:tc>
                  <a:txBody>
                    <a:bodyPr/>
                    <a:lstStyle/>
                    <a:p>
                      <a:r>
                        <a:rPr lang="en-GB" dirty="0" smtClean="0"/>
                        <a:t>No size limitation</a:t>
                      </a:r>
                      <a:endParaRPr lang="en-GB" dirty="0"/>
                    </a:p>
                  </a:txBody>
                  <a:tcPr/>
                </a:tc>
              </a:tr>
              <a:tr h="370840">
                <a:tc>
                  <a:txBody>
                    <a:bodyPr/>
                    <a:lstStyle/>
                    <a:p>
                      <a:r>
                        <a:rPr lang="en-GB" dirty="0" smtClean="0"/>
                        <a:t>Not very</a:t>
                      </a:r>
                      <a:r>
                        <a:rPr lang="en-GB" baseline="0" dirty="0" smtClean="0"/>
                        <a:t> flexible in terms of size</a:t>
                      </a:r>
                      <a:endParaRPr lang="en-GB" dirty="0"/>
                    </a:p>
                  </a:txBody>
                  <a:tcPr/>
                </a:tc>
                <a:tc>
                  <a:txBody>
                    <a:bodyPr/>
                    <a:lstStyle/>
                    <a:p>
                      <a:r>
                        <a:rPr lang="en-GB" dirty="0" smtClean="0"/>
                        <a:t>Very flexible in size</a:t>
                      </a:r>
                      <a:endParaRPr lang="en-GB" dirty="0"/>
                    </a:p>
                  </a:txBody>
                  <a:tcPr/>
                </a:tc>
              </a:tr>
            </a:tbl>
          </a:graphicData>
        </a:graphic>
      </p:graphicFrame>
    </p:spTree>
    <p:extLst>
      <p:ext uri="{BB962C8B-B14F-4D97-AF65-F5344CB8AC3E}">
        <p14:creationId xmlns:p14="http://schemas.microsoft.com/office/powerpoint/2010/main" val="104490023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11871</TotalTime>
  <Words>888</Words>
  <Application>Microsoft Office PowerPoint</Application>
  <PresentationFormat>On-screen Show (4:3)</PresentationFormat>
  <Paragraphs>130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Clarity</vt:lpstr>
      <vt:lpstr>SCALA Features (All credit goes to Big data university. This is just my personal notes for remembering the concept.)</vt:lpstr>
      <vt:lpstr>Scala – Class</vt:lpstr>
      <vt:lpstr>Scala – Class (Continues …)</vt:lpstr>
      <vt:lpstr>Scala – Companion Objects</vt:lpstr>
      <vt:lpstr>Scala – Default Values for Parameters</vt:lpstr>
      <vt:lpstr>Scala – Case Classes &amp; Objects</vt:lpstr>
      <vt:lpstr>Scala – Apply and UnApply</vt:lpstr>
      <vt:lpstr>Synthetic Methods – Case Class</vt:lpstr>
      <vt:lpstr>Array Vs List – Sequence Collections</vt:lpstr>
      <vt:lpstr>Vectors, Sets – Sequence Collections</vt:lpstr>
      <vt:lpstr>Option</vt:lpstr>
      <vt:lpstr>Tuples and Maps</vt:lpstr>
      <vt:lpstr>Higher Order Functions</vt:lpstr>
      <vt:lpstr>Infix Notations</vt:lpstr>
      <vt:lpstr>Local Type Inference</vt:lpstr>
      <vt:lpstr>References</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Cognizant Technology Solutions</dc:creator>
  <cp:lastModifiedBy>Sampath Kumar</cp:lastModifiedBy>
  <cp:revision>1082</cp:revision>
  <dcterms:created xsi:type="dcterms:W3CDTF">2016-02-28T16:32:10Z</dcterms:created>
  <dcterms:modified xsi:type="dcterms:W3CDTF">2017-05-30T22:07:27Z</dcterms:modified>
</cp:coreProperties>
</file>