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73" r:id="rId4"/>
    <p:sldId id="272" r:id="rId5"/>
    <p:sldId id="270" r:id="rId6"/>
    <p:sldId id="271"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91"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3/28/2018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otlinlang.org/docs/reference/multi-declaration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java/effectivejava-136174.html" TargetMode="External"/><Relationship Id="rId2" Type="http://schemas.openxmlformats.org/officeDocument/2006/relationships/hyperlink" Target="http://www.angelikalanger.com/GenericsFAQ/JavaGenericsFAQ.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Delegation_patter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otlinlang.org/api/latest/jvm/stdlib/kotlin/apply.html" TargetMode="External"/><Relationship Id="rId2" Type="http://schemas.openxmlformats.org/officeDocument/2006/relationships/hyperlink" Target="https://kotlinlang.org/api/latest/jvm/stdlib/kotlin/let.html" TargetMode="External"/><Relationship Id="rId1" Type="http://schemas.openxmlformats.org/officeDocument/2006/relationships/slideLayout" Target="../slideLayouts/slideLayout2.xml"/><Relationship Id="rId5" Type="http://schemas.openxmlformats.org/officeDocument/2006/relationships/hyperlink" Target="https://kotlinlang.org/api/latest/jvm/stdlib/kotlin/synchronized.html" TargetMode="External"/><Relationship Id="rId4" Type="http://schemas.openxmlformats.org/officeDocument/2006/relationships/hyperlink" Target="https://kotlinlang.org/api/latest/jvm/stdlib/kotlin.io/use.html"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kotlinlang.org/docs/reference/inline-fun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otlinlang.org/docs/reference/classes.html#abstract-class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kotlinlang.org/docs/reference/visibility-modifiers.html#modu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kotlin</a:t>
            </a:r>
            <a:endParaRPr lang="en-US" sz="1400"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Extensions</a:t>
            </a:r>
            <a:endParaRPr lang="en-US" dirty="0"/>
          </a:p>
        </p:txBody>
      </p:sp>
      <p:sp>
        <p:nvSpPr>
          <p:cNvPr id="3" name="Content Placeholder 2"/>
          <p:cNvSpPr>
            <a:spLocks noGrp="1"/>
          </p:cNvSpPr>
          <p:nvPr>
            <p:ph idx="1"/>
          </p:nvPr>
        </p:nvSpPr>
        <p:spPr/>
        <p:txBody>
          <a:bodyPr>
            <a:normAutofit/>
          </a:bodyPr>
          <a:lstStyle/>
          <a:p>
            <a:r>
              <a:rPr lang="en-GB" sz="1600" dirty="0"/>
              <a:t>Kotlin, similar to C# and </a:t>
            </a:r>
            <a:r>
              <a:rPr lang="en-GB" sz="1600" dirty="0" err="1"/>
              <a:t>Gosu</a:t>
            </a:r>
            <a:r>
              <a:rPr lang="en-GB" sz="1600" dirty="0"/>
              <a:t>, provides the ability to extend a class with new functionality without having to inherit from the class or use any type of design pattern such as </a:t>
            </a:r>
            <a:r>
              <a:rPr lang="en-GB" sz="1600" b="1" dirty="0">
                <a:solidFill>
                  <a:srgbClr val="FF0000"/>
                </a:solidFill>
              </a:rPr>
              <a:t>Decorator</a:t>
            </a:r>
            <a:r>
              <a:rPr lang="en-GB" sz="1600" dirty="0"/>
              <a:t>. This is done via special declarations called </a:t>
            </a:r>
            <a:r>
              <a:rPr lang="en-GB" sz="1600" b="1" i="1" dirty="0">
                <a:solidFill>
                  <a:srgbClr val="FF0000"/>
                </a:solidFill>
              </a:rPr>
              <a:t>extensions</a:t>
            </a:r>
            <a:r>
              <a:rPr lang="en-GB" sz="1600" dirty="0"/>
              <a:t>. Kotlin supports </a:t>
            </a:r>
            <a:r>
              <a:rPr lang="en-GB" sz="1600" i="1" dirty="0"/>
              <a:t>extension functions</a:t>
            </a:r>
            <a:r>
              <a:rPr lang="en-GB" sz="1600" dirty="0"/>
              <a:t> and </a:t>
            </a:r>
            <a:r>
              <a:rPr lang="en-GB" sz="1600" i="1" dirty="0"/>
              <a:t>extension properties</a:t>
            </a:r>
            <a:r>
              <a:rPr lang="en-GB" sz="1600" dirty="0" smtClean="0"/>
              <a:t>.</a:t>
            </a:r>
          </a:p>
          <a:p>
            <a:r>
              <a:rPr lang="en-GB" sz="1600" dirty="0"/>
              <a:t>To declare an extension function, we need to prefix its name with a </a:t>
            </a:r>
            <a:r>
              <a:rPr lang="en-GB" sz="1600" i="1" dirty="0"/>
              <a:t>receiver type</a:t>
            </a:r>
            <a:r>
              <a:rPr lang="en-GB" sz="1600" dirty="0"/>
              <a:t>, i.e. the type being extended. The following adds a </a:t>
            </a:r>
            <a:r>
              <a:rPr lang="en-GB" sz="1600" dirty="0"/>
              <a:t>swap</a:t>
            </a:r>
            <a:r>
              <a:rPr lang="en-GB" sz="1600" dirty="0"/>
              <a:t> function to </a:t>
            </a:r>
            <a:r>
              <a:rPr lang="en-GB" sz="1600" dirty="0" err="1"/>
              <a:t>MutableList</a:t>
            </a:r>
            <a:r>
              <a:rPr lang="en-GB" sz="1600" dirty="0"/>
              <a:t>&lt;</a:t>
            </a:r>
            <a:r>
              <a:rPr lang="en-GB" sz="1600" dirty="0" err="1"/>
              <a:t>Int</a:t>
            </a:r>
            <a:r>
              <a:rPr lang="en-GB" sz="1600" dirty="0" smtClean="0"/>
              <a:t>&gt;:</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01008"/>
            <a:ext cx="58483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0219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classes</a:t>
            </a:r>
            <a:endParaRPr lang="en-US" dirty="0"/>
          </a:p>
        </p:txBody>
      </p:sp>
      <p:sp>
        <p:nvSpPr>
          <p:cNvPr id="3" name="Content Placeholder 2"/>
          <p:cNvSpPr>
            <a:spLocks noGrp="1"/>
          </p:cNvSpPr>
          <p:nvPr>
            <p:ph idx="1"/>
          </p:nvPr>
        </p:nvSpPr>
        <p:spPr/>
        <p:txBody>
          <a:bodyPr>
            <a:normAutofit/>
          </a:bodyPr>
          <a:lstStyle/>
          <a:p>
            <a:r>
              <a:rPr lang="en-GB" sz="1600" dirty="0"/>
              <a:t>We frequently create classes whose main purpose is to </a:t>
            </a:r>
            <a:r>
              <a:rPr lang="en-GB" sz="1600" b="1" dirty="0">
                <a:solidFill>
                  <a:srgbClr val="FF0000"/>
                </a:solidFill>
              </a:rPr>
              <a:t>hold data</a:t>
            </a:r>
            <a:r>
              <a:rPr lang="en-GB" sz="1600" dirty="0"/>
              <a:t>. In such a class some standard functionality and utility functions are often mechanically derivable from the data. In Kotlin, this is called a </a:t>
            </a:r>
            <a:r>
              <a:rPr lang="en-GB" sz="1600" i="1" dirty="0"/>
              <a:t>data class</a:t>
            </a:r>
            <a:r>
              <a:rPr lang="en-GB" sz="1600" dirty="0"/>
              <a:t> and is marked as </a:t>
            </a:r>
            <a:r>
              <a:rPr lang="en-GB" sz="1600" dirty="0"/>
              <a:t>data</a:t>
            </a:r>
            <a:r>
              <a:rPr lang="en-GB" sz="1600" dirty="0" smtClean="0"/>
              <a:t>:</a:t>
            </a:r>
          </a:p>
          <a:p>
            <a:endParaRPr lang="en-GB" sz="1600" dirty="0"/>
          </a:p>
          <a:p>
            <a:endParaRPr lang="en-GB" sz="1600" dirty="0" smtClean="0"/>
          </a:p>
          <a:p>
            <a:endParaRPr lang="en-GB" sz="1600" dirty="0"/>
          </a:p>
          <a:p>
            <a:r>
              <a:rPr lang="en-GB" sz="1600" dirty="0"/>
              <a:t>The compiler automatically derives the following members from all properties declared in the primary constructor:</a:t>
            </a:r>
          </a:p>
          <a:p>
            <a:pPr lvl="1">
              <a:buFont typeface="Wingdings" panose="05000000000000000000" pitchFamily="2" charset="2"/>
              <a:buChar char="Ø"/>
            </a:pPr>
            <a:r>
              <a:rPr lang="en-GB" sz="1600" dirty="0"/>
              <a:t>equals()/</a:t>
            </a:r>
            <a:r>
              <a:rPr lang="en-GB" sz="1600" dirty="0" err="1"/>
              <a:t>hashCode</a:t>
            </a:r>
            <a:r>
              <a:rPr lang="en-GB" sz="1600" dirty="0"/>
              <a:t>() pair;</a:t>
            </a:r>
          </a:p>
          <a:p>
            <a:pPr lvl="1">
              <a:buFont typeface="Wingdings" panose="05000000000000000000" pitchFamily="2" charset="2"/>
              <a:buChar char="Ø"/>
            </a:pPr>
            <a:r>
              <a:rPr lang="en-GB" sz="1600" dirty="0" err="1"/>
              <a:t>toString</a:t>
            </a:r>
            <a:r>
              <a:rPr lang="en-GB" sz="1600" dirty="0"/>
              <a:t>() of the form "User(name=John, age=42)";</a:t>
            </a:r>
          </a:p>
          <a:p>
            <a:pPr lvl="1">
              <a:buFont typeface="Wingdings" panose="05000000000000000000" pitchFamily="2" charset="2"/>
              <a:buChar char="Ø"/>
            </a:pPr>
            <a:r>
              <a:rPr lang="en-GB" sz="1600" u="sng" dirty="0" err="1">
                <a:hlinkClick r:id="rId2"/>
              </a:rPr>
              <a:t>componentN</a:t>
            </a:r>
            <a:r>
              <a:rPr lang="en-GB" sz="1600" u="sng" dirty="0">
                <a:hlinkClick r:id="rId2"/>
              </a:rPr>
              <a:t>() functions</a:t>
            </a:r>
            <a:r>
              <a:rPr lang="en-GB" sz="1600" dirty="0"/>
              <a:t> corresponding to the properties in their order of declaration;</a:t>
            </a:r>
          </a:p>
          <a:p>
            <a:pPr lvl="1">
              <a:buFont typeface="Wingdings" panose="05000000000000000000" pitchFamily="2" charset="2"/>
              <a:buChar char="Ø"/>
            </a:pPr>
            <a:r>
              <a:rPr lang="en-GB" sz="1600" dirty="0"/>
              <a:t>copy() function</a:t>
            </a:r>
          </a:p>
          <a:p>
            <a:endParaRPr lang="en-GB" sz="1600" dirty="0" smtClean="0"/>
          </a:p>
          <a:p>
            <a:endParaRPr lang="en-GB"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92896"/>
            <a:ext cx="4895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594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Interfaces</a:t>
            </a:r>
            <a:endParaRPr lang="en-US" dirty="0"/>
          </a:p>
        </p:txBody>
      </p:sp>
      <p:sp>
        <p:nvSpPr>
          <p:cNvPr id="3" name="Content Placeholder 2"/>
          <p:cNvSpPr>
            <a:spLocks noGrp="1"/>
          </p:cNvSpPr>
          <p:nvPr>
            <p:ph idx="1"/>
          </p:nvPr>
        </p:nvSpPr>
        <p:spPr/>
        <p:txBody>
          <a:bodyPr>
            <a:normAutofit/>
          </a:bodyPr>
          <a:lstStyle/>
          <a:p>
            <a:r>
              <a:rPr lang="en-GB" sz="1600" dirty="0"/>
              <a:t>Interfaces in Kotlin are very similar to Java 8. They can contain declarations of abstract methods, as well as method implementations. What makes them different from abstract classes is that interfaces </a:t>
            </a:r>
            <a:r>
              <a:rPr lang="en-GB" sz="1600" b="1" dirty="0">
                <a:solidFill>
                  <a:srgbClr val="FF0000"/>
                </a:solidFill>
              </a:rPr>
              <a:t>cannot store state</a:t>
            </a:r>
            <a:r>
              <a:rPr lang="en-GB" sz="1600" dirty="0"/>
              <a:t>. They can have properties but these need to be abstract or to provide accessor implementations.</a:t>
            </a:r>
            <a:endParaRPr lang="en-GB" sz="1600" dirty="0"/>
          </a:p>
        </p:txBody>
      </p:sp>
    </p:spTree>
    <p:extLst>
      <p:ext uri="{BB962C8B-B14F-4D97-AF65-F5344CB8AC3E}">
        <p14:creationId xmlns:p14="http://schemas.microsoft.com/office/powerpoint/2010/main" val="4252234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Variance</a:t>
            </a:r>
            <a:endParaRPr lang="en-US" dirty="0"/>
          </a:p>
        </p:txBody>
      </p:sp>
      <p:sp>
        <p:nvSpPr>
          <p:cNvPr id="3" name="Content Placeholder 2"/>
          <p:cNvSpPr>
            <a:spLocks noGrp="1"/>
          </p:cNvSpPr>
          <p:nvPr>
            <p:ph idx="1"/>
          </p:nvPr>
        </p:nvSpPr>
        <p:spPr/>
        <p:txBody>
          <a:bodyPr>
            <a:normAutofit/>
          </a:bodyPr>
          <a:lstStyle/>
          <a:p>
            <a:r>
              <a:rPr lang="en-GB" sz="1600" dirty="0"/>
              <a:t>One of the most tricky parts of Java's type system is wildcard types (see </a:t>
            </a:r>
            <a:r>
              <a:rPr lang="en-GB" sz="1600" u="sng" dirty="0">
                <a:hlinkClick r:id="rId2"/>
              </a:rPr>
              <a:t>Java Generics FAQ</a:t>
            </a:r>
            <a:r>
              <a:rPr lang="en-GB" sz="1600" dirty="0"/>
              <a:t>). And Kotlin doesn't have any. Instead, it has two other things: </a:t>
            </a:r>
            <a:r>
              <a:rPr lang="en-GB" sz="1600" b="1" dirty="0">
                <a:solidFill>
                  <a:srgbClr val="FF0000"/>
                </a:solidFill>
              </a:rPr>
              <a:t>declaration-site variance and type projections</a:t>
            </a:r>
            <a:r>
              <a:rPr lang="en-GB" sz="1600" dirty="0" smtClean="0"/>
              <a:t>.</a:t>
            </a:r>
          </a:p>
          <a:p>
            <a:r>
              <a:rPr lang="en-GB" sz="1600" dirty="0"/>
              <a:t>First, let's think about why Java needs those mysterious wildcards. The problem is explained in </a:t>
            </a:r>
            <a:r>
              <a:rPr lang="en-GB" sz="1600" u="sng" dirty="0">
                <a:hlinkClick r:id="rId3"/>
              </a:rPr>
              <a:t>Effective Java</a:t>
            </a:r>
            <a:r>
              <a:rPr lang="en-GB" sz="1600" dirty="0"/>
              <a:t>, Item 28: </a:t>
            </a:r>
            <a:r>
              <a:rPr lang="en-GB" sz="1600" i="1" dirty="0"/>
              <a:t>Use bounded wildcards to increase API flexibility</a:t>
            </a:r>
            <a:r>
              <a:rPr lang="en-GB" sz="1600" dirty="0"/>
              <a:t>. First, generic types in Java are </a:t>
            </a:r>
            <a:r>
              <a:rPr lang="en-GB" sz="1600" b="1" dirty="0">
                <a:solidFill>
                  <a:srgbClr val="FF0000"/>
                </a:solidFill>
              </a:rPr>
              <a:t>invariant</a:t>
            </a:r>
            <a:r>
              <a:rPr lang="en-GB" sz="1600" dirty="0"/>
              <a:t>, meaning that </a:t>
            </a:r>
            <a:r>
              <a:rPr lang="en-GB" sz="1600" dirty="0">
                <a:solidFill>
                  <a:srgbClr val="FF0000"/>
                </a:solidFill>
              </a:rPr>
              <a:t>List&lt;String&gt;</a:t>
            </a:r>
            <a:r>
              <a:rPr lang="en-GB" sz="1600" dirty="0">
                <a:solidFill>
                  <a:srgbClr val="FF0000"/>
                </a:solidFill>
              </a:rPr>
              <a:t> is </a:t>
            </a:r>
            <a:r>
              <a:rPr lang="en-GB" sz="1600" b="1" dirty="0">
                <a:solidFill>
                  <a:srgbClr val="FF0000"/>
                </a:solidFill>
              </a:rPr>
              <a:t>not</a:t>
            </a:r>
            <a:r>
              <a:rPr lang="en-GB" sz="1600" dirty="0">
                <a:solidFill>
                  <a:srgbClr val="FF0000"/>
                </a:solidFill>
              </a:rPr>
              <a:t> a subtype of </a:t>
            </a:r>
            <a:r>
              <a:rPr lang="en-GB" sz="1600" dirty="0">
                <a:solidFill>
                  <a:srgbClr val="FF0000"/>
                </a:solidFill>
              </a:rPr>
              <a:t>List&lt;Object&gt;</a:t>
            </a:r>
            <a:r>
              <a:rPr lang="en-GB" sz="1600" dirty="0"/>
              <a:t>. Why so? If List was not </a:t>
            </a:r>
            <a:r>
              <a:rPr lang="en-GB" sz="1600" b="1" dirty="0"/>
              <a:t>invariant</a:t>
            </a:r>
            <a:r>
              <a:rPr lang="en-GB" sz="1600" dirty="0"/>
              <a:t>, it would have been no better than Java's arrays, since the following code would have compiled and caused an exception at runtime</a:t>
            </a:r>
            <a:r>
              <a:rPr lang="en-GB" sz="1600" dirty="0" smtClean="0"/>
              <a:t>:</a:t>
            </a:r>
          </a:p>
          <a:p>
            <a:r>
              <a:rPr lang="en-GB" sz="1600" dirty="0" smtClean="0"/>
              <a:t>In </a:t>
            </a:r>
            <a:r>
              <a:rPr lang="en-GB" sz="1600" dirty="0"/>
              <a:t>Java we have </a:t>
            </a:r>
            <a:r>
              <a:rPr lang="en-GB" sz="1600" dirty="0"/>
              <a:t>List&lt;? super String&gt;</a:t>
            </a:r>
            <a:r>
              <a:rPr lang="en-GB" sz="1600" dirty="0"/>
              <a:t> a </a:t>
            </a:r>
            <a:r>
              <a:rPr lang="en-GB" sz="1600" b="1" dirty="0" err="1"/>
              <a:t>supertype</a:t>
            </a:r>
            <a:r>
              <a:rPr lang="en-GB" sz="1600" dirty="0"/>
              <a:t> of </a:t>
            </a:r>
            <a:r>
              <a:rPr lang="en-GB" sz="1600" dirty="0"/>
              <a:t>List&lt;Object</a:t>
            </a:r>
            <a:r>
              <a:rPr lang="en-GB" sz="1600" dirty="0" smtClean="0"/>
              <a:t>&gt;. This is called </a:t>
            </a:r>
            <a:r>
              <a:rPr lang="en-GB" sz="1600" b="1" dirty="0" err="1" smtClean="0"/>
              <a:t>contravariance</a:t>
            </a:r>
            <a:endParaRPr lang="en-GB" sz="1600" b="1" dirty="0" smtClean="0"/>
          </a:p>
          <a:p>
            <a:r>
              <a:rPr lang="en-GB" sz="1600" b="1" dirty="0" smtClean="0"/>
              <a:t>Declaration-site </a:t>
            </a:r>
            <a:r>
              <a:rPr lang="en-GB" sz="1600" b="1" dirty="0"/>
              <a:t>variance</a:t>
            </a:r>
            <a:r>
              <a:rPr lang="en-GB" sz="1600" dirty="0"/>
              <a:t>: </a:t>
            </a:r>
            <a:r>
              <a:rPr lang="en-GB" sz="1600" dirty="0" smtClean="0"/>
              <a:t>- </a:t>
            </a:r>
            <a:r>
              <a:rPr lang="en-GB" sz="1600" dirty="0" smtClean="0">
                <a:solidFill>
                  <a:srgbClr val="FF0000"/>
                </a:solidFill>
              </a:rPr>
              <a:t>out </a:t>
            </a:r>
            <a:r>
              <a:rPr lang="en-GB" sz="1600" dirty="0" smtClean="0"/>
              <a:t>modifier </a:t>
            </a:r>
          </a:p>
          <a:p>
            <a:endParaRPr lang="en-GB" sz="16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725144"/>
            <a:ext cx="6336704" cy="194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394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Nested Classes</a:t>
            </a:r>
            <a:endParaRPr lang="en-US" dirty="0"/>
          </a:p>
        </p:txBody>
      </p:sp>
      <p:sp>
        <p:nvSpPr>
          <p:cNvPr id="3" name="Content Placeholder 2"/>
          <p:cNvSpPr>
            <a:spLocks noGrp="1"/>
          </p:cNvSpPr>
          <p:nvPr>
            <p:ph idx="1"/>
          </p:nvPr>
        </p:nvSpPr>
        <p:spPr/>
        <p:txBody>
          <a:bodyPr>
            <a:normAutofit/>
          </a:bodyPr>
          <a:lstStyle/>
          <a:p>
            <a:r>
              <a:rPr lang="en-GB" sz="1600" dirty="0" smtClean="0"/>
              <a:t>Classes can be nested in other classes:-</a:t>
            </a:r>
          </a:p>
          <a:p>
            <a:endParaRPr lang="en-GB"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88840"/>
            <a:ext cx="43148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311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Enum Classes</a:t>
            </a:r>
            <a:endParaRPr lang="en-US" dirty="0"/>
          </a:p>
        </p:txBody>
      </p:sp>
      <p:sp>
        <p:nvSpPr>
          <p:cNvPr id="3" name="Content Placeholder 2"/>
          <p:cNvSpPr>
            <a:spLocks noGrp="1"/>
          </p:cNvSpPr>
          <p:nvPr>
            <p:ph idx="1"/>
          </p:nvPr>
        </p:nvSpPr>
        <p:spPr/>
        <p:txBody>
          <a:bodyPr>
            <a:normAutofit/>
          </a:bodyPr>
          <a:lstStyle/>
          <a:p>
            <a:r>
              <a:rPr lang="en-GB" sz="1600" dirty="0"/>
              <a:t>The most basic usage of </a:t>
            </a:r>
            <a:r>
              <a:rPr lang="en-GB" sz="1600" dirty="0" err="1"/>
              <a:t>enum</a:t>
            </a:r>
            <a:r>
              <a:rPr lang="en-GB" sz="1600" dirty="0"/>
              <a:t> classes is implementing type-safe </a:t>
            </a:r>
            <a:r>
              <a:rPr lang="en-GB" sz="1600" dirty="0" err="1"/>
              <a:t>enums</a:t>
            </a:r>
            <a:r>
              <a:rPr lang="en-GB" sz="1600" dirty="0" smtClean="0"/>
              <a:t>:</a:t>
            </a:r>
          </a:p>
          <a:p>
            <a:endParaRPr lang="en-GB" sz="1600" dirty="0"/>
          </a:p>
          <a:p>
            <a:endParaRPr lang="en-GB" sz="1600" dirty="0" smtClean="0"/>
          </a:p>
          <a:p>
            <a:endParaRPr lang="en-GB" sz="1600" dirty="0"/>
          </a:p>
          <a:p>
            <a:endParaRPr lang="en-GB" sz="1600" dirty="0" smtClean="0"/>
          </a:p>
          <a:p>
            <a:r>
              <a:rPr lang="en-GB" sz="1600" dirty="0"/>
              <a:t>Since each </a:t>
            </a:r>
            <a:r>
              <a:rPr lang="en-GB" sz="1600" dirty="0" err="1"/>
              <a:t>enum</a:t>
            </a:r>
            <a:r>
              <a:rPr lang="en-GB" sz="1600" dirty="0"/>
              <a:t> is an instance of the </a:t>
            </a:r>
            <a:r>
              <a:rPr lang="en-GB" sz="1600" dirty="0" err="1"/>
              <a:t>enum</a:t>
            </a:r>
            <a:r>
              <a:rPr lang="en-GB" sz="1600" dirty="0"/>
              <a:t> class, they can be initialized as</a:t>
            </a:r>
            <a:r>
              <a:rPr lang="en-GB" sz="1600" dirty="0" smtClean="0"/>
              <a:t>:</a:t>
            </a:r>
          </a:p>
          <a:p>
            <a:endParaRPr lang="en-GB" sz="1600" dirty="0" smtClean="0"/>
          </a:p>
          <a:p>
            <a:endParaRPr lang="en-GB" sz="16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8"/>
            <a:ext cx="28289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450771"/>
            <a:ext cx="33718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569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Anonymous Classes - </a:t>
            </a:r>
            <a:endParaRPr lang="en-US" dirty="0"/>
          </a:p>
        </p:txBody>
      </p:sp>
      <p:sp>
        <p:nvSpPr>
          <p:cNvPr id="3" name="Content Placeholder 2"/>
          <p:cNvSpPr>
            <a:spLocks noGrp="1"/>
          </p:cNvSpPr>
          <p:nvPr>
            <p:ph idx="1"/>
          </p:nvPr>
        </p:nvSpPr>
        <p:spPr/>
        <p:txBody>
          <a:bodyPr>
            <a:normAutofit/>
          </a:bodyPr>
          <a:lstStyle/>
          <a:p>
            <a:r>
              <a:rPr lang="en-GB" sz="1600" dirty="0" smtClean="0"/>
              <a:t>Note </a:t>
            </a:r>
            <a:r>
              <a:rPr lang="en-GB" sz="1600" dirty="0"/>
              <a:t>that if the </a:t>
            </a:r>
            <a:r>
              <a:rPr lang="en-GB" sz="1600" dirty="0" err="1"/>
              <a:t>enum</a:t>
            </a:r>
            <a:r>
              <a:rPr lang="en-GB" sz="1600" dirty="0"/>
              <a:t> class defines any members, you need to separate the </a:t>
            </a:r>
            <a:r>
              <a:rPr lang="en-GB" sz="1600" dirty="0" err="1"/>
              <a:t>enum</a:t>
            </a:r>
            <a:r>
              <a:rPr lang="en-GB" sz="1600" dirty="0"/>
              <a:t> constant definitions from the member definitions with a semicolon, just like in Java.</a:t>
            </a:r>
            <a:endParaRPr lang="en-GB" sz="1600" dirty="0" smtClean="0"/>
          </a:p>
          <a:p>
            <a:endParaRPr lang="en-GB" sz="1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76872"/>
            <a:ext cx="443865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8930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Delegation (Alternative to inheritance)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u="sng" dirty="0">
                <a:hlinkClick r:id="rId2"/>
              </a:rPr>
              <a:t>Delegation pattern</a:t>
            </a:r>
            <a:r>
              <a:rPr lang="en-GB" sz="1600" dirty="0"/>
              <a:t> has proven to be a good alternative to implementation inheritance, and Kotlin supports it natively requiring zero boilerplate code. A class </a:t>
            </a:r>
            <a:r>
              <a:rPr lang="en-GB" sz="1600" dirty="0"/>
              <a:t>Derived</a:t>
            </a:r>
            <a:r>
              <a:rPr lang="en-GB" sz="1600" dirty="0"/>
              <a:t> can inherit from an interface </a:t>
            </a:r>
            <a:r>
              <a:rPr lang="en-GB" sz="1600" dirty="0"/>
              <a:t>Base</a:t>
            </a:r>
            <a:r>
              <a:rPr lang="en-GB" sz="1600" dirty="0"/>
              <a:t> and delegate all of its public methods to a specified object</a:t>
            </a:r>
            <a:r>
              <a:rPr lang="en-GB" sz="1600" dirty="0" smtClean="0"/>
              <a:t>:</a:t>
            </a:r>
          </a:p>
          <a:p>
            <a:endParaRPr lang="en-GB"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52936"/>
            <a:ext cx="38957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302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Delegation (Alternative to inheritance)</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solidFill>
                  <a:srgbClr val="FF0000"/>
                </a:solidFill>
              </a:rPr>
              <a:t>by-clause</a:t>
            </a:r>
            <a:r>
              <a:rPr lang="en-GB" sz="1600" dirty="0"/>
              <a:t> in the </a:t>
            </a:r>
            <a:r>
              <a:rPr lang="en-GB" sz="1600" dirty="0" err="1"/>
              <a:t>supertype</a:t>
            </a:r>
            <a:r>
              <a:rPr lang="en-GB" sz="1600" dirty="0"/>
              <a:t> list for </a:t>
            </a:r>
            <a:r>
              <a:rPr lang="en-GB" sz="1600" dirty="0"/>
              <a:t>Derived</a:t>
            </a:r>
            <a:r>
              <a:rPr lang="en-GB" sz="1600" dirty="0"/>
              <a:t> indicates that </a:t>
            </a:r>
            <a:r>
              <a:rPr lang="en-GB" sz="1600" dirty="0">
                <a:solidFill>
                  <a:srgbClr val="FF0000"/>
                </a:solidFill>
              </a:rPr>
              <a:t>b</a:t>
            </a:r>
            <a:r>
              <a:rPr lang="en-GB" sz="1600" dirty="0">
                <a:solidFill>
                  <a:srgbClr val="FF0000"/>
                </a:solidFill>
              </a:rPr>
              <a:t> will be stored internally </a:t>
            </a:r>
            <a:r>
              <a:rPr lang="en-GB" sz="1600" dirty="0"/>
              <a:t>in objects of </a:t>
            </a:r>
            <a:r>
              <a:rPr lang="en-GB" sz="1600" dirty="0"/>
              <a:t>Derived</a:t>
            </a:r>
            <a:r>
              <a:rPr lang="en-GB" sz="1600" dirty="0"/>
              <a:t> and the compiler will generate all the methods of </a:t>
            </a:r>
            <a:r>
              <a:rPr lang="en-GB" sz="1600" dirty="0"/>
              <a:t>Base</a:t>
            </a:r>
            <a:r>
              <a:rPr lang="en-GB" sz="1600" dirty="0"/>
              <a:t> that forward to </a:t>
            </a:r>
            <a:r>
              <a:rPr lang="en-GB" sz="1600" dirty="0"/>
              <a:t>b</a:t>
            </a:r>
            <a:r>
              <a:rPr lang="en-GB" sz="1600" dirty="0"/>
              <a:t>.</a:t>
            </a:r>
            <a:endParaRPr lang="en-GB" sz="1600" dirty="0"/>
          </a:p>
        </p:txBody>
      </p:sp>
    </p:spTree>
    <p:extLst>
      <p:ext uri="{BB962C8B-B14F-4D97-AF65-F5344CB8AC3E}">
        <p14:creationId xmlns:p14="http://schemas.microsoft.com/office/powerpoint/2010/main" val="4228315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Delegated Properties</a:t>
            </a:r>
            <a:endParaRPr lang="en-US" dirty="0"/>
          </a:p>
        </p:txBody>
      </p:sp>
      <p:sp>
        <p:nvSpPr>
          <p:cNvPr id="3" name="Content Placeholder 2"/>
          <p:cNvSpPr>
            <a:spLocks noGrp="1"/>
          </p:cNvSpPr>
          <p:nvPr>
            <p:ph idx="1"/>
          </p:nvPr>
        </p:nvSpPr>
        <p:spPr/>
        <p:txBody>
          <a:bodyPr>
            <a:normAutofit/>
          </a:bodyPr>
          <a:lstStyle/>
          <a:p>
            <a:r>
              <a:rPr lang="en-GB" sz="1600" dirty="0"/>
              <a:t>There are certain common kinds of properties, that, though we can implement them manually every time we need them, would be very nice to implement once and for all, and put into a library. Examples include:</a:t>
            </a:r>
          </a:p>
          <a:p>
            <a:pPr lvl="1">
              <a:buFont typeface="Wingdings" panose="05000000000000000000" pitchFamily="2" charset="2"/>
              <a:buChar char="Ø"/>
            </a:pPr>
            <a:r>
              <a:rPr lang="en-GB" sz="1600" b="1" dirty="0"/>
              <a:t>lazy properties</a:t>
            </a:r>
            <a:r>
              <a:rPr lang="en-GB" sz="1600" dirty="0"/>
              <a:t>: the value gets computed only upon first access;</a:t>
            </a:r>
          </a:p>
          <a:p>
            <a:pPr lvl="1">
              <a:buFont typeface="Wingdings" panose="05000000000000000000" pitchFamily="2" charset="2"/>
              <a:buChar char="Ø"/>
            </a:pPr>
            <a:r>
              <a:rPr lang="en-GB" sz="1600" b="1" dirty="0"/>
              <a:t>observable properties</a:t>
            </a:r>
            <a:r>
              <a:rPr lang="en-GB" sz="1600" dirty="0"/>
              <a:t>: listeners get notified about changes to this property;</a:t>
            </a:r>
          </a:p>
          <a:p>
            <a:pPr lvl="1">
              <a:buFont typeface="Wingdings" panose="05000000000000000000" pitchFamily="2" charset="2"/>
              <a:buChar char="Ø"/>
            </a:pPr>
            <a:r>
              <a:rPr lang="en-GB" sz="1600" b="1" dirty="0"/>
              <a:t>storing properties</a:t>
            </a:r>
            <a:r>
              <a:rPr lang="en-GB" sz="1600" dirty="0"/>
              <a:t> in a map, instead of a separate field for each property.</a:t>
            </a:r>
          </a:p>
          <a:p>
            <a:r>
              <a:rPr lang="en-GB" sz="1600" dirty="0"/>
              <a:t>To cover these (and other) cases, Kotlin supports </a:t>
            </a:r>
            <a:r>
              <a:rPr lang="en-GB" sz="1600" i="1" dirty="0"/>
              <a:t>delegated properties</a:t>
            </a:r>
            <a:r>
              <a:rPr lang="en-GB" sz="1600" dirty="0" smtClean="0"/>
              <a:t>:</a:t>
            </a:r>
          </a:p>
          <a:p>
            <a:endParaRPr lang="en-GB" sz="16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45024"/>
            <a:ext cx="33432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38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Kotlin</a:t>
            </a:r>
            <a:endParaRPr lang="en-US" dirty="0"/>
          </a:p>
        </p:txBody>
      </p:sp>
      <p:sp>
        <p:nvSpPr>
          <p:cNvPr id="3" name="Content Placeholder 2"/>
          <p:cNvSpPr>
            <a:spLocks noGrp="1"/>
          </p:cNvSpPr>
          <p:nvPr>
            <p:ph idx="1"/>
          </p:nvPr>
        </p:nvSpPr>
        <p:spPr/>
        <p:txBody>
          <a:bodyPr>
            <a:normAutofit/>
          </a:bodyPr>
          <a:lstStyle/>
          <a:p>
            <a:r>
              <a:rPr lang="en-GB" sz="1600" dirty="0" smtClean="0"/>
              <a:t>Statically typed language</a:t>
            </a:r>
          </a:p>
          <a:p>
            <a:r>
              <a:rPr lang="en-GB" sz="1600" dirty="0" smtClean="0"/>
              <a:t>Functional style programming</a:t>
            </a:r>
          </a:p>
          <a:p>
            <a:r>
              <a:rPr lang="en-GB" sz="1600" dirty="0" smtClean="0"/>
              <a:t>Suitable language for Android development</a:t>
            </a:r>
          </a:p>
          <a:p>
            <a:r>
              <a:rPr lang="en-GB" sz="1600" b="1" dirty="0" smtClean="0">
                <a:solidFill>
                  <a:srgbClr val="FF0000"/>
                </a:solidFill>
              </a:rPr>
              <a:t>Removes the NULL issue </a:t>
            </a:r>
            <a:r>
              <a:rPr lang="en-GB" sz="1600" dirty="0" smtClean="0"/>
              <a:t>on Java which is the main problem for many Android application crashes</a:t>
            </a:r>
          </a:p>
          <a:p>
            <a:r>
              <a:rPr lang="en-GB" sz="1600" dirty="0" smtClean="0"/>
              <a:t>100% interoperable with Java</a:t>
            </a:r>
          </a:p>
          <a:p>
            <a:r>
              <a:rPr lang="en-GB" sz="1600" dirty="0" smtClean="0"/>
              <a:t>It hasn’t re-implemented the Java collection framework to achieve interoperability </a:t>
            </a:r>
          </a:p>
          <a:p>
            <a:r>
              <a:rPr lang="en-GB" sz="1600" dirty="0" smtClean="0"/>
              <a:t>Write less code and be happy</a:t>
            </a:r>
          </a:p>
          <a:p>
            <a:pPr marL="0" indent="0">
              <a:buNone/>
            </a:pPr>
            <a:endParaRPr lang="en-GB" sz="16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Standard Library</a:t>
            </a:r>
            <a:endParaRPr lang="en-US" dirty="0"/>
          </a:p>
        </p:txBody>
      </p:sp>
      <p:sp>
        <p:nvSpPr>
          <p:cNvPr id="3" name="Content Placeholder 2"/>
          <p:cNvSpPr>
            <a:spLocks noGrp="1"/>
          </p:cNvSpPr>
          <p:nvPr>
            <p:ph idx="1"/>
          </p:nvPr>
        </p:nvSpPr>
        <p:spPr/>
        <p:txBody>
          <a:bodyPr>
            <a:normAutofit/>
          </a:bodyPr>
          <a:lstStyle/>
          <a:p>
            <a:r>
              <a:rPr lang="en-GB" sz="1600" dirty="0"/>
              <a:t>The Kotlin Standard Library provides living essentials for everyday work with Kotlin. These include:</a:t>
            </a:r>
          </a:p>
          <a:p>
            <a:pPr lvl="1">
              <a:buFont typeface="Wingdings" panose="05000000000000000000" pitchFamily="2" charset="2"/>
              <a:buChar char="Ø"/>
            </a:pPr>
            <a:r>
              <a:rPr lang="en-GB" sz="1600" dirty="0"/>
              <a:t>Higher-order functions implementing idiomatic patterns (</a:t>
            </a:r>
            <a:r>
              <a:rPr lang="en-GB" sz="1600" u="sng" dirty="0">
                <a:hlinkClick r:id="rId2"/>
              </a:rPr>
              <a:t>let</a:t>
            </a:r>
            <a:r>
              <a:rPr lang="en-GB" sz="1600" dirty="0"/>
              <a:t>, </a:t>
            </a:r>
            <a:r>
              <a:rPr lang="en-GB" sz="1600" u="sng" dirty="0">
                <a:hlinkClick r:id="rId3"/>
              </a:rPr>
              <a:t>apply</a:t>
            </a:r>
            <a:r>
              <a:rPr lang="en-GB" sz="1600" dirty="0"/>
              <a:t>, </a:t>
            </a:r>
            <a:r>
              <a:rPr lang="en-GB" sz="1600" u="sng" dirty="0">
                <a:hlinkClick r:id="rId4"/>
              </a:rPr>
              <a:t>use</a:t>
            </a:r>
            <a:r>
              <a:rPr lang="en-GB" sz="1600" dirty="0"/>
              <a:t>, </a:t>
            </a:r>
            <a:r>
              <a:rPr lang="en-GB" sz="1600" u="sng" dirty="0">
                <a:hlinkClick r:id="rId5"/>
              </a:rPr>
              <a:t>synchronized</a:t>
            </a:r>
            <a:r>
              <a:rPr lang="en-GB" sz="1600" dirty="0"/>
              <a:t>, </a:t>
            </a:r>
            <a:r>
              <a:rPr lang="en-GB" sz="1600" dirty="0" err="1"/>
              <a:t>etc</a:t>
            </a:r>
            <a:r>
              <a:rPr lang="en-GB" sz="1600" dirty="0"/>
              <a:t>).</a:t>
            </a:r>
          </a:p>
          <a:p>
            <a:pPr lvl="1">
              <a:buFont typeface="Wingdings" panose="05000000000000000000" pitchFamily="2" charset="2"/>
              <a:buChar char="Ø"/>
            </a:pPr>
            <a:r>
              <a:rPr lang="en-GB" sz="1600" dirty="0"/>
              <a:t>Extension functions providing querying operations for collections (eager) and sequences (lazy).</a:t>
            </a:r>
          </a:p>
          <a:p>
            <a:pPr lvl="1">
              <a:buFont typeface="Wingdings" panose="05000000000000000000" pitchFamily="2" charset="2"/>
              <a:buChar char="Ø"/>
            </a:pPr>
            <a:r>
              <a:rPr lang="en-GB" sz="1600" dirty="0"/>
              <a:t>Various utilities for working with strings and char sequences.</a:t>
            </a:r>
          </a:p>
          <a:p>
            <a:pPr lvl="1">
              <a:buFont typeface="Wingdings" panose="05000000000000000000" pitchFamily="2" charset="2"/>
              <a:buChar char="Ø"/>
            </a:pPr>
            <a:r>
              <a:rPr lang="en-GB" sz="1600" dirty="0"/>
              <a:t>Extensions for JDK classes making it convenient to work with files, IO, and threading.</a:t>
            </a:r>
          </a:p>
          <a:p>
            <a:endParaRPr lang="en-GB" sz="1600" dirty="0"/>
          </a:p>
        </p:txBody>
      </p:sp>
    </p:spTree>
    <p:extLst>
      <p:ext uri="{BB962C8B-B14F-4D97-AF65-F5344CB8AC3E}">
        <p14:creationId xmlns:p14="http://schemas.microsoft.com/office/powerpoint/2010/main" val="918691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kotlinlang.org/docs/reference/inline-functions.html</a:t>
            </a:r>
            <a:endParaRPr lang="en-US" sz="1600" dirty="0" smtClean="0"/>
          </a:p>
          <a:p>
            <a:r>
              <a:rPr lang="en-US" sz="1600" dirty="0"/>
              <a:t>https://kotlinlang.org/docs/reference/nested-classes.html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Kotlin on Android</a:t>
            </a:r>
            <a:endParaRPr lang="en-US" dirty="0"/>
          </a:p>
        </p:txBody>
      </p:sp>
      <p:sp>
        <p:nvSpPr>
          <p:cNvPr id="3" name="Content Placeholder 2"/>
          <p:cNvSpPr>
            <a:spLocks noGrp="1"/>
          </p:cNvSpPr>
          <p:nvPr>
            <p:ph idx="1"/>
          </p:nvPr>
        </p:nvSpPr>
        <p:spPr/>
        <p:txBody>
          <a:bodyPr>
            <a:normAutofit/>
          </a:bodyPr>
          <a:lstStyle/>
          <a:p>
            <a:r>
              <a:rPr lang="en-GB" sz="1600" dirty="0" smtClean="0"/>
              <a:t>Kotlin provides integration with Android studio, Google’s primary IDE for Android</a:t>
            </a:r>
            <a:endParaRPr lang="en-GB" sz="1600" dirty="0"/>
          </a:p>
        </p:txBody>
      </p:sp>
    </p:spTree>
    <p:extLst>
      <p:ext uri="{BB962C8B-B14F-4D97-AF65-F5344CB8AC3E}">
        <p14:creationId xmlns:p14="http://schemas.microsoft.com/office/powerpoint/2010/main" val="1444900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Java Issues address in Kotlin</a:t>
            </a:r>
            <a:endParaRPr lang="en-US" dirty="0"/>
          </a:p>
        </p:txBody>
      </p:sp>
      <p:sp>
        <p:nvSpPr>
          <p:cNvPr id="3" name="Content Placeholder 2"/>
          <p:cNvSpPr>
            <a:spLocks noGrp="1"/>
          </p:cNvSpPr>
          <p:nvPr>
            <p:ph idx="1"/>
          </p:nvPr>
        </p:nvSpPr>
        <p:spPr/>
        <p:txBody>
          <a:bodyPr>
            <a:normAutofit/>
          </a:bodyPr>
          <a:lstStyle/>
          <a:p>
            <a:r>
              <a:rPr lang="en-GB" sz="1600" dirty="0" smtClean="0"/>
              <a:t>Null references are controlled by </a:t>
            </a:r>
            <a:r>
              <a:rPr lang="en-GB" sz="1600" b="1" dirty="0" smtClean="0"/>
              <a:t>type system</a:t>
            </a:r>
          </a:p>
          <a:p>
            <a:r>
              <a:rPr lang="en-GB" sz="1600" dirty="0" smtClean="0"/>
              <a:t>No raw types</a:t>
            </a:r>
          </a:p>
          <a:p>
            <a:r>
              <a:rPr lang="en-GB" sz="1600" dirty="0" smtClean="0"/>
              <a:t>Arrays in </a:t>
            </a:r>
            <a:r>
              <a:rPr lang="en-GB" sz="1600" dirty="0" err="1" smtClean="0"/>
              <a:t>Kotlin</a:t>
            </a:r>
            <a:r>
              <a:rPr lang="en-GB" sz="1600" dirty="0" smtClean="0"/>
              <a:t> are </a:t>
            </a:r>
            <a:r>
              <a:rPr lang="en-GB" sz="1600" dirty="0" err="1" smtClean="0"/>
              <a:t>invarient</a:t>
            </a:r>
            <a:r>
              <a:rPr lang="en-GB" sz="1600" dirty="0" smtClean="0"/>
              <a:t> - </a:t>
            </a:r>
            <a:r>
              <a:rPr lang="en-GB" sz="1600" dirty="0"/>
              <a:t>This means that </a:t>
            </a:r>
            <a:r>
              <a:rPr lang="en-GB" sz="1600" dirty="0" err="1"/>
              <a:t>Kotlin</a:t>
            </a:r>
            <a:r>
              <a:rPr lang="en-GB" sz="1600" dirty="0"/>
              <a:t> does not let us assign an </a:t>
            </a:r>
            <a:r>
              <a:rPr lang="en-GB" sz="1600" b="1" dirty="0"/>
              <a:t>Array&lt;String&gt;</a:t>
            </a:r>
            <a:r>
              <a:rPr lang="en-GB" sz="1600" dirty="0"/>
              <a:t> to an </a:t>
            </a:r>
            <a:r>
              <a:rPr lang="en-GB" sz="1600" b="1" dirty="0"/>
              <a:t>Array&lt;Any&gt;</a:t>
            </a:r>
            <a:r>
              <a:rPr lang="en-GB" sz="1600" dirty="0"/>
              <a:t>, which prevents a possible runtime </a:t>
            </a:r>
            <a:r>
              <a:rPr lang="en-GB" sz="1600" dirty="0" smtClean="0"/>
              <a:t>failure</a:t>
            </a:r>
          </a:p>
          <a:p>
            <a:r>
              <a:rPr lang="en-GB" sz="1600" dirty="0" err="1"/>
              <a:t>Kotlin</a:t>
            </a:r>
            <a:r>
              <a:rPr lang="en-GB" sz="1600" dirty="0"/>
              <a:t> also has specialized classes to represent arrays of primitive types without boxing overhead: </a:t>
            </a:r>
            <a:r>
              <a:rPr lang="en-GB" sz="1600" dirty="0" err="1"/>
              <a:t>ByteArray</a:t>
            </a:r>
            <a:r>
              <a:rPr lang="en-GB" sz="1600" dirty="0"/>
              <a:t>, </a:t>
            </a:r>
            <a:r>
              <a:rPr lang="en-GB" sz="1600" dirty="0" err="1"/>
              <a:t>ShortArray</a:t>
            </a:r>
            <a:r>
              <a:rPr lang="en-GB" sz="1600" dirty="0"/>
              <a:t>, </a:t>
            </a:r>
            <a:r>
              <a:rPr lang="en-GB" sz="1600" dirty="0" err="1"/>
              <a:t>IntArray</a:t>
            </a:r>
            <a:r>
              <a:rPr lang="en-GB" sz="1600" dirty="0"/>
              <a:t> and so on</a:t>
            </a:r>
            <a:endParaRPr lang="en-GB" sz="1600" dirty="0" smtClean="0"/>
          </a:p>
          <a:p>
            <a:r>
              <a:rPr lang="en-GB" sz="1600" dirty="0" err="1" smtClean="0"/>
              <a:t>Kotlin</a:t>
            </a:r>
            <a:r>
              <a:rPr lang="en-GB" sz="1600" dirty="0" smtClean="0"/>
              <a:t> has proper function types, as opposed to Java’s SAM (Single abstract method) conversions</a:t>
            </a:r>
          </a:p>
          <a:p>
            <a:r>
              <a:rPr lang="en-GB" sz="1600" dirty="0" smtClean="0"/>
              <a:t>Use-site variants without wildcards</a:t>
            </a:r>
          </a:p>
          <a:p>
            <a:r>
              <a:rPr lang="en-GB" sz="1600" dirty="0" err="1" smtClean="0"/>
              <a:t>Kotlin</a:t>
            </a:r>
            <a:r>
              <a:rPr lang="en-GB" sz="1600" dirty="0" smtClean="0"/>
              <a:t> does not have checked exceptions</a:t>
            </a:r>
            <a:endParaRPr lang="en-GB" sz="1600" dirty="0"/>
          </a:p>
        </p:txBody>
      </p:sp>
    </p:spTree>
    <p:extLst>
      <p:ext uri="{BB962C8B-B14F-4D97-AF65-F5344CB8AC3E}">
        <p14:creationId xmlns:p14="http://schemas.microsoft.com/office/powerpoint/2010/main" val="3558816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Inline Function</a:t>
            </a:r>
            <a:endParaRPr lang="en-US" dirty="0"/>
          </a:p>
        </p:txBody>
      </p:sp>
      <p:sp>
        <p:nvSpPr>
          <p:cNvPr id="3" name="Content Placeholder 2"/>
          <p:cNvSpPr>
            <a:spLocks noGrp="1"/>
          </p:cNvSpPr>
          <p:nvPr>
            <p:ph idx="1"/>
          </p:nvPr>
        </p:nvSpPr>
        <p:spPr/>
        <p:txBody>
          <a:bodyPr>
            <a:normAutofit/>
          </a:bodyPr>
          <a:lstStyle/>
          <a:p>
            <a:r>
              <a:rPr lang="en-GB" sz="1600" dirty="0" smtClean="0"/>
              <a:t>Inline function improves performance</a:t>
            </a:r>
          </a:p>
          <a:p>
            <a:r>
              <a:rPr lang="en-GB" sz="1600" b="1" dirty="0" smtClean="0"/>
              <a:t>Disadvantages</a:t>
            </a:r>
            <a:r>
              <a:rPr lang="en-GB" sz="1600" dirty="0" smtClean="0"/>
              <a:t> - </a:t>
            </a:r>
            <a:r>
              <a:rPr lang="en-GB" sz="1600" dirty="0" err="1"/>
              <a:t>Inlining</a:t>
            </a:r>
            <a:r>
              <a:rPr lang="en-GB" sz="1600" dirty="0"/>
              <a:t> may cause the generated code to grow; however, if we do it in a reasonable way (i.e. avoiding </a:t>
            </a:r>
            <a:r>
              <a:rPr lang="en-GB" sz="1600" dirty="0" err="1"/>
              <a:t>inlining</a:t>
            </a:r>
            <a:r>
              <a:rPr lang="en-GB" sz="1600" dirty="0"/>
              <a:t> large functions), it will pay off in performance</a:t>
            </a:r>
          </a:p>
        </p:txBody>
      </p:sp>
    </p:spTree>
    <p:extLst>
      <p:ext uri="{BB962C8B-B14F-4D97-AF65-F5344CB8AC3E}">
        <p14:creationId xmlns:p14="http://schemas.microsoft.com/office/powerpoint/2010/main" val="2016723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Coroutines</a:t>
            </a:r>
            <a:endParaRPr lang="en-US" dirty="0"/>
          </a:p>
        </p:txBody>
      </p:sp>
      <p:sp>
        <p:nvSpPr>
          <p:cNvPr id="3" name="Content Placeholder 2"/>
          <p:cNvSpPr>
            <a:spLocks noGrp="1"/>
          </p:cNvSpPr>
          <p:nvPr>
            <p:ph idx="1"/>
          </p:nvPr>
        </p:nvSpPr>
        <p:spPr/>
        <p:txBody>
          <a:bodyPr>
            <a:normAutofit/>
          </a:bodyPr>
          <a:lstStyle/>
          <a:p>
            <a:r>
              <a:rPr lang="en-GB" sz="1600" dirty="0"/>
              <a:t>Basically, </a:t>
            </a:r>
            <a:r>
              <a:rPr lang="en-GB" sz="1600" dirty="0" err="1"/>
              <a:t>coroutines</a:t>
            </a:r>
            <a:r>
              <a:rPr lang="en-GB" sz="1600" dirty="0"/>
              <a:t> are computations that can be </a:t>
            </a:r>
            <a:r>
              <a:rPr lang="en-GB" sz="1600" b="1" i="1" dirty="0">
                <a:solidFill>
                  <a:srgbClr val="FF0000"/>
                </a:solidFill>
              </a:rPr>
              <a:t>suspended</a:t>
            </a:r>
            <a:r>
              <a:rPr lang="en-GB" sz="1600" dirty="0"/>
              <a:t> without </a:t>
            </a:r>
            <a:r>
              <a:rPr lang="en-GB" sz="1600" i="1" dirty="0"/>
              <a:t>blocking a thread</a:t>
            </a:r>
            <a:r>
              <a:rPr lang="en-GB" sz="1600" dirty="0"/>
              <a:t>. Blocking threads is often expensive, especially under high load, because only a relatively small number of threads is practical to keep around, so blocking one of them leads to some important work being delayed</a:t>
            </a:r>
            <a:r>
              <a:rPr lang="en-GB" sz="1600" dirty="0" smtClean="0"/>
              <a:t>.</a:t>
            </a:r>
          </a:p>
          <a:p>
            <a:r>
              <a:rPr lang="en-GB" sz="1600" dirty="0"/>
              <a:t>No context switch or any other involvement of the OS is </a:t>
            </a:r>
            <a:r>
              <a:rPr lang="en-GB" sz="1600" dirty="0" smtClean="0"/>
              <a:t>required</a:t>
            </a:r>
          </a:p>
          <a:p>
            <a:endParaRPr lang="en-GB" sz="1600" dirty="0"/>
          </a:p>
        </p:txBody>
      </p:sp>
    </p:spTree>
    <p:extLst>
      <p:ext uri="{BB962C8B-B14F-4D97-AF65-F5344CB8AC3E}">
        <p14:creationId xmlns:p14="http://schemas.microsoft.com/office/powerpoint/2010/main" val="1470559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String templates</a:t>
            </a:r>
            <a:endParaRPr lang="en-US" dirty="0"/>
          </a:p>
        </p:txBody>
      </p:sp>
      <p:sp>
        <p:nvSpPr>
          <p:cNvPr id="3" name="Content Placeholder 2"/>
          <p:cNvSpPr>
            <a:spLocks noGrp="1"/>
          </p:cNvSpPr>
          <p:nvPr>
            <p:ph idx="1"/>
          </p:nvPr>
        </p:nvSpPr>
        <p:spPr/>
        <p:txBody>
          <a:bodyPr>
            <a:normAutofit/>
          </a:bodyPr>
          <a:lstStyle/>
          <a:p>
            <a:r>
              <a:rPr lang="en-GB" sz="1600" dirty="0"/>
              <a:t>Strings may contain template expressions, i.e. pieces of code that are evaluated and whose results are concatenated into the string. A template expression starts with a dollar sign ($) and consists of either a simple name</a:t>
            </a:r>
            <a:r>
              <a:rPr lang="en-GB" sz="1600" dirty="0" smtClean="0"/>
              <a:t>:</a:t>
            </a:r>
          </a:p>
          <a:p>
            <a:r>
              <a:rPr lang="en-GB" sz="1600" dirty="0" err="1"/>
              <a:t>val</a:t>
            </a:r>
            <a:r>
              <a:rPr lang="en-GB" sz="1600" dirty="0"/>
              <a:t> </a:t>
            </a:r>
            <a:r>
              <a:rPr lang="en-GB" sz="1600" dirty="0" err="1"/>
              <a:t>i</a:t>
            </a:r>
            <a:r>
              <a:rPr lang="en-GB" sz="1600" dirty="0"/>
              <a:t> = 10</a:t>
            </a:r>
          </a:p>
          <a:p>
            <a:r>
              <a:rPr lang="en-GB" sz="1600" dirty="0" err="1"/>
              <a:t>println</a:t>
            </a:r>
            <a:r>
              <a:rPr lang="en-GB" sz="1600" dirty="0"/>
              <a:t>("</a:t>
            </a:r>
            <a:r>
              <a:rPr lang="en-GB" sz="1600" dirty="0" err="1"/>
              <a:t>i</a:t>
            </a:r>
            <a:r>
              <a:rPr lang="en-GB" sz="1600" dirty="0"/>
              <a:t> = $</a:t>
            </a:r>
            <a:r>
              <a:rPr lang="en-GB" sz="1600" dirty="0" err="1"/>
              <a:t>i</a:t>
            </a:r>
            <a:r>
              <a:rPr lang="en-GB" sz="1600" dirty="0"/>
              <a:t>") // prints "</a:t>
            </a:r>
            <a:r>
              <a:rPr lang="en-GB" sz="1600" dirty="0" err="1"/>
              <a:t>i</a:t>
            </a:r>
            <a:r>
              <a:rPr lang="en-GB" sz="1600" dirty="0"/>
              <a:t> = 10"</a:t>
            </a:r>
            <a:endParaRPr lang="en-GB" sz="1600" dirty="0"/>
          </a:p>
        </p:txBody>
      </p:sp>
    </p:spTree>
    <p:extLst>
      <p:ext uri="{BB962C8B-B14F-4D97-AF65-F5344CB8AC3E}">
        <p14:creationId xmlns:p14="http://schemas.microsoft.com/office/powerpoint/2010/main" val="884263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Sealed classes</a:t>
            </a:r>
            <a:endParaRPr lang="en-US" dirty="0"/>
          </a:p>
        </p:txBody>
      </p:sp>
      <p:sp>
        <p:nvSpPr>
          <p:cNvPr id="3" name="Content Placeholder 2"/>
          <p:cNvSpPr>
            <a:spLocks noGrp="1"/>
          </p:cNvSpPr>
          <p:nvPr>
            <p:ph idx="1"/>
          </p:nvPr>
        </p:nvSpPr>
        <p:spPr/>
        <p:txBody>
          <a:bodyPr>
            <a:normAutofit/>
          </a:bodyPr>
          <a:lstStyle/>
          <a:p>
            <a:r>
              <a:rPr lang="en-GB" sz="1600" dirty="0"/>
              <a:t>Sealed classes are used for representing </a:t>
            </a:r>
            <a:r>
              <a:rPr lang="en-GB" sz="1600" b="1" dirty="0">
                <a:solidFill>
                  <a:srgbClr val="FF0000"/>
                </a:solidFill>
              </a:rPr>
              <a:t>restricted class hierarchies</a:t>
            </a:r>
            <a:r>
              <a:rPr lang="en-GB" sz="1600" dirty="0"/>
              <a:t>, when a value can have one of the types from a limited set, but cannot have any other </a:t>
            </a:r>
            <a:r>
              <a:rPr lang="en-GB" sz="1600" dirty="0" smtClean="0"/>
              <a:t>type</a:t>
            </a:r>
          </a:p>
          <a:p>
            <a:r>
              <a:rPr lang="en-GB" sz="1600" dirty="0"/>
              <a:t>A sealed class is </a:t>
            </a:r>
            <a:r>
              <a:rPr lang="en-GB" sz="1600" u="sng" dirty="0">
                <a:hlinkClick r:id="rId2"/>
              </a:rPr>
              <a:t>abstract</a:t>
            </a:r>
            <a:r>
              <a:rPr lang="en-GB" sz="1600" dirty="0"/>
              <a:t> by itself, it cannot be instantiated directly and can have abstract members</a:t>
            </a:r>
            <a:r>
              <a:rPr lang="en-GB" sz="1600" dirty="0" smtClean="0"/>
              <a:t>.</a:t>
            </a:r>
          </a:p>
          <a:p>
            <a:r>
              <a:rPr lang="en-GB" sz="1600" dirty="0"/>
              <a:t>Sealed classes are not allowed to have non-private constructors (their constructors are </a:t>
            </a:r>
            <a:r>
              <a:rPr lang="en-GB" sz="1600" dirty="0">
                <a:solidFill>
                  <a:srgbClr val="FF0000"/>
                </a:solidFill>
              </a:rPr>
              <a:t>private by default</a:t>
            </a:r>
            <a:r>
              <a:rPr lang="en-GB" sz="1600" dirty="0"/>
              <a:t>).</a:t>
            </a:r>
            <a:endParaRPr lang="en-GB" sz="1600" dirty="0"/>
          </a:p>
        </p:txBody>
      </p:sp>
    </p:spTree>
    <p:extLst>
      <p:ext uri="{BB962C8B-B14F-4D97-AF65-F5344CB8AC3E}">
        <p14:creationId xmlns:p14="http://schemas.microsoft.com/office/powerpoint/2010/main" val="4084074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Visibility Modifiers</a:t>
            </a:r>
            <a:endParaRPr lang="en-US" dirty="0"/>
          </a:p>
        </p:txBody>
      </p:sp>
      <p:sp>
        <p:nvSpPr>
          <p:cNvPr id="3" name="Content Placeholder 2"/>
          <p:cNvSpPr>
            <a:spLocks noGrp="1"/>
          </p:cNvSpPr>
          <p:nvPr>
            <p:ph idx="1"/>
          </p:nvPr>
        </p:nvSpPr>
        <p:spPr/>
        <p:txBody>
          <a:bodyPr>
            <a:normAutofit/>
          </a:bodyPr>
          <a:lstStyle/>
          <a:p>
            <a:r>
              <a:rPr lang="en-GB" sz="1600" dirty="0"/>
              <a:t>private</a:t>
            </a:r>
            <a:r>
              <a:rPr lang="en-GB" sz="1600" dirty="0"/>
              <a:t>, </a:t>
            </a:r>
            <a:r>
              <a:rPr lang="en-GB" sz="1600" dirty="0"/>
              <a:t>protected</a:t>
            </a:r>
            <a:r>
              <a:rPr lang="en-GB" sz="1600" dirty="0"/>
              <a:t>, </a:t>
            </a:r>
            <a:r>
              <a:rPr lang="en-GB" sz="1600" dirty="0">
                <a:solidFill>
                  <a:srgbClr val="FF0000"/>
                </a:solidFill>
              </a:rPr>
              <a:t>internal</a:t>
            </a:r>
            <a:r>
              <a:rPr lang="en-GB" sz="1600" dirty="0"/>
              <a:t> and </a:t>
            </a:r>
            <a:r>
              <a:rPr lang="en-GB" sz="1600" dirty="0" smtClean="0"/>
              <a:t>public</a:t>
            </a:r>
          </a:p>
          <a:p>
            <a:r>
              <a:rPr lang="en-GB" sz="1600" dirty="0"/>
              <a:t>The </a:t>
            </a:r>
            <a:r>
              <a:rPr lang="en-GB" sz="1600" dirty="0">
                <a:solidFill>
                  <a:srgbClr val="FF0000"/>
                </a:solidFill>
              </a:rPr>
              <a:t>default visibility</a:t>
            </a:r>
            <a:r>
              <a:rPr lang="en-GB" sz="1600" dirty="0"/>
              <a:t>, used if there is no explicit modifier, is </a:t>
            </a:r>
            <a:r>
              <a:rPr lang="en-GB" sz="1600" dirty="0" smtClean="0"/>
              <a:t>public</a:t>
            </a:r>
            <a:endParaRPr lang="en-GB" sz="1600" dirty="0"/>
          </a:p>
          <a:p>
            <a:r>
              <a:rPr lang="en-GB" sz="1600" dirty="0"/>
              <a:t>If you do not specify any visibility modifier, </a:t>
            </a:r>
            <a:r>
              <a:rPr lang="en-GB" sz="1600" dirty="0">
                <a:solidFill>
                  <a:srgbClr val="FF0000"/>
                </a:solidFill>
              </a:rPr>
              <a:t>public</a:t>
            </a:r>
            <a:r>
              <a:rPr lang="en-GB" sz="1600" dirty="0">
                <a:solidFill>
                  <a:srgbClr val="FF0000"/>
                </a:solidFill>
              </a:rPr>
              <a:t> is used by default</a:t>
            </a:r>
            <a:r>
              <a:rPr lang="en-GB" sz="1600" dirty="0"/>
              <a:t>, which means that your declarations will be visible </a:t>
            </a:r>
            <a:r>
              <a:rPr lang="en-GB" sz="1600" dirty="0" smtClean="0"/>
              <a:t>everywhere</a:t>
            </a:r>
          </a:p>
          <a:p>
            <a:r>
              <a:rPr lang="en-GB" sz="1600" dirty="0"/>
              <a:t>If you mark it </a:t>
            </a:r>
            <a:r>
              <a:rPr lang="en-GB" sz="1600" dirty="0">
                <a:solidFill>
                  <a:srgbClr val="FF0000"/>
                </a:solidFill>
              </a:rPr>
              <a:t>internal</a:t>
            </a:r>
            <a:r>
              <a:rPr lang="en-GB" sz="1600" dirty="0"/>
              <a:t>, it is visible everywhere in the same </a:t>
            </a:r>
            <a:r>
              <a:rPr lang="en-GB" sz="1600" u="sng" dirty="0">
                <a:hlinkClick r:id="rId2"/>
              </a:rPr>
              <a:t>module</a:t>
            </a:r>
            <a:endParaRPr lang="en-GB" sz="1600" dirty="0"/>
          </a:p>
        </p:txBody>
      </p:sp>
    </p:spTree>
    <p:extLst>
      <p:ext uri="{BB962C8B-B14F-4D97-AF65-F5344CB8AC3E}">
        <p14:creationId xmlns:p14="http://schemas.microsoft.com/office/powerpoint/2010/main" val="1688332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12132</TotalTime>
  <Words>618</Words>
  <Application>Microsoft Office PowerPoint</Application>
  <PresentationFormat>On-screen Show (4:3)</PresentationFormat>
  <Paragraphs>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kotlin</vt:lpstr>
      <vt:lpstr>Kotlin</vt:lpstr>
      <vt:lpstr>Kotlin on Android</vt:lpstr>
      <vt:lpstr>Some Java Issues address in Kotlin</vt:lpstr>
      <vt:lpstr>Inline Function</vt:lpstr>
      <vt:lpstr>Coroutines</vt:lpstr>
      <vt:lpstr>String templates</vt:lpstr>
      <vt:lpstr>Sealed classes</vt:lpstr>
      <vt:lpstr>Visibility Modifiers</vt:lpstr>
      <vt:lpstr>Extensions</vt:lpstr>
      <vt:lpstr>Data classes</vt:lpstr>
      <vt:lpstr>Interfaces</vt:lpstr>
      <vt:lpstr>Variance</vt:lpstr>
      <vt:lpstr>Nested Classes</vt:lpstr>
      <vt:lpstr>Enum Classes</vt:lpstr>
      <vt:lpstr>Anonymous Classes - </vt:lpstr>
      <vt:lpstr>Delegation (Alternative to inheritance)</vt:lpstr>
      <vt:lpstr>Delegation (Alternative to inheritance)</vt:lpstr>
      <vt:lpstr>Delegated Properties</vt:lpstr>
      <vt:lpstr>Standard Library</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1187</cp:revision>
  <dcterms:created xsi:type="dcterms:W3CDTF">2016-02-28T16:32:10Z</dcterms:created>
  <dcterms:modified xsi:type="dcterms:W3CDTF">2018-03-28T13:11:36Z</dcterms:modified>
</cp:coreProperties>
</file>