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3"/>
  </p:notesMasterIdLst>
  <p:sldIdLst>
    <p:sldId id="256" r:id="rId2"/>
    <p:sldId id="257" r:id="rId3"/>
    <p:sldId id="364" r:id="rId4"/>
    <p:sldId id="329" r:id="rId5"/>
    <p:sldId id="308" r:id="rId6"/>
    <p:sldId id="331" r:id="rId7"/>
    <p:sldId id="334" r:id="rId8"/>
    <p:sldId id="333" r:id="rId9"/>
    <p:sldId id="343" r:id="rId10"/>
    <p:sldId id="339" r:id="rId11"/>
    <p:sldId id="377" r:id="rId12"/>
    <p:sldId id="335" r:id="rId13"/>
    <p:sldId id="344" r:id="rId14"/>
    <p:sldId id="345" r:id="rId15"/>
    <p:sldId id="342" r:id="rId16"/>
    <p:sldId id="288" r:id="rId17"/>
    <p:sldId id="291" r:id="rId18"/>
    <p:sldId id="275" r:id="rId19"/>
    <p:sldId id="270" r:id="rId20"/>
    <p:sldId id="279" r:id="rId21"/>
    <p:sldId id="306" r:id="rId22"/>
    <p:sldId id="274" r:id="rId23"/>
    <p:sldId id="276" r:id="rId24"/>
    <p:sldId id="271" r:id="rId25"/>
    <p:sldId id="303" r:id="rId26"/>
    <p:sldId id="290" r:id="rId27"/>
    <p:sldId id="326" r:id="rId28"/>
    <p:sldId id="327" r:id="rId29"/>
    <p:sldId id="352" r:id="rId30"/>
    <p:sldId id="272" r:id="rId31"/>
    <p:sldId id="273" r:id="rId32"/>
    <p:sldId id="277" r:id="rId33"/>
    <p:sldId id="309" r:id="rId34"/>
    <p:sldId id="346" r:id="rId35"/>
    <p:sldId id="278" r:id="rId36"/>
    <p:sldId id="280" r:id="rId37"/>
    <p:sldId id="320" r:id="rId38"/>
    <p:sldId id="301" r:id="rId39"/>
    <p:sldId id="281" r:id="rId40"/>
    <p:sldId id="282" r:id="rId41"/>
    <p:sldId id="283" r:id="rId42"/>
    <p:sldId id="300" r:id="rId43"/>
    <p:sldId id="289" r:id="rId44"/>
    <p:sldId id="284" r:id="rId45"/>
    <p:sldId id="348" r:id="rId46"/>
    <p:sldId id="353" r:id="rId47"/>
    <p:sldId id="285" r:id="rId48"/>
    <p:sldId id="314" r:id="rId49"/>
    <p:sldId id="325" r:id="rId50"/>
    <p:sldId id="347" r:id="rId51"/>
    <p:sldId id="350" r:id="rId52"/>
    <p:sldId id="351" r:id="rId53"/>
    <p:sldId id="349" r:id="rId54"/>
    <p:sldId id="375" r:id="rId55"/>
    <p:sldId id="376" r:id="rId56"/>
    <p:sldId id="328" r:id="rId57"/>
    <p:sldId id="318" r:id="rId58"/>
    <p:sldId id="317" r:id="rId59"/>
    <p:sldId id="286" r:id="rId60"/>
    <p:sldId id="315" r:id="rId61"/>
    <p:sldId id="356" r:id="rId62"/>
    <p:sldId id="287" r:id="rId63"/>
    <p:sldId id="319" r:id="rId64"/>
    <p:sldId id="292" r:id="rId65"/>
    <p:sldId id="293" r:id="rId66"/>
    <p:sldId id="294" r:id="rId67"/>
    <p:sldId id="338" r:id="rId68"/>
    <p:sldId id="295" r:id="rId69"/>
    <p:sldId id="354" r:id="rId70"/>
    <p:sldId id="355" r:id="rId71"/>
    <p:sldId id="357" r:id="rId72"/>
    <p:sldId id="360" r:id="rId73"/>
    <p:sldId id="359" r:id="rId74"/>
    <p:sldId id="358" r:id="rId75"/>
    <p:sldId id="361" r:id="rId76"/>
    <p:sldId id="372" r:id="rId77"/>
    <p:sldId id="296" r:id="rId78"/>
    <p:sldId id="297" r:id="rId79"/>
    <p:sldId id="298" r:id="rId80"/>
    <p:sldId id="299" r:id="rId81"/>
    <p:sldId id="302" r:id="rId82"/>
    <p:sldId id="304" r:id="rId83"/>
    <p:sldId id="305" r:id="rId84"/>
    <p:sldId id="307" r:id="rId85"/>
    <p:sldId id="310" r:id="rId86"/>
    <p:sldId id="323" r:id="rId87"/>
    <p:sldId id="312" r:id="rId88"/>
    <p:sldId id="311" r:id="rId89"/>
    <p:sldId id="313" r:id="rId90"/>
    <p:sldId id="316" r:id="rId91"/>
    <p:sldId id="321" r:id="rId92"/>
    <p:sldId id="322" r:id="rId93"/>
    <p:sldId id="324" r:id="rId94"/>
    <p:sldId id="332" r:id="rId95"/>
    <p:sldId id="370" r:id="rId96"/>
    <p:sldId id="337" r:id="rId97"/>
    <p:sldId id="330" r:id="rId98"/>
    <p:sldId id="368" r:id="rId99"/>
    <p:sldId id="369" r:id="rId100"/>
    <p:sldId id="336" r:id="rId101"/>
    <p:sldId id="340" r:id="rId102"/>
    <p:sldId id="341" r:id="rId103"/>
    <p:sldId id="362" r:id="rId104"/>
    <p:sldId id="363" r:id="rId105"/>
    <p:sldId id="366" r:id="rId106"/>
    <p:sldId id="365" r:id="rId107"/>
    <p:sldId id="367" r:id="rId108"/>
    <p:sldId id="371" r:id="rId109"/>
    <p:sldId id="373" r:id="rId110"/>
    <p:sldId id="374" r:id="rId111"/>
    <p:sldId id="269"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60" d="100"/>
          <a:sy n="60" d="100"/>
        </p:scale>
        <p:origin x="-806" y="19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30/11/2017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32</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33</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34</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61E9-A9F7-4677-9FA9-680E6D35AA1C}"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E9FA0-450A-4DB0-B0AB-18DB89D35454}"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6EC62-343A-4449-AB6B-1C2E9E026A90}" type="datetime1">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11/30/2017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169.254.169.254/latest/meta-data/local-hostname" TargetMode="External"/><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100</a:t>
            </a:fld>
            <a:endParaRPr lang="en-US"/>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101</a:t>
            </a:fld>
            <a:endParaRPr lang="en-US"/>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102</a:t>
            </a:fld>
            <a:endParaRPr lang="en-US"/>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a:t>
            </a:r>
            <a:r>
              <a:rPr lang="en-GB" dirty="0" smtClean="0"/>
              <a:t>WAF (Web App Firewall)</a:t>
            </a:r>
            <a:endParaRPr lang="en-US" dirty="0"/>
          </a:p>
        </p:txBody>
      </p:sp>
      <p:sp>
        <p:nvSpPr>
          <p:cNvPr id="3" name="Content Placeholder 2"/>
          <p:cNvSpPr>
            <a:spLocks noGrp="1"/>
          </p:cNvSpPr>
          <p:nvPr>
            <p:ph idx="1"/>
          </p:nvPr>
        </p:nvSpPr>
        <p:spPr/>
        <p:txBody>
          <a:bodyPr>
            <a:normAutofit/>
          </a:bodyPr>
          <a:lstStyle/>
          <a:p>
            <a:r>
              <a:rPr lang="en-GB" sz="1400" dirty="0" smtClean="0"/>
              <a:t>AWS WAF – Web ACLs</a:t>
            </a:r>
          </a:p>
          <a:p>
            <a:r>
              <a:rPr lang="en-GB" sz="1400" dirty="0" smtClean="0"/>
              <a:t>AWS </a:t>
            </a:r>
            <a:r>
              <a:rPr lang="en-GB" sz="1400" dirty="0"/>
              <a:t>WAF is </a:t>
            </a:r>
            <a:r>
              <a:rPr lang="en-GB" sz="1400" b="1" dirty="0"/>
              <a:t>a web application firewall </a:t>
            </a:r>
            <a:r>
              <a:rPr lang="en-GB" sz="1400" dirty="0"/>
              <a:t>that helps protect your web applications from common web exploits that could affect application availability, compromise security, or consume excessive resources. AWS WAF gives you control over which traffic to allow or block to your web applications by defining customizable web security </a:t>
            </a:r>
            <a:r>
              <a:rPr lang="en-GB" sz="1400" dirty="0" smtClean="0"/>
              <a:t>rules</a:t>
            </a:r>
          </a:p>
          <a:p>
            <a:r>
              <a:rPr lang="en-GB" sz="1400" dirty="0"/>
              <a:t>You can use AWS WAF to create custom rules that block common attack patterns, such as </a:t>
            </a:r>
            <a:r>
              <a:rPr lang="en-GB" sz="1400" b="1" dirty="0"/>
              <a:t>SQL injection or cross-site scripting</a:t>
            </a:r>
            <a:r>
              <a:rPr lang="en-GB" sz="1400" dirty="0"/>
              <a:t>, and rules that are designed for your specific application. New rules can be </a:t>
            </a:r>
            <a:r>
              <a:rPr lang="en-GB" sz="1400" b="1" dirty="0">
                <a:solidFill>
                  <a:srgbClr val="FF0000"/>
                </a:solidFill>
              </a:rPr>
              <a:t>deployed within minutes</a:t>
            </a:r>
            <a:r>
              <a:rPr lang="en-GB" sz="1400" dirty="0"/>
              <a:t>, letting you respond quickly to changing traffic patterns. </a:t>
            </a:r>
            <a:endParaRPr lang="en-GB" sz="1400" b="1" dirty="0" smtClean="0"/>
          </a:p>
          <a:p>
            <a:r>
              <a:rPr lang="en-GB" sz="1400" dirty="0" smtClean="0"/>
              <a:t>Size </a:t>
            </a:r>
            <a:r>
              <a:rPr lang="en-GB" sz="1400" dirty="0" smtClean="0"/>
              <a:t>constraint conditions</a:t>
            </a:r>
          </a:p>
          <a:p>
            <a:r>
              <a:rPr lang="en-GB" sz="1400" dirty="0" smtClean="0"/>
              <a:t>IP match conditions</a:t>
            </a:r>
          </a:p>
          <a:p>
            <a:r>
              <a:rPr lang="en-GB" sz="1400" dirty="0" smtClean="0"/>
              <a:t>String match </a:t>
            </a:r>
            <a:r>
              <a:rPr lang="en-GB" sz="1400" dirty="0" smtClean="0"/>
              <a:t>conditions</a:t>
            </a:r>
          </a:p>
          <a:p>
            <a:r>
              <a:rPr lang="en-GB" sz="1400" dirty="0" smtClean="0"/>
              <a:t>AWS WAF normally present in front of web servers or load balancers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103</a:t>
            </a:fld>
            <a:endParaRPr lang="en-US"/>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a:t>An online resource to help you </a:t>
            </a:r>
            <a:r>
              <a:rPr lang="en-GB" sz="1400" b="1" dirty="0">
                <a:solidFill>
                  <a:srgbClr val="FF0000"/>
                </a:solidFill>
              </a:rPr>
              <a:t>reduce cost, increase performance, and improve security </a:t>
            </a:r>
            <a:r>
              <a:rPr lang="en-GB" sz="1400" dirty="0"/>
              <a:t>by optimizing your AWS environment, Trusted Advisor provides real time guidance to help you provision your resources following AWS best practices.</a:t>
            </a:r>
            <a:endParaRPr lang="en-GB" sz="1400" dirty="0" smtClean="0"/>
          </a:p>
          <a:p>
            <a:r>
              <a:rPr lang="en-GB" sz="1400" dirty="0" smtClean="0"/>
              <a:t>Whether </a:t>
            </a:r>
            <a:r>
              <a:rPr lang="en-GB" sz="1400" dirty="0" smtClean="0"/>
              <a:t>there is MFA configure on the root account </a:t>
            </a:r>
          </a:p>
          <a:p>
            <a:r>
              <a:rPr lang="en-GB" sz="1400" dirty="0" smtClean="0"/>
              <a:t>Advice on security groups and what ports have unrestricted access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104</a:t>
            </a:fld>
            <a:endParaRPr lang="en-US"/>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a:t>
            </a:r>
            <a:r>
              <a:rPr lang="en-GB" sz="1400" dirty="0" smtClean="0"/>
              <a:t>privileges </a:t>
            </a:r>
            <a:r>
              <a:rPr lang="en-GB" sz="1400" dirty="0" smtClean="0"/>
              <a:t>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105</a:t>
            </a:fld>
            <a:endParaRPr lang="en-US"/>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106</a:t>
            </a:fld>
            <a:endParaRPr lang="en-US"/>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107</a:t>
            </a:fld>
            <a:endParaRPr lang="en-US"/>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a:t>
            </a:r>
            <a:endParaRPr lang="en-US" dirty="0"/>
          </a:p>
        </p:txBody>
      </p:sp>
      <p:sp>
        <p:nvSpPr>
          <p:cNvPr id="3" name="Content Placeholder 2"/>
          <p:cNvSpPr>
            <a:spLocks noGrp="1"/>
          </p:cNvSpPr>
          <p:nvPr>
            <p:ph idx="1"/>
          </p:nvPr>
        </p:nvSpPr>
        <p:spPr/>
        <p:txBody>
          <a:bodyPr>
            <a:normAutofit/>
          </a:bodyPr>
          <a:lstStyle/>
          <a:p>
            <a:r>
              <a:rPr lang="en-GB" sz="1400" dirty="0" smtClean="0"/>
              <a:t>By using </a:t>
            </a:r>
            <a:r>
              <a:rPr lang="en-GB" sz="1400" b="1" dirty="0" smtClean="0"/>
              <a:t>proxy</a:t>
            </a:r>
            <a:r>
              <a:rPr lang="en-GB" sz="1400" dirty="0" smtClean="0"/>
              <a:t>, it is not possible for a developer to achieve item level access control</a:t>
            </a:r>
          </a:p>
          <a:p>
            <a:r>
              <a:rPr lang="en-GB" sz="1400" dirty="0" smtClean="0"/>
              <a:t>By using </a:t>
            </a:r>
            <a:r>
              <a:rPr lang="en-GB" sz="1400" b="1" dirty="0" smtClean="0"/>
              <a:t>FGAC</a:t>
            </a:r>
            <a:r>
              <a:rPr lang="en-GB" sz="1400" dirty="0" smtClean="0"/>
              <a:t>, it is possible for a developer to achieve item level access control</a:t>
            </a:r>
          </a:p>
          <a:p>
            <a:r>
              <a:rPr lang="en-GB" sz="1400" dirty="0" smtClean="0"/>
              <a:t>By using </a:t>
            </a:r>
            <a:r>
              <a:rPr lang="en-GB" sz="1400" b="1" dirty="0" smtClean="0"/>
              <a:t>Per-Client Embedded Token</a:t>
            </a:r>
            <a:r>
              <a:rPr lang="en-GB" sz="1400" dirty="0" smtClean="0"/>
              <a:t>, it is possible for a developer to achieve item level access control</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108</a:t>
            </a:fld>
            <a:endParaRPr lang="en-US"/>
          </a:p>
        </p:txBody>
      </p:sp>
    </p:spTree>
    <p:extLst>
      <p:ext uri="{BB962C8B-B14F-4D97-AF65-F5344CB8AC3E}">
        <p14:creationId xmlns:p14="http://schemas.microsoft.com/office/powerpoint/2010/main" val="38977549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LDAP</a:t>
            </a:r>
            <a:endParaRPr lang="en-US" dirty="0"/>
          </a:p>
        </p:txBody>
      </p:sp>
      <p:sp>
        <p:nvSpPr>
          <p:cNvPr id="3" name="Content Placeholder 2"/>
          <p:cNvSpPr>
            <a:spLocks noGrp="1"/>
          </p:cNvSpPr>
          <p:nvPr>
            <p:ph idx="1"/>
          </p:nvPr>
        </p:nvSpPr>
        <p:spPr/>
        <p:txBody>
          <a:bodyPr>
            <a:normAutofit/>
          </a:bodyPr>
          <a:lstStyle/>
          <a:p>
            <a:r>
              <a:rPr lang="en-GB" sz="1400" dirty="0" smtClean="0"/>
              <a:t>Use SAML to enable SSO between AWS and LDAP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109</a:t>
            </a:fld>
            <a:endParaRPr lang="en-US"/>
          </a:p>
        </p:txBody>
      </p:sp>
    </p:spTree>
    <p:extLst>
      <p:ext uri="{BB962C8B-B14F-4D97-AF65-F5344CB8AC3E}">
        <p14:creationId xmlns:p14="http://schemas.microsoft.com/office/powerpoint/2010/main" val="3358024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a:t>
            </a:r>
            <a:r>
              <a:rPr lang="en-US" dirty="0" smtClean="0"/>
              <a:t>Custom Route Table</a:t>
            </a:r>
            <a:endParaRPr lang="en-US" dirty="0"/>
          </a:p>
        </p:txBody>
      </p:sp>
      <p:sp>
        <p:nvSpPr>
          <p:cNvPr id="3" name="Content Placeholder 2"/>
          <p:cNvSpPr>
            <a:spLocks noGrp="1"/>
          </p:cNvSpPr>
          <p:nvPr>
            <p:ph idx="1"/>
          </p:nvPr>
        </p:nvSpPr>
        <p:spPr/>
        <p:txBody>
          <a:bodyPr>
            <a:normAutofit/>
          </a:bodyPr>
          <a:lstStyle/>
          <a:p>
            <a:r>
              <a:rPr lang="en-GB" sz="1600" dirty="0"/>
              <a:t>When you create a subnet, we automatically associate it with the main route table for the VPC. By default, </a:t>
            </a:r>
            <a:r>
              <a:rPr lang="en-GB" sz="1600" b="1" dirty="0">
                <a:solidFill>
                  <a:srgbClr val="FF0000"/>
                </a:solidFill>
              </a:rPr>
              <a:t>the main route table doesn't contain a route to an Internet gateway</a:t>
            </a:r>
            <a:r>
              <a:rPr lang="en-GB" sz="1600" dirty="0"/>
              <a:t>. The following procedure creates a custom route table with a route that sends traffic destined outside the VPC to the Internet gateway, and then associates it with your subnet</a:t>
            </a:r>
            <a:r>
              <a:rPr lang="en-GB" sz="1600" dirty="0" smtClean="0"/>
              <a:t>.</a:t>
            </a:r>
          </a:p>
          <a:p>
            <a:r>
              <a:rPr lang="en-GB" sz="1600" dirty="0"/>
              <a:t>On the </a:t>
            </a:r>
            <a:r>
              <a:rPr lang="en-GB" sz="1600" b="1" dirty="0"/>
              <a:t>Routes</a:t>
            </a:r>
            <a:r>
              <a:rPr lang="en-GB" sz="1600" dirty="0"/>
              <a:t> tab, choose </a:t>
            </a:r>
            <a:r>
              <a:rPr lang="en-GB" sz="1600" b="1" dirty="0"/>
              <a:t>Edit</a:t>
            </a:r>
            <a:r>
              <a:rPr lang="en-GB" sz="1600" dirty="0"/>
              <a:t>, </a:t>
            </a:r>
            <a:r>
              <a:rPr lang="en-GB" sz="1600" b="1" dirty="0"/>
              <a:t>Add another route</a:t>
            </a:r>
            <a:r>
              <a:rPr lang="en-GB" sz="1600" dirty="0"/>
              <a:t>, and add the following routes as necessary. Choose </a:t>
            </a:r>
            <a:r>
              <a:rPr lang="en-GB" sz="1600" b="1" dirty="0"/>
              <a:t>Save</a:t>
            </a:r>
            <a:r>
              <a:rPr lang="en-GB" sz="1600" dirty="0"/>
              <a:t> when you're done.</a:t>
            </a:r>
          </a:p>
          <a:p>
            <a:pPr lvl="1">
              <a:buFont typeface="Wingdings" panose="05000000000000000000" pitchFamily="2" charset="2"/>
              <a:buChar char="Ø"/>
            </a:pPr>
            <a:r>
              <a:rPr lang="en-GB" sz="1600" dirty="0"/>
              <a:t>For IPv4 traffic specify 0.0.0.0/0 in the </a:t>
            </a:r>
            <a:r>
              <a:rPr lang="en-GB" sz="1600" b="1" dirty="0"/>
              <a:t>Destination</a:t>
            </a:r>
            <a:r>
              <a:rPr lang="en-GB" sz="1600" dirty="0"/>
              <a:t> box, and select the Internet gateway ID in the </a:t>
            </a:r>
            <a:r>
              <a:rPr lang="en-GB" sz="1600" b="1" dirty="0"/>
              <a:t>Target</a:t>
            </a:r>
            <a:r>
              <a:rPr lang="en-GB" sz="1600" dirty="0"/>
              <a:t> list.</a:t>
            </a:r>
          </a:p>
          <a:p>
            <a:pPr lvl="1">
              <a:buFont typeface="Wingdings" panose="05000000000000000000" pitchFamily="2" charset="2"/>
              <a:buChar char="Ø"/>
            </a:pPr>
            <a:r>
              <a:rPr lang="en-GB" sz="1600" dirty="0"/>
              <a:t>For IPv6 traffic, specify ::/0 in the </a:t>
            </a:r>
            <a:r>
              <a:rPr lang="en-GB" sz="1600" b="1" dirty="0"/>
              <a:t>Destination</a:t>
            </a:r>
            <a:r>
              <a:rPr lang="en-GB" sz="1600" dirty="0"/>
              <a:t> box, and select the Internet gateway ID in the </a:t>
            </a:r>
            <a:r>
              <a:rPr lang="en-GB" sz="1600" b="1" dirty="0"/>
              <a:t>Target</a:t>
            </a:r>
            <a:r>
              <a:rPr lang="en-GB" sz="1600" dirty="0"/>
              <a:t> list.</a:t>
            </a:r>
          </a:p>
          <a:p>
            <a:endParaRPr lang="en-GB" sz="16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Tree>
    <p:extLst>
      <p:ext uri="{BB962C8B-B14F-4D97-AF65-F5344CB8AC3E}">
        <p14:creationId xmlns:p14="http://schemas.microsoft.com/office/powerpoint/2010/main" val="29280096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Responsibility Model</a:t>
            </a:r>
            <a:endParaRPr lang="en-US" dirty="0"/>
          </a:p>
        </p:txBody>
      </p:sp>
      <p:sp>
        <p:nvSpPr>
          <p:cNvPr id="3" name="Content Placeholder 2"/>
          <p:cNvSpPr>
            <a:spLocks noGrp="1"/>
          </p:cNvSpPr>
          <p:nvPr>
            <p:ph idx="1"/>
          </p:nvPr>
        </p:nvSpPr>
        <p:spPr/>
        <p:txBody>
          <a:bodyPr>
            <a:normAutofit/>
          </a:bodyPr>
          <a:lstStyle/>
          <a:p>
            <a:r>
              <a:rPr lang="en-GB" sz="1400" dirty="0" smtClean="0"/>
              <a:t>The security of the cloud is managed by Amazon AWS provider</a:t>
            </a:r>
          </a:p>
          <a:p>
            <a:r>
              <a:rPr lang="en-GB" sz="1400" dirty="0" smtClean="0"/>
              <a:t>The security in the cloud is responsibility of the customer</a:t>
            </a:r>
          </a:p>
          <a:p>
            <a:r>
              <a:rPr lang="en-GB" sz="1400" b="1" dirty="0" smtClean="0"/>
              <a:t>Physical networking</a:t>
            </a:r>
            <a:r>
              <a:rPr lang="en-GB" sz="1400" dirty="0" smtClean="0"/>
              <a:t> comes as part of the responsibility of AWS</a:t>
            </a:r>
          </a:p>
        </p:txBody>
      </p:sp>
      <p:sp>
        <p:nvSpPr>
          <p:cNvPr id="4" name="Slide Number Placeholder 3"/>
          <p:cNvSpPr>
            <a:spLocks noGrp="1"/>
          </p:cNvSpPr>
          <p:nvPr>
            <p:ph type="sldNum" sz="quarter" idx="12"/>
          </p:nvPr>
        </p:nvSpPr>
        <p:spPr/>
        <p:txBody>
          <a:bodyPr/>
          <a:lstStyle/>
          <a:p>
            <a:fld id="{CF3BE448-F768-4AC5-8094-8F17F27BA907}" type="slidenum">
              <a:rPr lang="en-US" smtClean="0"/>
              <a:t>110</a:t>
            </a:fld>
            <a:endParaRPr lang="en-US"/>
          </a:p>
        </p:txBody>
      </p:sp>
    </p:spTree>
    <p:extLst>
      <p:ext uri="{BB962C8B-B14F-4D97-AF65-F5344CB8AC3E}">
        <p14:creationId xmlns:p14="http://schemas.microsoft.com/office/powerpoint/2010/main" val="24993382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AWS online documentation</a:t>
            </a:r>
            <a:endParaRPr lang="en-US" sz="16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111</a:t>
            </a:fld>
            <a:endParaRPr lang="en-US"/>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a:t>
            </a:r>
            <a:r>
              <a:rPr lang="en-GB" sz="1400" dirty="0" smtClean="0"/>
              <a:t>VPC</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a:t>
            </a:r>
            <a:r>
              <a:rPr lang="en-GB" sz="1400" dirty="0" smtClean="0">
                <a:solidFill>
                  <a:srgbClr val="FF0000"/>
                </a:solidFill>
              </a:rPr>
              <a:t>VPC</a:t>
            </a:r>
            <a:endParaRPr lang="en-GB" sz="1400"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
        <p:nvSpPr>
          <p:cNvPr id="4" name="Slide Number Placeholder 3"/>
          <p:cNvSpPr>
            <a:spLocks noGrp="1"/>
          </p:cNvSpPr>
          <p:nvPr>
            <p:ph type="sldNum" sz="quarter" idx="12"/>
          </p:nvPr>
        </p:nvSpPr>
        <p:spPr/>
        <p:txBody>
          <a:bodyPr/>
          <a:lstStyle/>
          <a:p>
            <a:fld id="{CF3BE448-F768-4AC5-8094-8F17F27BA907}" type="slidenum">
              <a:rPr lang="en-US" smtClean="0"/>
              <a:t>15</a:t>
            </a:fld>
            <a:endParaRPr lang="en-US"/>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16</a:t>
            </a:fld>
            <a:endParaRPr lang="en-US"/>
          </a:p>
        </p:txBody>
      </p:sp>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17</a:t>
            </a:fld>
            <a:endParaRPr lang="en-US"/>
          </a:p>
        </p:txBody>
      </p:sp>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
        <p:nvSpPr>
          <p:cNvPr id="4" name="Slide Number Placeholder 3"/>
          <p:cNvSpPr>
            <a:spLocks noGrp="1"/>
          </p:cNvSpPr>
          <p:nvPr>
            <p:ph type="sldNum" sz="quarter" idx="12"/>
          </p:nvPr>
        </p:nvSpPr>
        <p:spPr/>
        <p:txBody>
          <a:bodyPr/>
          <a:lstStyle/>
          <a:p>
            <a:fld id="{CF3BE448-F768-4AC5-8094-8F17F27BA907}" type="slidenum">
              <a:rPr lang="en-US" smtClean="0"/>
              <a:t>18</a:t>
            </a:fld>
            <a:endParaRPr lang="en-US"/>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a:t>
            </a:r>
            <a:r>
              <a:rPr lang="en-GB" sz="1400" b="1" dirty="0">
                <a:solidFill>
                  <a:srgbClr val="FF0000"/>
                </a:solidFill>
              </a:rPr>
              <a:t>single metric</a:t>
            </a:r>
            <a:r>
              <a:rPr lang="en-GB" sz="1400" dirty="0"/>
              <a:t>.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
        <p:nvSpPr>
          <p:cNvPr id="4" name="Slide Number Placeholder 3"/>
          <p:cNvSpPr>
            <a:spLocks noGrp="1"/>
          </p:cNvSpPr>
          <p:nvPr>
            <p:ph type="sldNum" sz="quarter" idx="12"/>
          </p:nvPr>
        </p:nvSpPr>
        <p:spPr/>
        <p:txBody>
          <a:bodyPr/>
          <a:lstStyle/>
          <a:p>
            <a:fld id="{CF3BE448-F768-4AC5-8094-8F17F27BA907}" type="slidenum">
              <a:rPr lang="en-US" smtClean="0"/>
              <a:t>19</a:t>
            </a:fld>
            <a:endParaRPr lang="en-US"/>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solidFill>
                  <a:srgbClr val="FF0000"/>
                </a:solidFill>
              </a:rPr>
              <a:t>5000</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20</a:t>
            </a:fld>
            <a:endParaRPr lang="en-US"/>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21</a:t>
            </a:fld>
            <a:endParaRPr lang="en-US"/>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a:t>
            </a:r>
            <a:r>
              <a:rPr lang="en-GB" sz="1400" b="1" dirty="0">
                <a:solidFill>
                  <a:srgbClr val="FF0000"/>
                </a:solidFill>
              </a:rPr>
              <a:t>Cloudwatch Monitoring scripts </a:t>
            </a:r>
            <a:r>
              <a:rPr lang="en-GB" sz="1400" dirty="0"/>
              <a:t>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a:t>
            </a:r>
            <a:r>
              <a:rPr lang="en-GB" sz="1400" dirty="0" smtClean="0">
                <a:solidFill>
                  <a:srgbClr val="FF0000"/>
                </a:solidFill>
              </a:rPr>
              <a:t>“</a:t>
            </a:r>
            <a:r>
              <a:rPr lang="en-GB" sz="1400" b="1" dirty="0" smtClean="0">
                <a:solidFill>
                  <a:srgbClr val="FF0000"/>
                </a:solidFill>
              </a:rPr>
              <a:t>put-metric-data”</a:t>
            </a:r>
            <a:r>
              <a:rPr lang="en-GB" sz="1400" dirty="0" smtClean="0"/>
              <a:t>. </a:t>
            </a:r>
            <a:r>
              <a:rPr lang="en-GB" sz="1400" dirty="0"/>
              <a:t>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a:t>
            </a:r>
            <a:r>
              <a:rPr lang="en-GB" sz="1400" b="1" dirty="0">
                <a:solidFill>
                  <a:srgbClr val="FF0000"/>
                </a:solidFill>
              </a:rPr>
              <a:t>dimension</a:t>
            </a:r>
            <a:r>
              <a:rPr lang="en-GB" sz="1400" dirty="0">
                <a:solidFill>
                  <a:srgbClr val="FF0000"/>
                </a:solidFill>
              </a:rPr>
              <a:t> </a:t>
            </a:r>
            <a:r>
              <a:rPr lang="en-GB" sz="1400" dirty="0"/>
              <a:t>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22</a:t>
            </a:fld>
            <a:endParaRPr lang="en-US"/>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23</a:t>
            </a:fld>
            <a:endParaRPr lang="en-US"/>
          </a:p>
        </p:txBody>
      </p:sp>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r>
              <a:rPr lang="en-GB" sz="1400" b="1" dirty="0" err="1" smtClean="0"/>
              <a:t>DeleteMessageQueue</a:t>
            </a:r>
            <a:r>
              <a:rPr lang="en-GB" sz="1400" dirty="0" smtClean="0"/>
              <a:t> – is NOT a valid command</a:t>
            </a:r>
          </a:p>
          <a:p>
            <a:r>
              <a:rPr lang="en-GB" sz="1400" dirty="0"/>
              <a:t>The SQS message retention period is configurable and can be set anywhere from </a:t>
            </a:r>
            <a:r>
              <a:rPr lang="en-GB" sz="1400" b="1" dirty="0"/>
              <a:t>1 minute to 2 weeks</a:t>
            </a:r>
            <a:r>
              <a:rPr lang="en-GB" sz="1400" dirty="0"/>
              <a:t>. </a:t>
            </a:r>
            <a:endParaRPr lang="en-GB" sz="1400" dirty="0" smtClean="0"/>
          </a:p>
          <a:p>
            <a:r>
              <a:rPr lang="en-GB" sz="1400" dirty="0" smtClean="0"/>
              <a:t>Maximum data size – </a:t>
            </a:r>
            <a:r>
              <a:rPr lang="en-GB" sz="1400" b="1" dirty="0" smtClean="0"/>
              <a:t>256 KB</a:t>
            </a:r>
          </a:p>
          <a:p>
            <a:r>
              <a:rPr lang="en-GB" sz="1400" dirty="0"/>
              <a:t>Amazon SQS supports </a:t>
            </a:r>
            <a:r>
              <a:rPr lang="en-GB" sz="1400" b="1" dirty="0"/>
              <a:t>SOAP and QUERY </a:t>
            </a:r>
            <a:r>
              <a:rPr lang="en-GB" sz="1400" b="1"/>
              <a:t>APIs </a:t>
            </a:r>
            <a:r>
              <a:rPr lang="en-GB" sz="1400" b="1" smtClean="0"/>
              <a:t>only</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24</a:t>
            </a:fld>
            <a:endParaRPr lang="en-US"/>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25</a:t>
            </a:fld>
            <a:endParaRPr lang="en-US"/>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26</a:t>
            </a:fld>
            <a:endParaRPr lang="en-US"/>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27</a:t>
            </a:fld>
            <a:endParaRPr lang="en-US"/>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
        <p:nvSpPr>
          <p:cNvPr id="4" name="Slide Number Placeholder 3"/>
          <p:cNvSpPr>
            <a:spLocks noGrp="1"/>
          </p:cNvSpPr>
          <p:nvPr>
            <p:ph type="sldNum" sz="quarter" idx="12"/>
          </p:nvPr>
        </p:nvSpPr>
        <p:spPr/>
        <p:txBody>
          <a:bodyPr/>
          <a:lstStyle/>
          <a:p>
            <a:fld id="{CF3BE448-F768-4AC5-8094-8F17F27BA907}" type="slidenum">
              <a:rPr lang="en-US" smtClean="0"/>
              <a:t>28</a:t>
            </a:fld>
            <a:endParaRPr lang="en-US"/>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29</a:t>
            </a:fld>
            <a:endParaRPr lang="en-US"/>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30</a:t>
            </a:fld>
            <a:endParaRPr lang="en-US"/>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31</a:t>
            </a:fld>
            <a:endParaRPr lang="en-US"/>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32</a:t>
            </a:fld>
            <a:endParaRPr lang="en-US"/>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r>
              <a:rPr lang="en-GB" sz="1400" dirty="0" smtClean="0"/>
              <a:t>In case of outage, the RDS automatically switches to a standby replica in another AZ if you have enabled </a:t>
            </a:r>
            <a:r>
              <a:rPr lang="en-GB" sz="1400" b="1" dirty="0" smtClean="0"/>
              <a:t>Multiple AZ</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33</a:t>
            </a:fld>
            <a:endParaRPr lang="en-US"/>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
        <p:nvSpPr>
          <p:cNvPr id="4" name="Slide Number Placeholder 3"/>
          <p:cNvSpPr>
            <a:spLocks noGrp="1"/>
          </p:cNvSpPr>
          <p:nvPr>
            <p:ph type="sldNum" sz="quarter" idx="12"/>
          </p:nvPr>
        </p:nvSpPr>
        <p:spPr/>
        <p:txBody>
          <a:bodyPr/>
          <a:lstStyle/>
          <a:p>
            <a:fld id="{CF3BE448-F768-4AC5-8094-8F17F27BA907}" type="slidenum">
              <a:rPr lang="en-US" smtClean="0"/>
              <a:t>34</a:t>
            </a:fld>
            <a:endParaRPr lang="en-US"/>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35</a:t>
            </a:fld>
            <a:endParaRPr lang="en-US"/>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36</a:t>
            </a:fld>
            <a:endParaRPr lang="en-US"/>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
        <p:nvSpPr>
          <p:cNvPr id="4" name="Slide Number Placeholder 3"/>
          <p:cNvSpPr>
            <a:spLocks noGrp="1"/>
          </p:cNvSpPr>
          <p:nvPr>
            <p:ph type="sldNum" sz="quarter" idx="12"/>
          </p:nvPr>
        </p:nvSpPr>
        <p:spPr/>
        <p:txBody>
          <a:bodyPr/>
          <a:lstStyle/>
          <a:p>
            <a:fld id="{CF3BE448-F768-4AC5-8094-8F17F27BA907}" type="slidenum">
              <a:rPr lang="en-US" smtClean="0"/>
              <a:t>37</a:t>
            </a:fld>
            <a:endParaRPr lang="en-US"/>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
        <p:nvSpPr>
          <p:cNvPr id="4" name="Slide Number Placeholder 3"/>
          <p:cNvSpPr>
            <a:spLocks noGrp="1"/>
          </p:cNvSpPr>
          <p:nvPr>
            <p:ph type="sldNum" sz="quarter" idx="12"/>
          </p:nvPr>
        </p:nvSpPr>
        <p:spPr/>
        <p:txBody>
          <a:bodyPr/>
          <a:lstStyle/>
          <a:p>
            <a:fld id="{CF3BE448-F768-4AC5-8094-8F17F27BA907}" type="slidenum">
              <a:rPr lang="en-US" smtClean="0"/>
              <a:t>38</a:t>
            </a:fld>
            <a:endParaRPr lang="en-US"/>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b="1" i="1" dirty="0">
                <a:solidFill>
                  <a:srgbClr val="FF0000"/>
                </a:solidFill>
              </a:rPr>
              <a:t>cloudfront.net</a:t>
            </a:r>
            <a:r>
              <a:rPr lang="en-GB" sz="1400" b="1" dirty="0">
                <a:solidFill>
                  <a:srgbClr val="FF0000"/>
                </a:solidFill>
              </a:rPr>
              <a:t> </a:t>
            </a:r>
            <a:r>
              <a:rPr lang="en-GB" sz="1400" dirty="0"/>
              <a:t>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r>
              <a:rPr lang="en-GB" sz="1400" dirty="0" smtClean="0"/>
              <a:t>CloudFront can handle data transfer rate </a:t>
            </a:r>
            <a:r>
              <a:rPr lang="en-GB" sz="1400" b="1" dirty="0" smtClean="0">
                <a:solidFill>
                  <a:srgbClr val="FF0000"/>
                </a:solidFill>
              </a:rPr>
              <a:t>1,000 MBPS and 1000 requests per second</a:t>
            </a:r>
            <a:endParaRPr lang="en-GB" sz="1400" b="1"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39</a:t>
            </a:fld>
            <a:endParaRPr lang="en-US"/>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FF000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a:t>
            </a:r>
            <a:r>
              <a:rPr lang="en-GB" sz="1400" dirty="0">
                <a:solidFill>
                  <a:srgbClr val="FF0000"/>
                </a:solidFill>
              </a:rPr>
              <a:t>routes</a:t>
            </a:r>
            <a:r>
              <a:rPr lang="en-GB" sz="1400" dirty="0"/>
              <a:t>,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a:t>
            </a:r>
            <a:r>
              <a:rPr lang="en-GB" sz="1400" b="1" dirty="0">
                <a:solidFill>
                  <a:srgbClr val="FF0000"/>
                </a:solidFill>
              </a:rPr>
              <a:t>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40</a:t>
            </a:fld>
            <a:endParaRPr lang="en-US"/>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CF3BE448-F768-4AC5-8094-8F17F27BA907}" type="slidenum">
              <a:rPr lang="en-US" smtClean="0"/>
              <a:t>41</a:t>
            </a:fld>
            <a:endParaRPr lang="en-US"/>
          </a:p>
        </p:txBody>
      </p:sp>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42</a:t>
            </a:fld>
            <a:endParaRPr lang="en-US"/>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p>
          <a:p>
            <a:r>
              <a:rPr lang="en-GB" sz="1400" b="1" dirty="0" smtClean="0"/>
              <a:t>List-stacks</a:t>
            </a:r>
            <a:r>
              <a:rPr lang="en-GB" sz="1400" dirty="0" smtClean="0"/>
              <a:t> command is used to list any of the stacks you have created or have deleted up to 90 days ago</a:t>
            </a:r>
            <a:endParaRPr lang="en-GB" sz="1400" dirty="0"/>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43</a:t>
            </a:fld>
            <a:endParaRPr lang="en-US"/>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solidFill>
                  <a:srgbClr val="FF0000"/>
                </a:solidFill>
              </a:rPr>
              <a:t>TCP protocol </a:t>
            </a:r>
          </a:p>
          <a:p>
            <a:r>
              <a:rPr lang="en-GB" sz="1400" dirty="0"/>
              <a:t>When a user is configuring ELB and registering the EC2 instances with it, ELB will create a </a:t>
            </a:r>
            <a:r>
              <a:rPr lang="en-GB" sz="1400" b="1" dirty="0"/>
              <a:t>source security group</a:t>
            </a:r>
            <a:r>
              <a:rPr lang="en-GB" sz="1400" dirty="0"/>
              <a:t>.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44</a:t>
            </a:fld>
            <a:endParaRPr lang="en-US"/>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Security Policy.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p>
          <a:p>
            <a:r>
              <a:rPr lang="en-GB" sz="1400" b="1" dirty="0" smtClean="0"/>
              <a:t>Controller service </a:t>
            </a:r>
            <a:r>
              <a:rPr lang="en-GB" sz="1400" dirty="0" smtClean="0"/>
              <a:t>is responsible for monitoring the Load </a:t>
            </a:r>
            <a:r>
              <a:rPr lang="en-GB" sz="1400" dirty="0" smtClean="0"/>
              <a:t>Balancers</a:t>
            </a:r>
          </a:p>
          <a:p>
            <a:r>
              <a:rPr lang="en-GB" sz="1400" dirty="0"/>
              <a:t>The SSL and TLS protocols use an </a:t>
            </a:r>
            <a:r>
              <a:rPr lang="en-GB" sz="1400" b="1" dirty="0"/>
              <a:t>X.509 certificate</a:t>
            </a:r>
            <a:r>
              <a:rPr lang="en-GB" sz="1400" dirty="0"/>
              <a:t> (SSL/TLS server certificate) to authenticate both the client and the back-end </a:t>
            </a:r>
            <a:r>
              <a:rPr lang="en-GB" sz="1400" dirty="0" smtClean="0"/>
              <a:t>application</a:t>
            </a:r>
          </a:p>
          <a:p>
            <a:r>
              <a:rPr lang="en-GB" sz="1400" dirty="0" smtClean="0"/>
              <a:t>ELB </a:t>
            </a:r>
            <a:r>
              <a:rPr lang="en-GB" sz="1400" b="1" dirty="0" smtClean="0">
                <a:solidFill>
                  <a:srgbClr val="FF0000"/>
                </a:solidFill>
              </a:rPr>
              <a:t>can’t have multiple SSL certificates </a:t>
            </a:r>
            <a:r>
              <a:rPr lang="en-GB" sz="1400" dirty="0" smtClean="0"/>
              <a:t>on load balancer</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45</a:t>
            </a:fld>
            <a:endParaRPr lang="en-US"/>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46</a:t>
            </a:fld>
            <a:endParaRPr lang="en-US"/>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r>
              <a:rPr lang="en-GB" sz="1400" dirty="0" smtClean="0"/>
              <a:t>.</a:t>
            </a:r>
          </a:p>
          <a:p>
            <a:r>
              <a:rPr lang="en-GB" sz="1400" b="1" dirty="0" smtClean="0"/>
              <a:t>Partial upfront, All upfront and No upfront </a:t>
            </a:r>
            <a:r>
              <a:rPr lang="en-GB" sz="1400" dirty="0" smtClean="0"/>
              <a:t>– payment options are associated with Reserved Instances</a:t>
            </a:r>
          </a:p>
          <a:p>
            <a:r>
              <a:rPr lang="en-GB" sz="1400" dirty="0" smtClean="0"/>
              <a:t>Shuffle </a:t>
            </a:r>
            <a:r>
              <a:rPr lang="en-GB" sz="1400" dirty="0" err="1" smtClean="0"/>
              <a:t>Sharding</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47</a:t>
            </a:fld>
            <a:endParaRPr lang="en-US"/>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
        <p:nvSpPr>
          <p:cNvPr id="4" name="Slide Number Placeholder 3"/>
          <p:cNvSpPr>
            <a:spLocks noGrp="1"/>
          </p:cNvSpPr>
          <p:nvPr>
            <p:ph type="sldNum" sz="quarter" idx="12"/>
          </p:nvPr>
        </p:nvSpPr>
        <p:spPr/>
        <p:txBody>
          <a:bodyPr/>
          <a:lstStyle/>
          <a:p>
            <a:fld id="{CF3BE448-F768-4AC5-8094-8F17F27BA907}" type="slidenum">
              <a:rPr lang="en-US" smtClean="0"/>
              <a:t>48</a:t>
            </a:fld>
            <a:endParaRPr lang="en-US"/>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49</a:t>
            </a:fld>
            <a:endParaRPr lang="en-US"/>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a:t>
            </a:r>
            <a:r>
              <a:rPr lang="en-GB" sz="1400" dirty="0">
                <a:solidFill>
                  <a:srgbClr val="FF0000"/>
                </a:solidFill>
              </a:rPr>
              <a:t>multiple customer gateways</a:t>
            </a:r>
            <a:r>
              <a:rPr lang="en-GB" sz="1400" dirty="0"/>
              <a:t>.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a:t>
            </a:r>
            <a:r>
              <a:rPr lang="en-GB" sz="1400" dirty="0">
                <a:solidFill>
                  <a:srgbClr val="FF0000"/>
                </a:solidFill>
              </a:rPr>
              <a:t>standard for passing configuration information </a:t>
            </a:r>
            <a:r>
              <a:rPr lang="en-GB" sz="1400" dirty="0"/>
              <a:t>to hosts on a TCP/IP network. In AWS, after you create a set of DHCP options, you can't modify them. If you want your VPC to use a different set of DHCP options, you must create a new set and associate them with your VPC. </a:t>
            </a:r>
            <a:r>
              <a:rPr lang="en-GB" sz="1400" dirty="0">
                <a:solidFill>
                  <a:srgbClr val="FF0000"/>
                </a:solidFill>
              </a:rPr>
              <a:t>You can also set up your VPC to use no DHCP options at all</a:t>
            </a:r>
            <a:r>
              <a:rPr lang="en-GB" sz="1400" dirty="0" smtClean="0">
                <a:solidFill>
                  <a:srgbClr val="FF0000"/>
                </a:solidFill>
              </a:rPr>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50</a:t>
            </a:fld>
            <a:endParaRPr lang="en-US"/>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51</a:t>
            </a:fld>
            <a:endParaRPr lang="en-US"/>
          </a:p>
        </p:txBody>
      </p:sp>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52</a:t>
            </a:fld>
            <a:endParaRPr lang="en-US"/>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a:t>
            </a:r>
            <a:r>
              <a:rPr lang="en-GB" sz="1400" b="1" dirty="0">
                <a:solidFill>
                  <a:srgbClr val="FF0000"/>
                </a:solidFill>
              </a:rPr>
              <a:t>not</a:t>
            </a:r>
            <a:r>
              <a:rPr lang="en-GB" sz="1400" dirty="0"/>
              <a: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a:t>
            </a:r>
            <a:r>
              <a:rPr lang="en-GB" sz="1400" b="1" dirty="0">
                <a:solidFill>
                  <a:srgbClr val="FF0000"/>
                </a:solidFill>
              </a:rPr>
              <a:t>not associated with your AWS account</a:t>
            </a:r>
            <a:r>
              <a:rPr lang="en-GB" sz="1400" dirty="0"/>
              <a:t>. When a public IP address is disassociated from your instance, it is released back into the public IPv4 address pool, and you cannot reuse </a:t>
            </a:r>
            <a:r>
              <a:rPr lang="en-GB" sz="1400" dirty="0" smtClean="0"/>
              <a:t>it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53</a:t>
            </a:fld>
            <a:endParaRPr lang="en-US"/>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a:t>
            </a:r>
            <a:r>
              <a:rPr lang="en-US" dirty="0" smtClean="0"/>
              <a:t>Instance – Meta Data</a:t>
            </a:r>
            <a:endParaRPr lang="en-US" dirty="0"/>
          </a:p>
        </p:txBody>
      </p:sp>
      <p:sp>
        <p:nvSpPr>
          <p:cNvPr id="3" name="Content Placeholder 2"/>
          <p:cNvSpPr>
            <a:spLocks noGrp="1"/>
          </p:cNvSpPr>
          <p:nvPr>
            <p:ph idx="1"/>
          </p:nvPr>
        </p:nvSpPr>
        <p:spPr/>
        <p:txBody>
          <a:bodyPr>
            <a:normAutofit/>
          </a:bodyPr>
          <a:lstStyle/>
          <a:p>
            <a:r>
              <a:rPr lang="en-GB" sz="1600" i="1" dirty="0"/>
              <a:t>Instance metadata</a:t>
            </a:r>
            <a:r>
              <a:rPr lang="en-GB" sz="1600" dirty="0"/>
              <a:t> is data about your instance that you can use to configure or manage the running instance. </a:t>
            </a:r>
            <a:endParaRPr lang="en-GB" sz="1600" dirty="0" smtClean="0"/>
          </a:p>
          <a:p>
            <a:r>
              <a:rPr lang="en-GB" sz="1600" dirty="0"/>
              <a:t>EC2 instances can also include </a:t>
            </a:r>
            <a:r>
              <a:rPr lang="en-GB" sz="1600" b="1" i="1" dirty="0">
                <a:solidFill>
                  <a:srgbClr val="FF0000"/>
                </a:solidFill>
              </a:rPr>
              <a:t>dynamic data</a:t>
            </a:r>
            <a:r>
              <a:rPr lang="en-GB" sz="1600" dirty="0"/>
              <a:t>, such as an instance identity document that is generated when the instance is launched. </a:t>
            </a:r>
            <a:endParaRPr lang="en-GB" sz="1600" dirty="0" smtClean="0"/>
          </a:p>
          <a:p>
            <a:r>
              <a:rPr lang="en-GB" sz="1600" dirty="0" smtClean="0"/>
              <a:t>Instance metadata categories:-</a:t>
            </a:r>
          </a:p>
          <a:p>
            <a:pPr lvl="1"/>
            <a:r>
              <a:rPr lang="en-GB" sz="1600" dirty="0" err="1" smtClean="0"/>
              <a:t>iam</a:t>
            </a:r>
            <a:r>
              <a:rPr lang="en-GB" sz="1600" dirty="0" smtClean="0"/>
              <a:t>/info</a:t>
            </a:r>
          </a:p>
          <a:p>
            <a:pPr lvl="1"/>
            <a:r>
              <a:rPr lang="en-GB" sz="1600" dirty="0" err="1" smtClean="0"/>
              <a:t>iam</a:t>
            </a:r>
            <a:r>
              <a:rPr lang="en-GB" sz="1600" dirty="0" smtClean="0"/>
              <a:t>/security-credentials/</a:t>
            </a:r>
            <a:r>
              <a:rPr lang="en-GB" sz="1600" i="1" dirty="0" smtClean="0"/>
              <a:t>role-name</a:t>
            </a:r>
          </a:p>
          <a:p>
            <a:pPr lvl="1"/>
            <a:r>
              <a:rPr lang="en-GB" sz="1600" dirty="0" smtClean="0"/>
              <a:t>instance-action</a:t>
            </a:r>
          </a:p>
          <a:p>
            <a:r>
              <a:rPr lang="en-GB" sz="1600" dirty="0" smtClean="0"/>
              <a:t>Commands:-</a:t>
            </a:r>
          </a:p>
          <a:p>
            <a:pPr lvl="1"/>
            <a:r>
              <a:rPr lang="en-GB" sz="1600" b="1" dirty="0" smtClean="0"/>
              <a:t>curl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GET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curl </a:t>
            </a:r>
            <a:r>
              <a:rPr lang="en-GB" sz="1600" b="1" dirty="0">
                <a:hlinkClick r:id="rId3"/>
              </a:rPr>
              <a:t>http://</a:t>
            </a:r>
            <a:r>
              <a:rPr lang="en-GB" sz="1600" b="1" dirty="0" smtClean="0">
                <a:hlinkClick r:id="rId3"/>
              </a:rPr>
              <a:t>169.254.169.254/latest/meta-data/local-hostname</a:t>
            </a:r>
            <a:endParaRPr lang="en-GB" sz="1600" b="1" dirty="0" smtClean="0"/>
          </a:p>
          <a:p>
            <a:pPr lvl="1"/>
            <a:r>
              <a:rPr lang="en-GB" sz="1600" b="1" dirty="0"/>
              <a:t>curl http://169.254.169.254/latest/meta-data/public-hostname</a:t>
            </a:r>
          </a:p>
        </p:txBody>
      </p:sp>
      <p:sp>
        <p:nvSpPr>
          <p:cNvPr id="4" name="Slide Number Placeholder 3"/>
          <p:cNvSpPr>
            <a:spLocks noGrp="1"/>
          </p:cNvSpPr>
          <p:nvPr>
            <p:ph type="sldNum" sz="quarter" idx="12"/>
          </p:nvPr>
        </p:nvSpPr>
        <p:spPr/>
        <p:txBody>
          <a:bodyPr/>
          <a:lstStyle/>
          <a:p>
            <a:fld id="{CF3BE448-F768-4AC5-8094-8F17F27BA907}" type="slidenum">
              <a:rPr lang="en-US" smtClean="0"/>
              <a:t>54</a:t>
            </a:fld>
            <a:endParaRPr lang="en-US"/>
          </a:p>
        </p:txBody>
      </p:sp>
    </p:spTree>
    <p:extLst>
      <p:ext uri="{BB962C8B-B14F-4D97-AF65-F5344CB8AC3E}">
        <p14:creationId xmlns:p14="http://schemas.microsoft.com/office/powerpoint/2010/main" val="771627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a:t>
            </a:r>
            <a:r>
              <a:rPr lang="en-US" dirty="0" smtClean="0"/>
              <a:t>Instance – User Data</a:t>
            </a:r>
            <a:endParaRPr lang="en-US" dirty="0"/>
          </a:p>
        </p:txBody>
      </p:sp>
      <p:sp>
        <p:nvSpPr>
          <p:cNvPr id="3" name="Content Placeholder 2"/>
          <p:cNvSpPr>
            <a:spLocks noGrp="1"/>
          </p:cNvSpPr>
          <p:nvPr>
            <p:ph idx="1"/>
          </p:nvPr>
        </p:nvSpPr>
        <p:spPr/>
        <p:txBody>
          <a:bodyPr>
            <a:normAutofit/>
          </a:bodyPr>
          <a:lstStyle/>
          <a:p>
            <a:r>
              <a:rPr lang="en-GB" sz="1400" dirty="0"/>
              <a:t>When you launch an instance in Amazon EC2, you have the option of passing user data to the instance that can be used to perform common automated configuration tasks and even run scripts after the instance starts. You can pass two types of user data to Amazon EC2: shell scripts and cloud-</a:t>
            </a:r>
            <a:r>
              <a:rPr lang="en-GB" sz="1400" dirty="0" err="1"/>
              <a:t>init</a:t>
            </a:r>
            <a:r>
              <a:rPr lang="en-GB" sz="1400" dirty="0"/>
              <a:t> directives. You can also pass this data into the launch wizard as plain text, as a file (this is useful for launching instances using the command line tools), or as base64-encoded text (for API calls).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55</a:t>
            </a:fld>
            <a:endParaRPr lang="en-US"/>
          </a:p>
        </p:txBody>
      </p:sp>
    </p:spTree>
    <p:extLst>
      <p:ext uri="{BB962C8B-B14F-4D97-AF65-F5344CB8AC3E}">
        <p14:creationId xmlns:p14="http://schemas.microsoft.com/office/powerpoint/2010/main" val="7080051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56</a:t>
            </a:fld>
            <a:endParaRPr lang="en-US"/>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
        <p:nvSpPr>
          <p:cNvPr id="4" name="Slide Number Placeholder 3"/>
          <p:cNvSpPr>
            <a:spLocks noGrp="1"/>
          </p:cNvSpPr>
          <p:nvPr>
            <p:ph type="sldNum" sz="quarter" idx="12"/>
          </p:nvPr>
        </p:nvSpPr>
        <p:spPr/>
        <p:txBody>
          <a:bodyPr/>
          <a:lstStyle/>
          <a:p>
            <a:fld id="{CF3BE448-F768-4AC5-8094-8F17F27BA907}" type="slidenum">
              <a:rPr lang="en-US" smtClean="0"/>
              <a:t>57</a:t>
            </a:fld>
            <a:endParaRPr lang="en-US"/>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58</a:t>
            </a:fld>
            <a:endParaRPr lang="en-US"/>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59</a:t>
            </a:fld>
            <a:endParaRPr lang="en-US"/>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r>
              <a:rPr lang="en-GB" sz="1400" b="1" dirty="0" smtClean="0"/>
              <a:t>.</a:t>
            </a:r>
          </a:p>
          <a:p>
            <a:r>
              <a:rPr lang="en-GB" sz="1400" dirty="0" smtClean="0"/>
              <a:t>The default number of </a:t>
            </a:r>
            <a:r>
              <a:rPr lang="en-GB" sz="1400" b="1" dirty="0" smtClean="0">
                <a:solidFill>
                  <a:srgbClr val="FF0000"/>
                </a:solidFill>
              </a:rPr>
              <a:t>subnets per VPC is 200</a:t>
            </a:r>
            <a:endParaRPr lang="en-GB" sz="1400" b="1" dirty="0">
              <a:solidFill>
                <a:srgbClr val="FF0000"/>
              </a:solidFill>
            </a:endParaRPr>
          </a:p>
          <a:p>
            <a:endParaRPr lang="en-GB" sz="1400"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EC2 hosted DNS instance that does zone transfers from the internal DNS, and allows itself to be queried by external servers.</a:t>
            </a:r>
          </a:p>
        </p:txBody>
      </p:sp>
      <p:sp>
        <p:nvSpPr>
          <p:cNvPr id="4" name="Slide Number Placeholder 3"/>
          <p:cNvSpPr>
            <a:spLocks noGrp="1"/>
          </p:cNvSpPr>
          <p:nvPr>
            <p:ph type="sldNum" sz="quarter" idx="12"/>
          </p:nvPr>
        </p:nvSpPr>
        <p:spPr/>
        <p:txBody>
          <a:bodyPr/>
          <a:lstStyle/>
          <a:p>
            <a:fld id="{CF3BE448-F768-4AC5-8094-8F17F27BA907}" type="slidenum">
              <a:rPr lang="en-US" smtClean="0"/>
              <a:t>60</a:t>
            </a:fld>
            <a:endParaRPr lang="en-US"/>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61</a:t>
            </a:fld>
            <a:endParaRPr lang="en-US"/>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62</a:t>
            </a:fld>
            <a:endParaRPr lang="en-US"/>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p>
          <a:p>
            <a:r>
              <a:rPr lang="en-GB" sz="1400" b="1" dirty="0" smtClean="0"/>
              <a:t>AWS: secure transport</a:t>
            </a:r>
            <a:r>
              <a:rPr lang="en-GB" sz="1400" dirty="0" smtClean="0"/>
              <a:t> – IAM policy condition key to check whether the request was sent using SSL</a:t>
            </a:r>
          </a:p>
          <a:p>
            <a:r>
              <a:rPr lang="en-GB" sz="1400" dirty="0" smtClean="0"/>
              <a:t>IAM is available through </a:t>
            </a:r>
            <a:r>
              <a:rPr lang="en-GB" sz="1400" b="1" dirty="0" smtClean="0">
                <a:solidFill>
                  <a:srgbClr val="FF0000"/>
                </a:solidFill>
              </a:rPr>
              <a:t>AWS management console, CLI, IAM QUERY API</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63</a:t>
            </a:fld>
            <a:endParaRPr lang="en-US"/>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64</a:t>
            </a:fld>
            <a:endParaRPr lang="en-US"/>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65</a:t>
            </a:fld>
            <a:endParaRPr lang="en-US"/>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p>
        </p:txBody>
      </p:sp>
      <p:sp>
        <p:nvSpPr>
          <p:cNvPr id="4" name="Slide Number Placeholder 3"/>
          <p:cNvSpPr>
            <a:spLocks noGrp="1"/>
          </p:cNvSpPr>
          <p:nvPr>
            <p:ph type="sldNum" sz="quarter" idx="12"/>
          </p:nvPr>
        </p:nvSpPr>
        <p:spPr/>
        <p:txBody>
          <a:bodyPr/>
          <a:lstStyle/>
          <a:p>
            <a:fld id="{CF3BE448-F768-4AC5-8094-8F17F27BA907}" type="slidenum">
              <a:rPr lang="en-US" smtClean="0"/>
              <a:t>66</a:t>
            </a:fld>
            <a:endParaRPr lang="en-US"/>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
        <p:nvSpPr>
          <p:cNvPr id="4" name="Slide Number Placeholder 3"/>
          <p:cNvSpPr>
            <a:spLocks noGrp="1"/>
          </p:cNvSpPr>
          <p:nvPr>
            <p:ph type="sldNum" sz="quarter" idx="12"/>
          </p:nvPr>
        </p:nvSpPr>
        <p:spPr/>
        <p:txBody>
          <a:bodyPr/>
          <a:lstStyle/>
          <a:p>
            <a:fld id="{CF3BE448-F768-4AC5-8094-8F17F27BA907}" type="slidenum">
              <a:rPr lang="en-US" smtClean="0"/>
              <a:t>67</a:t>
            </a:fld>
            <a:endParaRPr lang="en-US"/>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68</a:t>
            </a:fld>
            <a:endParaRPr lang="en-US"/>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69</a:t>
            </a:fld>
            <a:endParaRPr lang="en-US"/>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
        <p:nvSpPr>
          <p:cNvPr id="4" name="Slide Number Placeholder 3"/>
          <p:cNvSpPr>
            <a:spLocks noGrp="1"/>
          </p:cNvSpPr>
          <p:nvPr>
            <p:ph type="sldNum" sz="quarter" idx="12"/>
          </p:nvPr>
        </p:nvSpPr>
        <p:spPr/>
        <p:txBody>
          <a:bodyPr/>
          <a:lstStyle/>
          <a:p>
            <a:fld id="{CF3BE448-F768-4AC5-8094-8F17F27BA907}" type="slidenum">
              <a:rPr lang="en-US" smtClean="0"/>
              <a:t>70</a:t>
            </a:fld>
            <a:endParaRPr lang="en-US"/>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
        <p:nvSpPr>
          <p:cNvPr id="4" name="Slide Number Placeholder 3"/>
          <p:cNvSpPr>
            <a:spLocks noGrp="1"/>
          </p:cNvSpPr>
          <p:nvPr>
            <p:ph type="sldNum" sz="quarter" idx="12"/>
          </p:nvPr>
        </p:nvSpPr>
        <p:spPr/>
        <p:txBody>
          <a:bodyPr/>
          <a:lstStyle/>
          <a:p>
            <a:fld id="{CF3BE448-F768-4AC5-8094-8F17F27BA907}" type="slidenum">
              <a:rPr lang="en-US" smtClean="0"/>
              <a:t>71</a:t>
            </a:fld>
            <a:endParaRPr lang="en-US"/>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
        <p:nvSpPr>
          <p:cNvPr id="4" name="Slide Number Placeholder 3"/>
          <p:cNvSpPr>
            <a:spLocks noGrp="1"/>
          </p:cNvSpPr>
          <p:nvPr>
            <p:ph type="sldNum" sz="quarter" idx="12"/>
          </p:nvPr>
        </p:nvSpPr>
        <p:spPr/>
        <p:txBody>
          <a:bodyPr/>
          <a:lstStyle/>
          <a:p>
            <a:fld id="{CF3BE448-F768-4AC5-8094-8F17F27BA907}" type="slidenum">
              <a:rPr lang="en-US" smtClean="0"/>
              <a:t>72</a:t>
            </a:fld>
            <a:endParaRPr lang="en-US"/>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
        <p:nvSpPr>
          <p:cNvPr id="4" name="Slide Number Placeholder 3"/>
          <p:cNvSpPr>
            <a:spLocks noGrp="1"/>
          </p:cNvSpPr>
          <p:nvPr>
            <p:ph type="sldNum" sz="quarter" idx="12"/>
          </p:nvPr>
        </p:nvSpPr>
        <p:spPr/>
        <p:txBody>
          <a:bodyPr/>
          <a:lstStyle/>
          <a:p>
            <a:fld id="{CF3BE448-F768-4AC5-8094-8F17F27BA907}" type="slidenum">
              <a:rPr lang="en-US" smtClean="0"/>
              <a:t>73</a:t>
            </a:fld>
            <a:endParaRPr lang="en-US"/>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74</a:t>
            </a:fld>
            <a:endParaRPr lang="en-US"/>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
        <p:nvSpPr>
          <p:cNvPr id="4" name="Slide Number Placeholder 3"/>
          <p:cNvSpPr>
            <a:spLocks noGrp="1"/>
          </p:cNvSpPr>
          <p:nvPr>
            <p:ph type="sldNum" sz="quarter" idx="12"/>
          </p:nvPr>
        </p:nvSpPr>
        <p:spPr/>
        <p:txBody>
          <a:bodyPr/>
          <a:lstStyle/>
          <a:p>
            <a:fld id="{CF3BE448-F768-4AC5-8094-8F17F27BA907}" type="slidenum">
              <a:rPr lang="en-US" smtClean="0"/>
              <a:t>75</a:t>
            </a:fld>
            <a:endParaRPr lang="en-US"/>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Life Cycle Policies</a:t>
            </a:r>
            <a:endParaRPr lang="en-US" dirty="0"/>
          </a:p>
        </p:txBody>
      </p:sp>
      <p:sp>
        <p:nvSpPr>
          <p:cNvPr id="3" name="Content Placeholder 2"/>
          <p:cNvSpPr>
            <a:spLocks noGrp="1"/>
          </p:cNvSpPr>
          <p:nvPr>
            <p:ph idx="1"/>
          </p:nvPr>
        </p:nvSpPr>
        <p:spPr/>
        <p:txBody>
          <a:bodyPr>
            <a:normAutofit/>
          </a:bodyPr>
          <a:lstStyle/>
          <a:p>
            <a:r>
              <a:rPr lang="en-GB" sz="1400" dirty="0" smtClean="0"/>
              <a:t>Need to </a:t>
            </a:r>
            <a:r>
              <a:rPr lang="en-GB" sz="1400" b="1" dirty="0" smtClean="0"/>
              <a:t>enable bucket versioning</a:t>
            </a:r>
            <a:r>
              <a:rPr lang="en-GB" sz="1400" dirty="0" smtClean="0"/>
              <a:t> to manage S3 lifecycle policies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76</a:t>
            </a:fld>
            <a:endParaRPr lang="en-US"/>
          </a:p>
        </p:txBody>
      </p:sp>
    </p:spTree>
    <p:extLst>
      <p:ext uri="{BB962C8B-B14F-4D97-AF65-F5344CB8AC3E}">
        <p14:creationId xmlns:p14="http://schemas.microsoft.com/office/powerpoint/2010/main" val="3129778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77</a:t>
            </a:fld>
            <a:endParaRPr lang="en-US"/>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78</a:t>
            </a:fld>
            <a:endParaRPr lang="en-US"/>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79</a:t>
            </a:fld>
            <a:endParaRPr lang="en-US"/>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
        <p:nvSpPr>
          <p:cNvPr id="4" name="Slide Number Placeholder 3"/>
          <p:cNvSpPr>
            <a:spLocks noGrp="1"/>
          </p:cNvSpPr>
          <p:nvPr>
            <p:ph type="sldNum" sz="quarter" idx="12"/>
          </p:nvPr>
        </p:nvSpPr>
        <p:spPr/>
        <p:txBody>
          <a:bodyPr/>
          <a:lstStyle/>
          <a:p>
            <a:fld id="{CF3BE448-F768-4AC5-8094-8F17F27BA907}" type="slidenum">
              <a:rPr lang="en-US" smtClean="0"/>
              <a:t>80</a:t>
            </a:fld>
            <a:endParaRPr lang="en-US"/>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81</a:t>
            </a:fld>
            <a:endParaRPr lang="en-US"/>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82</a:t>
            </a:fld>
            <a:endParaRPr lang="en-US"/>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a:t>AWS </a:t>
            </a:r>
            <a:r>
              <a:rPr lang="en-GB" sz="1400" dirty="0" err="1"/>
              <a:t>OpsWorks</a:t>
            </a:r>
            <a:r>
              <a:rPr lang="en-GB" sz="1400" dirty="0"/>
              <a:t> is a </a:t>
            </a:r>
            <a:r>
              <a:rPr lang="en-GB" sz="1400" b="1" dirty="0">
                <a:solidFill>
                  <a:srgbClr val="FF0000"/>
                </a:solidFill>
              </a:rPr>
              <a:t>configuration management service </a:t>
            </a:r>
            <a:r>
              <a:rPr lang="en-GB" sz="1400" dirty="0"/>
              <a:t>that provides managed instances of Chef and Puppet. Chef and Puppet are automation platforms that allow you to use code to automate the configurations of your servers.</a:t>
            </a:r>
            <a:endParaRPr lang="en-GB" sz="1400" dirty="0" smtClean="0"/>
          </a:p>
          <a:p>
            <a:r>
              <a:rPr lang="en-GB" sz="1400" dirty="0" err="1" smtClean="0"/>
              <a:t>Opswork</a:t>
            </a:r>
            <a:r>
              <a:rPr lang="en-GB" sz="1400" dirty="0" smtClean="0"/>
              <a:t> </a:t>
            </a:r>
            <a:r>
              <a:rPr lang="en-GB" sz="1400" dirty="0" smtClean="0"/>
              <a:t>service can implement </a:t>
            </a:r>
            <a:r>
              <a:rPr lang="en-GB" sz="1400" b="1" dirty="0" smtClean="0"/>
              <a:t>Chef Recipes </a:t>
            </a:r>
          </a:p>
          <a:p>
            <a:r>
              <a:rPr lang="en-GB" sz="1400" dirty="0" smtClean="0"/>
              <a:t>Cloudwatch – Detailed mode is enabled by </a:t>
            </a:r>
            <a:r>
              <a:rPr lang="en-GB" sz="1400" dirty="0" smtClean="0"/>
              <a:t>default</a:t>
            </a:r>
          </a:p>
        </p:txBody>
      </p:sp>
      <p:sp>
        <p:nvSpPr>
          <p:cNvPr id="4" name="Slide Number Placeholder 3"/>
          <p:cNvSpPr>
            <a:spLocks noGrp="1"/>
          </p:cNvSpPr>
          <p:nvPr>
            <p:ph type="sldNum" sz="quarter" idx="12"/>
          </p:nvPr>
        </p:nvSpPr>
        <p:spPr/>
        <p:txBody>
          <a:bodyPr/>
          <a:lstStyle/>
          <a:p>
            <a:fld id="{CF3BE448-F768-4AC5-8094-8F17F27BA907}" type="slidenum">
              <a:rPr lang="en-US" smtClean="0"/>
              <a:t>83</a:t>
            </a:fld>
            <a:endParaRPr lang="en-US"/>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a:t>
            </a:r>
            <a:r>
              <a:rPr lang="en-GB" sz="1400" dirty="0" smtClean="0"/>
              <a:t>once</a:t>
            </a:r>
          </a:p>
          <a:p>
            <a:r>
              <a:rPr lang="en-GB" sz="1400" dirty="0" smtClean="0"/>
              <a:t>Cluster states:-</a:t>
            </a:r>
          </a:p>
          <a:p>
            <a:pPr lvl="1">
              <a:buFont typeface="Wingdings" panose="05000000000000000000" pitchFamily="2" charset="2"/>
              <a:buChar char="Ø"/>
            </a:pPr>
            <a:r>
              <a:rPr lang="en-GB" sz="1400" dirty="0"/>
              <a:t>STARTING – The cluster provisions, starts, and configures EC2 </a:t>
            </a:r>
            <a:r>
              <a:rPr lang="en-GB" sz="1400" dirty="0" smtClean="0"/>
              <a:t>instances.</a:t>
            </a:r>
          </a:p>
          <a:p>
            <a:pPr lvl="1">
              <a:buFont typeface="Wingdings" panose="05000000000000000000" pitchFamily="2" charset="2"/>
              <a:buChar char="Ø"/>
            </a:pPr>
            <a:r>
              <a:rPr lang="en-GB" sz="1400" dirty="0" smtClean="0"/>
              <a:t>BOOTSTRAPPING </a:t>
            </a:r>
            <a:r>
              <a:rPr lang="en-GB" sz="1400" dirty="0"/>
              <a:t>– Bootstrap actions are being executed on the </a:t>
            </a:r>
            <a:r>
              <a:rPr lang="en-GB" sz="1400" dirty="0" smtClean="0"/>
              <a:t>cluster.</a:t>
            </a:r>
          </a:p>
          <a:p>
            <a:pPr lvl="1">
              <a:buFont typeface="Wingdings" panose="05000000000000000000" pitchFamily="2" charset="2"/>
              <a:buChar char="Ø"/>
            </a:pPr>
            <a:r>
              <a:rPr lang="en-GB" sz="1400" dirty="0" smtClean="0"/>
              <a:t>RUNNING </a:t>
            </a:r>
            <a:r>
              <a:rPr lang="en-GB" sz="1400" dirty="0"/>
              <a:t>– A step for the cluster is currently being </a:t>
            </a:r>
            <a:r>
              <a:rPr lang="en-GB" sz="1400" dirty="0" smtClean="0"/>
              <a:t>run.</a:t>
            </a:r>
          </a:p>
          <a:p>
            <a:pPr lvl="1">
              <a:buFont typeface="Wingdings" panose="05000000000000000000" pitchFamily="2" charset="2"/>
              <a:buChar char="Ø"/>
            </a:pPr>
            <a:r>
              <a:rPr lang="en-GB" sz="1400" dirty="0" smtClean="0"/>
              <a:t>WAITING </a:t>
            </a:r>
            <a:r>
              <a:rPr lang="en-GB" sz="1400" dirty="0"/>
              <a:t>– The cluster is currently active, but has no steps to </a:t>
            </a:r>
            <a:r>
              <a:rPr lang="en-GB" sz="1400" dirty="0" smtClean="0"/>
              <a:t>run.</a:t>
            </a:r>
          </a:p>
          <a:p>
            <a:pPr lvl="1">
              <a:buFont typeface="Wingdings" panose="05000000000000000000" pitchFamily="2" charset="2"/>
              <a:buChar char="Ø"/>
            </a:pPr>
            <a:r>
              <a:rPr lang="en-GB" sz="1400" dirty="0" smtClean="0"/>
              <a:t>TERMINATING </a:t>
            </a:r>
            <a:r>
              <a:rPr lang="en-GB" sz="1400" dirty="0"/>
              <a:t>- The cluster is in the process of shutting </a:t>
            </a:r>
            <a:r>
              <a:rPr lang="en-GB" sz="1400" dirty="0" smtClean="0"/>
              <a:t>down.</a:t>
            </a:r>
          </a:p>
          <a:p>
            <a:pPr lvl="1">
              <a:buFont typeface="Wingdings" panose="05000000000000000000" pitchFamily="2" charset="2"/>
              <a:buChar char="Ø"/>
            </a:pPr>
            <a:r>
              <a:rPr lang="en-GB" sz="1400" dirty="0" smtClean="0"/>
              <a:t>TERMINATED </a:t>
            </a:r>
            <a:r>
              <a:rPr lang="en-GB" sz="1400" dirty="0"/>
              <a:t>- The cluster was shut down without </a:t>
            </a:r>
            <a:r>
              <a:rPr lang="en-GB" sz="1400" dirty="0" smtClean="0"/>
              <a:t>error.</a:t>
            </a:r>
          </a:p>
          <a:p>
            <a:pPr lvl="1">
              <a:buFont typeface="Wingdings" panose="05000000000000000000" pitchFamily="2" charset="2"/>
              <a:buChar char="Ø"/>
            </a:pPr>
            <a:r>
              <a:rPr lang="en-GB" sz="1400" dirty="0" smtClean="0"/>
              <a:t>TERMINATED_WITH_ERRORS </a:t>
            </a:r>
            <a:r>
              <a:rPr lang="en-GB" sz="1400" dirty="0"/>
              <a:t>- The cluster was shut down with errors.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84</a:t>
            </a:fld>
            <a:endParaRPr lang="en-US"/>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dirty="0"/>
              <a:t>The AWS Security Token Service (STS) is a web service that enables you to request </a:t>
            </a:r>
            <a:r>
              <a:rPr lang="en-GB" sz="1400" b="1" dirty="0">
                <a:solidFill>
                  <a:srgbClr val="FF0000"/>
                </a:solidFill>
              </a:rPr>
              <a:t>temporary, limited-privilege credentials </a:t>
            </a:r>
            <a:r>
              <a:rPr lang="en-GB" sz="1400" dirty="0"/>
              <a:t>for AWS Identity and Access Management (IAM) users or for users that you authenticate (federated users). </a:t>
            </a:r>
            <a:endParaRPr lang="en-GB" sz="1400" b="1" dirty="0" smtClean="0"/>
          </a:p>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85</a:t>
            </a:fld>
            <a:endParaRPr lang="en-US"/>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
        <p:nvSpPr>
          <p:cNvPr id="4" name="Slide Number Placeholder 3"/>
          <p:cNvSpPr>
            <a:spLocks noGrp="1"/>
          </p:cNvSpPr>
          <p:nvPr>
            <p:ph type="sldNum" sz="quarter" idx="12"/>
          </p:nvPr>
        </p:nvSpPr>
        <p:spPr/>
        <p:txBody>
          <a:bodyPr/>
          <a:lstStyle/>
          <a:p>
            <a:fld id="{CF3BE448-F768-4AC5-8094-8F17F27BA907}" type="slidenum">
              <a:rPr lang="en-US" smtClean="0"/>
              <a:t>86</a:t>
            </a:fld>
            <a:endParaRPr lang="en-US"/>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87</a:t>
            </a:fld>
            <a:endParaRPr lang="en-US"/>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88</a:t>
            </a:fld>
            <a:endParaRPr lang="en-US"/>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
        <p:nvSpPr>
          <p:cNvPr id="4" name="Slide Number Placeholder 3"/>
          <p:cNvSpPr>
            <a:spLocks noGrp="1"/>
          </p:cNvSpPr>
          <p:nvPr>
            <p:ph type="sldNum" sz="quarter" idx="12"/>
          </p:nvPr>
        </p:nvSpPr>
        <p:spPr/>
        <p:txBody>
          <a:bodyPr/>
          <a:lstStyle/>
          <a:p>
            <a:fld id="{CF3BE448-F768-4AC5-8094-8F17F27BA907}" type="slidenum">
              <a:rPr lang="en-US" smtClean="0"/>
              <a:t>89</a:t>
            </a:fld>
            <a:endParaRPr lang="en-US"/>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 – Hardware Security</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90</a:t>
            </a:fld>
            <a:endParaRPr lang="en-US"/>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
        <p:nvSpPr>
          <p:cNvPr id="4" name="Slide Number Placeholder 3"/>
          <p:cNvSpPr>
            <a:spLocks noGrp="1"/>
          </p:cNvSpPr>
          <p:nvPr>
            <p:ph type="sldNum" sz="quarter" idx="12"/>
          </p:nvPr>
        </p:nvSpPr>
        <p:spPr/>
        <p:txBody>
          <a:bodyPr/>
          <a:lstStyle/>
          <a:p>
            <a:fld id="{CF3BE448-F768-4AC5-8094-8F17F27BA907}" type="slidenum">
              <a:rPr lang="en-US" smtClean="0"/>
              <a:t>91</a:t>
            </a:fld>
            <a:endParaRPr lang="en-US"/>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92</a:t>
            </a:fld>
            <a:endParaRPr lang="en-US"/>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b="1" dirty="0"/>
              <a:t>Scenarios for Network Interfaces</a:t>
            </a:r>
            <a:r>
              <a:rPr lang="en-GB" sz="1400" b="1" dirty="0" smtClean="0"/>
              <a:t>:-</a:t>
            </a:r>
            <a:endParaRPr lang="en-GB" sz="1400" dirty="0" smtClean="0"/>
          </a:p>
          <a:p>
            <a:r>
              <a:rPr lang="en-GB" sz="1400" dirty="0" smtClean="0"/>
              <a:t>Attaching </a:t>
            </a:r>
            <a:r>
              <a:rPr lang="en-GB" sz="1400" dirty="0"/>
              <a:t>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smtClean="0"/>
              <a:t>Dual-homed</a:t>
            </a:r>
            <a:r>
              <a:rPr lang="en-GB" sz="1400" b="1" dirty="0"/>
              <a:t>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93</a:t>
            </a:fld>
            <a:endParaRPr lang="en-US"/>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
        <p:nvSpPr>
          <p:cNvPr id="4" name="Slide Number Placeholder 3"/>
          <p:cNvSpPr>
            <a:spLocks noGrp="1"/>
          </p:cNvSpPr>
          <p:nvPr>
            <p:ph type="sldNum" sz="quarter" idx="12"/>
          </p:nvPr>
        </p:nvSpPr>
        <p:spPr/>
        <p:txBody>
          <a:bodyPr/>
          <a:lstStyle/>
          <a:p>
            <a:fld id="{CF3BE448-F768-4AC5-8094-8F17F27BA907}" type="slidenum">
              <a:rPr lang="en-US" smtClean="0"/>
              <a:t>94</a:t>
            </a:fld>
            <a:endParaRPr lang="en-US"/>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smtClean="0"/>
              <a:t>ENI </a:t>
            </a:r>
            <a:r>
              <a:rPr lang="en-GB" sz="1400" b="1" dirty="0" smtClean="0">
                <a:solidFill>
                  <a:srgbClr val="FF0000"/>
                </a:solidFill>
              </a:rPr>
              <a:t>terminates</a:t>
            </a:r>
            <a:r>
              <a:rPr lang="en-GB" sz="1400" dirty="0" smtClean="0"/>
              <a:t> by default – When it is attached to an instance via </a:t>
            </a:r>
            <a:r>
              <a:rPr lang="en-GB" sz="1400" b="1" dirty="0" smtClean="0"/>
              <a:t>Management console</a:t>
            </a:r>
          </a:p>
          <a:p>
            <a:r>
              <a:rPr lang="en-GB" sz="1400" dirty="0"/>
              <a:t>ENI </a:t>
            </a:r>
            <a:r>
              <a:rPr lang="en-GB" sz="1400" b="1" dirty="0" smtClean="0">
                <a:solidFill>
                  <a:srgbClr val="FF0000"/>
                </a:solidFill>
              </a:rPr>
              <a:t>doesn’t</a:t>
            </a:r>
            <a:r>
              <a:rPr lang="en-GB" sz="1400" dirty="0" smtClean="0"/>
              <a:t> terminates – </a:t>
            </a:r>
            <a:r>
              <a:rPr lang="en-GB" sz="1400" dirty="0"/>
              <a:t>When it is attached to an instance via </a:t>
            </a:r>
            <a:r>
              <a:rPr lang="en-GB" sz="1400" b="1" dirty="0" smtClean="0"/>
              <a:t>CLI command</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95</a:t>
            </a:fld>
            <a:endParaRPr lang="en-US"/>
          </a:p>
        </p:txBody>
      </p:sp>
    </p:spTree>
    <p:extLst>
      <p:ext uri="{BB962C8B-B14F-4D97-AF65-F5344CB8AC3E}">
        <p14:creationId xmlns:p14="http://schemas.microsoft.com/office/powerpoint/2010/main" val="40266125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
        <p:nvSpPr>
          <p:cNvPr id="4" name="Slide Number Placeholder 3"/>
          <p:cNvSpPr>
            <a:spLocks noGrp="1"/>
          </p:cNvSpPr>
          <p:nvPr>
            <p:ph type="sldNum" sz="quarter" idx="12"/>
          </p:nvPr>
        </p:nvSpPr>
        <p:spPr/>
        <p:txBody>
          <a:bodyPr/>
          <a:lstStyle/>
          <a:p>
            <a:fld id="{CF3BE448-F768-4AC5-8094-8F17F27BA907}" type="slidenum">
              <a:rPr lang="en-US" smtClean="0"/>
              <a:t>96</a:t>
            </a:fld>
            <a:endParaRPr lang="en-US"/>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
        <p:nvSpPr>
          <p:cNvPr id="4" name="Slide Number Placeholder 3"/>
          <p:cNvSpPr>
            <a:spLocks noGrp="1"/>
          </p:cNvSpPr>
          <p:nvPr>
            <p:ph type="sldNum" sz="quarter" idx="12"/>
          </p:nvPr>
        </p:nvSpPr>
        <p:spPr/>
        <p:txBody>
          <a:bodyPr/>
          <a:lstStyle/>
          <a:p>
            <a:fld id="{CF3BE448-F768-4AC5-8094-8F17F27BA907}" type="slidenum">
              <a:rPr lang="en-US" smtClean="0"/>
              <a:t>97</a:t>
            </a:fld>
            <a:endParaRPr lang="en-US"/>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98</a:t>
            </a:fld>
            <a:endParaRPr lang="en-US"/>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r>
              <a:rPr lang="en-GB" sz="1400" dirty="0" smtClean="0"/>
              <a:t>.</a:t>
            </a:r>
          </a:p>
          <a:p>
            <a:r>
              <a:rPr lang="en-GB" sz="1400" dirty="0" smtClean="0"/>
              <a:t>EBS backed EC2 instance – stopped and started – Runs on new host computer</a:t>
            </a:r>
          </a:p>
          <a:p>
            <a:r>
              <a:rPr lang="en-GB" sz="1400" dirty="0"/>
              <a:t>EBS backed EC2 instance – </a:t>
            </a:r>
            <a:r>
              <a:rPr lang="en-GB" sz="1400" dirty="0" smtClean="0"/>
              <a:t>Rebooted </a:t>
            </a:r>
            <a:r>
              <a:rPr lang="en-GB" sz="1400" dirty="0"/>
              <a:t>– </a:t>
            </a:r>
            <a:r>
              <a:rPr lang="en-GB" sz="1400" dirty="0" smtClean="0"/>
              <a:t>Doesn’t run </a:t>
            </a:r>
            <a:r>
              <a:rPr lang="en-GB" sz="1400" dirty="0"/>
              <a:t>on new host computer</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99</a:t>
            </a:fld>
            <a:endParaRPr lang="en-US"/>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43304</TotalTime>
  <Words>7028</Words>
  <Application>Microsoft Office PowerPoint</Application>
  <PresentationFormat>On-screen Show (4:3)</PresentationFormat>
  <Paragraphs>765</Paragraphs>
  <Slides>111</Slides>
  <Notes>4</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Clarity</vt:lpstr>
      <vt:lpstr>AWS Solution Architect</vt:lpstr>
      <vt:lpstr>AWS Account</vt:lpstr>
      <vt:lpstr>Availability Zone</vt:lpstr>
      <vt:lpstr>VPC</vt:lpstr>
      <vt:lpstr>VPC</vt:lpstr>
      <vt:lpstr>VPC</vt:lpstr>
      <vt:lpstr>VPC to Data Centre</vt:lpstr>
      <vt:lpstr>VPC - Public and Private VPC from Wizard</vt:lpstr>
      <vt:lpstr>VPC – Create wizard</vt:lpstr>
      <vt:lpstr>VPC Peering</vt:lpstr>
      <vt:lpstr>VPC Custom Route Table</vt:lpstr>
      <vt:lpstr>DHCP Option sets</vt:lpstr>
      <vt:lpstr>Domain Servers - DNS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EC2 Instance – Meta Data</vt:lpstr>
      <vt:lpstr>EC2 Instance – User Data</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S3 – Life Cycle Policies</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 – Hardware Security</vt:lpstr>
      <vt:lpstr>Import/Export</vt:lpstr>
      <vt:lpstr>Key pairs</vt:lpstr>
      <vt:lpstr>ENI (Elastic Network Interface)</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 (Web App Firewall)</vt:lpstr>
      <vt:lpstr>Trusted Adviser</vt:lpstr>
      <vt:lpstr>ECS Agent Software</vt:lpstr>
      <vt:lpstr>Certificate Preparation</vt:lpstr>
      <vt:lpstr>DynamoDB Headers</vt:lpstr>
      <vt:lpstr>DynamoDB</vt:lpstr>
      <vt:lpstr>LDAP</vt:lpstr>
      <vt:lpstr>Shared Responsibility Model</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1145</cp:revision>
  <dcterms:created xsi:type="dcterms:W3CDTF">2016-02-28T16:32:10Z</dcterms:created>
  <dcterms:modified xsi:type="dcterms:W3CDTF">2017-11-30T23:04:49Z</dcterms:modified>
</cp:coreProperties>
</file>