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70" r:id="rId4"/>
    <p:sldId id="271" r:id="rId5"/>
    <p:sldId id="272" r:id="rId6"/>
    <p:sldId id="274" r:id="rId7"/>
    <p:sldId id="278" r:id="rId8"/>
    <p:sldId id="279" r:id="rId9"/>
    <p:sldId id="280" r:id="rId10"/>
    <p:sldId id="281" r:id="rId11"/>
    <p:sldId id="273" r:id="rId12"/>
    <p:sldId id="275" r:id="rId13"/>
    <p:sldId id="276" r:id="rId14"/>
    <p:sldId id="277" r:id="rId15"/>
    <p:sldId id="282" r:id="rId16"/>
    <p:sldId id="283" r:id="rId17"/>
    <p:sldId id="269"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552"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8F235549-BF0A-4B98-8561-3786244E808C}" type="datetimeFigureOut">
              <a:rPr lang="en-US" smtClean="0"/>
              <a:t>3/9/2018</a:t>
            </a:fld>
            <a:endParaRPr lang="en-US"/>
          </a:p>
        </p:txBody>
      </p:sp>
      <p:sp>
        <p:nvSpPr>
          <p:cNvPr id="8" name="Slide Number Placeholder 7"/>
          <p:cNvSpPr>
            <a:spLocks noGrp="1"/>
          </p:cNvSpPr>
          <p:nvPr>
            <p:ph type="sldNum" sz="quarter" idx="11"/>
          </p:nvPr>
        </p:nvSpPr>
        <p:spPr/>
        <p:txBody>
          <a:bodyPr/>
          <a:lstStyle/>
          <a:p>
            <a:fld id="{CF3BE448-F768-4AC5-8094-8F17F27BA907}"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3/9/2018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3/9/2018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8F235549-BF0A-4B98-8561-3786244E808C}" type="datetimeFigureOut">
              <a:rPr lang="en-US" smtClean="0"/>
              <a:t>3/9/2018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235549-BF0A-4B98-8561-3786244E808C}" type="datetimeFigureOut">
              <a:rPr lang="en-US" smtClean="0"/>
              <a:t>3/9/2018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8F235549-BF0A-4B98-8561-3786244E808C}" type="datetimeFigureOut">
              <a:rPr lang="en-US" smtClean="0"/>
              <a:t>3/9/2018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8F235549-BF0A-4B98-8561-3786244E808C}" type="datetimeFigureOut">
              <a:rPr lang="en-US" smtClean="0"/>
              <a:t>3/9/2018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3BE448-F768-4AC5-8094-8F17F27BA907}" type="slidenum">
              <a:rPr lang="en-US" smtClean="0"/>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F235549-BF0A-4B98-8561-3786244E808C}" type="datetimeFigureOut">
              <a:rPr lang="en-US" smtClean="0"/>
              <a:t>3/9/2018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235549-BF0A-4B98-8561-3786244E808C}" type="datetimeFigureOut">
              <a:rPr lang="en-US" smtClean="0"/>
              <a:t>3/9/2018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3/9/2018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3/9/2018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8F235549-BF0A-4B98-8561-3786244E808C}" type="datetimeFigureOut">
              <a:rPr lang="en-US" smtClean="0"/>
              <a:t>3/9/2018</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CF3BE448-F768-4AC5-8094-8F17F27BA907}" type="slidenum">
              <a:rPr lang="en-US" smtClean="0"/>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microservices.io/patterns/microservice-chassis.html" TargetMode="External"/><Relationship Id="rId3" Type="http://schemas.openxmlformats.org/officeDocument/2006/relationships/hyperlink" Target="http://microservices.io/patterns/client-side-discovery.html" TargetMode="External"/><Relationship Id="rId7" Type="http://schemas.openxmlformats.org/officeDocument/2006/relationships/hyperlink" Target="http://microservices.io/patterns/data/database-per-service.html" TargetMode="External"/><Relationship Id="rId2" Type="http://schemas.openxmlformats.org/officeDocument/2006/relationships/hyperlink" Target="http://microservices.io/patterns/apigateway.html" TargetMode="External"/><Relationship Id="rId1" Type="http://schemas.openxmlformats.org/officeDocument/2006/relationships/slideLayout" Target="../slideLayouts/slideLayout2.xml"/><Relationship Id="rId6" Type="http://schemas.openxmlformats.org/officeDocument/2006/relationships/hyperlink" Target="http://microservices.io/patterns/deployment/multiple-services-per-host.html" TargetMode="External"/><Relationship Id="rId5" Type="http://schemas.openxmlformats.org/officeDocument/2006/relationships/hyperlink" Target="http://microservices.io/patterns/deployment/single-service-per-host.html" TargetMode="External"/><Relationship Id="rId4" Type="http://schemas.openxmlformats.org/officeDocument/2006/relationships/hyperlink" Target="http://microservices.io/patterns/server-side-discovery.html" TargetMode="External"/></Relationships>
</file>

<file path=ppt/slides/_rels/slide14.xml.rels><?xml version="1.0" encoding="UTF-8" standalone="yes"?>
<Relationships xmlns="http://schemas.openxmlformats.org/package/2006/relationships"><Relationship Id="rId2" Type="http://schemas.openxmlformats.org/officeDocument/2006/relationships/hyperlink" Target="https://spring.io/platfor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opensource.com/life/15/10/4-java-web-frameworks" TargetMode="External"/><Relationship Id="rId3" Type="http://schemas.openxmlformats.org/officeDocument/2006/relationships/hyperlink" Target="http://ee.kumuluz.com/tutorial/2015/06/04/microservices-with-java-ee-and-kumuluzee.html" TargetMode="External"/><Relationship Id="rId7" Type="http://schemas.openxmlformats.org/officeDocument/2006/relationships/hyperlink" Target="http://microservices.io/" TargetMode="External"/><Relationship Id="rId12" Type="http://schemas.openxmlformats.org/officeDocument/2006/relationships/hyperlink" Target="https://www.lightbend.com/community/core-projects/akka" TargetMode="External"/><Relationship Id="rId2" Type="http://schemas.openxmlformats.org/officeDocument/2006/relationships/hyperlink" Target="http://martinfowler.com/tags/microservices.html" TargetMode="External"/><Relationship Id="rId1" Type="http://schemas.openxmlformats.org/officeDocument/2006/relationships/slideLayout" Target="../slideLayouts/slideLayout2.xml"/><Relationship Id="rId6" Type="http://schemas.openxmlformats.org/officeDocument/2006/relationships/hyperlink" Target="https://en.wikipedia.org/wiki/Microservices" TargetMode="External"/><Relationship Id="rId11" Type="http://schemas.openxmlformats.org/officeDocument/2006/relationships/hyperlink" Target="http://www.infoq.com/news/2016/03/lagom-microservices-framework" TargetMode="External"/><Relationship Id="rId5" Type="http://schemas.openxmlformats.org/officeDocument/2006/relationships/hyperlink" Target="https://www.docker.com/what-docker" TargetMode="External"/><Relationship Id="rId10" Type="http://schemas.openxmlformats.org/officeDocument/2006/relationships/hyperlink" Target="https://dzone.com/articles/j2ee-compare-restful-vs-soap" TargetMode="External"/><Relationship Id="rId4" Type="http://schemas.openxmlformats.org/officeDocument/2006/relationships/hyperlink" Target="https://www.heroku.com/platform" TargetMode="External"/><Relationship Id="rId9" Type="http://schemas.openxmlformats.org/officeDocument/2006/relationships/hyperlink" Target="http://www.oracle.com/technetwork/java/javaee/tech/javaee6technologies-1955512.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dirty="0" smtClean="0">
                <a:latin typeface="Calibri" panose="020F0502020204030204" pitchFamily="34" charset="0"/>
              </a:rPr>
              <a:t>MicroServices</a:t>
            </a:r>
            <a:endParaRPr lang="en-US" sz="6000" dirty="0">
              <a:latin typeface="Calibri" panose="020F0502020204030204" pitchFamily="34" charset="0"/>
            </a:endParaRPr>
          </a:p>
        </p:txBody>
      </p:sp>
    </p:spTree>
    <p:extLst>
      <p:ext uri="{BB962C8B-B14F-4D97-AF65-F5344CB8AC3E}">
        <p14:creationId xmlns:p14="http://schemas.microsoft.com/office/powerpoint/2010/main" val="448943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864096"/>
          </a:xfrm>
        </p:spPr>
        <p:txBody>
          <a:bodyPr/>
          <a:lstStyle/>
          <a:p>
            <a:r>
              <a:rPr lang="en-US" sz="3200" dirty="0" smtClean="0">
                <a:latin typeface="Calibri" panose="020F0502020204030204" pitchFamily="34" charset="0"/>
              </a:rPr>
              <a:t>REST Vs SOAP</a:t>
            </a:r>
            <a:endParaRPr lang="en-US" sz="3200" dirty="0">
              <a:latin typeface="Calibri" panose="020F0502020204030204" pitchFamily="34" charset="0"/>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9592" y="1196752"/>
            <a:ext cx="6860912"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596395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864096"/>
          </a:xfrm>
        </p:spPr>
        <p:txBody>
          <a:bodyPr/>
          <a:lstStyle/>
          <a:p>
            <a:r>
              <a:rPr lang="en-US" sz="3200" dirty="0" smtClean="0">
                <a:latin typeface="Calibri" panose="020F0502020204030204" pitchFamily="34" charset="0"/>
              </a:rPr>
              <a:t>Frameworks</a:t>
            </a:r>
            <a:endParaRPr lang="en-US" sz="3200" dirty="0">
              <a:latin typeface="Calibri" panose="020F0502020204030204" pitchFamily="34" charset="0"/>
            </a:endParaRPr>
          </a:p>
        </p:txBody>
      </p:sp>
      <p:sp>
        <p:nvSpPr>
          <p:cNvPr id="3" name="Content Placeholder 2"/>
          <p:cNvSpPr>
            <a:spLocks noGrp="1"/>
          </p:cNvSpPr>
          <p:nvPr>
            <p:ph idx="1"/>
          </p:nvPr>
        </p:nvSpPr>
        <p:spPr>
          <a:xfrm>
            <a:off x="467544" y="1196752"/>
            <a:ext cx="8229600" cy="4525963"/>
          </a:xfrm>
        </p:spPr>
        <p:txBody>
          <a:bodyPr>
            <a:normAutofit/>
          </a:bodyPr>
          <a:lstStyle/>
          <a:p>
            <a:pPr marL="0" indent="0">
              <a:buNone/>
            </a:pPr>
            <a:endParaRPr lang="en-GB" sz="1600" dirty="0"/>
          </a:p>
          <a:p>
            <a:endParaRPr lang="en-US" sz="1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2374" y="1340767"/>
            <a:ext cx="4933950" cy="3076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810824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864096"/>
          </a:xfrm>
        </p:spPr>
        <p:txBody>
          <a:bodyPr/>
          <a:lstStyle/>
          <a:p>
            <a:r>
              <a:rPr lang="en-US" sz="3200" dirty="0" smtClean="0">
                <a:latin typeface="Calibri" panose="020F0502020204030204" pitchFamily="34" charset="0"/>
              </a:rPr>
              <a:t>MicroServices Pattern</a:t>
            </a:r>
            <a:endParaRPr lang="en-US" sz="3200" dirty="0">
              <a:latin typeface="Calibri" panose="020F0502020204030204" pitchFamily="34" charset="0"/>
            </a:endParaRP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3608" y="1268760"/>
            <a:ext cx="7128792"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23838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864096"/>
          </a:xfrm>
        </p:spPr>
        <p:txBody>
          <a:bodyPr/>
          <a:lstStyle/>
          <a:p>
            <a:r>
              <a:rPr lang="en-US" sz="3200" dirty="0" smtClean="0">
                <a:latin typeface="Calibri" panose="020F0502020204030204" pitchFamily="34" charset="0"/>
              </a:rPr>
              <a:t>MicroServices Pattern – Cntd…</a:t>
            </a:r>
            <a:endParaRPr lang="en-US" sz="3200" dirty="0">
              <a:latin typeface="Calibri" panose="020F0502020204030204" pitchFamily="34" charset="0"/>
            </a:endParaRPr>
          </a:p>
        </p:txBody>
      </p:sp>
      <p:sp>
        <p:nvSpPr>
          <p:cNvPr id="3" name="Content Placeholder 2"/>
          <p:cNvSpPr>
            <a:spLocks noGrp="1"/>
          </p:cNvSpPr>
          <p:nvPr>
            <p:ph idx="1"/>
          </p:nvPr>
        </p:nvSpPr>
        <p:spPr>
          <a:xfrm>
            <a:off x="539552" y="1196752"/>
            <a:ext cx="8229600" cy="4525963"/>
          </a:xfrm>
        </p:spPr>
        <p:txBody>
          <a:bodyPr>
            <a:noAutofit/>
          </a:bodyPr>
          <a:lstStyle/>
          <a:p>
            <a:r>
              <a:rPr lang="en-GB" sz="1600" dirty="0" smtClean="0">
                <a:solidFill>
                  <a:schemeClr val="tx1"/>
                </a:solidFill>
                <a:latin typeface="Calibri" panose="020F0502020204030204" pitchFamily="34" charset="0"/>
              </a:rPr>
              <a:t>The</a:t>
            </a:r>
            <a:r>
              <a:rPr lang="en-GB" sz="1600" dirty="0">
                <a:solidFill>
                  <a:schemeClr val="tx1"/>
                </a:solidFill>
                <a:latin typeface="Calibri" panose="020F0502020204030204" pitchFamily="34" charset="0"/>
              </a:rPr>
              <a:t> </a:t>
            </a:r>
            <a:r>
              <a:rPr lang="en-GB" sz="1600" dirty="0">
                <a:solidFill>
                  <a:schemeClr val="tx1"/>
                </a:solidFill>
                <a:latin typeface="Calibri" panose="020F0502020204030204" pitchFamily="34" charset="0"/>
                <a:hlinkClick r:id="rId2"/>
              </a:rPr>
              <a:t>API Gateway pattern</a:t>
            </a:r>
            <a:r>
              <a:rPr lang="en-GB" sz="1600" dirty="0">
                <a:solidFill>
                  <a:schemeClr val="tx1"/>
                </a:solidFill>
                <a:latin typeface="Calibri" panose="020F0502020204030204" pitchFamily="34" charset="0"/>
              </a:rPr>
              <a:t> defines how clients access the services in a MicroServices </a:t>
            </a:r>
            <a:r>
              <a:rPr lang="en-GB" sz="1600" dirty="0" smtClean="0">
                <a:solidFill>
                  <a:schemeClr val="tx1"/>
                </a:solidFill>
                <a:latin typeface="Calibri" panose="020F0502020204030204" pitchFamily="34" charset="0"/>
              </a:rPr>
              <a:t>architecture</a:t>
            </a:r>
            <a:endParaRPr lang="en-GB" sz="1600" dirty="0">
              <a:solidFill>
                <a:schemeClr val="tx1"/>
              </a:solidFill>
              <a:latin typeface="Calibri" panose="020F0502020204030204" pitchFamily="34" charset="0"/>
            </a:endParaRPr>
          </a:p>
          <a:p>
            <a:r>
              <a:rPr lang="en-GB" sz="1600" dirty="0">
                <a:solidFill>
                  <a:schemeClr val="tx1"/>
                </a:solidFill>
                <a:latin typeface="Calibri" panose="020F0502020204030204" pitchFamily="34" charset="0"/>
              </a:rPr>
              <a:t>The </a:t>
            </a:r>
            <a:r>
              <a:rPr lang="en-GB" sz="1600" dirty="0">
                <a:solidFill>
                  <a:schemeClr val="tx1"/>
                </a:solidFill>
                <a:latin typeface="Calibri" panose="020F0502020204030204" pitchFamily="34" charset="0"/>
                <a:hlinkClick r:id="rId3"/>
              </a:rPr>
              <a:t>Client-side Discovery</a:t>
            </a:r>
            <a:r>
              <a:rPr lang="en-GB" sz="1600" dirty="0">
                <a:solidFill>
                  <a:schemeClr val="tx1"/>
                </a:solidFill>
                <a:latin typeface="Calibri" panose="020F0502020204030204" pitchFamily="34" charset="0"/>
              </a:rPr>
              <a:t> and </a:t>
            </a:r>
            <a:r>
              <a:rPr lang="en-GB" sz="1600" dirty="0">
                <a:solidFill>
                  <a:schemeClr val="tx1"/>
                </a:solidFill>
                <a:latin typeface="Calibri" panose="020F0502020204030204" pitchFamily="34" charset="0"/>
                <a:hlinkClick r:id="rId4"/>
              </a:rPr>
              <a:t>Server-side Discovery</a:t>
            </a:r>
            <a:r>
              <a:rPr lang="en-GB" sz="1600" dirty="0">
                <a:solidFill>
                  <a:schemeClr val="tx1"/>
                </a:solidFill>
                <a:latin typeface="Calibri" panose="020F0502020204030204" pitchFamily="34" charset="0"/>
              </a:rPr>
              <a:t> patterns are used to route requests for a client to an available service instance in a MicroServices </a:t>
            </a:r>
            <a:r>
              <a:rPr lang="en-GB" sz="1600" dirty="0" smtClean="0">
                <a:solidFill>
                  <a:schemeClr val="tx1"/>
                </a:solidFill>
                <a:latin typeface="Calibri" panose="020F0502020204030204" pitchFamily="34" charset="0"/>
              </a:rPr>
              <a:t>architecture</a:t>
            </a:r>
            <a:endParaRPr lang="en-GB" sz="1600" dirty="0">
              <a:solidFill>
                <a:schemeClr val="tx1"/>
              </a:solidFill>
              <a:latin typeface="Calibri" panose="020F0502020204030204" pitchFamily="34" charset="0"/>
            </a:endParaRPr>
          </a:p>
          <a:p>
            <a:r>
              <a:rPr lang="en-GB" sz="1600" dirty="0">
                <a:solidFill>
                  <a:schemeClr val="tx1"/>
                </a:solidFill>
                <a:latin typeface="Calibri" panose="020F0502020204030204" pitchFamily="34" charset="0"/>
              </a:rPr>
              <a:t>The Messaging and Remote Procedure Invocation patterns are two different ways that services can </a:t>
            </a:r>
            <a:r>
              <a:rPr lang="en-GB" sz="1600" dirty="0" smtClean="0">
                <a:solidFill>
                  <a:schemeClr val="tx1"/>
                </a:solidFill>
                <a:latin typeface="Calibri" panose="020F0502020204030204" pitchFamily="34" charset="0"/>
              </a:rPr>
              <a:t>communicate</a:t>
            </a:r>
            <a:endParaRPr lang="en-GB" sz="1600" dirty="0">
              <a:solidFill>
                <a:schemeClr val="tx1"/>
              </a:solidFill>
              <a:latin typeface="Calibri" panose="020F0502020204030204" pitchFamily="34" charset="0"/>
            </a:endParaRPr>
          </a:p>
          <a:p>
            <a:r>
              <a:rPr lang="en-GB" sz="1600" dirty="0">
                <a:solidFill>
                  <a:schemeClr val="tx1"/>
                </a:solidFill>
                <a:latin typeface="Calibri" panose="020F0502020204030204" pitchFamily="34" charset="0"/>
              </a:rPr>
              <a:t>The </a:t>
            </a:r>
            <a:r>
              <a:rPr lang="en-GB" sz="1600" dirty="0">
                <a:solidFill>
                  <a:schemeClr val="tx1"/>
                </a:solidFill>
                <a:latin typeface="Calibri" panose="020F0502020204030204" pitchFamily="34" charset="0"/>
                <a:hlinkClick r:id="rId5"/>
              </a:rPr>
              <a:t>Single Service per Host</a:t>
            </a:r>
            <a:r>
              <a:rPr lang="en-GB" sz="1600" dirty="0">
                <a:solidFill>
                  <a:schemeClr val="tx1"/>
                </a:solidFill>
                <a:latin typeface="Calibri" panose="020F0502020204030204" pitchFamily="34" charset="0"/>
              </a:rPr>
              <a:t> and </a:t>
            </a:r>
            <a:r>
              <a:rPr lang="en-GB" sz="1600" dirty="0">
                <a:solidFill>
                  <a:schemeClr val="tx1"/>
                </a:solidFill>
                <a:latin typeface="Calibri" panose="020F0502020204030204" pitchFamily="34" charset="0"/>
                <a:hlinkClick r:id="rId6"/>
              </a:rPr>
              <a:t>Multiple Services per Host</a:t>
            </a:r>
            <a:r>
              <a:rPr lang="en-GB" sz="1600" dirty="0">
                <a:solidFill>
                  <a:schemeClr val="tx1"/>
                </a:solidFill>
                <a:latin typeface="Calibri" panose="020F0502020204030204" pitchFamily="34" charset="0"/>
              </a:rPr>
              <a:t> patterns are two different deployment </a:t>
            </a:r>
            <a:r>
              <a:rPr lang="en-GB" sz="1600" dirty="0" smtClean="0">
                <a:solidFill>
                  <a:schemeClr val="tx1"/>
                </a:solidFill>
                <a:latin typeface="Calibri" panose="020F0502020204030204" pitchFamily="34" charset="0"/>
              </a:rPr>
              <a:t>strategies</a:t>
            </a:r>
            <a:endParaRPr lang="en-GB" sz="1600" dirty="0">
              <a:solidFill>
                <a:schemeClr val="tx1"/>
              </a:solidFill>
              <a:latin typeface="Calibri" panose="020F0502020204030204" pitchFamily="34" charset="0"/>
            </a:endParaRPr>
          </a:p>
          <a:p>
            <a:r>
              <a:rPr lang="en-GB" sz="1600" dirty="0">
                <a:solidFill>
                  <a:schemeClr val="tx1"/>
                </a:solidFill>
                <a:latin typeface="Calibri" panose="020F0502020204030204" pitchFamily="34" charset="0"/>
              </a:rPr>
              <a:t>The </a:t>
            </a:r>
            <a:r>
              <a:rPr lang="en-GB" sz="1600" dirty="0">
                <a:solidFill>
                  <a:schemeClr val="tx1"/>
                </a:solidFill>
                <a:latin typeface="Calibri" panose="020F0502020204030204" pitchFamily="34" charset="0"/>
                <a:hlinkClick r:id="rId7"/>
              </a:rPr>
              <a:t>Database per Service pattern</a:t>
            </a:r>
            <a:r>
              <a:rPr lang="en-GB" sz="1600" dirty="0">
                <a:solidFill>
                  <a:schemeClr val="tx1"/>
                </a:solidFill>
                <a:latin typeface="Calibri" panose="020F0502020204030204" pitchFamily="34" charset="0"/>
              </a:rPr>
              <a:t> describes how each service has its own </a:t>
            </a:r>
            <a:r>
              <a:rPr lang="en-GB" sz="1600" dirty="0" smtClean="0">
                <a:solidFill>
                  <a:schemeClr val="tx1"/>
                </a:solidFill>
                <a:latin typeface="Calibri" panose="020F0502020204030204" pitchFamily="34" charset="0"/>
              </a:rPr>
              <a:t>database</a:t>
            </a:r>
            <a:endParaRPr lang="en-GB" sz="1600" dirty="0">
              <a:solidFill>
                <a:schemeClr val="tx1"/>
              </a:solidFill>
              <a:latin typeface="Calibri" panose="020F0502020204030204" pitchFamily="34" charset="0"/>
            </a:endParaRPr>
          </a:p>
          <a:p>
            <a:r>
              <a:rPr lang="en-GB" sz="1600" dirty="0">
                <a:solidFill>
                  <a:schemeClr val="tx1"/>
                </a:solidFill>
                <a:latin typeface="Calibri" panose="020F0502020204030204" pitchFamily="34" charset="0"/>
              </a:rPr>
              <a:t>The </a:t>
            </a:r>
            <a:r>
              <a:rPr lang="en-GB" sz="1600" dirty="0">
                <a:solidFill>
                  <a:schemeClr val="tx1"/>
                </a:solidFill>
                <a:latin typeface="Calibri" panose="020F0502020204030204" pitchFamily="34" charset="0"/>
                <a:hlinkClick r:id="rId8"/>
              </a:rPr>
              <a:t>Microservice chassis pattern</a:t>
            </a:r>
            <a:r>
              <a:rPr lang="en-GB" sz="1600" dirty="0">
                <a:solidFill>
                  <a:schemeClr val="tx1"/>
                </a:solidFill>
                <a:latin typeface="Calibri" panose="020F0502020204030204" pitchFamily="34" charset="0"/>
              </a:rPr>
              <a:t> says build </a:t>
            </a:r>
            <a:r>
              <a:rPr lang="en-GB" sz="1600" dirty="0" smtClean="0">
                <a:solidFill>
                  <a:schemeClr val="tx1"/>
                </a:solidFill>
                <a:latin typeface="Calibri" panose="020F0502020204030204" pitchFamily="34" charset="0"/>
              </a:rPr>
              <a:t>MicroServices </a:t>
            </a:r>
            <a:r>
              <a:rPr lang="en-GB" sz="1600" dirty="0">
                <a:solidFill>
                  <a:schemeClr val="tx1"/>
                </a:solidFill>
                <a:latin typeface="Calibri" panose="020F0502020204030204" pitchFamily="34" charset="0"/>
              </a:rPr>
              <a:t>using a framework that handles cross-cutting </a:t>
            </a:r>
            <a:r>
              <a:rPr lang="en-GB" sz="1600" dirty="0" smtClean="0">
                <a:solidFill>
                  <a:schemeClr val="tx1"/>
                </a:solidFill>
                <a:latin typeface="Calibri" panose="020F0502020204030204" pitchFamily="34" charset="0"/>
              </a:rPr>
              <a:t>concerns</a:t>
            </a:r>
            <a:endParaRPr lang="en-GB" sz="16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32630647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864096"/>
          </a:xfrm>
        </p:spPr>
        <p:txBody>
          <a:bodyPr/>
          <a:lstStyle/>
          <a:p>
            <a:r>
              <a:rPr lang="en-US" sz="3200" dirty="0" smtClean="0">
                <a:latin typeface="Calibri" panose="020F0502020204030204" pitchFamily="34" charset="0"/>
              </a:rPr>
              <a:t>MicroServices Technologies</a:t>
            </a:r>
            <a:endParaRPr lang="en-US" sz="3200" dirty="0">
              <a:latin typeface="Calibri" panose="020F0502020204030204" pitchFamily="34" charset="0"/>
            </a:endParaRPr>
          </a:p>
        </p:txBody>
      </p:sp>
      <p:sp>
        <p:nvSpPr>
          <p:cNvPr id="3" name="Content Placeholder 2"/>
          <p:cNvSpPr>
            <a:spLocks noGrp="1"/>
          </p:cNvSpPr>
          <p:nvPr>
            <p:ph idx="1"/>
          </p:nvPr>
        </p:nvSpPr>
        <p:spPr>
          <a:xfrm>
            <a:off x="539552" y="1196752"/>
            <a:ext cx="8229600" cy="4525963"/>
          </a:xfrm>
        </p:spPr>
        <p:txBody>
          <a:bodyPr>
            <a:noAutofit/>
          </a:bodyPr>
          <a:lstStyle/>
          <a:p>
            <a:r>
              <a:rPr lang="en-GB" sz="1600" b="1" dirty="0" smtClean="0">
                <a:solidFill>
                  <a:schemeClr val="tx1"/>
                </a:solidFill>
                <a:latin typeface="Calibri" panose="020F0502020204030204" pitchFamily="34" charset="0"/>
              </a:rPr>
              <a:t>Spring Boot:</a:t>
            </a:r>
            <a:r>
              <a:rPr lang="en-GB" sz="1600" dirty="0" smtClean="0">
                <a:solidFill>
                  <a:schemeClr val="tx1"/>
                </a:solidFill>
                <a:latin typeface="Calibri" panose="020F0502020204030204" pitchFamily="34" charset="0"/>
              </a:rPr>
              <a:t> </a:t>
            </a:r>
            <a:r>
              <a:rPr lang="en-GB" sz="1600" dirty="0">
                <a:solidFill>
                  <a:schemeClr val="tx1"/>
                </a:solidFill>
                <a:latin typeface="Calibri" panose="020F0502020204030204" pitchFamily="34" charset="0"/>
              </a:rPr>
              <a:t>Sprint boot is evolutionary offering of already stable spring framework. Over the time, Spring framework has become collection of various products. They used their concept of </a:t>
            </a:r>
            <a:r>
              <a:rPr lang="en-GB" sz="1600" i="1" dirty="0">
                <a:solidFill>
                  <a:schemeClr val="tx1"/>
                </a:solidFill>
                <a:latin typeface="Calibri" panose="020F0502020204030204" pitchFamily="34" charset="0"/>
                <a:hlinkClick r:id="rId2"/>
              </a:rPr>
              <a:t>spring </a:t>
            </a:r>
            <a:r>
              <a:rPr lang="en-GB" sz="1600" i="1" dirty="0" err="1">
                <a:solidFill>
                  <a:schemeClr val="tx1"/>
                </a:solidFill>
                <a:latin typeface="Calibri" panose="020F0502020204030204" pitchFamily="34" charset="0"/>
                <a:hlinkClick r:id="rId2"/>
              </a:rPr>
              <a:t>io</a:t>
            </a:r>
            <a:r>
              <a:rPr lang="en-GB" sz="1600" i="1" dirty="0">
                <a:solidFill>
                  <a:schemeClr val="tx1"/>
                </a:solidFill>
                <a:latin typeface="Calibri" panose="020F0502020204030204" pitchFamily="34" charset="0"/>
                <a:hlinkClick r:id="rId2"/>
              </a:rPr>
              <a:t> platform</a:t>
            </a:r>
            <a:r>
              <a:rPr lang="en-GB" sz="1600" i="1" dirty="0">
                <a:solidFill>
                  <a:schemeClr val="tx1"/>
                </a:solidFill>
                <a:latin typeface="Calibri" panose="020F0502020204030204" pitchFamily="34" charset="0"/>
              </a:rPr>
              <a:t> </a:t>
            </a:r>
            <a:r>
              <a:rPr lang="en-GB" sz="1600" dirty="0">
                <a:solidFill>
                  <a:schemeClr val="tx1"/>
                </a:solidFill>
                <a:latin typeface="Calibri" panose="020F0502020204030204" pitchFamily="34" charset="0"/>
              </a:rPr>
              <a:t>and provided another way to package application, which provides fat </a:t>
            </a:r>
            <a:r>
              <a:rPr lang="en-GB" sz="1600" dirty="0" smtClean="0">
                <a:solidFill>
                  <a:schemeClr val="tx1"/>
                </a:solidFill>
                <a:latin typeface="Calibri" panose="020F0502020204030204" pitchFamily="34" charset="0"/>
              </a:rPr>
              <a:t>jar </a:t>
            </a:r>
          </a:p>
          <a:p>
            <a:r>
              <a:rPr lang="en-GB" sz="1600" b="1" dirty="0" smtClean="0">
                <a:solidFill>
                  <a:schemeClr val="tx1"/>
                </a:solidFill>
                <a:latin typeface="Calibri" panose="020F0502020204030204" pitchFamily="34" charset="0"/>
              </a:rPr>
              <a:t>Dropwizard: </a:t>
            </a:r>
            <a:r>
              <a:rPr lang="en-GB" sz="1600" dirty="0">
                <a:solidFill>
                  <a:schemeClr val="tx1"/>
                </a:solidFill>
                <a:latin typeface="Calibri" panose="020F0502020204030204" pitchFamily="34" charset="0"/>
              </a:rPr>
              <a:t>Dropwizard pulls together stable, mature libraries from the Java ecosystem into a simple, light-weight package that lets you focus </a:t>
            </a:r>
            <a:r>
              <a:rPr lang="en-GB" sz="1600" dirty="0" smtClean="0">
                <a:solidFill>
                  <a:schemeClr val="tx1"/>
                </a:solidFill>
                <a:latin typeface="Calibri" panose="020F0502020204030204" pitchFamily="34" charset="0"/>
              </a:rPr>
              <a:t>on getting </a:t>
            </a:r>
            <a:r>
              <a:rPr lang="en-GB" sz="1600" dirty="0">
                <a:solidFill>
                  <a:schemeClr val="tx1"/>
                </a:solidFill>
                <a:latin typeface="Calibri" panose="020F0502020204030204" pitchFamily="34" charset="0"/>
              </a:rPr>
              <a:t>things </a:t>
            </a:r>
            <a:r>
              <a:rPr lang="en-GB" sz="1600" dirty="0" smtClean="0">
                <a:solidFill>
                  <a:schemeClr val="tx1"/>
                </a:solidFill>
                <a:latin typeface="Calibri" panose="020F0502020204030204" pitchFamily="34" charset="0"/>
              </a:rPr>
              <a:t>done. </a:t>
            </a:r>
            <a:r>
              <a:rPr lang="en-GB" sz="1600" dirty="0">
                <a:solidFill>
                  <a:schemeClr val="tx1"/>
                </a:solidFill>
                <a:latin typeface="Calibri" panose="020F0502020204030204" pitchFamily="34" charset="0"/>
              </a:rPr>
              <a:t>Dropwizard has out-of-the-box support for sophisticated configuration, application metrics, logging, operational tools, and much more, allowing you and your team to ship a production-quality web service in the shortest time possible</a:t>
            </a:r>
            <a:r>
              <a:rPr lang="en-GB" sz="1600" dirty="0" smtClean="0">
                <a:solidFill>
                  <a:schemeClr val="tx1"/>
                </a:solidFill>
                <a:latin typeface="Calibri" panose="020F0502020204030204" pitchFamily="34" charset="0"/>
              </a:rPr>
              <a:t>.</a:t>
            </a:r>
          </a:p>
          <a:p>
            <a:endParaRPr lang="en-GB" sz="1600" dirty="0">
              <a:solidFill>
                <a:schemeClr val="tx1"/>
              </a:solidFill>
              <a:latin typeface="Calibri" panose="020F0502020204030204" pitchFamily="34" charset="0"/>
            </a:endParaRPr>
          </a:p>
          <a:p>
            <a:r>
              <a:rPr lang="en-GB" sz="1600" b="1" dirty="0" smtClean="0">
                <a:solidFill>
                  <a:schemeClr val="tx1"/>
                </a:solidFill>
                <a:latin typeface="Calibri" panose="020F0502020204030204" pitchFamily="34" charset="0"/>
              </a:rPr>
              <a:t>MicroServices Chassis Frameworks:-</a:t>
            </a:r>
          </a:p>
          <a:p>
            <a:pPr lvl="1">
              <a:buFont typeface="Wingdings" panose="05000000000000000000" pitchFamily="2" charset="2"/>
              <a:buChar char="Ø"/>
            </a:pPr>
            <a:r>
              <a:rPr lang="en-GB" sz="1400" b="1" dirty="0" smtClean="0">
                <a:solidFill>
                  <a:schemeClr val="tx1"/>
                </a:solidFill>
                <a:latin typeface="Calibri" panose="020F0502020204030204" pitchFamily="34" charset="0"/>
              </a:rPr>
              <a:t>Java – </a:t>
            </a:r>
            <a:r>
              <a:rPr lang="en-GB" sz="1400" dirty="0" smtClean="0">
                <a:solidFill>
                  <a:schemeClr val="tx1"/>
                </a:solidFill>
                <a:latin typeface="Calibri" panose="020F0502020204030204" pitchFamily="34" charset="0"/>
              </a:rPr>
              <a:t>Spring Boot, Spring Cloud, Dropwizard, Spark (Java 8), </a:t>
            </a:r>
            <a:r>
              <a:rPr lang="en-GB" sz="1400" dirty="0" err="1" smtClean="0">
                <a:solidFill>
                  <a:schemeClr val="tx1"/>
                </a:solidFill>
                <a:latin typeface="Calibri" panose="020F0502020204030204" pitchFamily="34" charset="0"/>
              </a:rPr>
              <a:t>Lagom</a:t>
            </a:r>
            <a:r>
              <a:rPr lang="en-GB" sz="1400" dirty="0" smtClean="0">
                <a:solidFill>
                  <a:schemeClr val="tx1"/>
                </a:solidFill>
                <a:latin typeface="Calibri" panose="020F0502020204030204" pitchFamily="34" charset="0"/>
              </a:rPr>
              <a:t>, </a:t>
            </a:r>
            <a:r>
              <a:rPr lang="en-GB" sz="1400" smtClean="0">
                <a:solidFill>
                  <a:schemeClr val="tx1"/>
                </a:solidFill>
                <a:latin typeface="Calibri" panose="020F0502020204030204" pitchFamily="34" charset="0"/>
              </a:rPr>
              <a:t>RestExpress</a:t>
            </a:r>
            <a:endParaRPr lang="en-GB" sz="1400" dirty="0" smtClean="0">
              <a:solidFill>
                <a:schemeClr val="tx1"/>
              </a:solidFill>
              <a:latin typeface="Calibri" panose="020F0502020204030204" pitchFamily="34" charset="0"/>
            </a:endParaRPr>
          </a:p>
          <a:p>
            <a:pPr lvl="1">
              <a:buFont typeface="Wingdings" panose="05000000000000000000" pitchFamily="2" charset="2"/>
              <a:buChar char="Ø"/>
            </a:pPr>
            <a:r>
              <a:rPr lang="en-GB" sz="1400" b="1" dirty="0" smtClean="0">
                <a:solidFill>
                  <a:schemeClr val="tx1"/>
                </a:solidFill>
                <a:latin typeface="Calibri" panose="020F0502020204030204" pitchFamily="34" charset="0"/>
              </a:rPr>
              <a:t>Go</a:t>
            </a:r>
            <a:r>
              <a:rPr lang="en-GB" sz="1400" dirty="0" smtClean="0">
                <a:solidFill>
                  <a:schemeClr val="tx1"/>
                </a:solidFill>
                <a:latin typeface="Calibri" panose="020F0502020204030204" pitchFamily="34" charset="0"/>
              </a:rPr>
              <a:t> – Gizmo, Micro, and Go Kit</a:t>
            </a:r>
          </a:p>
          <a:p>
            <a:endParaRPr lang="en-GB" sz="16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463015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864096"/>
          </a:xfrm>
        </p:spPr>
        <p:txBody>
          <a:bodyPr/>
          <a:lstStyle/>
          <a:p>
            <a:r>
              <a:rPr lang="en-US" sz="3200" dirty="0" smtClean="0">
                <a:latin typeface="Calibri" panose="020F0502020204030204" pitchFamily="34" charset="0"/>
              </a:rPr>
              <a:t>MicroServices Framework Evaluation</a:t>
            </a:r>
            <a:endParaRPr lang="en-US" sz="3200" dirty="0">
              <a:latin typeface="Calibri" panose="020F0502020204030204" pitchFamily="34" charset="0"/>
            </a:endParaRPr>
          </a:p>
        </p:txBody>
      </p:sp>
      <p:sp>
        <p:nvSpPr>
          <p:cNvPr id="3" name="Content Placeholder 2"/>
          <p:cNvSpPr>
            <a:spLocks noGrp="1"/>
          </p:cNvSpPr>
          <p:nvPr>
            <p:ph idx="1"/>
          </p:nvPr>
        </p:nvSpPr>
        <p:spPr>
          <a:xfrm>
            <a:off x="539552" y="1196752"/>
            <a:ext cx="8229600" cy="4525963"/>
          </a:xfrm>
        </p:spPr>
        <p:txBody>
          <a:bodyPr>
            <a:noAutofit/>
          </a:bodyPr>
          <a:lstStyle/>
          <a:p>
            <a:r>
              <a:rPr lang="en-GB" sz="1600" dirty="0" smtClean="0">
                <a:solidFill>
                  <a:schemeClr val="tx1"/>
                </a:solidFill>
                <a:latin typeface="Calibri" panose="020F0502020204030204" pitchFamily="34" charset="0"/>
              </a:rPr>
              <a:t>REST Support</a:t>
            </a:r>
            <a:endParaRPr lang="en-GB" sz="1400" dirty="0" smtClean="0">
              <a:solidFill>
                <a:schemeClr val="tx1"/>
              </a:solidFill>
              <a:latin typeface="Calibri" panose="020F0502020204030204" pitchFamily="34" charset="0"/>
            </a:endParaRPr>
          </a:p>
          <a:p>
            <a:r>
              <a:rPr lang="en-GB" sz="1600" dirty="0" smtClean="0">
                <a:solidFill>
                  <a:schemeClr val="tx1"/>
                </a:solidFill>
                <a:latin typeface="Calibri" panose="020F0502020204030204" pitchFamily="34" charset="0"/>
              </a:rPr>
              <a:t>Dependency Injection (DI) Support</a:t>
            </a:r>
          </a:p>
          <a:p>
            <a:r>
              <a:rPr lang="en-GB" sz="1600" dirty="0" smtClean="0">
                <a:solidFill>
                  <a:schemeClr val="tx1"/>
                </a:solidFill>
                <a:latin typeface="Calibri" panose="020F0502020204030204" pitchFamily="34" charset="0"/>
              </a:rPr>
              <a:t>Persistence Support</a:t>
            </a:r>
          </a:p>
          <a:p>
            <a:r>
              <a:rPr lang="en-GB" sz="1600" dirty="0" smtClean="0">
                <a:solidFill>
                  <a:schemeClr val="tx1"/>
                </a:solidFill>
                <a:latin typeface="Calibri" panose="020F0502020204030204" pitchFamily="34" charset="0"/>
              </a:rPr>
              <a:t>Transaction Support</a:t>
            </a:r>
          </a:p>
          <a:p>
            <a:r>
              <a:rPr lang="en-GB" sz="1600" dirty="0" smtClean="0">
                <a:solidFill>
                  <a:schemeClr val="tx1"/>
                </a:solidFill>
                <a:latin typeface="Calibri" panose="020F0502020204030204" pitchFamily="34" charset="0"/>
              </a:rPr>
              <a:t>Configuration Management</a:t>
            </a:r>
          </a:p>
          <a:p>
            <a:r>
              <a:rPr lang="en-GB" sz="1600" dirty="0" smtClean="0">
                <a:solidFill>
                  <a:schemeClr val="tx1"/>
                </a:solidFill>
                <a:latin typeface="Calibri" panose="020F0502020204030204" pitchFamily="34" charset="0"/>
              </a:rPr>
              <a:t>Dependency Management</a:t>
            </a:r>
          </a:p>
          <a:p>
            <a:r>
              <a:rPr lang="en-GB" sz="1600" dirty="0" smtClean="0">
                <a:solidFill>
                  <a:schemeClr val="tx1"/>
                </a:solidFill>
                <a:latin typeface="Calibri" panose="020F0502020204030204" pitchFamily="34" charset="0"/>
              </a:rPr>
              <a:t>Metrics</a:t>
            </a:r>
          </a:p>
          <a:p>
            <a:r>
              <a:rPr lang="en-GB" sz="1600" dirty="0" smtClean="0">
                <a:solidFill>
                  <a:schemeClr val="tx1"/>
                </a:solidFill>
                <a:latin typeface="Calibri" panose="020F0502020204030204" pitchFamily="34" charset="0"/>
              </a:rPr>
              <a:t>Good Community Support</a:t>
            </a:r>
            <a:endParaRPr lang="en-GB" sz="16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6593414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864096"/>
          </a:xfrm>
        </p:spPr>
        <p:txBody>
          <a:bodyPr/>
          <a:lstStyle/>
          <a:p>
            <a:r>
              <a:rPr lang="en-US" sz="2800" dirty="0" smtClean="0">
                <a:latin typeface="Calibri" panose="020F0502020204030204" pitchFamily="34" charset="0"/>
              </a:rPr>
              <a:t>Top 4 challenges when impl</a:t>
            </a:r>
            <a:r>
              <a:rPr lang="en-US" sz="2800" dirty="0" smtClean="0">
                <a:latin typeface="Calibri" panose="020F0502020204030204" pitchFamily="34" charset="0"/>
              </a:rPr>
              <a:t>ementing MicroServices</a:t>
            </a:r>
            <a:endParaRPr lang="en-US" sz="2800" dirty="0">
              <a:latin typeface="Calibri" panose="020F0502020204030204" pitchFamily="34" charset="0"/>
            </a:endParaRPr>
          </a:p>
        </p:txBody>
      </p:sp>
      <p:sp>
        <p:nvSpPr>
          <p:cNvPr id="3" name="Content Placeholder 2"/>
          <p:cNvSpPr>
            <a:spLocks noGrp="1"/>
          </p:cNvSpPr>
          <p:nvPr>
            <p:ph idx="1"/>
          </p:nvPr>
        </p:nvSpPr>
        <p:spPr>
          <a:xfrm>
            <a:off x="539552" y="1196752"/>
            <a:ext cx="8229600" cy="4525963"/>
          </a:xfrm>
        </p:spPr>
        <p:txBody>
          <a:bodyPr>
            <a:noAutofit/>
          </a:bodyPr>
          <a:lstStyle/>
          <a:p>
            <a:r>
              <a:rPr lang="en-GB" sz="1600" dirty="0" smtClean="0">
                <a:solidFill>
                  <a:schemeClr val="tx1"/>
                </a:solidFill>
                <a:latin typeface="Calibri" panose="020F0502020204030204" pitchFamily="34" charset="0"/>
              </a:rPr>
              <a:t>Corporate culture</a:t>
            </a:r>
          </a:p>
          <a:p>
            <a:r>
              <a:rPr lang="en-GB" sz="1600" dirty="0" smtClean="0">
                <a:solidFill>
                  <a:schemeClr val="tx1"/>
                </a:solidFill>
                <a:latin typeface="Calibri" panose="020F0502020204030204" pitchFamily="34" charset="0"/>
              </a:rPr>
              <a:t>Microservices management</a:t>
            </a:r>
          </a:p>
          <a:p>
            <a:r>
              <a:rPr lang="en-GB" sz="1600" dirty="0" smtClean="0">
                <a:solidFill>
                  <a:schemeClr val="tx1"/>
                </a:solidFill>
                <a:latin typeface="Calibri" panose="020F0502020204030204" pitchFamily="34" charset="0"/>
              </a:rPr>
              <a:t>Diagnostics and Monitoring</a:t>
            </a:r>
          </a:p>
          <a:p>
            <a:r>
              <a:rPr lang="en-GB" sz="1600" dirty="0" smtClean="0">
                <a:solidFill>
                  <a:schemeClr val="tx1"/>
                </a:solidFill>
                <a:latin typeface="Calibri" panose="020F0502020204030204" pitchFamily="34" charset="0"/>
              </a:rPr>
              <a:t>Time and resources</a:t>
            </a:r>
            <a:endParaRPr lang="en-GB" sz="16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14068328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835496"/>
          </a:xfrm>
        </p:spPr>
        <p:txBody>
          <a:bodyPr/>
          <a:lstStyle/>
          <a:p>
            <a:r>
              <a:rPr lang="en-US" sz="3200" dirty="0" smtClean="0">
                <a:latin typeface="Calibri" panose="020F0502020204030204" pitchFamily="34" charset="0"/>
              </a:rPr>
              <a:t>References</a:t>
            </a:r>
            <a:endParaRPr lang="en-US" sz="3200" dirty="0">
              <a:latin typeface="Calibri" panose="020F0502020204030204" pitchFamily="34" charset="0"/>
            </a:endParaRPr>
          </a:p>
        </p:txBody>
      </p:sp>
      <p:sp>
        <p:nvSpPr>
          <p:cNvPr id="3" name="Content Placeholder 2"/>
          <p:cNvSpPr>
            <a:spLocks noGrp="1"/>
          </p:cNvSpPr>
          <p:nvPr>
            <p:ph idx="1"/>
          </p:nvPr>
        </p:nvSpPr>
        <p:spPr>
          <a:xfrm>
            <a:off x="467544" y="1196752"/>
            <a:ext cx="8229600" cy="4525963"/>
          </a:xfrm>
        </p:spPr>
        <p:txBody>
          <a:bodyPr>
            <a:normAutofit/>
          </a:bodyPr>
          <a:lstStyle/>
          <a:p>
            <a:r>
              <a:rPr lang="en-US" sz="1600" dirty="0">
                <a:solidFill>
                  <a:schemeClr val="tx1"/>
                </a:solidFill>
                <a:latin typeface="Calibri" panose="020F0502020204030204" pitchFamily="34" charset="0"/>
                <a:hlinkClick r:id="rId2"/>
              </a:rPr>
              <a:t>http://</a:t>
            </a:r>
            <a:r>
              <a:rPr lang="en-US" sz="1600" dirty="0" smtClean="0">
                <a:solidFill>
                  <a:schemeClr val="tx1"/>
                </a:solidFill>
                <a:latin typeface="Calibri" panose="020F0502020204030204" pitchFamily="34" charset="0"/>
                <a:hlinkClick r:id="rId2"/>
              </a:rPr>
              <a:t>martinfowler.com/tags/microservices.html</a:t>
            </a:r>
            <a:endParaRPr lang="en-US" sz="1600" dirty="0" smtClean="0">
              <a:solidFill>
                <a:schemeClr val="tx1"/>
              </a:solidFill>
              <a:latin typeface="Calibri" panose="020F0502020204030204" pitchFamily="34" charset="0"/>
            </a:endParaRPr>
          </a:p>
          <a:p>
            <a:r>
              <a:rPr lang="en-US" sz="1600" dirty="0">
                <a:solidFill>
                  <a:schemeClr val="tx1"/>
                </a:solidFill>
                <a:latin typeface="Calibri" panose="020F0502020204030204" pitchFamily="34" charset="0"/>
                <a:hlinkClick r:id="rId3"/>
              </a:rPr>
              <a:t>http://</a:t>
            </a:r>
            <a:r>
              <a:rPr lang="en-US" sz="1600" dirty="0" smtClean="0">
                <a:solidFill>
                  <a:schemeClr val="tx1"/>
                </a:solidFill>
                <a:latin typeface="Calibri" panose="020F0502020204030204" pitchFamily="34" charset="0"/>
                <a:hlinkClick r:id="rId3"/>
              </a:rPr>
              <a:t>ee.kumuluz.com/tutorial/2015/06/04/microservices-with-java-ee-and-kumuluzee.html</a:t>
            </a:r>
            <a:endParaRPr lang="en-US" sz="1600" dirty="0" smtClean="0">
              <a:solidFill>
                <a:schemeClr val="tx1"/>
              </a:solidFill>
              <a:latin typeface="Calibri" panose="020F0502020204030204" pitchFamily="34" charset="0"/>
            </a:endParaRPr>
          </a:p>
          <a:p>
            <a:r>
              <a:rPr lang="en-US" sz="1600" dirty="0">
                <a:solidFill>
                  <a:schemeClr val="tx1"/>
                </a:solidFill>
                <a:latin typeface="Calibri" panose="020F0502020204030204" pitchFamily="34" charset="0"/>
                <a:hlinkClick r:id="rId4"/>
              </a:rPr>
              <a:t>https://</a:t>
            </a:r>
            <a:r>
              <a:rPr lang="en-US" sz="1600" dirty="0" smtClean="0">
                <a:solidFill>
                  <a:schemeClr val="tx1"/>
                </a:solidFill>
                <a:latin typeface="Calibri" panose="020F0502020204030204" pitchFamily="34" charset="0"/>
                <a:hlinkClick r:id="rId4"/>
              </a:rPr>
              <a:t>www.heroku.com/platform</a:t>
            </a:r>
            <a:endParaRPr lang="en-US" sz="1600" dirty="0" smtClean="0">
              <a:solidFill>
                <a:schemeClr val="tx1"/>
              </a:solidFill>
              <a:latin typeface="Calibri" panose="020F0502020204030204" pitchFamily="34" charset="0"/>
            </a:endParaRPr>
          </a:p>
          <a:p>
            <a:r>
              <a:rPr lang="en-US" sz="1600" dirty="0">
                <a:solidFill>
                  <a:schemeClr val="tx1"/>
                </a:solidFill>
                <a:latin typeface="Calibri" panose="020F0502020204030204" pitchFamily="34" charset="0"/>
                <a:hlinkClick r:id="rId5"/>
              </a:rPr>
              <a:t>https://</a:t>
            </a:r>
            <a:r>
              <a:rPr lang="en-US" sz="1600" dirty="0" smtClean="0">
                <a:solidFill>
                  <a:schemeClr val="tx1"/>
                </a:solidFill>
                <a:latin typeface="Calibri" panose="020F0502020204030204" pitchFamily="34" charset="0"/>
                <a:hlinkClick r:id="rId5"/>
              </a:rPr>
              <a:t>www.docker.com/what-docker</a:t>
            </a:r>
            <a:endParaRPr lang="en-US" sz="1600" dirty="0" smtClean="0">
              <a:solidFill>
                <a:schemeClr val="tx1"/>
              </a:solidFill>
              <a:latin typeface="Calibri" panose="020F0502020204030204" pitchFamily="34" charset="0"/>
            </a:endParaRPr>
          </a:p>
          <a:p>
            <a:r>
              <a:rPr lang="en-US" sz="1600" dirty="0">
                <a:solidFill>
                  <a:schemeClr val="tx1"/>
                </a:solidFill>
                <a:latin typeface="Calibri" panose="020F0502020204030204" pitchFamily="34" charset="0"/>
                <a:hlinkClick r:id="rId6"/>
              </a:rPr>
              <a:t>https://</a:t>
            </a:r>
            <a:r>
              <a:rPr lang="en-US" sz="1600" dirty="0" smtClean="0">
                <a:solidFill>
                  <a:schemeClr val="tx1"/>
                </a:solidFill>
                <a:latin typeface="Calibri" panose="020F0502020204030204" pitchFamily="34" charset="0"/>
                <a:hlinkClick r:id="rId6"/>
              </a:rPr>
              <a:t>en.wikipedia.org/wiki/Microservices</a:t>
            </a:r>
            <a:endParaRPr lang="en-US" sz="1600" dirty="0" smtClean="0">
              <a:solidFill>
                <a:schemeClr val="tx1"/>
              </a:solidFill>
              <a:latin typeface="Calibri" panose="020F0502020204030204" pitchFamily="34" charset="0"/>
            </a:endParaRPr>
          </a:p>
          <a:p>
            <a:r>
              <a:rPr lang="en-US" sz="1600" dirty="0">
                <a:solidFill>
                  <a:schemeClr val="tx1"/>
                </a:solidFill>
                <a:latin typeface="Calibri" panose="020F0502020204030204" pitchFamily="34" charset="0"/>
                <a:hlinkClick r:id="rId7"/>
              </a:rPr>
              <a:t>http://microservices.io</a:t>
            </a:r>
            <a:r>
              <a:rPr lang="en-US" sz="1600" dirty="0" smtClean="0">
                <a:solidFill>
                  <a:schemeClr val="tx1"/>
                </a:solidFill>
                <a:latin typeface="Calibri" panose="020F0502020204030204" pitchFamily="34" charset="0"/>
                <a:hlinkClick r:id="rId7"/>
              </a:rPr>
              <a:t>/</a:t>
            </a:r>
            <a:endParaRPr lang="en-US" sz="1600" dirty="0" smtClean="0">
              <a:solidFill>
                <a:schemeClr val="tx1"/>
              </a:solidFill>
              <a:latin typeface="Calibri" panose="020F0502020204030204" pitchFamily="34" charset="0"/>
            </a:endParaRPr>
          </a:p>
          <a:p>
            <a:r>
              <a:rPr lang="en-US" sz="1600" dirty="0">
                <a:solidFill>
                  <a:schemeClr val="tx1"/>
                </a:solidFill>
                <a:latin typeface="Calibri" panose="020F0502020204030204" pitchFamily="34" charset="0"/>
                <a:hlinkClick r:id="rId8"/>
              </a:rPr>
              <a:t>https://</a:t>
            </a:r>
            <a:r>
              <a:rPr lang="en-US" sz="1600" dirty="0" smtClean="0">
                <a:solidFill>
                  <a:schemeClr val="tx1"/>
                </a:solidFill>
                <a:latin typeface="Calibri" panose="020F0502020204030204" pitchFamily="34" charset="0"/>
                <a:hlinkClick r:id="rId8"/>
              </a:rPr>
              <a:t>opensource.com/life/15/10/4-java-web-frameworks</a:t>
            </a:r>
            <a:endParaRPr lang="en-US" sz="1600" dirty="0" smtClean="0">
              <a:solidFill>
                <a:schemeClr val="tx1"/>
              </a:solidFill>
              <a:latin typeface="Calibri" panose="020F0502020204030204" pitchFamily="34" charset="0"/>
            </a:endParaRPr>
          </a:p>
          <a:p>
            <a:r>
              <a:rPr lang="en-US" sz="1600" dirty="0">
                <a:solidFill>
                  <a:schemeClr val="tx1"/>
                </a:solidFill>
                <a:latin typeface="Calibri" panose="020F0502020204030204" pitchFamily="34" charset="0"/>
                <a:hlinkClick r:id="rId9"/>
              </a:rPr>
              <a:t>http://</a:t>
            </a:r>
            <a:r>
              <a:rPr lang="en-US" sz="1600" dirty="0" smtClean="0">
                <a:solidFill>
                  <a:schemeClr val="tx1"/>
                </a:solidFill>
                <a:latin typeface="Calibri" panose="020F0502020204030204" pitchFamily="34" charset="0"/>
                <a:hlinkClick r:id="rId9"/>
              </a:rPr>
              <a:t>www.oracle.com/technetwork/java/javaee/tech/javaee6technologies-1955512.html</a:t>
            </a:r>
            <a:endParaRPr lang="en-US" sz="1600" dirty="0" smtClean="0">
              <a:solidFill>
                <a:schemeClr val="tx1"/>
              </a:solidFill>
              <a:latin typeface="Calibri" panose="020F0502020204030204" pitchFamily="34" charset="0"/>
            </a:endParaRPr>
          </a:p>
          <a:p>
            <a:r>
              <a:rPr lang="en-US" sz="1600" dirty="0">
                <a:solidFill>
                  <a:schemeClr val="tx1"/>
                </a:solidFill>
                <a:latin typeface="Calibri" panose="020F0502020204030204" pitchFamily="34" charset="0"/>
                <a:hlinkClick r:id="rId10"/>
              </a:rPr>
              <a:t>https://</a:t>
            </a:r>
            <a:r>
              <a:rPr lang="en-US" sz="1600" dirty="0" smtClean="0">
                <a:solidFill>
                  <a:schemeClr val="tx1"/>
                </a:solidFill>
                <a:latin typeface="Calibri" panose="020F0502020204030204" pitchFamily="34" charset="0"/>
                <a:hlinkClick r:id="rId10"/>
              </a:rPr>
              <a:t>dzone.com/articles/j2ee-compare-restful-vs-soap</a:t>
            </a:r>
            <a:endParaRPr lang="en-US" sz="1600" dirty="0" smtClean="0">
              <a:solidFill>
                <a:schemeClr val="tx1"/>
              </a:solidFill>
              <a:latin typeface="Calibri" panose="020F0502020204030204" pitchFamily="34" charset="0"/>
            </a:endParaRPr>
          </a:p>
          <a:p>
            <a:r>
              <a:rPr lang="en-US" sz="1600" dirty="0">
                <a:solidFill>
                  <a:schemeClr val="tx1"/>
                </a:solidFill>
                <a:latin typeface="Calibri" panose="020F0502020204030204" pitchFamily="34" charset="0"/>
                <a:hlinkClick r:id="rId11"/>
              </a:rPr>
              <a:t>http://</a:t>
            </a:r>
            <a:r>
              <a:rPr lang="en-US" sz="1600" dirty="0" smtClean="0">
                <a:solidFill>
                  <a:schemeClr val="tx1"/>
                </a:solidFill>
                <a:latin typeface="Calibri" panose="020F0502020204030204" pitchFamily="34" charset="0"/>
                <a:hlinkClick r:id="rId11"/>
              </a:rPr>
              <a:t>www.infoq.com/news/2016/03/lagom-microservices-framework</a:t>
            </a:r>
            <a:endParaRPr lang="en-US" sz="1600" dirty="0" smtClean="0">
              <a:solidFill>
                <a:schemeClr val="tx1"/>
              </a:solidFill>
              <a:latin typeface="Calibri" panose="020F0502020204030204" pitchFamily="34" charset="0"/>
            </a:endParaRPr>
          </a:p>
          <a:p>
            <a:r>
              <a:rPr lang="en-US" sz="1600" dirty="0">
                <a:solidFill>
                  <a:schemeClr val="tx1"/>
                </a:solidFill>
                <a:latin typeface="Calibri" panose="020F0502020204030204" pitchFamily="34" charset="0"/>
                <a:hlinkClick r:id="rId12"/>
              </a:rPr>
              <a:t>https://</a:t>
            </a:r>
            <a:r>
              <a:rPr lang="en-US" sz="1600" dirty="0" smtClean="0">
                <a:solidFill>
                  <a:schemeClr val="tx1"/>
                </a:solidFill>
                <a:latin typeface="Calibri" panose="020F0502020204030204" pitchFamily="34" charset="0"/>
                <a:hlinkClick r:id="rId12"/>
              </a:rPr>
              <a:t>www.lightbend.com/community/core-projects/akka</a:t>
            </a:r>
            <a:endParaRPr lang="en-US" sz="1600" dirty="0" smtClean="0">
              <a:solidFill>
                <a:schemeClr val="tx1"/>
              </a:solidFill>
              <a:latin typeface="Calibri" panose="020F0502020204030204" pitchFamily="34" charset="0"/>
            </a:endParaRPr>
          </a:p>
          <a:p>
            <a:r>
              <a:rPr lang="en-US" sz="1600" dirty="0">
                <a:solidFill>
                  <a:schemeClr val="tx1"/>
                </a:solidFill>
                <a:latin typeface="Calibri" panose="020F0502020204030204" pitchFamily="34" charset="0"/>
                <a:hlinkClick r:id="rId11"/>
              </a:rPr>
              <a:t>http://</a:t>
            </a:r>
            <a:r>
              <a:rPr lang="en-US" sz="1600" dirty="0" smtClean="0">
                <a:solidFill>
                  <a:schemeClr val="tx1"/>
                </a:solidFill>
                <a:latin typeface="Calibri" panose="020F0502020204030204" pitchFamily="34" charset="0"/>
                <a:hlinkClick r:id="rId11"/>
              </a:rPr>
              <a:t>www.infoq.com/news/2016/03/lagom-microservices-framework</a:t>
            </a:r>
            <a:endParaRPr lang="en-US" sz="1600" dirty="0" smtClean="0">
              <a:solidFill>
                <a:schemeClr val="tx1"/>
              </a:solidFill>
              <a:latin typeface="Calibri" panose="020F0502020204030204" pitchFamily="34" charset="0"/>
            </a:endParaRPr>
          </a:p>
          <a:p>
            <a:r>
              <a:rPr lang="en-US" sz="1600" dirty="0">
                <a:solidFill>
                  <a:schemeClr val="tx1"/>
                </a:solidFill>
                <a:latin typeface="Calibri" panose="020F0502020204030204" pitchFamily="34" charset="0"/>
              </a:rPr>
              <a:t>http://www.schibsted.pl/2015/07/spring-boot-and-dropwizard-in-microservices-development/</a:t>
            </a:r>
            <a:endParaRPr lang="en-US" sz="1600" dirty="0" smtClean="0">
              <a:solidFill>
                <a:schemeClr val="tx1"/>
              </a:solidFill>
              <a:latin typeface="Calibri" panose="020F0502020204030204" pitchFamily="34" charset="0"/>
            </a:endParaRPr>
          </a:p>
        </p:txBody>
      </p:sp>
    </p:spTree>
    <p:extLst>
      <p:ext uri="{BB962C8B-B14F-4D97-AF65-F5344CB8AC3E}">
        <p14:creationId xmlns:p14="http://schemas.microsoft.com/office/powerpoint/2010/main" val="9244033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936104"/>
          </a:xfrm>
        </p:spPr>
        <p:txBody>
          <a:bodyPr/>
          <a:lstStyle/>
          <a:p>
            <a:r>
              <a:rPr lang="en-US" sz="3200" dirty="0" smtClean="0">
                <a:latin typeface="Calibri" panose="020F0502020204030204" pitchFamily="34" charset="0"/>
              </a:rPr>
              <a:t>MicroServices</a:t>
            </a:r>
            <a:endParaRPr lang="en-US" sz="3200" dirty="0">
              <a:latin typeface="Calibri" panose="020F0502020204030204" pitchFamily="34" charset="0"/>
            </a:endParaRPr>
          </a:p>
        </p:txBody>
      </p:sp>
      <p:sp>
        <p:nvSpPr>
          <p:cNvPr id="3" name="Content Placeholder 2"/>
          <p:cNvSpPr>
            <a:spLocks noGrp="1"/>
          </p:cNvSpPr>
          <p:nvPr>
            <p:ph idx="1"/>
          </p:nvPr>
        </p:nvSpPr>
        <p:spPr>
          <a:xfrm>
            <a:off x="467544" y="1412776"/>
            <a:ext cx="8229600" cy="4525963"/>
          </a:xfrm>
        </p:spPr>
        <p:txBody>
          <a:bodyPr>
            <a:normAutofit/>
          </a:bodyPr>
          <a:lstStyle/>
          <a:p>
            <a:r>
              <a:rPr lang="en-GB" sz="1600" b="1" dirty="0" smtClean="0">
                <a:solidFill>
                  <a:schemeClr val="tx1"/>
                </a:solidFill>
                <a:latin typeface="Calibri" panose="020F0502020204030204" pitchFamily="34" charset="0"/>
              </a:rPr>
              <a:t>MicroServices</a:t>
            </a:r>
            <a:r>
              <a:rPr lang="en-GB" sz="1600" dirty="0">
                <a:solidFill>
                  <a:schemeClr val="tx1"/>
                </a:solidFill>
                <a:latin typeface="Calibri" panose="020F0502020204030204" pitchFamily="34" charset="0"/>
              </a:rPr>
              <a:t> is a </a:t>
            </a:r>
            <a:r>
              <a:rPr lang="en-GB" sz="1600" dirty="0" smtClean="0">
                <a:solidFill>
                  <a:schemeClr val="tx1"/>
                </a:solidFill>
                <a:latin typeface="Calibri" panose="020F0502020204030204" pitchFamily="34" charset="0"/>
              </a:rPr>
              <a:t>software architecture style in </a:t>
            </a:r>
            <a:r>
              <a:rPr lang="en-GB" sz="1600" dirty="0">
                <a:solidFill>
                  <a:schemeClr val="tx1"/>
                </a:solidFill>
                <a:latin typeface="Calibri" panose="020F0502020204030204" pitchFamily="34" charset="0"/>
              </a:rPr>
              <a:t>which </a:t>
            </a:r>
            <a:r>
              <a:rPr lang="en-GB" sz="1600" dirty="0" smtClean="0">
                <a:solidFill>
                  <a:schemeClr val="tx1"/>
                </a:solidFill>
                <a:latin typeface="Calibri" panose="020F0502020204030204" pitchFamily="34" charset="0"/>
              </a:rPr>
              <a:t>complex applications are composed of small, independent processes communicating with each other using language-agnostic APIs</a:t>
            </a:r>
          </a:p>
        </p:txBody>
      </p:sp>
    </p:spTree>
    <p:extLst>
      <p:ext uri="{BB962C8B-B14F-4D97-AF65-F5344CB8AC3E}">
        <p14:creationId xmlns:p14="http://schemas.microsoft.com/office/powerpoint/2010/main" val="35787444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864096"/>
          </a:xfrm>
        </p:spPr>
        <p:txBody>
          <a:bodyPr/>
          <a:lstStyle/>
          <a:p>
            <a:r>
              <a:rPr lang="en-US" sz="3200" dirty="0" smtClean="0">
                <a:latin typeface="Calibri" panose="020F0502020204030204" pitchFamily="34" charset="0"/>
              </a:rPr>
              <a:t>MicroServices Approach</a:t>
            </a:r>
            <a:endParaRPr lang="en-US" sz="3200" dirty="0">
              <a:latin typeface="Calibri" panose="020F0502020204030204" pitchFamily="34" charset="0"/>
            </a:endParaRPr>
          </a:p>
        </p:txBody>
      </p:sp>
      <p:sp>
        <p:nvSpPr>
          <p:cNvPr id="3" name="Content Placeholder 2"/>
          <p:cNvSpPr>
            <a:spLocks noGrp="1"/>
          </p:cNvSpPr>
          <p:nvPr>
            <p:ph idx="1"/>
          </p:nvPr>
        </p:nvSpPr>
        <p:spPr>
          <a:xfrm>
            <a:off x="467544" y="1196752"/>
            <a:ext cx="8229600" cy="4525963"/>
          </a:xfrm>
        </p:spPr>
        <p:txBody>
          <a:bodyPr>
            <a:normAutofit/>
          </a:bodyPr>
          <a:lstStyle/>
          <a:p>
            <a:r>
              <a:rPr lang="en-GB" sz="1600" dirty="0" smtClean="0">
                <a:solidFill>
                  <a:schemeClr val="tx1"/>
                </a:solidFill>
                <a:latin typeface="Calibri" panose="020F0502020204030204" pitchFamily="34" charset="0"/>
              </a:rPr>
              <a:t>Don’t start with MicroServices approach</a:t>
            </a:r>
          </a:p>
          <a:p>
            <a:r>
              <a:rPr lang="en-GB" sz="1600" dirty="0">
                <a:solidFill>
                  <a:schemeClr val="tx1"/>
                </a:solidFill>
                <a:latin typeface="Calibri" panose="020F0502020204030204" pitchFamily="34" charset="0"/>
              </a:rPr>
              <a:t>Almost all the cases where </a:t>
            </a:r>
            <a:r>
              <a:rPr lang="en-GB" sz="1600" dirty="0" smtClean="0">
                <a:solidFill>
                  <a:schemeClr val="tx1"/>
                </a:solidFill>
                <a:latin typeface="Calibri" panose="020F0502020204030204" pitchFamily="34" charset="0"/>
              </a:rPr>
              <a:t>the development approach started with MicroServices </a:t>
            </a:r>
            <a:r>
              <a:rPr lang="en-GB" sz="1600" dirty="0">
                <a:solidFill>
                  <a:schemeClr val="tx1"/>
                </a:solidFill>
                <a:latin typeface="Calibri" panose="020F0502020204030204" pitchFamily="34" charset="0"/>
              </a:rPr>
              <a:t>system from scratch, it has ended up in serious trouble</a:t>
            </a:r>
          </a:p>
          <a:p>
            <a:endParaRPr lang="en-US" sz="16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17659114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864096"/>
          </a:xfrm>
        </p:spPr>
        <p:txBody>
          <a:bodyPr/>
          <a:lstStyle/>
          <a:p>
            <a:r>
              <a:rPr lang="en-US" sz="3200" dirty="0" smtClean="0">
                <a:latin typeface="Calibri" panose="020F0502020204030204" pitchFamily="34" charset="0"/>
              </a:rPr>
              <a:t>Disadvantages of Monolithic</a:t>
            </a:r>
            <a:endParaRPr lang="en-US" sz="3200" dirty="0">
              <a:latin typeface="Calibri" panose="020F0502020204030204" pitchFamily="34" charset="0"/>
            </a:endParaRPr>
          </a:p>
        </p:txBody>
      </p:sp>
      <p:sp>
        <p:nvSpPr>
          <p:cNvPr id="3" name="Content Placeholder 2"/>
          <p:cNvSpPr>
            <a:spLocks noGrp="1"/>
          </p:cNvSpPr>
          <p:nvPr>
            <p:ph idx="1"/>
          </p:nvPr>
        </p:nvSpPr>
        <p:spPr>
          <a:xfrm>
            <a:off x="467544" y="1196752"/>
            <a:ext cx="8229600" cy="4525963"/>
          </a:xfrm>
        </p:spPr>
        <p:txBody>
          <a:bodyPr>
            <a:normAutofit/>
          </a:bodyPr>
          <a:lstStyle/>
          <a:p>
            <a:r>
              <a:rPr lang="en-GB" sz="1600" dirty="0" smtClean="0">
                <a:solidFill>
                  <a:schemeClr val="tx1"/>
                </a:solidFill>
                <a:latin typeface="Calibri" panose="020F0502020204030204" pitchFamily="34" charset="0"/>
              </a:rPr>
              <a:t>Difficult to maintain the application</a:t>
            </a:r>
          </a:p>
          <a:p>
            <a:r>
              <a:rPr lang="en-GB" sz="1600" dirty="0" smtClean="0">
                <a:solidFill>
                  <a:schemeClr val="tx1"/>
                </a:solidFill>
                <a:latin typeface="Calibri" panose="020F0502020204030204" pitchFamily="34" charset="0"/>
              </a:rPr>
              <a:t>More difficult and sometimes impossible to scale, especially in PaaS (cloud) environments</a:t>
            </a:r>
          </a:p>
          <a:p>
            <a:r>
              <a:rPr lang="en-GB" sz="1600" dirty="0" smtClean="0">
                <a:solidFill>
                  <a:schemeClr val="tx1"/>
                </a:solidFill>
                <a:latin typeface="Calibri" panose="020F0502020204030204" pitchFamily="34" charset="0"/>
              </a:rPr>
              <a:t>If one part of the application fails, everything fails</a:t>
            </a:r>
            <a:endParaRPr lang="en-GB" sz="1600" dirty="0">
              <a:solidFill>
                <a:schemeClr val="tx1"/>
              </a:solidFill>
              <a:latin typeface="Calibri" panose="020F0502020204030204" pitchFamily="34" charset="0"/>
            </a:endParaRPr>
          </a:p>
          <a:p>
            <a:endParaRPr lang="en-US" sz="16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5311687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864096"/>
          </a:xfrm>
        </p:spPr>
        <p:txBody>
          <a:bodyPr/>
          <a:lstStyle/>
          <a:p>
            <a:r>
              <a:rPr lang="en-US" sz="3200" dirty="0" smtClean="0">
                <a:latin typeface="Calibri" panose="020F0502020204030204" pitchFamily="34" charset="0"/>
              </a:rPr>
              <a:t>Advantages of MicroServices</a:t>
            </a:r>
            <a:endParaRPr lang="en-US" sz="3200" dirty="0">
              <a:latin typeface="Calibri" panose="020F0502020204030204" pitchFamily="34" charset="0"/>
            </a:endParaRPr>
          </a:p>
        </p:txBody>
      </p:sp>
      <p:sp>
        <p:nvSpPr>
          <p:cNvPr id="3" name="Content Placeholder 2"/>
          <p:cNvSpPr>
            <a:spLocks noGrp="1"/>
          </p:cNvSpPr>
          <p:nvPr>
            <p:ph idx="1"/>
          </p:nvPr>
        </p:nvSpPr>
        <p:spPr>
          <a:xfrm>
            <a:off x="467544" y="1196752"/>
            <a:ext cx="8229600" cy="4525963"/>
          </a:xfrm>
        </p:spPr>
        <p:txBody>
          <a:bodyPr>
            <a:normAutofit/>
          </a:bodyPr>
          <a:lstStyle/>
          <a:p>
            <a:r>
              <a:rPr lang="en-GB" sz="1600" dirty="0" smtClean="0">
                <a:solidFill>
                  <a:schemeClr val="tx1"/>
                </a:solidFill>
                <a:latin typeface="Calibri" panose="020F0502020204030204" pitchFamily="34" charset="0"/>
              </a:rPr>
              <a:t>Applications are more flexible</a:t>
            </a:r>
          </a:p>
          <a:p>
            <a:r>
              <a:rPr lang="en-GB" sz="1600" dirty="0">
                <a:solidFill>
                  <a:schemeClr val="tx1"/>
                </a:solidFill>
                <a:latin typeface="Calibri" panose="020F0502020204030204" pitchFamily="34" charset="0"/>
              </a:rPr>
              <a:t>Every M</a:t>
            </a:r>
            <a:r>
              <a:rPr lang="en-GB" sz="1600" dirty="0" smtClean="0">
                <a:solidFill>
                  <a:schemeClr val="tx1"/>
                </a:solidFill>
                <a:latin typeface="Calibri" panose="020F0502020204030204" pitchFamily="34" charset="0"/>
              </a:rPr>
              <a:t>icroservice </a:t>
            </a:r>
            <a:r>
              <a:rPr lang="en-GB" sz="1600" dirty="0">
                <a:solidFill>
                  <a:schemeClr val="tx1"/>
                </a:solidFill>
                <a:latin typeface="Calibri" panose="020F0502020204030204" pitchFamily="34" charset="0"/>
              </a:rPr>
              <a:t>can be developed independently of other </a:t>
            </a:r>
            <a:r>
              <a:rPr lang="en-GB" sz="1600" dirty="0" smtClean="0">
                <a:solidFill>
                  <a:schemeClr val="tx1"/>
                </a:solidFill>
                <a:latin typeface="Calibri" panose="020F0502020204030204" pitchFamily="34" charset="0"/>
              </a:rPr>
              <a:t>MicroServices:</a:t>
            </a:r>
          </a:p>
          <a:p>
            <a:pPr lvl="1">
              <a:buFont typeface="Wingdings" panose="05000000000000000000" pitchFamily="2" charset="2"/>
              <a:buChar char="Ø"/>
            </a:pPr>
            <a:r>
              <a:rPr lang="en-GB" sz="1400" dirty="0" smtClean="0">
                <a:solidFill>
                  <a:schemeClr val="tx1"/>
                </a:solidFill>
                <a:latin typeface="Calibri" panose="020F0502020204030204" pitchFamily="34" charset="0"/>
              </a:rPr>
              <a:t>Simplifies </a:t>
            </a:r>
            <a:r>
              <a:rPr lang="en-GB" sz="1400" dirty="0">
                <a:solidFill>
                  <a:schemeClr val="tx1"/>
                </a:solidFill>
                <a:latin typeface="Calibri" panose="020F0502020204030204" pitchFamily="34" charset="0"/>
              </a:rPr>
              <a:t>lifecycle and change management, </a:t>
            </a:r>
            <a:endParaRPr lang="en-GB" sz="1400" dirty="0" smtClean="0">
              <a:solidFill>
                <a:schemeClr val="tx1"/>
              </a:solidFill>
              <a:latin typeface="Calibri" panose="020F0502020204030204" pitchFamily="34" charset="0"/>
            </a:endParaRPr>
          </a:p>
          <a:p>
            <a:pPr lvl="1">
              <a:buFont typeface="Wingdings" panose="05000000000000000000" pitchFamily="2" charset="2"/>
              <a:buChar char="Ø"/>
            </a:pPr>
            <a:r>
              <a:rPr lang="en-GB" sz="1400" dirty="0" smtClean="0">
                <a:solidFill>
                  <a:schemeClr val="tx1"/>
                </a:solidFill>
                <a:latin typeface="Calibri" panose="020F0502020204030204" pitchFamily="34" charset="0"/>
              </a:rPr>
              <a:t>Makes </a:t>
            </a:r>
            <a:r>
              <a:rPr lang="en-GB" sz="1400" dirty="0">
                <a:solidFill>
                  <a:schemeClr val="tx1"/>
                </a:solidFill>
                <a:latin typeface="Calibri" panose="020F0502020204030204" pitchFamily="34" charset="0"/>
              </a:rPr>
              <a:t>it easier to use different technologies or upgrade to newer </a:t>
            </a:r>
            <a:r>
              <a:rPr lang="en-GB" sz="1400" dirty="0" smtClean="0">
                <a:solidFill>
                  <a:schemeClr val="tx1"/>
                </a:solidFill>
                <a:latin typeface="Calibri" panose="020F0502020204030204" pitchFamily="34" charset="0"/>
              </a:rPr>
              <a:t>versions</a:t>
            </a:r>
          </a:p>
          <a:p>
            <a:pPr lvl="1">
              <a:buFont typeface="Wingdings" panose="05000000000000000000" pitchFamily="2" charset="2"/>
              <a:buChar char="Ø"/>
            </a:pPr>
            <a:r>
              <a:rPr lang="en-GB" sz="1400" dirty="0" smtClean="0">
                <a:solidFill>
                  <a:schemeClr val="tx1"/>
                </a:solidFill>
                <a:latin typeface="Calibri" panose="020F0502020204030204" pitchFamily="34" charset="0"/>
              </a:rPr>
              <a:t>Each services can scale out separately as needed</a:t>
            </a:r>
          </a:p>
          <a:p>
            <a:r>
              <a:rPr lang="en-GB" sz="1600" dirty="0">
                <a:solidFill>
                  <a:schemeClr val="tx1"/>
                </a:solidFill>
                <a:latin typeface="Calibri" panose="020F0502020204030204" pitchFamily="34" charset="0"/>
              </a:rPr>
              <a:t>Makes it easier to adopt new technologies for parts of an </a:t>
            </a:r>
            <a:r>
              <a:rPr lang="en-GB" sz="1600" dirty="0" smtClean="0">
                <a:solidFill>
                  <a:schemeClr val="tx1"/>
                </a:solidFill>
                <a:latin typeface="Calibri" panose="020F0502020204030204" pitchFamily="34" charset="0"/>
              </a:rPr>
              <a:t>application</a:t>
            </a:r>
          </a:p>
          <a:p>
            <a:r>
              <a:rPr lang="en-GB" sz="1600" dirty="0">
                <a:solidFill>
                  <a:schemeClr val="tx1"/>
                </a:solidFill>
                <a:latin typeface="Calibri" panose="020F0502020204030204" pitchFamily="34" charset="0"/>
              </a:rPr>
              <a:t>Makes it much more efficient to scale applications in PaaS and Docker-like </a:t>
            </a:r>
            <a:r>
              <a:rPr lang="en-GB" sz="1600" dirty="0" smtClean="0">
                <a:solidFill>
                  <a:schemeClr val="tx1"/>
                </a:solidFill>
                <a:latin typeface="Calibri" panose="020F0502020204030204" pitchFamily="34" charset="0"/>
              </a:rPr>
              <a:t>environments</a:t>
            </a:r>
          </a:p>
          <a:p>
            <a:r>
              <a:rPr lang="en-GB" sz="1600" dirty="0">
                <a:solidFill>
                  <a:schemeClr val="tx1"/>
                </a:solidFill>
                <a:latin typeface="Calibri" panose="020F0502020204030204" pitchFamily="34" charset="0"/>
              </a:rPr>
              <a:t>IDE is faster making developers more </a:t>
            </a:r>
            <a:r>
              <a:rPr lang="en-GB" sz="1600" dirty="0" smtClean="0">
                <a:solidFill>
                  <a:schemeClr val="tx1"/>
                </a:solidFill>
                <a:latin typeface="Calibri" panose="020F0502020204030204" pitchFamily="34" charset="0"/>
              </a:rPr>
              <a:t>productive</a:t>
            </a:r>
          </a:p>
          <a:p>
            <a:r>
              <a:rPr lang="en-GB" sz="1600" dirty="0">
                <a:solidFill>
                  <a:schemeClr val="tx1"/>
                </a:solidFill>
                <a:latin typeface="Calibri" panose="020F0502020204030204" pitchFamily="34" charset="0"/>
              </a:rPr>
              <a:t>The web container starts faster, which makes developers more productive, and speeds up </a:t>
            </a:r>
            <a:r>
              <a:rPr lang="en-GB" sz="1600" dirty="0" smtClean="0">
                <a:solidFill>
                  <a:schemeClr val="tx1"/>
                </a:solidFill>
                <a:latin typeface="Calibri" panose="020F0502020204030204" pitchFamily="34" charset="0"/>
              </a:rPr>
              <a:t>deployments</a:t>
            </a:r>
          </a:p>
          <a:p>
            <a:r>
              <a:rPr lang="en-GB" sz="1600" dirty="0" smtClean="0">
                <a:solidFill>
                  <a:schemeClr val="tx1"/>
                </a:solidFill>
                <a:latin typeface="Calibri" panose="020F0502020204030204" pitchFamily="34" charset="0"/>
              </a:rPr>
              <a:t>Dynamic scaling based on current load with services such as Heroku and AWS ELB</a:t>
            </a:r>
            <a:endParaRPr lang="en-GB" sz="1600" dirty="0">
              <a:solidFill>
                <a:schemeClr val="tx1"/>
              </a:solidFill>
              <a:latin typeface="Calibri" panose="020F0502020204030204" pitchFamily="34" charset="0"/>
            </a:endParaRPr>
          </a:p>
          <a:p>
            <a:endParaRPr lang="en-GB" sz="1600" dirty="0" smtClean="0">
              <a:solidFill>
                <a:schemeClr val="tx1"/>
              </a:solidFill>
              <a:latin typeface="Calibri" panose="020F0502020204030204" pitchFamily="34" charset="0"/>
            </a:endParaRPr>
          </a:p>
          <a:p>
            <a:endParaRPr lang="en-GB" sz="1600" dirty="0">
              <a:solidFill>
                <a:schemeClr val="tx1"/>
              </a:solidFill>
              <a:latin typeface="Calibri" panose="020F0502020204030204" pitchFamily="34" charset="0"/>
            </a:endParaRPr>
          </a:p>
          <a:p>
            <a:endParaRPr lang="en-US" sz="16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40946279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864096"/>
          </a:xfrm>
        </p:spPr>
        <p:txBody>
          <a:bodyPr/>
          <a:lstStyle/>
          <a:p>
            <a:r>
              <a:rPr lang="en-US" sz="3200" dirty="0" smtClean="0">
                <a:latin typeface="Calibri" panose="020F0502020204030204" pitchFamily="34" charset="0"/>
              </a:rPr>
              <a:t>Disadvantages of MicroServices</a:t>
            </a:r>
            <a:endParaRPr lang="en-US" sz="3200" dirty="0">
              <a:latin typeface="Calibri" panose="020F0502020204030204" pitchFamily="34" charset="0"/>
            </a:endParaRPr>
          </a:p>
        </p:txBody>
      </p:sp>
      <p:sp>
        <p:nvSpPr>
          <p:cNvPr id="3" name="Content Placeholder 2"/>
          <p:cNvSpPr>
            <a:spLocks noGrp="1"/>
          </p:cNvSpPr>
          <p:nvPr>
            <p:ph idx="1"/>
          </p:nvPr>
        </p:nvSpPr>
        <p:spPr>
          <a:xfrm>
            <a:off x="467544" y="1196752"/>
            <a:ext cx="8229600" cy="4525963"/>
          </a:xfrm>
        </p:spPr>
        <p:txBody>
          <a:bodyPr>
            <a:normAutofit/>
          </a:bodyPr>
          <a:lstStyle/>
          <a:p>
            <a:r>
              <a:rPr lang="en-GB" sz="1600" dirty="0" smtClean="0">
                <a:solidFill>
                  <a:schemeClr val="tx1"/>
                </a:solidFill>
                <a:latin typeface="Calibri" panose="020F0502020204030204" pitchFamily="34" charset="0"/>
              </a:rPr>
              <a:t>Testing is more difficult</a:t>
            </a:r>
          </a:p>
          <a:p>
            <a:r>
              <a:rPr lang="en-GB" sz="1600" dirty="0" smtClean="0">
                <a:solidFill>
                  <a:schemeClr val="tx1"/>
                </a:solidFill>
                <a:latin typeface="Calibri" panose="020F0502020204030204" pitchFamily="34" charset="0"/>
              </a:rPr>
              <a:t>Requires </a:t>
            </a:r>
            <a:r>
              <a:rPr lang="en-US" sz="1600" dirty="0">
                <a:solidFill>
                  <a:schemeClr val="tx1"/>
                </a:solidFill>
                <a:latin typeface="Calibri" panose="020F0502020204030204" pitchFamily="34" charset="0"/>
              </a:rPr>
              <a:t> inter-service communication </a:t>
            </a:r>
            <a:r>
              <a:rPr lang="en-US" sz="1600" dirty="0" smtClean="0">
                <a:solidFill>
                  <a:schemeClr val="tx1"/>
                </a:solidFill>
                <a:latin typeface="Calibri" panose="020F0502020204030204" pitchFamily="34" charset="0"/>
              </a:rPr>
              <a:t>mechanism</a:t>
            </a:r>
          </a:p>
          <a:p>
            <a:r>
              <a:rPr lang="en-GB" sz="1600" dirty="0">
                <a:solidFill>
                  <a:schemeClr val="tx1"/>
                </a:solidFill>
                <a:latin typeface="Calibri" panose="020F0502020204030204" pitchFamily="34" charset="0"/>
              </a:rPr>
              <a:t>Implementing use cases that span multiple services without using distributed transactions is difficult</a:t>
            </a:r>
          </a:p>
          <a:p>
            <a:r>
              <a:rPr lang="en-GB" sz="1600" dirty="0">
                <a:solidFill>
                  <a:schemeClr val="tx1"/>
                </a:solidFill>
                <a:latin typeface="Calibri" panose="020F0502020204030204" pitchFamily="34" charset="0"/>
              </a:rPr>
              <a:t>Deployment complexity. In production, there is also the operational complexity of deploying and managing a system comprised of many different service </a:t>
            </a:r>
            <a:r>
              <a:rPr lang="en-GB" sz="1600" dirty="0" smtClean="0">
                <a:solidFill>
                  <a:schemeClr val="tx1"/>
                </a:solidFill>
                <a:latin typeface="Calibri" panose="020F0502020204030204" pitchFamily="34" charset="0"/>
              </a:rPr>
              <a:t>types</a:t>
            </a:r>
            <a:endParaRPr lang="en-GB" sz="1600" dirty="0">
              <a:solidFill>
                <a:schemeClr val="tx1"/>
              </a:solidFill>
              <a:latin typeface="Calibri" panose="020F0502020204030204" pitchFamily="34" charset="0"/>
            </a:endParaRPr>
          </a:p>
          <a:p>
            <a:endParaRPr lang="en-GB" sz="16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40643071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864096"/>
          </a:xfrm>
        </p:spPr>
        <p:txBody>
          <a:bodyPr/>
          <a:lstStyle/>
          <a:p>
            <a:r>
              <a:rPr lang="en-US" sz="3200" dirty="0" smtClean="0">
                <a:latin typeface="Calibri" panose="020F0502020204030204" pitchFamily="34" charset="0"/>
              </a:rPr>
              <a:t>J2EE 6 Specification</a:t>
            </a:r>
            <a:endParaRPr lang="en-US" sz="3200" dirty="0">
              <a:latin typeface="Calibri" panose="020F0502020204030204" pitchFamily="34" charset="0"/>
            </a:endParaRPr>
          </a:p>
        </p:txBody>
      </p:sp>
      <p:sp>
        <p:nvSpPr>
          <p:cNvPr id="3" name="Content Placeholder 2"/>
          <p:cNvSpPr>
            <a:spLocks noGrp="1"/>
          </p:cNvSpPr>
          <p:nvPr>
            <p:ph idx="1"/>
          </p:nvPr>
        </p:nvSpPr>
        <p:spPr>
          <a:xfrm>
            <a:off x="467544" y="1196752"/>
            <a:ext cx="8229600" cy="4525963"/>
          </a:xfrm>
        </p:spPr>
        <p:txBody>
          <a:bodyPr>
            <a:normAutofit/>
          </a:bodyPr>
          <a:lstStyle/>
          <a:p>
            <a:r>
              <a:rPr lang="en-US" sz="1600" b="1" dirty="0" smtClean="0">
                <a:solidFill>
                  <a:schemeClr val="tx1"/>
                </a:solidFill>
                <a:latin typeface="Calibri" panose="020F0502020204030204" pitchFamily="34" charset="0"/>
              </a:rPr>
              <a:t>Web Services</a:t>
            </a:r>
            <a:r>
              <a:rPr lang="en-US" sz="1600" dirty="0" smtClean="0">
                <a:solidFill>
                  <a:schemeClr val="tx1"/>
                </a:solidFill>
                <a:latin typeface="Calibri" panose="020F0502020204030204" pitchFamily="34" charset="0"/>
              </a:rPr>
              <a:t> – JAX-RS, Enterprise web services, JAX-WS, JAXB, Web Services Metadata, Java API for XML based RPC</a:t>
            </a:r>
            <a:r>
              <a:rPr lang="en-US" sz="1600" dirty="0">
                <a:solidFill>
                  <a:schemeClr val="tx1"/>
                </a:solidFill>
                <a:latin typeface="Calibri" panose="020F0502020204030204" pitchFamily="34" charset="0"/>
              </a:rPr>
              <a:t>, Java API for </a:t>
            </a:r>
            <a:r>
              <a:rPr lang="en-US" sz="1600" dirty="0" smtClean="0">
                <a:solidFill>
                  <a:schemeClr val="tx1"/>
                </a:solidFill>
                <a:latin typeface="Calibri" panose="020F0502020204030204" pitchFamily="34" charset="0"/>
              </a:rPr>
              <a:t>XML messaging, JAXR</a:t>
            </a:r>
          </a:p>
          <a:p>
            <a:r>
              <a:rPr lang="en-US" sz="1600" b="1" dirty="0" smtClean="0">
                <a:solidFill>
                  <a:schemeClr val="tx1"/>
                </a:solidFill>
                <a:latin typeface="Calibri" panose="020F0502020204030204" pitchFamily="34" charset="0"/>
              </a:rPr>
              <a:t>Web Technologies</a:t>
            </a:r>
            <a:r>
              <a:rPr lang="en-US" sz="1600" dirty="0" smtClean="0">
                <a:solidFill>
                  <a:schemeClr val="tx1"/>
                </a:solidFill>
                <a:latin typeface="Calibri" panose="020F0502020204030204" pitchFamily="34" charset="0"/>
              </a:rPr>
              <a:t> – Servlet 3.0, JSF 2.0, JSP 2.2, JSTL 1.2, Debugging support for other languages</a:t>
            </a:r>
          </a:p>
          <a:p>
            <a:r>
              <a:rPr lang="en-US" sz="1600" b="1" dirty="0" smtClean="0">
                <a:solidFill>
                  <a:schemeClr val="tx1"/>
                </a:solidFill>
                <a:latin typeface="Calibri" panose="020F0502020204030204" pitchFamily="34" charset="0"/>
              </a:rPr>
              <a:t>Enterprise Application Technologies</a:t>
            </a:r>
            <a:r>
              <a:rPr lang="en-US" sz="1600" dirty="0" smtClean="0">
                <a:solidFill>
                  <a:schemeClr val="tx1"/>
                </a:solidFill>
                <a:latin typeface="Calibri" panose="020F0502020204030204" pitchFamily="34" charset="0"/>
              </a:rPr>
              <a:t> – Web Beans 1.0, Dependency Injection for Java 1.0, Bean Validation 1.0, EJB 3.1, J2EE Connector Architecture 1.6, Java Persistence 2.0, Common Annotation of Java Platform 1.1, Java Message Service API 1.1, JTA 1.1 and Java Mail 1.4</a:t>
            </a:r>
          </a:p>
          <a:p>
            <a:r>
              <a:rPr lang="en-US" sz="1600" b="1" dirty="0" smtClean="0">
                <a:solidFill>
                  <a:schemeClr val="tx1"/>
                </a:solidFill>
                <a:latin typeface="Calibri" panose="020F0502020204030204" pitchFamily="34" charset="0"/>
              </a:rPr>
              <a:t>Management and Security Technologies – </a:t>
            </a:r>
            <a:r>
              <a:rPr lang="en-US" sz="1600" dirty="0" smtClean="0">
                <a:solidFill>
                  <a:schemeClr val="tx1"/>
                </a:solidFill>
                <a:latin typeface="Calibri" panose="020F0502020204030204" pitchFamily="34" charset="0"/>
              </a:rPr>
              <a:t>Java Authentication Service Provider Interface for Containers, Java Authorization Contract for container 1.3, J2EE application deployment 1.2, J2EE management 1.1</a:t>
            </a:r>
          </a:p>
          <a:p>
            <a:r>
              <a:rPr lang="en-US" sz="1600" b="1" dirty="0" smtClean="0">
                <a:solidFill>
                  <a:schemeClr val="tx1"/>
                </a:solidFill>
                <a:latin typeface="Calibri" panose="020F0502020204030204" pitchFamily="34" charset="0"/>
              </a:rPr>
              <a:t>J2EE Related Specs in Java SE – </a:t>
            </a:r>
            <a:r>
              <a:rPr lang="en-US" sz="1600" dirty="0" smtClean="0">
                <a:solidFill>
                  <a:schemeClr val="tx1"/>
                </a:solidFill>
                <a:latin typeface="Calibri" panose="020F0502020204030204" pitchFamily="34" charset="0"/>
              </a:rPr>
              <a:t>JAXP 1.3, Java Database Connectivity 4.0, JMX 2.0, JAF 1.1 and Streaming API for XML (StAX) 1.0</a:t>
            </a:r>
            <a:endParaRPr lang="en-GB" sz="16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41626155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864096"/>
          </a:xfrm>
        </p:spPr>
        <p:txBody>
          <a:bodyPr/>
          <a:lstStyle/>
          <a:p>
            <a:r>
              <a:rPr lang="en-US" sz="3200" dirty="0" smtClean="0">
                <a:latin typeface="Calibri" panose="020F0502020204030204" pitchFamily="34" charset="0"/>
              </a:rPr>
              <a:t>Advantages and Disadvantages of EJB</a:t>
            </a:r>
            <a:endParaRPr lang="en-US" sz="3200" dirty="0">
              <a:latin typeface="Calibri" panose="020F0502020204030204" pitchFamily="34" charset="0"/>
            </a:endParaRPr>
          </a:p>
        </p:txBody>
      </p:sp>
      <p:sp>
        <p:nvSpPr>
          <p:cNvPr id="3" name="Content Placeholder 2"/>
          <p:cNvSpPr>
            <a:spLocks noGrp="1"/>
          </p:cNvSpPr>
          <p:nvPr>
            <p:ph idx="1"/>
          </p:nvPr>
        </p:nvSpPr>
        <p:spPr>
          <a:xfrm>
            <a:off x="467544" y="1196752"/>
            <a:ext cx="8229600" cy="4525963"/>
          </a:xfrm>
        </p:spPr>
        <p:txBody>
          <a:bodyPr>
            <a:normAutofit/>
          </a:bodyPr>
          <a:lstStyle/>
          <a:p>
            <a:r>
              <a:rPr lang="en-GB" sz="1600" b="1" dirty="0" smtClean="0">
                <a:solidFill>
                  <a:schemeClr val="tx1"/>
                </a:solidFill>
                <a:latin typeface="Calibri" panose="020F0502020204030204" pitchFamily="34" charset="0"/>
              </a:rPr>
              <a:t>Advantages:</a:t>
            </a:r>
          </a:p>
          <a:p>
            <a:pPr lvl="1">
              <a:buFont typeface="Wingdings" panose="05000000000000000000" pitchFamily="2" charset="2"/>
              <a:buChar char="Ø"/>
            </a:pPr>
            <a:r>
              <a:rPr lang="en-GB" sz="1400" dirty="0" smtClean="0">
                <a:solidFill>
                  <a:schemeClr val="tx1"/>
                </a:solidFill>
                <a:latin typeface="Calibri" panose="020F0502020204030204" pitchFamily="34" charset="0"/>
              </a:rPr>
              <a:t>The </a:t>
            </a:r>
            <a:r>
              <a:rPr lang="en-GB" sz="1400" dirty="0">
                <a:solidFill>
                  <a:schemeClr val="tx1"/>
                </a:solidFill>
                <a:latin typeface="Calibri" panose="020F0502020204030204" pitchFamily="34" charset="0"/>
              </a:rPr>
              <a:t>major operations of managing transactions, state, multithreading, connection pooling etc. will be managed by the EJB container. The security is also provided by the EJB </a:t>
            </a:r>
            <a:r>
              <a:rPr lang="en-GB" sz="1400" dirty="0" smtClean="0">
                <a:solidFill>
                  <a:schemeClr val="tx1"/>
                </a:solidFill>
                <a:latin typeface="Calibri" panose="020F0502020204030204" pitchFamily="34" charset="0"/>
              </a:rPr>
              <a:t>container</a:t>
            </a:r>
          </a:p>
          <a:p>
            <a:pPr lvl="1">
              <a:buFont typeface="Wingdings" panose="05000000000000000000" pitchFamily="2" charset="2"/>
              <a:buChar char="Ø"/>
            </a:pPr>
            <a:r>
              <a:rPr lang="en-GB" sz="1400" dirty="0">
                <a:solidFill>
                  <a:schemeClr val="tx1"/>
                </a:solidFill>
                <a:latin typeface="Calibri" panose="020F0502020204030204" pitchFamily="34" charset="0"/>
              </a:rPr>
              <a:t>The isolation of labor in developing, deploying, administering, providers made it faster to develop an EJB </a:t>
            </a:r>
            <a:r>
              <a:rPr lang="en-GB" sz="1400" dirty="0" smtClean="0">
                <a:solidFill>
                  <a:schemeClr val="tx1"/>
                </a:solidFill>
                <a:latin typeface="Calibri" panose="020F0502020204030204" pitchFamily="34" charset="0"/>
              </a:rPr>
              <a:t>application</a:t>
            </a:r>
          </a:p>
          <a:p>
            <a:pPr lvl="1">
              <a:buFont typeface="Wingdings" panose="05000000000000000000" pitchFamily="2" charset="2"/>
              <a:buChar char="Ø"/>
            </a:pPr>
            <a:r>
              <a:rPr lang="en-GB" sz="1400" dirty="0">
                <a:solidFill>
                  <a:schemeClr val="tx1"/>
                </a:solidFill>
                <a:latin typeface="Calibri" panose="020F0502020204030204" pitchFamily="34" charset="0"/>
              </a:rPr>
              <a:t>The EJB architecture is compatible with other APIs like </a:t>
            </a:r>
            <a:r>
              <a:rPr lang="en-GB" sz="1400" dirty="0" smtClean="0">
                <a:solidFill>
                  <a:schemeClr val="tx1"/>
                </a:solidFill>
                <a:latin typeface="Calibri" panose="020F0502020204030204" pitchFamily="34" charset="0"/>
              </a:rPr>
              <a:t>Servlets </a:t>
            </a:r>
            <a:r>
              <a:rPr lang="en-GB" sz="1400" dirty="0">
                <a:solidFill>
                  <a:schemeClr val="tx1"/>
                </a:solidFill>
                <a:latin typeface="Calibri" panose="020F0502020204030204" pitchFamily="34" charset="0"/>
              </a:rPr>
              <a:t>and </a:t>
            </a:r>
            <a:r>
              <a:rPr lang="en-GB" sz="1400" dirty="0" smtClean="0">
                <a:solidFill>
                  <a:schemeClr val="tx1"/>
                </a:solidFill>
                <a:latin typeface="Calibri" panose="020F0502020204030204" pitchFamily="34" charset="0"/>
              </a:rPr>
              <a:t>JSPs</a:t>
            </a:r>
          </a:p>
          <a:p>
            <a:pPr lvl="1">
              <a:buFont typeface="Wingdings" panose="05000000000000000000" pitchFamily="2" charset="2"/>
              <a:buChar char="Ø"/>
            </a:pPr>
            <a:endParaRPr lang="en-GB" sz="1400" dirty="0">
              <a:solidFill>
                <a:schemeClr val="tx1"/>
              </a:solidFill>
              <a:latin typeface="Calibri" panose="020F0502020204030204" pitchFamily="34" charset="0"/>
            </a:endParaRPr>
          </a:p>
          <a:p>
            <a:pPr indent="-285750"/>
            <a:r>
              <a:rPr lang="en-GB" sz="1600" b="1" dirty="0" smtClean="0">
                <a:solidFill>
                  <a:schemeClr val="tx1"/>
                </a:solidFill>
                <a:latin typeface="Calibri" panose="020F0502020204030204" pitchFamily="34" charset="0"/>
              </a:rPr>
              <a:t>Disadvantages:</a:t>
            </a:r>
          </a:p>
          <a:p>
            <a:pPr lvl="1">
              <a:buFont typeface="Wingdings" panose="05000000000000000000" pitchFamily="2" charset="2"/>
              <a:buChar char="Ø"/>
            </a:pPr>
            <a:r>
              <a:rPr lang="en-GB" sz="1400" dirty="0" smtClean="0">
                <a:solidFill>
                  <a:schemeClr val="tx1"/>
                </a:solidFill>
                <a:latin typeface="Calibri" panose="020F0502020204030204" pitchFamily="34" charset="0"/>
              </a:rPr>
              <a:t>EJB is a heavy container</a:t>
            </a:r>
          </a:p>
          <a:p>
            <a:pPr lvl="1">
              <a:buFont typeface="Wingdings" panose="05000000000000000000" pitchFamily="2" charset="2"/>
              <a:buChar char="Ø"/>
            </a:pPr>
            <a:r>
              <a:rPr lang="en-GB" sz="1400" dirty="0" smtClean="0">
                <a:solidFill>
                  <a:schemeClr val="tx1"/>
                </a:solidFill>
                <a:latin typeface="Calibri" panose="020F0502020204030204" pitchFamily="34" charset="0"/>
              </a:rPr>
              <a:t>Complicated and large specification</a:t>
            </a:r>
          </a:p>
          <a:p>
            <a:pPr lvl="1">
              <a:buFont typeface="Wingdings" panose="05000000000000000000" pitchFamily="2" charset="2"/>
              <a:buChar char="Ø"/>
            </a:pPr>
            <a:r>
              <a:rPr lang="en-GB" sz="1400" dirty="0" smtClean="0">
                <a:solidFill>
                  <a:schemeClr val="tx1"/>
                </a:solidFill>
                <a:latin typeface="Calibri" panose="020F0502020204030204" pitchFamily="34" charset="0"/>
              </a:rPr>
              <a:t>Requires only Java client. For other language client, you need to go for web service</a:t>
            </a:r>
          </a:p>
          <a:p>
            <a:pPr lvl="1">
              <a:buFont typeface="Wingdings" panose="05000000000000000000" pitchFamily="2" charset="2"/>
              <a:buChar char="Ø"/>
            </a:pPr>
            <a:r>
              <a:rPr lang="en-GB" sz="1400" dirty="0" smtClean="0">
                <a:solidFill>
                  <a:schemeClr val="tx1"/>
                </a:solidFill>
                <a:latin typeface="Calibri" panose="020F0502020204030204" pitchFamily="34" charset="0"/>
              </a:rPr>
              <a:t>Lots of resources are used and have also lot of </a:t>
            </a:r>
            <a:r>
              <a:rPr lang="en-GB" sz="1400" dirty="0" err="1" smtClean="0">
                <a:solidFill>
                  <a:schemeClr val="tx1"/>
                </a:solidFill>
                <a:latin typeface="Calibri" panose="020F0502020204030204" pitchFamily="34" charset="0"/>
              </a:rPr>
              <a:t>artifacts</a:t>
            </a:r>
            <a:endParaRPr lang="en-GB" sz="1400" dirty="0" smtClean="0">
              <a:solidFill>
                <a:schemeClr val="tx1"/>
              </a:solidFill>
              <a:latin typeface="Calibri" panose="020F0502020204030204" pitchFamily="34" charset="0"/>
            </a:endParaRPr>
          </a:p>
          <a:p>
            <a:pPr lvl="3">
              <a:buFont typeface="Wingdings" panose="05000000000000000000" pitchFamily="2" charset="2"/>
              <a:buChar char="Ø"/>
            </a:pPr>
            <a:endParaRPr lang="en-GB" sz="1400" dirty="0">
              <a:solidFill>
                <a:schemeClr val="tx1"/>
              </a:solidFill>
              <a:latin typeface="Calibri" panose="020F0502020204030204" pitchFamily="34" charset="0"/>
            </a:endParaRPr>
          </a:p>
          <a:p>
            <a:pPr lvl="1">
              <a:buFont typeface="Wingdings" panose="05000000000000000000" pitchFamily="2" charset="2"/>
              <a:buChar char="Ø"/>
            </a:pPr>
            <a:endParaRPr lang="en-GB" sz="14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6130317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864096"/>
          </a:xfrm>
        </p:spPr>
        <p:txBody>
          <a:bodyPr/>
          <a:lstStyle/>
          <a:p>
            <a:r>
              <a:rPr lang="en-US" sz="3200" dirty="0" smtClean="0">
                <a:latin typeface="Calibri" panose="020F0502020204030204" pitchFamily="34" charset="0"/>
              </a:rPr>
              <a:t>Disadvantages of J2EE</a:t>
            </a:r>
            <a:endParaRPr lang="en-US" sz="3200" dirty="0">
              <a:latin typeface="Calibri" panose="020F0502020204030204" pitchFamily="34" charset="0"/>
            </a:endParaRPr>
          </a:p>
        </p:txBody>
      </p:sp>
      <p:sp>
        <p:nvSpPr>
          <p:cNvPr id="3" name="Content Placeholder 2"/>
          <p:cNvSpPr>
            <a:spLocks noGrp="1"/>
          </p:cNvSpPr>
          <p:nvPr>
            <p:ph idx="1"/>
          </p:nvPr>
        </p:nvSpPr>
        <p:spPr>
          <a:xfrm>
            <a:off x="467544" y="1196752"/>
            <a:ext cx="8229600" cy="4525963"/>
          </a:xfrm>
        </p:spPr>
        <p:txBody>
          <a:bodyPr>
            <a:normAutofit/>
          </a:bodyPr>
          <a:lstStyle/>
          <a:p>
            <a:r>
              <a:rPr lang="en-US" sz="1600" dirty="0" smtClean="0">
                <a:solidFill>
                  <a:schemeClr val="tx1"/>
                </a:solidFill>
                <a:latin typeface="Calibri" panose="020F0502020204030204" pitchFamily="34" charset="0"/>
              </a:rPr>
              <a:t>Sometimes application servers required for a full J2EE application can be overkill</a:t>
            </a:r>
          </a:p>
          <a:p>
            <a:r>
              <a:rPr lang="en-GB" sz="1600" dirty="0">
                <a:solidFill>
                  <a:schemeClr val="tx1"/>
                </a:solidFill>
                <a:latin typeface="Calibri" panose="020F0502020204030204" pitchFamily="34" charset="0"/>
              </a:rPr>
              <a:t>Ruby, PHP, Python and others languages require less time and effort to get a website running</a:t>
            </a:r>
          </a:p>
          <a:p>
            <a:r>
              <a:rPr lang="en-GB" sz="1600" dirty="0">
                <a:solidFill>
                  <a:schemeClr val="tx1"/>
                </a:solidFill>
                <a:latin typeface="Calibri" panose="020F0502020204030204" pitchFamily="34" charset="0"/>
              </a:rPr>
              <a:t>A large number of applications don't need technologies like messaging buses, distributed transaction support, timer services, etc.</a:t>
            </a:r>
          </a:p>
          <a:p>
            <a:endParaRPr lang="en-GB" sz="16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269430542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5326</TotalTime>
  <Words>629</Words>
  <Application>Microsoft Office PowerPoint</Application>
  <PresentationFormat>On-screen Show (4:3)</PresentationFormat>
  <Paragraphs>93</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Executive</vt:lpstr>
      <vt:lpstr>MicroServices</vt:lpstr>
      <vt:lpstr>MicroServices</vt:lpstr>
      <vt:lpstr>MicroServices Approach</vt:lpstr>
      <vt:lpstr>Disadvantages of Monolithic</vt:lpstr>
      <vt:lpstr>Advantages of MicroServices</vt:lpstr>
      <vt:lpstr>Disadvantages of MicroServices</vt:lpstr>
      <vt:lpstr>J2EE 6 Specification</vt:lpstr>
      <vt:lpstr>Advantages and Disadvantages of EJB</vt:lpstr>
      <vt:lpstr>Disadvantages of J2EE</vt:lpstr>
      <vt:lpstr>REST Vs SOAP</vt:lpstr>
      <vt:lpstr>Frameworks</vt:lpstr>
      <vt:lpstr>MicroServices Pattern</vt:lpstr>
      <vt:lpstr>MicroServices Pattern – Cntd…</vt:lpstr>
      <vt:lpstr>MicroServices Technologies</vt:lpstr>
      <vt:lpstr>MicroServices Framework Evaluation</vt:lpstr>
      <vt:lpstr>Top 4 challenges when implementing MicroServices</vt:lpstr>
      <vt:lpstr>References</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Cognizant Technology Solutions</dc:creator>
  <cp:lastModifiedBy>Sampath Kumar</cp:lastModifiedBy>
  <cp:revision>337</cp:revision>
  <dcterms:created xsi:type="dcterms:W3CDTF">2016-02-28T16:32:10Z</dcterms:created>
  <dcterms:modified xsi:type="dcterms:W3CDTF">2018-03-09T14:29:59Z</dcterms:modified>
</cp:coreProperties>
</file>