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80" r:id="rId11"/>
    <p:sldId id="293" r:id="rId12"/>
    <p:sldId id="294" r:id="rId13"/>
    <p:sldId id="296" r:id="rId14"/>
    <p:sldId id="283" r:id="rId15"/>
    <p:sldId id="284" r:id="rId16"/>
    <p:sldId id="297" r:id="rId17"/>
    <p:sldId id="285" r:id="rId18"/>
    <p:sldId id="298" r:id="rId19"/>
    <p:sldId id="286" r:id="rId20"/>
    <p:sldId id="287" r:id="rId21"/>
    <p:sldId id="290" r:id="rId22"/>
    <p:sldId id="288" r:id="rId23"/>
    <p:sldId id="282" r:id="rId24"/>
    <p:sldId id="289" r:id="rId25"/>
    <p:sldId id="276" r:id="rId26"/>
    <p:sldId id="291" r:id="rId27"/>
    <p:sldId id="292" r:id="rId28"/>
    <p:sldId id="281" r:id="rId29"/>
    <p:sldId id="278" r:id="rId30"/>
    <p:sldId id="279" r:id="rId31"/>
    <p:sldId id="277" r:id="rId32"/>
    <p:sldId id="295"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api/ng/directive/ngClo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Security/C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ylermcginnis.com/angularjs-factory-vs-service-vs-provi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directives are used to extend HTML. These are special attributes starting with </a:t>
            </a:r>
            <a:r>
              <a:rPr lang="en-GB" sz="1600" b="1" dirty="0">
                <a:solidFill>
                  <a:srgbClr val="00B050"/>
                </a:solidFill>
              </a:rPr>
              <a:t>ng-</a:t>
            </a:r>
            <a:r>
              <a:rPr lang="en-GB" sz="1600" dirty="0"/>
              <a:t> </a:t>
            </a:r>
            <a:r>
              <a:rPr lang="en-GB" sz="1600" dirty="0" smtClean="0"/>
              <a:t>prefix</a:t>
            </a:r>
          </a:p>
          <a:p>
            <a:r>
              <a:rPr lang="en-GB" sz="1600" dirty="0" smtClean="0"/>
              <a:t>Some directives:</a:t>
            </a:r>
          </a:p>
          <a:p>
            <a:pPr lvl="1">
              <a:buFont typeface="Wingdings" panose="05000000000000000000" pitchFamily="2" charset="2"/>
              <a:buChar char="Ø"/>
            </a:pPr>
            <a:r>
              <a:rPr lang="en-GB" sz="1400" dirty="0" smtClean="0"/>
              <a:t>ng-app – Starts an AngularJS application</a:t>
            </a:r>
          </a:p>
          <a:p>
            <a:pPr lvl="1">
              <a:buFont typeface="Wingdings" panose="05000000000000000000" pitchFamily="2" charset="2"/>
              <a:buChar char="Ø"/>
            </a:pPr>
            <a:r>
              <a:rPr lang="en-GB" sz="1400" dirty="0" smtClean="0"/>
              <a:t>ng-</a:t>
            </a:r>
            <a:r>
              <a:rPr lang="en-GB" sz="1400" dirty="0" err="1" smtClean="0"/>
              <a:t>init</a:t>
            </a:r>
            <a:r>
              <a:rPr lang="en-GB" sz="1400" dirty="0" smtClean="0"/>
              <a:t> – Initializes application data</a:t>
            </a:r>
          </a:p>
          <a:p>
            <a:pPr lvl="1">
              <a:buFont typeface="Wingdings" panose="05000000000000000000" pitchFamily="2" charset="2"/>
              <a:buChar char="Ø"/>
            </a:pPr>
            <a:r>
              <a:rPr lang="en-GB" sz="1400" dirty="0" smtClean="0"/>
              <a:t>ng-model – defines the model that is variable to be used in AngularJS</a:t>
            </a:r>
          </a:p>
          <a:p>
            <a:pPr lvl="1">
              <a:buFont typeface="Wingdings" panose="05000000000000000000" pitchFamily="2" charset="2"/>
              <a:buChar char="Ø"/>
            </a:pPr>
            <a:r>
              <a:rPr lang="en-GB" sz="1400" dirty="0" smtClean="0"/>
              <a:t>ng-repeat – Repeats the html elements for each item in a collection</a:t>
            </a:r>
            <a:endParaRPr lang="en-GB" sz="1400" dirty="0"/>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ngBind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ngBind</a:t>
            </a:r>
            <a:r>
              <a:rPr lang="en-GB" sz="1600" dirty="0"/>
              <a:t> attribute tells Angular to replace the text content of the specified HTML element with the value of a given expression, and to update the text content when the value of that expression </a:t>
            </a:r>
            <a:r>
              <a:rPr lang="en-GB" sz="1600" dirty="0" smtClean="0"/>
              <a:t>changes</a:t>
            </a:r>
          </a:p>
          <a:p>
            <a:r>
              <a:rPr lang="en-GB" sz="1600" dirty="0"/>
              <a:t>Typically, you don't use ngBind directly, but instead you use the double curly </a:t>
            </a:r>
            <a:r>
              <a:rPr lang="en-GB" sz="1600" dirty="0" smtClean="0"/>
              <a:t>mark up </a:t>
            </a:r>
            <a:r>
              <a:rPr lang="en-GB" sz="1600" dirty="0"/>
              <a:t>like {{ expression }} which is similar but less </a:t>
            </a:r>
            <a:r>
              <a:rPr lang="en-GB" sz="1600" dirty="0" smtClean="0"/>
              <a:t>verbose</a:t>
            </a:r>
          </a:p>
          <a:p>
            <a:r>
              <a:rPr lang="en-GB" sz="1600" dirty="0"/>
              <a:t>It is preferable to use ngBind instead of </a:t>
            </a:r>
            <a:r>
              <a:rPr lang="en-GB" sz="1600" b="1" dirty="0">
                <a:solidFill>
                  <a:srgbClr val="00B050"/>
                </a:solidFill>
              </a:rPr>
              <a:t>{{ expression }}</a:t>
            </a:r>
            <a:r>
              <a:rPr lang="en-GB" sz="1600" dirty="0"/>
              <a:t> if a template is momentarily displayed by the browser in its raw </a:t>
            </a:r>
            <a:r>
              <a:rPr lang="en-GB" sz="1600" dirty="0" smtClean="0"/>
              <a:t>state (i.e. un-compiled state) </a:t>
            </a:r>
            <a:r>
              <a:rPr lang="en-GB" sz="1600" dirty="0"/>
              <a:t>before Angular compiles it. Since ngBind is an element attribute, it makes the bindings invisible to the user while the page is loading</a:t>
            </a:r>
          </a:p>
          <a:p>
            <a:r>
              <a:rPr lang="en-GB" sz="1600" dirty="0"/>
              <a:t>An alternative solution to this problem would be using the </a:t>
            </a:r>
            <a:r>
              <a:rPr lang="en-GB" sz="1600" dirty="0">
                <a:hlinkClick r:id="rId2"/>
              </a:rPr>
              <a:t>ngCloak</a:t>
            </a:r>
            <a:r>
              <a:rPr lang="en-GB" sz="1600" dirty="0"/>
              <a:t> </a:t>
            </a:r>
            <a:r>
              <a:rPr lang="en-GB" sz="1600" dirty="0" smtClean="0"/>
              <a:t>directive</a:t>
            </a:r>
          </a:p>
        </p:txBody>
      </p:sp>
    </p:spTree>
    <p:extLst>
      <p:ext uri="{BB962C8B-B14F-4D97-AF65-F5344CB8AC3E}">
        <p14:creationId xmlns:p14="http://schemas.microsoft.com/office/powerpoint/2010/main" val="814310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ngCloak</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The </a:t>
            </a:r>
            <a:r>
              <a:rPr lang="en-GB" sz="1600" b="1" dirty="0"/>
              <a:t>ngCloak</a:t>
            </a:r>
            <a:r>
              <a:rPr lang="en-GB" sz="1600" dirty="0"/>
              <a:t> directive is used to </a:t>
            </a:r>
            <a:r>
              <a:rPr lang="en-GB" sz="1600" dirty="0">
                <a:solidFill>
                  <a:srgbClr val="00B050"/>
                </a:solidFill>
              </a:rPr>
              <a:t>prevent </a:t>
            </a:r>
            <a:r>
              <a:rPr lang="en-GB" sz="1600" dirty="0"/>
              <a:t>the Angular html template </a:t>
            </a:r>
            <a:r>
              <a:rPr lang="en-GB" sz="1600" dirty="0">
                <a:solidFill>
                  <a:srgbClr val="00B050"/>
                </a:solidFill>
              </a:rPr>
              <a:t>from being briefly displayed</a:t>
            </a:r>
            <a:r>
              <a:rPr lang="en-GB" sz="1600" dirty="0"/>
              <a:t> by the browser in its raw (</a:t>
            </a:r>
            <a:r>
              <a:rPr lang="en-GB" sz="1600" dirty="0" smtClean="0"/>
              <a:t>un-compiled</a:t>
            </a:r>
            <a:r>
              <a:rPr lang="en-GB" sz="1600" dirty="0"/>
              <a:t>) form while your application is </a:t>
            </a:r>
            <a:r>
              <a:rPr lang="en-GB" sz="1600" dirty="0" smtClean="0"/>
              <a:t>loading</a:t>
            </a:r>
          </a:p>
          <a:p>
            <a:r>
              <a:rPr lang="en-GB" sz="1600" dirty="0" smtClean="0"/>
              <a:t>Use </a:t>
            </a:r>
            <a:r>
              <a:rPr lang="en-GB" sz="1600" dirty="0"/>
              <a:t>this directive to avoid the undesirable flicker effect caused by the html template </a:t>
            </a:r>
            <a:r>
              <a:rPr lang="en-GB" sz="1600" dirty="0" smtClean="0"/>
              <a:t>display</a:t>
            </a:r>
            <a:endParaRPr lang="en-GB" sz="1600" dirty="0"/>
          </a:p>
          <a:p>
            <a:r>
              <a:rPr lang="en-GB" sz="1600" dirty="0"/>
              <a:t>The directive can be applied to the &lt;body&gt; element, but the preferred usage is to apply multiple ngCloak directives to small portions of the page to permit </a:t>
            </a:r>
            <a:r>
              <a:rPr lang="en-GB" sz="1600" dirty="0">
                <a:solidFill>
                  <a:srgbClr val="00B050"/>
                </a:solidFill>
              </a:rPr>
              <a:t>progressive rendering</a:t>
            </a:r>
            <a:r>
              <a:rPr lang="en-GB" sz="1600" dirty="0"/>
              <a:t> of the browser view</a:t>
            </a:r>
            <a:endParaRPr lang="en-GB" sz="1600" dirty="0" smtClean="0"/>
          </a:p>
        </p:txBody>
      </p:sp>
    </p:spTree>
    <p:extLst>
      <p:ext uri="{BB962C8B-B14F-4D97-AF65-F5344CB8AC3E}">
        <p14:creationId xmlns:p14="http://schemas.microsoft.com/office/powerpoint/2010/main" val="188717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a:t>
            </a:r>
            <a:r>
              <a:rPr lang="en-US" dirty="0" smtClean="0"/>
              <a:t>ngCsp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 has some features that can break certain </a:t>
            </a:r>
            <a:r>
              <a:rPr lang="en-GB" sz="1600" dirty="0">
                <a:hlinkClick r:id="rId2"/>
              </a:rPr>
              <a:t>CSP (Content Security Policy)</a:t>
            </a:r>
            <a:r>
              <a:rPr lang="en-GB" sz="1600" dirty="0"/>
              <a:t> </a:t>
            </a:r>
            <a:r>
              <a:rPr lang="en-GB" sz="1600" dirty="0" smtClean="0"/>
              <a:t>rules</a:t>
            </a:r>
          </a:p>
          <a:p>
            <a:r>
              <a:rPr lang="en-GB" sz="1600" dirty="0"/>
              <a:t>If you intend to implement these rules then you must tell Angular not to use these </a:t>
            </a:r>
            <a:r>
              <a:rPr lang="en-GB" sz="1600" dirty="0" smtClean="0"/>
              <a:t>features</a:t>
            </a:r>
          </a:p>
          <a:p>
            <a:r>
              <a:rPr lang="en-GB" sz="1600" dirty="0"/>
              <a:t>This is necessary when developing things like Google Chrome Extensions or Universal Windows Apps</a:t>
            </a:r>
            <a:endParaRPr lang="en-GB" sz="1600" dirty="0" smtClean="0"/>
          </a:p>
          <a:p>
            <a:r>
              <a:rPr lang="en-GB" sz="1600" dirty="0"/>
              <a:t>The following rules affect </a:t>
            </a:r>
            <a:r>
              <a:rPr lang="en-GB" sz="1600" dirty="0" smtClean="0"/>
              <a:t>Angular</a:t>
            </a:r>
          </a:p>
          <a:p>
            <a:pPr lvl="1">
              <a:buFont typeface="Wingdings" panose="05000000000000000000" pitchFamily="2" charset="2"/>
              <a:buChar char="Ø"/>
            </a:pPr>
            <a:r>
              <a:rPr lang="en-US" sz="1400" dirty="0" smtClean="0"/>
              <a:t>unsafe-</a:t>
            </a:r>
            <a:r>
              <a:rPr lang="en-US" sz="1400" dirty="0" err="1" smtClean="0"/>
              <a:t>eval</a:t>
            </a:r>
            <a:endParaRPr lang="en-US" sz="1400" dirty="0" smtClean="0"/>
          </a:p>
          <a:p>
            <a:pPr lvl="1">
              <a:buFont typeface="Wingdings" panose="05000000000000000000" pitchFamily="2" charset="2"/>
              <a:buChar char="Ø"/>
            </a:pPr>
            <a:r>
              <a:rPr lang="en-US" sz="1400" dirty="0"/>
              <a:t>unsafe-inline</a:t>
            </a:r>
            <a:endParaRPr lang="en-GB" sz="1400" dirty="0" smtClean="0"/>
          </a:p>
        </p:txBody>
      </p:sp>
    </p:spTree>
    <p:extLst>
      <p:ext uri="{BB962C8B-B14F-4D97-AF65-F5344CB8AC3E}">
        <p14:creationId xmlns:p14="http://schemas.microsoft.com/office/powerpoint/2010/main" val="1971235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Expression &amp; Controller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expressions are used to bind application data to html. Expressions are written in </a:t>
            </a:r>
            <a:r>
              <a:rPr lang="en-US" sz="1600" dirty="0"/>
              <a:t>double braces like </a:t>
            </a:r>
            <a:r>
              <a:rPr lang="en-US" sz="1600" b="1" dirty="0">
                <a:solidFill>
                  <a:srgbClr val="00B050"/>
                </a:solidFill>
              </a:rPr>
              <a:t>{{ expression}}</a:t>
            </a:r>
            <a:endParaRPr lang="en-GB" sz="1600" b="1" dirty="0" smtClean="0">
              <a:solidFill>
                <a:srgbClr val="00B050"/>
              </a:solidFill>
            </a:endParaRPr>
          </a:p>
          <a:p>
            <a:r>
              <a:rPr lang="en-GB" sz="1600" dirty="0" smtClean="0"/>
              <a:t>AngularJS controller controls the flow of data in the application. It is </a:t>
            </a:r>
            <a:r>
              <a:rPr lang="en-GB" sz="1600" dirty="0"/>
              <a:t>defined using </a:t>
            </a:r>
            <a:r>
              <a:rPr lang="en-US" sz="1600" b="1" dirty="0">
                <a:solidFill>
                  <a:srgbClr val="00B050"/>
                </a:solidFill>
              </a:rPr>
              <a:t>ng-controller</a:t>
            </a:r>
            <a:r>
              <a:rPr lang="en-US" sz="1600" dirty="0"/>
              <a:t> </a:t>
            </a:r>
            <a:r>
              <a:rPr lang="en-US" sz="1600" dirty="0" smtClean="0"/>
              <a:t>directive</a:t>
            </a:r>
          </a:p>
          <a:p>
            <a:pPr lvl="1"/>
            <a:r>
              <a:rPr lang="en-US" sz="1400" dirty="0" smtClean="0"/>
              <a:t>Controller is a JavaScript object containing attributes / properties and functions</a:t>
            </a:r>
          </a:p>
          <a:p>
            <a:pPr lvl="1"/>
            <a:r>
              <a:rPr lang="en-US" sz="1400" dirty="0" smtClean="0"/>
              <a:t>Controller accepts </a:t>
            </a:r>
            <a:r>
              <a:rPr lang="en-US" sz="1400" b="1" dirty="0" smtClean="0">
                <a:solidFill>
                  <a:srgbClr val="00B050"/>
                </a:solidFill>
              </a:rPr>
              <a:t>$scope </a:t>
            </a:r>
            <a:r>
              <a:rPr lang="en-GB" sz="1400" dirty="0"/>
              <a:t>as a parameter which refers to the application/module that controller is to </a:t>
            </a:r>
            <a:r>
              <a:rPr lang="en-GB" sz="1400" dirty="0" smtClean="0"/>
              <a:t>control</a:t>
            </a:r>
          </a:p>
          <a:p>
            <a:r>
              <a:rPr lang="en-US" sz="1600" b="1" dirty="0" smtClean="0"/>
              <a:t>Sample controller:</a:t>
            </a:r>
          </a:p>
          <a:p>
            <a:endParaRPr lang="en-US" sz="1600" dirty="0"/>
          </a:p>
          <a:p>
            <a:endParaRPr lang="en-US" sz="1600" dirty="0" smtClean="0"/>
          </a:p>
          <a:p>
            <a:endParaRPr lang="en-US" sz="1400" dirty="0" smtClean="0"/>
          </a:p>
          <a:p>
            <a:pPr lvl="1"/>
            <a:endParaRPr lang="en-US" sz="1400" dirty="0" smtClean="0"/>
          </a:p>
          <a:p>
            <a:pPr lvl="1"/>
            <a:endParaRPr lang="en-US" sz="1400" dirty="0"/>
          </a:p>
          <a:p>
            <a:pPr lvl="1"/>
            <a:r>
              <a:rPr lang="en-US" sz="1400" dirty="0" smtClean="0"/>
              <a:t>$scope – refers to application which is to use the studentController object</a:t>
            </a:r>
          </a:p>
          <a:p>
            <a:pPr lvl="1"/>
            <a:r>
              <a:rPr lang="en-GB" sz="1400" dirty="0"/>
              <a:t>$</a:t>
            </a:r>
            <a:r>
              <a:rPr lang="en-GB" sz="1400" dirty="0" err="1"/>
              <a:t>scope.student</a:t>
            </a:r>
            <a:r>
              <a:rPr lang="en-GB" sz="1400" dirty="0"/>
              <a:t> is property of studentController </a:t>
            </a:r>
            <a:r>
              <a:rPr lang="en-GB" sz="1400" dirty="0" smtClean="0"/>
              <a:t>object</a:t>
            </a:r>
          </a:p>
          <a:p>
            <a:pPr lvl="1"/>
            <a:r>
              <a:rPr lang="en-GB" sz="1400" dirty="0" err="1"/>
              <a:t>firstName</a:t>
            </a:r>
            <a:r>
              <a:rPr lang="en-GB" sz="1400" dirty="0"/>
              <a:t> and </a:t>
            </a:r>
            <a:r>
              <a:rPr lang="en-GB" sz="1400" dirty="0" err="1"/>
              <a:t>lastName</a:t>
            </a:r>
            <a:r>
              <a:rPr lang="en-GB" sz="1400" dirty="0"/>
              <a:t> are two properties of $</a:t>
            </a:r>
            <a:r>
              <a:rPr lang="en-GB" sz="1400" dirty="0" err="1"/>
              <a:t>scope.student</a:t>
            </a:r>
            <a:r>
              <a:rPr lang="en-GB" sz="1400" dirty="0"/>
              <a:t> </a:t>
            </a:r>
            <a:r>
              <a:rPr lang="en-GB" sz="1400" dirty="0" smtClean="0"/>
              <a:t>object</a:t>
            </a:r>
          </a:p>
          <a:p>
            <a:pPr lvl="1"/>
            <a:r>
              <a:rPr lang="en-GB" sz="1400" dirty="0" err="1"/>
              <a:t>fullName</a:t>
            </a:r>
            <a:r>
              <a:rPr lang="en-GB" sz="1400" dirty="0"/>
              <a:t> is the function of $</a:t>
            </a:r>
            <a:r>
              <a:rPr lang="en-GB" sz="1400" dirty="0" err="1"/>
              <a:t>scope.student</a:t>
            </a:r>
            <a:r>
              <a:rPr lang="en-GB" sz="1400" dirty="0"/>
              <a:t> object whose task is to return the combined name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861048"/>
            <a:ext cx="54102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10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Scope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Scope is a special </a:t>
            </a:r>
            <a:r>
              <a:rPr lang="en-GB" sz="1600" dirty="0" smtClean="0"/>
              <a:t>JavaScript </a:t>
            </a:r>
            <a:r>
              <a:rPr lang="en-GB" sz="1600" dirty="0"/>
              <a:t>object which plays the role of joining controller with the views. </a:t>
            </a:r>
          </a:p>
          <a:p>
            <a:r>
              <a:rPr lang="en-GB" sz="1600" dirty="0" smtClean="0"/>
              <a:t>Scope contains the model data. In controllers, model data is accessed via </a:t>
            </a:r>
            <a:r>
              <a:rPr lang="en-GB" sz="1600" b="1" dirty="0" smtClean="0">
                <a:solidFill>
                  <a:srgbClr val="00B050"/>
                </a:solidFill>
              </a:rPr>
              <a:t>$scope </a:t>
            </a:r>
            <a:r>
              <a:rPr lang="en-GB" sz="1600" dirty="0" smtClean="0"/>
              <a:t>object</a:t>
            </a:r>
          </a:p>
          <a:p>
            <a:r>
              <a:rPr lang="en-US" sz="1600" b="1" dirty="0" smtClean="0"/>
              <a:t>Sample controller:</a:t>
            </a:r>
          </a:p>
          <a:p>
            <a:endParaRPr lang="en-US" sz="1600" dirty="0" smtClean="0"/>
          </a:p>
          <a:p>
            <a:endParaRPr lang="en-US" sz="1600" dirty="0" smtClean="0"/>
          </a:p>
          <a:p>
            <a:endParaRPr lang="en-US" sz="1400" dirty="0" smtClean="0"/>
          </a:p>
          <a:p>
            <a:pPr lvl="1"/>
            <a:endParaRPr lang="en-US" sz="1400" dirty="0" smtClean="0"/>
          </a:p>
          <a:p>
            <a:pPr lvl="1"/>
            <a:endParaRPr lang="en-US" sz="1400" dirty="0" smtClean="0"/>
          </a:p>
          <a:p>
            <a:pPr lvl="1"/>
            <a:endParaRPr lang="en-US" sz="1400" dirty="0" smtClean="0"/>
          </a:p>
          <a:p>
            <a:pPr lvl="1"/>
            <a:r>
              <a:rPr lang="en-GB" sz="1400" dirty="0" smtClean="0"/>
              <a:t>$scope is passed as first argument to controller during its constructor definition</a:t>
            </a:r>
          </a:p>
          <a:p>
            <a:pPr lvl="1"/>
            <a:r>
              <a:rPr lang="en-GB" sz="1400" dirty="0" smtClean="0"/>
              <a:t>$scope.message and $scope.type are the models which are to be used in the HTML page</a:t>
            </a:r>
          </a:p>
          <a:p>
            <a:pPr lvl="1"/>
            <a:r>
              <a:rPr lang="en-GB" sz="1400" dirty="0" smtClean="0"/>
              <a:t>We've set values to models which will be reflected in the application module whose controller is shapeController</a:t>
            </a:r>
          </a:p>
          <a:p>
            <a:pPr lvl="1"/>
            <a:r>
              <a:rPr lang="en-GB" sz="1400" dirty="0" smtClean="0"/>
              <a:t>We can define functions as well in $scope</a:t>
            </a:r>
          </a:p>
          <a:p>
            <a:r>
              <a:rPr lang="en-GB" sz="1600" b="1" dirty="0" smtClean="0"/>
              <a:t>Scope Inheritance:</a:t>
            </a:r>
            <a:r>
              <a:rPr lang="en-GB" sz="1600" dirty="0" smtClean="0"/>
              <a:t> Scope are controllers specific. If we defines nested controllers then child controller will inherit the scope of its parent controller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41338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55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Scope Contd…</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$scope functions </a:t>
            </a:r>
            <a:r>
              <a:rPr lang="en-GB" sz="1600" b="1" dirty="0" smtClean="0">
                <a:solidFill>
                  <a:srgbClr val="00B050"/>
                </a:solidFill>
              </a:rPr>
              <a:t>$watch(), $digest() and $apply()</a:t>
            </a:r>
            <a:r>
              <a:rPr lang="en-GB" sz="1600" dirty="0" smtClean="0"/>
              <a:t> are some of the central functions</a:t>
            </a:r>
          </a:p>
          <a:p>
            <a:r>
              <a:rPr lang="en-GB" sz="1600" dirty="0"/>
              <a:t>AngularJS creates a "watch" internally. A watch means that AngularJS watches changes in the variable on the </a:t>
            </a:r>
            <a:r>
              <a:rPr lang="en-GB" sz="1600" dirty="0"/>
              <a:t>$scope</a:t>
            </a:r>
            <a:r>
              <a:rPr lang="en-GB" sz="1600" dirty="0"/>
              <a:t> </a:t>
            </a:r>
            <a:r>
              <a:rPr lang="en-GB" sz="1600" dirty="0" smtClean="0"/>
              <a:t>object. </a:t>
            </a:r>
            <a:r>
              <a:rPr lang="en-GB" sz="1600" dirty="0"/>
              <a:t>Watches are created using </a:t>
            </a:r>
            <a:r>
              <a:rPr lang="en-GB" sz="1600" dirty="0" smtClean="0"/>
              <a:t>the $scope.$</a:t>
            </a:r>
            <a:r>
              <a:rPr lang="en-GB" sz="1600" dirty="0"/>
              <a:t>watch()</a:t>
            </a:r>
            <a:r>
              <a:rPr lang="en-GB" sz="1600" dirty="0"/>
              <a:t> </a:t>
            </a:r>
            <a:r>
              <a:rPr lang="en-GB" sz="1600" dirty="0" smtClean="0"/>
              <a:t>function</a:t>
            </a:r>
          </a:p>
          <a:p>
            <a:r>
              <a:rPr lang="en-GB" sz="1600" dirty="0" smtClean="0"/>
              <a:t>$digest – Angular calls the </a:t>
            </a:r>
            <a:r>
              <a:rPr lang="en-GB" sz="1600" dirty="0"/>
              <a:t>d</a:t>
            </a:r>
            <a:r>
              <a:rPr lang="en-GB" sz="1600" dirty="0" smtClean="0"/>
              <a:t>igest function that iterates through all watchers for any changes. If a watched </a:t>
            </a:r>
            <a:r>
              <a:rPr lang="en-GB" sz="1600" dirty="0"/>
              <a:t>variable has changed, a corresponding listener function is </a:t>
            </a:r>
            <a:r>
              <a:rPr lang="en-GB" sz="1600" dirty="0" smtClean="0"/>
              <a:t>called</a:t>
            </a:r>
          </a:p>
          <a:p>
            <a:r>
              <a:rPr lang="en-GB" sz="1600" dirty="0" smtClean="0"/>
              <a:t>$apply is used to execute </a:t>
            </a:r>
            <a:r>
              <a:rPr lang="en-GB" sz="1600" dirty="0"/>
              <a:t>some code, and then call </a:t>
            </a:r>
            <a:r>
              <a:rPr lang="en-GB" sz="1600" dirty="0"/>
              <a:t>$</a:t>
            </a:r>
            <a:r>
              <a:rPr lang="en-GB" sz="1600" dirty="0" err="1"/>
              <a:t>scope.$digest</a:t>
            </a:r>
            <a:r>
              <a:rPr lang="en-GB" sz="1600" dirty="0"/>
              <a:t>()</a:t>
            </a:r>
            <a:r>
              <a:rPr lang="en-GB" sz="1600" dirty="0"/>
              <a:t> after that</a:t>
            </a:r>
            <a:endParaRPr lang="en-GB" sz="1600" dirty="0" smtClean="0"/>
          </a:p>
          <a:p>
            <a:endParaRPr lang="en-GB" sz="1600" dirty="0"/>
          </a:p>
        </p:txBody>
      </p:sp>
    </p:spTree>
    <p:extLst>
      <p:ext uri="{BB962C8B-B14F-4D97-AF65-F5344CB8AC3E}">
        <p14:creationId xmlns:p14="http://schemas.microsoft.com/office/powerpoint/2010/main" val="106703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Services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the concepts of "Separation of Concerns" using services </a:t>
            </a:r>
            <a:r>
              <a:rPr lang="en-GB" sz="1600" dirty="0" smtClean="0"/>
              <a:t>architecture</a:t>
            </a:r>
          </a:p>
          <a:p>
            <a:r>
              <a:rPr lang="en-GB" sz="1600" dirty="0"/>
              <a:t>Services are </a:t>
            </a:r>
            <a:r>
              <a:rPr lang="en-GB" sz="1600" dirty="0" smtClean="0"/>
              <a:t>JavaScript </a:t>
            </a:r>
            <a:r>
              <a:rPr lang="en-GB" sz="1600" dirty="0"/>
              <a:t>functions and are responsible to do a specific tasks </a:t>
            </a:r>
            <a:r>
              <a:rPr lang="en-GB" sz="1600" dirty="0" smtClean="0"/>
              <a:t>only. Controllers</a:t>
            </a:r>
            <a:r>
              <a:rPr lang="en-GB" sz="1600" dirty="0"/>
              <a:t>, filters can call them as on requirement basis. Services are normally injected using dependency injection mechanism of </a:t>
            </a:r>
            <a:r>
              <a:rPr lang="en-GB" sz="1600" dirty="0" smtClean="0"/>
              <a:t>AngularJS</a:t>
            </a:r>
          </a:p>
          <a:p>
            <a:r>
              <a:rPr lang="en-GB" sz="1600" dirty="0" smtClean="0"/>
              <a:t>Sample built-in services include </a:t>
            </a:r>
            <a:r>
              <a:rPr lang="en-GB" sz="1600" b="1" dirty="0" smtClean="0">
                <a:solidFill>
                  <a:srgbClr val="00B050"/>
                </a:solidFill>
              </a:rPr>
              <a:t>$http, $route, $window, $location </a:t>
            </a:r>
            <a:r>
              <a:rPr lang="en-GB" sz="1600" dirty="0" smtClean="0"/>
              <a:t>etc.</a:t>
            </a:r>
          </a:p>
          <a:p>
            <a:r>
              <a:rPr lang="en-GB" sz="1600" dirty="0" smtClean="0"/>
              <a:t>There are two ways to create service:-</a:t>
            </a:r>
          </a:p>
          <a:p>
            <a:pPr lvl="1"/>
            <a:r>
              <a:rPr lang="en-GB" sz="1400" dirty="0" smtClean="0"/>
              <a:t>factory - </a:t>
            </a:r>
            <a:r>
              <a:rPr lang="en-US" sz="1400" dirty="0"/>
              <a:t>module.factory( '</a:t>
            </a:r>
            <a:r>
              <a:rPr lang="en-US" sz="1400" dirty="0" err="1"/>
              <a:t>factoryName</a:t>
            </a:r>
            <a:r>
              <a:rPr lang="en-US" sz="1400" dirty="0"/>
              <a:t>', function </a:t>
            </a:r>
            <a:r>
              <a:rPr lang="en-US" sz="1400" dirty="0" smtClean="0"/>
              <a:t>);	- </a:t>
            </a:r>
            <a:r>
              <a:rPr lang="en-GB" sz="1400" dirty="0"/>
              <a:t>When you’re using a </a:t>
            </a:r>
            <a:r>
              <a:rPr lang="en-GB" sz="1400" b="1" dirty="0"/>
              <a:t>Factory</a:t>
            </a:r>
            <a:r>
              <a:rPr lang="en-GB" sz="1400" dirty="0"/>
              <a:t> you create an object, add properties to it, then return that same object. When you pass this service into your controller, those properties on the object will now be available in that controller through your </a:t>
            </a:r>
            <a:r>
              <a:rPr lang="en-GB" sz="1400" dirty="0" smtClean="0"/>
              <a:t>factory</a:t>
            </a:r>
          </a:p>
          <a:p>
            <a:pPr lvl="1"/>
            <a:r>
              <a:rPr lang="en-GB" sz="1400" dirty="0" smtClean="0"/>
              <a:t>service - </a:t>
            </a:r>
            <a:r>
              <a:rPr lang="en-US" sz="1400" dirty="0"/>
              <a:t>module.service( '</a:t>
            </a:r>
            <a:r>
              <a:rPr lang="en-US" sz="1400" dirty="0" err="1"/>
              <a:t>serviceName</a:t>
            </a:r>
            <a:r>
              <a:rPr lang="en-US" sz="1400" dirty="0"/>
              <a:t>', function </a:t>
            </a:r>
            <a:r>
              <a:rPr lang="en-US" sz="1400" dirty="0" smtClean="0"/>
              <a:t>);	- </a:t>
            </a:r>
            <a:r>
              <a:rPr lang="en-GB" sz="1400" dirty="0"/>
              <a:t>When you’re using </a:t>
            </a:r>
            <a:r>
              <a:rPr lang="en-GB" sz="1400" b="1" dirty="0"/>
              <a:t>Service</a:t>
            </a:r>
            <a:r>
              <a:rPr lang="en-GB" sz="1400" dirty="0"/>
              <a:t>, it’s instantiated with the ‘new’ keyword. Because of that, you’ll add properties to ‘this’ and the service will return ‘this’. When you pass the service into your controller, those properties on ‘this’ will now be available on that controller through your service</a:t>
            </a:r>
            <a:r>
              <a:rPr lang="en-GB" sz="1400" dirty="0" smtClean="0"/>
              <a:t>.</a:t>
            </a:r>
          </a:p>
          <a:p>
            <a:pPr lvl="1"/>
            <a:r>
              <a:rPr lang="en-GB" sz="1400" dirty="0">
                <a:hlinkClick r:id="rId2"/>
              </a:rPr>
              <a:t>http://tylermcginnis.com/angularjs-factory-vs-service-vs-provider</a:t>
            </a:r>
            <a:r>
              <a:rPr lang="en-GB" sz="1400" dirty="0" smtClean="0">
                <a:hlinkClick r:id="rId2"/>
              </a:rPr>
              <a:t>/</a:t>
            </a:r>
            <a:endParaRPr lang="en-GB" sz="1400" dirty="0" smtClean="0"/>
          </a:p>
          <a:p>
            <a:r>
              <a:rPr lang="en-GB" sz="1600" dirty="0" smtClean="0"/>
              <a:t>AngularJS services are </a:t>
            </a:r>
            <a:r>
              <a:rPr lang="en-GB" sz="1600" b="1" dirty="0" smtClean="0">
                <a:solidFill>
                  <a:srgbClr val="00B050"/>
                </a:solidFill>
              </a:rPr>
              <a:t>singleton</a:t>
            </a:r>
          </a:p>
          <a:p>
            <a:r>
              <a:rPr lang="en-GB" sz="1600" b="1" dirty="0" smtClean="0"/>
              <a:t>Providers</a:t>
            </a:r>
            <a:r>
              <a:rPr lang="en-GB" sz="1600" dirty="0"/>
              <a:t> are the only service you can pass into your .</a:t>
            </a:r>
            <a:r>
              <a:rPr lang="en-GB" sz="1600" dirty="0" err="1"/>
              <a:t>config</a:t>
            </a:r>
            <a:r>
              <a:rPr lang="en-GB" sz="1600" dirty="0"/>
              <a:t>() function</a:t>
            </a:r>
            <a:endParaRPr lang="en-GB" sz="1600" dirty="0" smtClean="0"/>
          </a:p>
        </p:txBody>
      </p:sp>
    </p:spTree>
    <p:extLst>
      <p:ext uri="{BB962C8B-B14F-4D97-AF65-F5344CB8AC3E}">
        <p14:creationId xmlns:p14="http://schemas.microsoft.com/office/powerpoint/2010/main" val="2970492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a:t>
            </a:r>
            <a:r>
              <a:rPr lang="en-US" dirty="0" smtClean="0"/>
              <a:t>JSONP</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JSONP – JSON with Padding</a:t>
            </a:r>
          </a:p>
          <a:p>
            <a:r>
              <a:rPr lang="en-GB" sz="1600" dirty="0" smtClean="0"/>
              <a:t>AngularJS's</a:t>
            </a:r>
            <a:r>
              <a:rPr lang="en-GB" sz="1600" dirty="0"/>
              <a:t> </a:t>
            </a:r>
            <a:r>
              <a:rPr lang="en-GB" sz="1600" dirty="0"/>
              <a:t>$http</a:t>
            </a:r>
            <a:r>
              <a:rPr lang="en-GB" sz="1600" dirty="0"/>
              <a:t> service is also capable of sending JSONP requests. The normal AJAX calls can only send requests to URLs within the same domain as the HTML page sending the requests was loaded from. You can get around this with JSONP </a:t>
            </a:r>
            <a:r>
              <a:rPr lang="en-GB" sz="1600" dirty="0" smtClean="0"/>
              <a:t>requests</a:t>
            </a:r>
          </a:p>
          <a:p>
            <a:r>
              <a:rPr lang="en-GB" sz="1600" dirty="0"/>
              <a:t>A JSONP request is not sent via the XHR object like AJAX calls normally are. Instead, a </a:t>
            </a:r>
            <a:r>
              <a:rPr lang="en-GB" sz="1600" dirty="0"/>
              <a:t>&lt;script&gt;</a:t>
            </a:r>
            <a:r>
              <a:rPr lang="en-GB" sz="1600" dirty="0"/>
              <a:t> element is created and inserted into the HTML </a:t>
            </a:r>
            <a:r>
              <a:rPr lang="en-GB" sz="1600" dirty="0" smtClean="0"/>
              <a:t>page</a:t>
            </a:r>
          </a:p>
          <a:p>
            <a:r>
              <a:rPr lang="en-US" sz="1600" dirty="0"/>
              <a:t>&lt;script </a:t>
            </a:r>
            <a:r>
              <a:rPr lang="en-US" sz="1600" dirty="0" err="1"/>
              <a:t>src</a:t>
            </a:r>
            <a:r>
              <a:rPr lang="en-US" sz="1600" dirty="0"/>
              <a:t>="http</a:t>
            </a:r>
            <a:r>
              <a:rPr lang="en-US" sz="1600" dirty="0" smtClean="0"/>
              <a:t>://wiki.com/</a:t>
            </a:r>
            <a:r>
              <a:rPr lang="en-US" sz="1600" dirty="0" err="1" smtClean="0"/>
              <a:t>theService.json?</a:t>
            </a:r>
            <a:r>
              <a:rPr lang="en-US" sz="1600" b="1" dirty="0" err="1" smtClean="0"/>
              <a:t>callback</a:t>
            </a:r>
            <a:r>
              <a:rPr lang="en-US" sz="1600" b="1" dirty="0" smtClean="0"/>
              <a:t>=theServiceResponse</a:t>
            </a:r>
            <a:r>
              <a:rPr lang="en-US" sz="1600" dirty="0" smtClean="0"/>
              <a:t>&amp;p1=v1&amp;p2=v2</a:t>
            </a:r>
            <a:r>
              <a:rPr lang="en-US" sz="1600" dirty="0"/>
              <a:t>"&gt;&lt;/script</a:t>
            </a:r>
            <a:r>
              <a:rPr lang="en-US" sz="1600" dirty="0" smtClean="0"/>
              <a:t>&gt;</a:t>
            </a:r>
          </a:p>
          <a:p>
            <a:r>
              <a:rPr lang="en-US" sz="1600" dirty="0" smtClean="0"/>
              <a:t>Note the callback function is padded in the request URL. </a:t>
            </a:r>
            <a:r>
              <a:rPr lang="en-GB" sz="1600" dirty="0"/>
              <a:t>In </a:t>
            </a:r>
            <a:r>
              <a:rPr lang="en-GB" sz="1600" dirty="0" smtClean="0"/>
              <a:t>AngularJS, </a:t>
            </a:r>
            <a:r>
              <a:rPr lang="en-GB" sz="1600" dirty="0"/>
              <a:t>the function name is supplied behind the scene by AngularJS</a:t>
            </a:r>
            <a:endParaRPr lang="en-US" sz="1600" dirty="0" smtClean="0"/>
          </a:p>
          <a:p>
            <a:r>
              <a:rPr lang="en-US" sz="1600" dirty="0"/>
              <a:t>$</a:t>
            </a:r>
            <a:r>
              <a:rPr lang="en-US" sz="1600" dirty="0" err="1"/>
              <a:t>http.jsonp</a:t>
            </a:r>
            <a:r>
              <a:rPr lang="en-US" sz="1600" dirty="0"/>
              <a:t>( url, </a:t>
            </a:r>
            <a:r>
              <a:rPr lang="en-US" sz="1600" dirty="0" err="1"/>
              <a:t>config</a:t>
            </a:r>
            <a:r>
              <a:rPr lang="en-US" sz="1600" dirty="0"/>
              <a:t> </a:t>
            </a:r>
            <a:r>
              <a:rPr lang="en-US" sz="1600" dirty="0" smtClean="0"/>
              <a:t>);</a:t>
            </a:r>
          </a:p>
          <a:p>
            <a:r>
              <a:rPr lang="en-US" sz="1600" b="1" dirty="0" smtClean="0">
                <a:solidFill>
                  <a:srgbClr val="FF0000"/>
                </a:solidFill>
              </a:rPr>
              <a:t>JSONP Security</a:t>
            </a:r>
            <a:r>
              <a:rPr lang="en-US" sz="1600" b="1" dirty="0" smtClean="0"/>
              <a:t>: </a:t>
            </a:r>
            <a:r>
              <a:rPr lang="en-GB" sz="1600" dirty="0"/>
              <a:t>The remote service could send back </a:t>
            </a:r>
            <a:r>
              <a:rPr lang="en-GB" sz="1600" i="1" dirty="0"/>
              <a:t>any</a:t>
            </a:r>
            <a:r>
              <a:rPr lang="en-GB" sz="1600" dirty="0"/>
              <a:t> JavaScript which would then get executed inside your HTML page. An evil remote service could send back JavaScript which attempts to steal information from your application and sent it to a third party service. Only make JSONP calls to services you trust</a:t>
            </a:r>
            <a:endParaRPr lang="en-GB" sz="1600" b="1" dirty="0" smtClean="0"/>
          </a:p>
        </p:txBody>
      </p:sp>
    </p:spTree>
    <p:extLst>
      <p:ext uri="{BB962C8B-B14F-4D97-AF65-F5344CB8AC3E}">
        <p14:creationId xmlns:p14="http://schemas.microsoft.com/office/powerpoint/2010/main" val="389190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Filter</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a:t>
            </a:r>
            <a:r>
              <a:rPr lang="en-GB" sz="1600" dirty="0" smtClean="0"/>
              <a:t>filters are used to </a:t>
            </a:r>
            <a:r>
              <a:rPr lang="en-GB" sz="1600" dirty="0"/>
              <a:t>change modify the data and can be clubbed in expression or directives using pipe </a:t>
            </a:r>
            <a:r>
              <a:rPr lang="en-GB" sz="1600" dirty="0" smtClean="0"/>
              <a:t>character</a:t>
            </a:r>
          </a:p>
          <a:p>
            <a:pPr lvl="1">
              <a:buFont typeface="Wingdings" panose="05000000000000000000" pitchFamily="2" charset="2"/>
              <a:buChar char="Ø"/>
            </a:pPr>
            <a:r>
              <a:rPr lang="en-GB" sz="1400" dirty="0" smtClean="0"/>
              <a:t>uppercase - </a:t>
            </a:r>
            <a:r>
              <a:rPr lang="en-GB" sz="1400" dirty="0"/>
              <a:t>converts a text to upper case </a:t>
            </a:r>
            <a:r>
              <a:rPr lang="en-GB" sz="1400" dirty="0" smtClean="0"/>
              <a:t>text</a:t>
            </a:r>
          </a:p>
          <a:p>
            <a:pPr lvl="1">
              <a:buFont typeface="Wingdings" panose="05000000000000000000" pitchFamily="2" charset="2"/>
              <a:buChar char="Ø"/>
            </a:pPr>
            <a:r>
              <a:rPr lang="en-GB" sz="1400" dirty="0" smtClean="0"/>
              <a:t>lowercase - </a:t>
            </a:r>
            <a:r>
              <a:rPr lang="en-GB" sz="1400" dirty="0"/>
              <a:t>converts a text to lower case </a:t>
            </a:r>
            <a:r>
              <a:rPr lang="en-GB" sz="1400" dirty="0" smtClean="0"/>
              <a:t>text</a:t>
            </a:r>
          </a:p>
          <a:p>
            <a:pPr lvl="1">
              <a:buFont typeface="Wingdings" panose="05000000000000000000" pitchFamily="2" charset="2"/>
              <a:buChar char="Ø"/>
            </a:pPr>
            <a:r>
              <a:rPr lang="en-GB" sz="1400" dirty="0" smtClean="0"/>
              <a:t>currency - </a:t>
            </a:r>
            <a:r>
              <a:rPr lang="en-GB" sz="1400" dirty="0"/>
              <a:t>formats text in a currency </a:t>
            </a:r>
            <a:r>
              <a:rPr lang="en-GB" sz="1400" dirty="0" smtClean="0"/>
              <a:t>format</a:t>
            </a:r>
          </a:p>
          <a:p>
            <a:pPr lvl="1">
              <a:buFont typeface="Wingdings" panose="05000000000000000000" pitchFamily="2" charset="2"/>
              <a:buChar char="Ø"/>
            </a:pPr>
            <a:r>
              <a:rPr lang="en-US" sz="1400" dirty="0" smtClean="0"/>
              <a:t>filter - </a:t>
            </a:r>
            <a:r>
              <a:rPr lang="en-GB" sz="1400" dirty="0"/>
              <a:t>filter the array to a subset of it based on provided </a:t>
            </a:r>
            <a:r>
              <a:rPr lang="en-GB" sz="1400" dirty="0" smtClean="0"/>
              <a:t>criteria</a:t>
            </a:r>
          </a:p>
          <a:p>
            <a:pPr lvl="1">
              <a:buFont typeface="Wingdings" panose="05000000000000000000" pitchFamily="2" charset="2"/>
              <a:buChar char="Ø"/>
            </a:pPr>
            <a:r>
              <a:rPr lang="en-US" sz="1400" dirty="0" smtClean="0"/>
              <a:t>orderby - </a:t>
            </a:r>
            <a:r>
              <a:rPr lang="en-GB" sz="1400" dirty="0"/>
              <a:t>orders the array based on provided criteria</a:t>
            </a:r>
            <a:endParaRPr lang="en-GB" sz="1400" dirty="0" smtClean="0"/>
          </a:p>
        </p:txBody>
      </p:sp>
    </p:spTree>
    <p:extLst>
      <p:ext uri="{BB962C8B-B14F-4D97-AF65-F5344CB8AC3E}">
        <p14:creationId xmlns:p14="http://schemas.microsoft.com/office/powerpoint/2010/main" val="1416244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p>
          <a:p>
            <a:r>
              <a:rPr lang="en-GB" sz="1600" dirty="0" smtClean="0"/>
              <a:t>Used in a Single Page Application (SPA) projects</a:t>
            </a:r>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Table &amp; Include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ng-repeat</a:t>
            </a:r>
            <a:r>
              <a:rPr lang="en-US" sz="1600" dirty="0" smtClean="0"/>
              <a:t> directive can be used to draw table easily</a:t>
            </a:r>
          </a:p>
          <a:p>
            <a:endParaRPr lang="en-US" sz="1600" dirty="0"/>
          </a:p>
          <a:p>
            <a:endParaRPr lang="en-US" sz="1600" dirty="0" smtClean="0"/>
          </a:p>
          <a:p>
            <a:endParaRPr lang="en-US" sz="1600" dirty="0"/>
          </a:p>
          <a:p>
            <a:endParaRPr lang="en-US" sz="1600" dirty="0" smtClean="0"/>
          </a:p>
          <a:p>
            <a:r>
              <a:rPr lang="en-GB" sz="1600" dirty="0"/>
              <a:t>HTML does not support embedding html pages within html page. To achieve this functionality following ways are </a:t>
            </a:r>
            <a:r>
              <a:rPr lang="en-GB" sz="1600" dirty="0" smtClean="0"/>
              <a:t>used:</a:t>
            </a:r>
          </a:p>
          <a:p>
            <a:pPr lvl="1">
              <a:buFont typeface="Wingdings" panose="05000000000000000000" pitchFamily="2" charset="2"/>
              <a:buChar char="Ø"/>
            </a:pPr>
            <a:r>
              <a:rPr lang="en-GB" sz="1400" dirty="0" smtClean="0"/>
              <a:t>Using AJAX </a:t>
            </a:r>
          </a:p>
          <a:p>
            <a:pPr lvl="1">
              <a:buFont typeface="Wingdings" panose="05000000000000000000" pitchFamily="2" charset="2"/>
              <a:buChar char="Ø"/>
            </a:pPr>
            <a:r>
              <a:rPr lang="en-GB" sz="1400" dirty="0" smtClean="0"/>
              <a:t>Using Server Side Includes</a:t>
            </a:r>
          </a:p>
          <a:p>
            <a:r>
              <a:rPr lang="en-GB" sz="1600" b="1" dirty="0" smtClean="0"/>
              <a:t>ng-include </a:t>
            </a:r>
            <a:r>
              <a:rPr lang="en-GB" sz="1600" dirty="0" smtClean="0"/>
              <a:t>can be used to embed HTML pages within a HTML page</a:t>
            </a:r>
          </a:p>
          <a:p>
            <a:endParaRPr lang="en-US" sz="1600" dirty="0"/>
          </a:p>
          <a:p>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30861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581128"/>
            <a:ext cx="3552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33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Forms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enriches form filling and </a:t>
            </a:r>
            <a:r>
              <a:rPr lang="en-GB" sz="1600" dirty="0" smtClean="0"/>
              <a:t>validation</a:t>
            </a:r>
          </a:p>
          <a:p>
            <a:r>
              <a:rPr lang="en-GB" sz="1600" b="1" dirty="0" smtClean="0"/>
              <a:t>Events:</a:t>
            </a:r>
            <a:r>
              <a:rPr lang="en-GB" sz="1600" dirty="0" smtClean="0"/>
              <a:t> AngularJS provides multiple events which can be associated with the HTML controls. Some of the events are as follows:</a:t>
            </a:r>
          </a:p>
          <a:p>
            <a:pPr lvl="1"/>
            <a:r>
              <a:rPr lang="en-GB" sz="1400" dirty="0" smtClean="0"/>
              <a:t>ng-click</a:t>
            </a:r>
          </a:p>
          <a:p>
            <a:pPr lvl="1"/>
            <a:r>
              <a:rPr lang="en-GB" sz="1400" dirty="0" smtClean="0"/>
              <a:t>ng-</a:t>
            </a:r>
            <a:r>
              <a:rPr lang="en-GB" sz="1400" dirty="0" err="1" smtClean="0"/>
              <a:t>dbl</a:t>
            </a:r>
            <a:r>
              <a:rPr lang="en-GB" sz="1400" dirty="0" smtClean="0"/>
              <a:t>-click</a:t>
            </a:r>
          </a:p>
          <a:p>
            <a:pPr lvl="1"/>
            <a:r>
              <a:rPr lang="en-GB" sz="1400" dirty="0" smtClean="0"/>
              <a:t>ng-</a:t>
            </a:r>
            <a:r>
              <a:rPr lang="en-GB" sz="1400" dirty="0" err="1" smtClean="0"/>
              <a:t>mousedown</a:t>
            </a:r>
            <a:endParaRPr lang="en-GB" sz="1400" dirty="0" smtClean="0"/>
          </a:p>
          <a:p>
            <a:pPr lvl="1"/>
            <a:r>
              <a:rPr lang="en-GB" sz="1400" dirty="0" smtClean="0"/>
              <a:t>ng-</a:t>
            </a:r>
            <a:r>
              <a:rPr lang="en-GB" sz="1400" dirty="0" err="1" smtClean="0"/>
              <a:t>mouseup</a:t>
            </a:r>
            <a:endParaRPr lang="en-GB" sz="1400" dirty="0" smtClean="0"/>
          </a:p>
          <a:p>
            <a:pPr lvl="1"/>
            <a:r>
              <a:rPr lang="en-GB" sz="1400" dirty="0" smtClean="0"/>
              <a:t>ng-change</a:t>
            </a:r>
          </a:p>
          <a:p>
            <a:r>
              <a:rPr lang="en-GB" sz="1600" b="1" dirty="0" smtClean="0"/>
              <a:t>Validate Data:</a:t>
            </a:r>
            <a:r>
              <a:rPr lang="en-GB" sz="1600" dirty="0" smtClean="0"/>
              <a:t> Following can be used to track error</a:t>
            </a:r>
          </a:p>
          <a:p>
            <a:pPr lvl="1"/>
            <a:r>
              <a:rPr lang="en-GB" sz="1400" dirty="0" smtClean="0"/>
              <a:t>$dirty - </a:t>
            </a:r>
            <a:r>
              <a:rPr lang="en-GB" sz="1400" dirty="0"/>
              <a:t>states that value has been </a:t>
            </a:r>
            <a:r>
              <a:rPr lang="en-GB" sz="1400" dirty="0" smtClean="0"/>
              <a:t>changed</a:t>
            </a:r>
          </a:p>
          <a:p>
            <a:pPr lvl="1"/>
            <a:r>
              <a:rPr lang="en-GB" sz="1400" dirty="0" smtClean="0"/>
              <a:t>$invalid - </a:t>
            </a:r>
            <a:r>
              <a:rPr lang="en-GB" sz="1400" dirty="0"/>
              <a:t>states that value entered is </a:t>
            </a:r>
            <a:r>
              <a:rPr lang="en-GB" sz="1400" dirty="0" smtClean="0"/>
              <a:t>invalid</a:t>
            </a:r>
          </a:p>
          <a:p>
            <a:pPr lvl="1"/>
            <a:r>
              <a:rPr lang="en-GB" sz="1400" dirty="0" smtClean="0"/>
              <a:t>$error - </a:t>
            </a:r>
            <a:r>
              <a:rPr lang="en-US" sz="1400" dirty="0"/>
              <a:t>states the exact </a:t>
            </a:r>
            <a:r>
              <a:rPr lang="en-US" sz="1400" dirty="0" smtClean="0"/>
              <a:t>error</a:t>
            </a:r>
          </a:p>
          <a:p>
            <a:pPr lvl="1"/>
            <a:endParaRPr lang="en-US" sz="1400" dirty="0"/>
          </a:p>
          <a:p>
            <a:pPr lvl="1"/>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79" y="4941168"/>
            <a:ext cx="7915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637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HTML DOM</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The following directive can be used to bind application data to attributes of HTML DOM Elements</a:t>
            </a:r>
          </a:p>
          <a:p>
            <a:pPr lvl="1">
              <a:buFont typeface="Wingdings" panose="05000000000000000000" pitchFamily="2" charset="2"/>
              <a:buChar char="Ø"/>
            </a:pPr>
            <a:r>
              <a:rPr lang="en-US" sz="1400" dirty="0" smtClean="0"/>
              <a:t>ng-disabled – disables a given control</a:t>
            </a:r>
          </a:p>
          <a:p>
            <a:pPr lvl="1">
              <a:buFont typeface="Wingdings" panose="05000000000000000000" pitchFamily="2" charset="2"/>
              <a:buChar char="Ø"/>
            </a:pPr>
            <a:r>
              <a:rPr lang="en-US" sz="1400" dirty="0" smtClean="0"/>
              <a:t>ng-show – shows a given control</a:t>
            </a:r>
          </a:p>
          <a:p>
            <a:pPr lvl="1">
              <a:buFont typeface="Wingdings" panose="05000000000000000000" pitchFamily="2" charset="2"/>
              <a:buChar char="Ø"/>
            </a:pPr>
            <a:r>
              <a:rPr lang="en-US" sz="1400" dirty="0" smtClean="0"/>
              <a:t>ng-hide – hides a given control</a:t>
            </a:r>
          </a:p>
          <a:p>
            <a:pPr lvl="1">
              <a:buFont typeface="Wingdings" panose="05000000000000000000" pitchFamily="2" charset="2"/>
              <a:buChar char="Ø"/>
            </a:pPr>
            <a:r>
              <a:rPr lang="en-US" sz="1400" dirty="0" smtClean="0"/>
              <a:t>ng-click – represents a AngularJS click event</a:t>
            </a:r>
          </a:p>
          <a:p>
            <a:endParaRPr lang="en-US" sz="1600" dirty="0"/>
          </a:p>
          <a:p>
            <a:endParaRPr lang="en-US" sz="1600" dirty="0" smtClean="0"/>
          </a:p>
          <a:p>
            <a:endParaRPr lang="en-US" sz="1600" dirty="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09937"/>
            <a:ext cx="5791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990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Custom Directive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Custom directives are used in AngularJS to extend the functionality of HTML. Custom directives are defined using </a:t>
            </a:r>
            <a:r>
              <a:rPr lang="en-GB" sz="1600" b="1" dirty="0">
                <a:solidFill>
                  <a:srgbClr val="00B050"/>
                </a:solidFill>
              </a:rPr>
              <a:t>"directive" </a:t>
            </a:r>
            <a:r>
              <a:rPr lang="en-GB" sz="1600" dirty="0" smtClean="0"/>
              <a:t>function</a:t>
            </a:r>
            <a:endParaRPr lang="en-GB" sz="1600" dirty="0"/>
          </a:p>
          <a:p>
            <a:r>
              <a:rPr lang="en-GB" sz="1600" dirty="0" smtClean="0"/>
              <a:t>During bootstrap (one time activity),</a:t>
            </a:r>
          </a:p>
          <a:p>
            <a:pPr lvl="1"/>
            <a:r>
              <a:rPr lang="en-GB" sz="1400" b="1" dirty="0" smtClean="0">
                <a:solidFill>
                  <a:srgbClr val="00B050"/>
                </a:solidFill>
              </a:rPr>
              <a:t>compile() </a:t>
            </a:r>
            <a:r>
              <a:rPr lang="en-GB" sz="1400" dirty="0" smtClean="0"/>
              <a:t>method finds the matching elements </a:t>
            </a:r>
          </a:p>
          <a:p>
            <a:pPr lvl="1"/>
            <a:r>
              <a:rPr lang="en-GB" sz="1400" b="1" dirty="0" smtClean="0">
                <a:solidFill>
                  <a:srgbClr val="00B050"/>
                </a:solidFill>
              </a:rPr>
              <a:t>link()</a:t>
            </a:r>
            <a:r>
              <a:rPr lang="en-GB" sz="1400" dirty="0" smtClean="0"/>
              <a:t> method will process the element based on the scope of the directive</a:t>
            </a:r>
          </a:p>
          <a:p>
            <a:r>
              <a:rPr lang="en-GB" sz="1600" dirty="0" smtClean="0"/>
              <a:t>AngularJS provides support to create custom directives for following type of elements</a:t>
            </a:r>
          </a:p>
          <a:p>
            <a:pPr lvl="1"/>
            <a:r>
              <a:rPr lang="en-GB" sz="1400" b="1" dirty="0" smtClean="0">
                <a:solidFill>
                  <a:srgbClr val="00B050"/>
                </a:solidFill>
              </a:rPr>
              <a:t>Element directives </a:t>
            </a:r>
            <a:r>
              <a:rPr lang="en-GB" sz="1400" dirty="0" smtClean="0"/>
              <a:t>– Activates when a matching element is encountered</a:t>
            </a:r>
          </a:p>
          <a:p>
            <a:pPr lvl="1"/>
            <a:r>
              <a:rPr lang="en-GB" sz="1400" b="1" dirty="0" smtClean="0">
                <a:solidFill>
                  <a:srgbClr val="00B050"/>
                </a:solidFill>
              </a:rPr>
              <a:t>Attribute</a:t>
            </a:r>
            <a:r>
              <a:rPr lang="en-GB" sz="1400" dirty="0" smtClean="0"/>
              <a:t> - Activates </a:t>
            </a:r>
            <a:r>
              <a:rPr lang="en-GB" sz="1400" dirty="0"/>
              <a:t>when </a:t>
            </a:r>
            <a:r>
              <a:rPr lang="en-GB" sz="1400" dirty="0" smtClean="0"/>
              <a:t>a matching attribute is encountered</a:t>
            </a:r>
          </a:p>
          <a:p>
            <a:pPr lvl="1"/>
            <a:r>
              <a:rPr lang="en-GB" sz="1400" b="1" dirty="0">
                <a:solidFill>
                  <a:srgbClr val="00B050"/>
                </a:solidFill>
              </a:rPr>
              <a:t>CSS</a:t>
            </a:r>
            <a:r>
              <a:rPr lang="en-GB" sz="1400" dirty="0" smtClean="0"/>
              <a:t> – Activates when a matching CSS is encountered</a:t>
            </a:r>
          </a:p>
          <a:p>
            <a:pPr lvl="1"/>
            <a:r>
              <a:rPr lang="en-GB" sz="1400" b="1" dirty="0">
                <a:solidFill>
                  <a:srgbClr val="00B050"/>
                </a:solidFill>
              </a:rPr>
              <a:t>Comment</a:t>
            </a:r>
            <a:r>
              <a:rPr lang="en-GB" sz="1400" dirty="0" smtClean="0"/>
              <a:t> – Activates when a matching comment is encountered</a:t>
            </a:r>
          </a:p>
          <a:p>
            <a:r>
              <a:rPr lang="en-GB" sz="1600" dirty="0" smtClean="0"/>
              <a:t>Define custom html tags</a:t>
            </a:r>
          </a:p>
          <a:p>
            <a:pPr lvl="1"/>
            <a:r>
              <a:rPr lang="nl-NL" sz="1200" dirty="0"/>
              <a:t>&lt;student name = </a:t>
            </a:r>
            <a:r>
              <a:rPr lang="nl-NL" sz="1200" dirty="0" smtClean="0"/>
              <a:t>“Hello"&gt;&lt;/</a:t>
            </a:r>
            <a:r>
              <a:rPr lang="nl-NL" sz="1200" dirty="0"/>
              <a:t>student&gt;&lt;br/&gt; </a:t>
            </a:r>
            <a:endParaRPr lang="nl-NL" sz="1200" dirty="0" smtClean="0"/>
          </a:p>
          <a:p>
            <a:pPr lvl="1"/>
            <a:r>
              <a:rPr lang="nl-NL" sz="1200" dirty="0" smtClean="0"/>
              <a:t>&lt;</a:t>
            </a:r>
            <a:r>
              <a:rPr lang="nl-NL" sz="1200" dirty="0"/>
              <a:t>student name = </a:t>
            </a:r>
            <a:r>
              <a:rPr lang="nl-NL" sz="1200" dirty="0" smtClean="0"/>
              <a:t>“World"&gt;&lt;/</a:t>
            </a:r>
            <a:r>
              <a:rPr lang="nl-NL" sz="1200" dirty="0"/>
              <a:t>student</a:t>
            </a:r>
            <a:r>
              <a:rPr lang="nl-NL" sz="1200" dirty="0" smtClean="0"/>
              <a:t>&gt;</a:t>
            </a:r>
          </a:p>
          <a:p>
            <a:r>
              <a:rPr lang="nl-NL" sz="1600" dirty="0" smtClean="0"/>
              <a:t>Define the </a:t>
            </a:r>
            <a:r>
              <a:rPr lang="en-GB" sz="1600" dirty="0"/>
              <a:t>custom directive to handle above custom html </a:t>
            </a:r>
            <a:r>
              <a:rPr lang="en-GB" sz="1600" dirty="0" smtClean="0"/>
              <a:t>tags</a:t>
            </a:r>
          </a:p>
          <a:p>
            <a:pPr lvl="1"/>
            <a:r>
              <a:rPr lang="en-US" sz="1200" dirty="0" err="1"/>
              <a:t>mainApp.directive</a:t>
            </a:r>
            <a:r>
              <a:rPr lang="en-US" sz="1200" dirty="0"/>
              <a:t>('student', function() {</a:t>
            </a:r>
            <a:endParaRPr lang="en-GB" sz="1200" dirty="0"/>
          </a:p>
          <a:p>
            <a:pPr lvl="1"/>
            <a:endParaRPr lang="en-GB" sz="1400" b="1" dirty="0">
              <a:solidFill>
                <a:srgbClr val="00B050"/>
              </a:solidFill>
            </a:endParaRPr>
          </a:p>
        </p:txBody>
      </p:sp>
    </p:spTree>
    <p:extLst>
      <p:ext uri="{BB962C8B-B14F-4D97-AF65-F5344CB8AC3E}">
        <p14:creationId xmlns:p14="http://schemas.microsoft.com/office/powerpoint/2010/main" val="455349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Single Page Application via multiple views on a single page. To do this AngularJS has provided </a:t>
            </a:r>
            <a:r>
              <a:rPr lang="en-GB" sz="1600" b="1" dirty="0">
                <a:solidFill>
                  <a:srgbClr val="00B050"/>
                </a:solidFill>
              </a:rPr>
              <a:t>ng-view</a:t>
            </a:r>
            <a:r>
              <a:rPr lang="en-GB" sz="1600" dirty="0"/>
              <a:t> and </a:t>
            </a:r>
            <a:r>
              <a:rPr lang="en-GB" sz="1600" b="1" dirty="0">
                <a:solidFill>
                  <a:srgbClr val="00B050"/>
                </a:solidFill>
              </a:rPr>
              <a:t>ng-template</a:t>
            </a:r>
            <a:r>
              <a:rPr lang="en-GB" sz="1600" dirty="0"/>
              <a:t> directives and </a:t>
            </a:r>
            <a:r>
              <a:rPr lang="en-GB" sz="1600" b="1" dirty="0">
                <a:solidFill>
                  <a:srgbClr val="00B050"/>
                </a:solidFill>
              </a:rPr>
              <a:t>$routeProvider </a:t>
            </a:r>
            <a:r>
              <a:rPr lang="en-GB" sz="1600" dirty="0" smtClean="0"/>
              <a:t>services</a:t>
            </a:r>
          </a:p>
          <a:p>
            <a:pPr lvl="1">
              <a:buFont typeface="Wingdings" panose="05000000000000000000" pitchFamily="2" charset="2"/>
              <a:buChar char="Ø"/>
            </a:pPr>
            <a:r>
              <a:rPr lang="en-US" sz="1400" b="1" dirty="0" smtClean="0"/>
              <a:t>ng-view</a:t>
            </a:r>
            <a:r>
              <a:rPr lang="en-US" sz="1400" dirty="0" smtClean="0"/>
              <a:t> – simply creates a place holder where a corresponding view can be placed based on the configuration</a:t>
            </a:r>
          </a:p>
          <a:p>
            <a:pPr lvl="1">
              <a:buFont typeface="Wingdings" panose="05000000000000000000" pitchFamily="2" charset="2"/>
              <a:buChar char="Ø"/>
            </a:pPr>
            <a:r>
              <a:rPr lang="en-US" sz="1400" b="1" dirty="0" smtClean="0"/>
              <a:t>ng-template</a:t>
            </a:r>
            <a:r>
              <a:rPr lang="en-US" sz="1400" dirty="0" smtClean="0"/>
              <a:t> – </a:t>
            </a:r>
            <a:r>
              <a:rPr lang="en-GB" sz="1400" dirty="0" smtClean="0"/>
              <a:t>directive </a:t>
            </a:r>
            <a:r>
              <a:rPr lang="en-GB" sz="1400" dirty="0"/>
              <a:t>is used to create an html view using script tag. It contains "id" attribute which is used by $routeProvider to map a view with a </a:t>
            </a:r>
            <a:r>
              <a:rPr lang="en-GB" sz="1400" dirty="0" smtClean="0"/>
              <a:t>controller</a:t>
            </a:r>
          </a:p>
          <a:p>
            <a:pPr lvl="1">
              <a:buFont typeface="Wingdings" panose="05000000000000000000" pitchFamily="2" charset="2"/>
              <a:buChar char="Ø"/>
            </a:pPr>
            <a:r>
              <a:rPr lang="en-GB" sz="1400" b="1" dirty="0"/>
              <a:t>$routeProvider</a:t>
            </a:r>
            <a:r>
              <a:rPr lang="en-GB" sz="1400" dirty="0"/>
              <a:t> is the key service which set the configuration of </a:t>
            </a:r>
            <a:r>
              <a:rPr lang="en-GB" sz="1400" dirty="0" smtClean="0"/>
              <a:t>URLs, </a:t>
            </a:r>
            <a:r>
              <a:rPr lang="en-GB" sz="1400" dirty="0"/>
              <a:t>map them with the corresponding html page or ng-template, and attach a controller with the same</a:t>
            </a:r>
            <a:endParaRPr lang="en-US" sz="1600" dirty="0"/>
          </a:p>
          <a:p>
            <a:endParaRPr lang="en-US" sz="1600" dirty="0" smtClean="0"/>
          </a:p>
          <a:p>
            <a:endParaRPr lang="en-US" sz="1600" dirty="0"/>
          </a:p>
          <a:p>
            <a:endParaRPr lang="en-US" sz="1600" dirty="0" smtClean="0"/>
          </a:p>
        </p:txBody>
      </p:sp>
    </p:spTree>
    <p:extLst>
      <p:ext uri="{BB962C8B-B14F-4D97-AF65-F5344CB8AC3E}">
        <p14:creationId xmlns:p14="http://schemas.microsoft.com/office/powerpoint/2010/main" val="418761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HTTP Service</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provides </a:t>
            </a:r>
            <a:r>
              <a:rPr lang="en-GB" sz="1600" b="1" dirty="0">
                <a:solidFill>
                  <a:srgbClr val="00B050"/>
                </a:solidFill>
              </a:rPr>
              <a:t>$http </a:t>
            </a:r>
            <a:r>
              <a:rPr lang="en-GB" sz="1600" dirty="0"/>
              <a:t>control which works as a service to read data from the server. The server makes a database call to get the desired </a:t>
            </a:r>
            <a:r>
              <a:rPr lang="en-GB" sz="1600" dirty="0" smtClean="0"/>
              <a:t>records</a:t>
            </a:r>
          </a:p>
          <a:p>
            <a:endParaRPr lang="en-GB"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32385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53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 Internationalization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AngularJS supports inbuilt </a:t>
            </a:r>
            <a:r>
              <a:rPr lang="en-GB" sz="1600" dirty="0" smtClean="0"/>
              <a:t>internationalization for </a:t>
            </a:r>
            <a:r>
              <a:rPr lang="en-GB" sz="1600" dirty="0"/>
              <a:t>three types of </a:t>
            </a:r>
            <a:r>
              <a:rPr lang="en-GB" sz="1600" dirty="0" smtClean="0"/>
              <a:t>filters:</a:t>
            </a:r>
          </a:p>
          <a:p>
            <a:pPr lvl="1"/>
            <a:r>
              <a:rPr lang="en-GB" sz="1400" dirty="0" smtClean="0"/>
              <a:t>currency</a:t>
            </a:r>
            <a:r>
              <a:rPr lang="en-GB" sz="1400" dirty="0"/>
              <a:t>, date and </a:t>
            </a:r>
            <a:r>
              <a:rPr lang="en-GB" sz="1400" dirty="0" smtClean="0"/>
              <a:t>numbers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6198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00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 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634700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Continuous Integration</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a:t>Travis CI</a:t>
            </a:r>
            <a:r>
              <a:rPr lang="en-GB" sz="1600" b="1" dirty="0" smtClean="0"/>
              <a:t>: </a:t>
            </a:r>
            <a:r>
              <a:rPr lang="en-GB" sz="1600" dirty="0" smtClean="0"/>
              <a:t>Travis </a:t>
            </a:r>
            <a:r>
              <a:rPr lang="en-GB" sz="1600" dirty="0"/>
              <a:t>CI is a continuous integration service, which can monitor GitHub for new commits to your repository and execute scripts such as building the app or running </a:t>
            </a:r>
            <a:r>
              <a:rPr lang="en-GB" sz="1600" dirty="0" smtClean="0"/>
              <a:t>tests</a:t>
            </a:r>
            <a:endParaRPr lang="en-GB" sz="1600" dirty="0"/>
          </a:p>
          <a:p>
            <a:r>
              <a:rPr lang="en-GB" sz="1600" b="1" dirty="0" smtClean="0"/>
              <a:t>CloudBees:</a:t>
            </a:r>
            <a:r>
              <a:rPr lang="en-GB" sz="1600" dirty="0" smtClean="0"/>
              <a:t> CloudBees have provided a CI/deployment setup</a:t>
            </a: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 – Performance Improvement</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Minimize the number of registered watchers</a:t>
            </a:r>
          </a:p>
          <a:p>
            <a:pPr lvl="1">
              <a:buFont typeface="Wingdings" panose="05000000000000000000" pitchFamily="2" charset="2"/>
              <a:buChar char="Ø"/>
            </a:pPr>
            <a:r>
              <a:rPr lang="en-GB" sz="1400" dirty="0" smtClean="0"/>
              <a:t>Tools such as Batarang, chrome Angular watchers are useful tools</a:t>
            </a:r>
          </a:p>
          <a:p>
            <a:r>
              <a:rPr lang="en-GB" sz="1600" dirty="0" smtClean="0"/>
              <a:t>Maximum the performance of registered watchers</a:t>
            </a:r>
          </a:p>
          <a:p>
            <a:r>
              <a:rPr lang="en-GB" sz="1600" dirty="0" smtClean="0"/>
              <a:t>Use ng-if rather than ng-show</a:t>
            </a:r>
          </a:p>
          <a:p>
            <a:r>
              <a:rPr lang="en-GB" sz="1600" dirty="0" smtClean="0"/>
              <a:t>As AngularJS doesn’t have native support for unregistering watchers, you can use solutions like </a:t>
            </a:r>
            <a:r>
              <a:rPr lang="en-GB" sz="1600" b="1" dirty="0" smtClean="0"/>
              <a:t>bindonce </a:t>
            </a:r>
          </a:p>
          <a:p>
            <a:pPr lvl="1">
              <a:buFont typeface="Wingdings" panose="05000000000000000000" pitchFamily="2" charset="2"/>
              <a:buChar char="Ø"/>
            </a:pPr>
            <a:r>
              <a:rPr lang="en-GB" sz="1400" dirty="0"/>
              <a:t>&lt;div bindonce </a:t>
            </a:r>
            <a:r>
              <a:rPr lang="en-GB" sz="1400" dirty="0" err="1"/>
              <a:t>bo</a:t>
            </a:r>
            <a:r>
              <a:rPr lang="en-GB" sz="1400" dirty="0"/>
              <a:t>-text=” ’TRANSLATION.KEY’ | translate ”&gt;&lt;/div</a:t>
            </a:r>
            <a:r>
              <a:rPr lang="en-GB" sz="1400" dirty="0" smtClean="0"/>
              <a:t>&gt;</a:t>
            </a:r>
          </a:p>
          <a:p>
            <a:r>
              <a:rPr lang="en-GB" sz="1600" dirty="0" smtClean="0"/>
              <a:t>Pagination i.e. use paginate:page in &lt;ng-repeat&gt; directory</a:t>
            </a:r>
          </a:p>
          <a:p>
            <a:r>
              <a:rPr lang="en-GB" sz="1600" dirty="0" smtClean="0"/>
              <a:t>Infinite scrolling</a:t>
            </a:r>
          </a:p>
          <a:p>
            <a:r>
              <a:rPr lang="en-GB" sz="1600" dirty="0" smtClean="0"/>
              <a:t>Cache calculated properties</a:t>
            </a:r>
          </a:p>
          <a:p>
            <a:r>
              <a:rPr lang="en-GB" sz="1600" dirty="0" smtClean="0"/>
              <a:t>Scalyr Directives</a:t>
            </a:r>
          </a:p>
          <a:p>
            <a:r>
              <a:rPr lang="en-GB" sz="1600" dirty="0" smtClean="0"/>
              <a:t>Angular Fastscroll (in div tags)</a:t>
            </a:r>
          </a:p>
          <a:p>
            <a:r>
              <a:rPr lang="en-GB" sz="1600" dirty="0" smtClean="0"/>
              <a:t>Tools:</a:t>
            </a:r>
          </a:p>
          <a:p>
            <a:pPr lvl="1"/>
            <a:r>
              <a:rPr lang="en-GB" sz="1200" dirty="0" smtClean="0"/>
              <a:t>Chrome DevTools</a:t>
            </a:r>
          </a:p>
          <a:p>
            <a:pPr lvl="1"/>
            <a:r>
              <a:rPr lang="en-GB" sz="1200" dirty="0" smtClean="0"/>
              <a:t>Batarang Plugin</a:t>
            </a:r>
          </a:p>
          <a:p>
            <a:pPr lvl="1"/>
            <a:r>
              <a:rPr lang="en-GB" sz="1200" dirty="0" smtClean="0"/>
              <a:t>angular-instruments</a:t>
            </a:r>
          </a:p>
        </p:txBody>
      </p:sp>
    </p:spTree>
    <p:extLst>
      <p:ext uri="{BB962C8B-B14F-4D97-AF65-F5344CB8AC3E}">
        <p14:creationId xmlns:p14="http://schemas.microsoft.com/office/powerpoint/2010/main" val="866641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t>http://www.slideshare.net/damienklinnert/angular-performance-tuning-for-large</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a:p>
            <a:r>
              <a:rPr lang="en-US" sz="1600" dirty="0" smtClean="0"/>
              <a:t>ng-include can be used to embed html within another html. This feature is not available in HTML</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400" dirty="0"/>
              <a:t>The </a:t>
            </a:r>
            <a:r>
              <a:rPr lang="en-GB" sz="1400" dirty="0">
                <a:hlinkClick r:id="rId2"/>
              </a:rPr>
              <a:t>injector</a:t>
            </a:r>
            <a:r>
              <a:rPr lang="en-GB" sz="1400" dirty="0"/>
              <a:t> that will be used for dependency injection is </a:t>
            </a:r>
            <a:r>
              <a:rPr lang="en-GB" sz="1400" dirty="0" smtClean="0"/>
              <a:t>created</a:t>
            </a:r>
            <a:endParaRPr lang="en-GB" sz="1400" dirty="0"/>
          </a:p>
          <a:p>
            <a:pPr marL="617220" lvl="1" indent="-342900">
              <a:buFont typeface="+mj-lt"/>
              <a:buAutoNum type="arabicParenR"/>
            </a:pPr>
            <a:r>
              <a:rPr lang="en-GB" sz="1400" dirty="0"/>
              <a:t>The injector will then create the </a:t>
            </a:r>
            <a:r>
              <a:rPr lang="en-GB" sz="1400" dirty="0">
                <a:hlinkClick r:id="rId3"/>
              </a:rPr>
              <a:t>root scope</a:t>
            </a:r>
            <a:r>
              <a:rPr lang="en-GB" sz="1400" dirty="0"/>
              <a:t> that will become the </a:t>
            </a:r>
            <a:r>
              <a:rPr lang="en-GB" sz="1400" b="1" dirty="0">
                <a:solidFill>
                  <a:srgbClr val="00B050"/>
                </a:solidFill>
              </a:rPr>
              <a:t>context</a:t>
            </a:r>
            <a:r>
              <a:rPr lang="en-GB" sz="1400" dirty="0">
                <a:solidFill>
                  <a:srgbClr val="00B050"/>
                </a:solidFill>
              </a:rPr>
              <a:t> </a:t>
            </a:r>
            <a:r>
              <a:rPr lang="en-GB" sz="1400" dirty="0"/>
              <a:t>for the model of our </a:t>
            </a:r>
            <a:r>
              <a:rPr lang="en-GB" sz="1400" dirty="0" smtClean="0"/>
              <a:t>application</a:t>
            </a:r>
            <a:endParaRPr lang="en-GB" sz="1400" dirty="0"/>
          </a:p>
          <a:p>
            <a:pPr marL="617220" lvl="1" indent="-342900">
              <a:buFont typeface="+mj-lt"/>
              <a:buAutoNum type="arabicParenR"/>
            </a:pPr>
            <a:r>
              <a:rPr lang="en-GB" sz="1400" dirty="0"/>
              <a:t>Angular will then "compile" the DOM starting at the </a:t>
            </a:r>
            <a:r>
              <a:rPr lang="en-GB" sz="1400" b="1" dirty="0" err="1"/>
              <a:t>ngApp</a:t>
            </a:r>
            <a:r>
              <a:rPr lang="en-GB" sz="1400" dirty="0"/>
              <a:t> root element, processing any directives and bindings found along the </a:t>
            </a:r>
            <a:r>
              <a:rPr lang="en-GB" sz="1400" dirty="0" smtClean="0"/>
              <a:t>way</a:t>
            </a:r>
            <a:endParaRPr lang="en-GB" sz="14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1" y="4902503"/>
            <a:ext cx="3137045" cy="155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1924</TotalTime>
  <Words>1879</Words>
  <Application>Microsoft Office PowerPoint</Application>
  <PresentationFormat>On-screen Show (4:3)</PresentationFormat>
  <Paragraphs>254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AngularJS Directive</vt:lpstr>
      <vt:lpstr>AngularJS – ngBind</vt:lpstr>
      <vt:lpstr>AngularJS – ngCloak</vt:lpstr>
      <vt:lpstr>AngularJS – ngCsp</vt:lpstr>
      <vt:lpstr>AngularJS Expression &amp; Controller</vt:lpstr>
      <vt:lpstr>AngularJS Scope</vt:lpstr>
      <vt:lpstr>AngularJS Scope Contd…</vt:lpstr>
      <vt:lpstr>AngularJS Services</vt:lpstr>
      <vt:lpstr>AngularJS JSONP</vt:lpstr>
      <vt:lpstr>AngularJS Filter</vt:lpstr>
      <vt:lpstr>AngularJS Table &amp; Include</vt:lpstr>
      <vt:lpstr>AngularJS Forms</vt:lpstr>
      <vt:lpstr>AngularJS HTML DOM</vt:lpstr>
      <vt:lpstr>AngularJS Custom Directive</vt:lpstr>
      <vt:lpstr>AngularJS Views</vt:lpstr>
      <vt:lpstr>Routing and Multiple Views</vt:lpstr>
      <vt:lpstr>AngularJS – HTTP Service</vt:lpstr>
      <vt:lpstr>AngularJS – Internationalization</vt:lpstr>
      <vt:lpstr>AngularJS Testability</vt:lpstr>
      <vt:lpstr>AngularJS Continuous Integration</vt:lpstr>
      <vt:lpstr>JQuery</vt:lpstr>
      <vt:lpstr>Best Practices</vt:lpstr>
      <vt:lpstr>Angular – Performance Improvement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317</cp:revision>
  <dcterms:created xsi:type="dcterms:W3CDTF">2016-02-28T16:32:10Z</dcterms:created>
  <dcterms:modified xsi:type="dcterms:W3CDTF">2016-03-04T14:42:37Z</dcterms:modified>
</cp:coreProperties>
</file>