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6"/>
  </p:notesMasterIdLst>
  <p:sldIdLst>
    <p:sldId id="256" r:id="rId2"/>
    <p:sldId id="257" r:id="rId3"/>
    <p:sldId id="308" r:id="rId4"/>
    <p:sldId id="288" r:id="rId5"/>
    <p:sldId id="291" r:id="rId6"/>
    <p:sldId id="275" r:id="rId7"/>
    <p:sldId id="270" r:id="rId8"/>
    <p:sldId id="279" r:id="rId9"/>
    <p:sldId id="306" r:id="rId10"/>
    <p:sldId id="274" r:id="rId11"/>
    <p:sldId id="276" r:id="rId12"/>
    <p:sldId id="271" r:id="rId13"/>
    <p:sldId id="303" r:id="rId14"/>
    <p:sldId id="290" r:id="rId15"/>
    <p:sldId id="272" r:id="rId16"/>
    <p:sldId id="273" r:id="rId17"/>
    <p:sldId id="277" r:id="rId18"/>
    <p:sldId id="309" r:id="rId19"/>
    <p:sldId id="278" r:id="rId20"/>
    <p:sldId id="280" r:id="rId21"/>
    <p:sldId id="301" r:id="rId22"/>
    <p:sldId id="281" r:id="rId23"/>
    <p:sldId id="282" r:id="rId24"/>
    <p:sldId id="283" r:id="rId25"/>
    <p:sldId id="300" r:id="rId26"/>
    <p:sldId id="289" r:id="rId27"/>
    <p:sldId id="284" r:id="rId28"/>
    <p:sldId id="285" r:id="rId29"/>
    <p:sldId id="286" r:id="rId30"/>
    <p:sldId id="287" r:id="rId31"/>
    <p:sldId id="292" r:id="rId32"/>
    <p:sldId id="293" r:id="rId33"/>
    <p:sldId id="294" r:id="rId34"/>
    <p:sldId id="295" r:id="rId35"/>
    <p:sldId id="296" r:id="rId36"/>
    <p:sldId id="297" r:id="rId37"/>
    <p:sldId id="298" r:id="rId38"/>
    <p:sldId id="299" r:id="rId39"/>
    <p:sldId id="302" r:id="rId40"/>
    <p:sldId id="304" r:id="rId41"/>
    <p:sldId id="305" r:id="rId42"/>
    <p:sldId id="307" r:id="rId43"/>
    <p:sldId id="310" r:id="rId44"/>
    <p:sldId id="26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path Kuma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54" autoAdjust="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00CC2-B2B2-4C5E-B2DB-AB390A470EA1}" type="datetimeFigureOut">
              <a:rPr lang="en-GB" smtClean="0"/>
              <a:t>31/07/2017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AF7CB-9F6B-45E2-A674-C11D9BA90EBA}" type="slidenum">
              <a:rPr lang="en-GB" smtClean="0"/>
              <a:t>‹#›</a:t>
            </a:fld>
            <a:endParaRPr lang="en-GB"/>
          </a:p>
        </p:txBody>
      </p:sp>
    </p:spTree>
    <p:extLst>
      <p:ext uri="{BB962C8B-B14F-4D97-AF65-F5344CB8AC3E}">
        <p14:creationId xmlns:p14="http://schemas.microsoft.com/office/powerpoint/2010/main" val="210117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17</a:t>
            </a:fld>
            <a:endParaRPr lang="en-GB"/>
          </a:p>
        </p:txBody>
      </p:sp>
    </p:spTree>
    <p:extLst>
      <p:ext uri="{BB962C8B-B14F-4D97-AF65-F5344CB8AC3E}">
        <p14:creationId xmlns:p14="http://schemas.microsoft.com/office/powerpoint/2010/main" val="177227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18</a:t>
            </a:fld>
            <a:endParaRPr lang="en-GB"/>
          </a:p>
        </p:txBody>
      </p:sp>
    </p:spTree>
    <p:extLst>
      <p:ext uri="{BB962C8B-B14F-4D97-AF65-F5344CB8AC3E}">
        <p14:creationId xmlns:p14="http://schemas.microsoft.com/office/powerpoint/2010/main" val="1772274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7/31/2017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7/31/2017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7/31/2017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7/31/2017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7/31/2017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7/31/2017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7/31/2017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archaws.techtarget.com/tip/Accelerate-dynamic-content-with-AWS-CloudFront" TargetMode="External"/><Relationship Id="rId2" Type="http://schemas.openxmlformats.org/officeDocument/2006/relationships/hyperlink" Target="http://searchaws.techtarget.com/tip/Getting-a-grasp-on-AWS-storage-option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Solution Architect</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 Metrics</a:t>
            </a:r>
            <a:endParaRPr lang="en-US" dirty="0"/>
          </a:p>
        </p:txBody>
      </p:sp>
      <p:sp>
        <p:nvSpPr>
          <p:cNvPr id="3" name="Content Placeholder 2"/>
          <p:cNvSpPr>
            <a:spLocks noGrp="1"/>
          </p:cNvSpPr>
          <p:nvPr>
            <p:ph idx="1"/>
          </p:nvPr>
        </p:nvSpPr>
        <p:spPr/>
        <p:txBody>
          <a:bodyPr>
            <a:normAutofit/>
          </a:bodyPr>
          <a:lstStyle/>
          <a:p>
            <a:r>
              <a:rPr lang="en-GB" sz="1400" dirty="0"/>
              <a:t>Using the Cloudwatch Monitoring scripts for Linux, you can measure memory and disk usage of your Linux EC2 </a:t>
            </a:r>
            <a:r>
              <a:rPr lang="en-GB" sz="1400" dirty="0" smtClean="0"/>
              <a:t>instances</a:t>
            </a:r>
          </a:p>
          <a:p>
            <a:r>
              <a:rPr lang="en-GB" sz="1400" b="1" dirty="0" err="1" smtClean="0"/>
              <a:t>DisableAlarmActions</a:t>
            </a:r>
            <a:r>
              <a:rPr lang="en-GB" sz="1400" b="1" dirty="0" smtClean="0"/>
              <a:t> API - </a:t>
            </a:r>
            <a:r>
              <a:rPr lang="en-GB" sz="1400" dirty="0"/>
              <a:t>Disables the actions for the specified alarms. When an alarm's actions are disabled, the alarm actions do not execute when the alarm state changes</a:t>
            </a:r>
            <a:r>
              <a:rPr lang="en-GB" sz="1400" dirty="0" smtClean="0"/>
              <a:t>.</a:t>
            </a:r>
          </a:p>
          <a:p>
            <a:r>
              <a:rPr lang="en-GB" sz="1400" dirty="0"/>
              <a:t>When a user is setting up an alarm on the EC2 instance metric, the time period should be equal to or more than the metric frequency. For basic monitoring, the metric is monitored at every </a:t>
            </a:r>
            <a:r>
              <a:rPr lang="en-GB" sz="1400" b="1" dirty="0"/>
              <a:t>5 minutes (300 seconds</a:t>
            </a:r>
            <a:r>
              <a:rPr lang="en-GB" sz="1400" b="1" dirty="0" smtClean="0"/>
              <a:t>)</a:t>
            </a:r>
          </a:p>
          <a:p>
            <a:r>
              <a:rPr lang="en-GB" sz="1400" dirty="0"/>
              <a:t>AWS CloudWatch supports the </a:t>
            </a:r>
            <a:r>
              <a:rPr lang="en-GB" sz="1400" b="1" dirty="0"/>
              <a:t>custom metrics</a:t>
            </a:r>
            <a:r>
              <a:rPr lang="en-GB" sz="1400" dirty="0"/>
              <a:t>. The user can always capture the custom data and upload the data to CloudWatch using CLI or APIs. The user can publish data to CloudWatch as single data points or as an aggregated set of data points called a statistic set using the command put-metric-data. It is recommended that when the user is having multiple data points per minute, he should aggregate the data so that it will minimize the number of calls to put-metric-data. In this case it will be single call to CloudWatch instead of 1000 calls if the data is aggregated</a:t>
            </a:r>
            <a:r>
              <a:rPr lang="en-GB" sz="1400" dirty="0" smtClean="0"/>
              <a:t>.</a:t>
            </a:r>
          </a:p>
          <a:p>
            <a:r>
              <a:rPr lang="en-GB" sz="1400" dirty="0"/>
              <a:t>A dimension is a key-value pair used to uniquely identify a metric. CloudWatch treats each unique combination of dimensions as a separate metric. Thus, if the user is making 4 calls with the same metric name but a separate dimension, it will create 4 separate metrics</a:t>
            </a:r>
            <a:r>
              <a:rPr lang="en-GB" sz="1400" dirty="0" smtClean="0"/>
              <a:t>.</a:t>
            </a:r>
          </a:p>
          <a:p>
            <a:r>
              <a:rPr lang="en-GB" sz="1400" dirty="0"/>
              <a:t>CloudWatch won't take any future actions, which includes the </a:t>
            </a:r>
            <a:r>
              <a:rPr lang="en-GB" sz="1400" b="1" dirty="0">
                <a:solidFill>
                  <a:srgbClr val="FF0000"/>
                </a:solidFill>
              </a:rPr>
              <a:t>reboot</a:t>
            </a:r>
            <a:r>
              <a:rPr lang="en-GB" sz="1400" dirty="0"/>
              <a:t> instance, until the current </a:t>
            </a:r>
            <a:r>
              <a:rPr lang="en-GB" sz="1400" b="1" dirty="0"/>
              <a:t>ALARM</a:t>
            </a:r>
            <a:r>
              <a:rPr lang="en-GB" sz="1400" dirty="0"/>
              <a:t> state is dealt with. </a:t>
            </a:r>
            <a:endParaRPr lang="en-GB" sz="1400" b="1" dirty="0"/>
          </a:p>
          <a:p>
            <a:endParaRPr lang="en-GB" sz="1400" dirty="0"/>
          </a:p>
        </p:txBody>
      </p:sp>
    </p:spTree>
    <p:extLst>
      <p:ext uri="{BB962C8B-B14F-4D97-AF65-F5344CB8AC3E}">
        <p14:creationId xmlns:p14="http://schemas.microsoft.com/office/powerpoint/2010/main" val="2143305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9249459"/>
              </p:ext>
            </p:extLst>
          </p:nvPr>
        </p:nvGraphicFramePr>
        <p:xfrm>
          <a:off x="611560" y="1628800"/>
          <a:ext cx="7488832" cy="2758440"/>
        </p:xfrm>
        <a:graphic>
          <a:graphicData uri="http://schemas.openxmlformats.org/drawingml/2006/table">
            <a:tbl>
              <a:tblPr firstRow="1" bandRow="1">
                <a:tableStyleId>{5C22544A-7EE6-4342-B048-85BDC9FD1C3A}</a:tableStyleId>
              </a:tblPr>
              <a:tblGrid>
                <a:gridCol w="3744416"/>
                <a:gridCol w="3744416"/>
              </a:tblGrid>
              <a:tr h="370840">
                <a:tc>
                  <a:txBody>
                    <a:bodyPr/>
                    <a:lstStyle/>
                    <a:p>
                      <a:r>
                        <a:rPr lang="en-GB" dirty="0" smtClean="0">
                          <a:solidFill>
                            <a:schemeClr val="accent2">
                              <a:lumMod val="75000"/>
                            </a:schemeClr>
                          </a:solidFill>
                        </a:rPr>
                        <a:t>Standard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smtClean="0">
                          <a:solidFill>
                            <a:schemeClr val="accent2">
                              <a:lumMod val="75000"/>
                            </a:schemeClr>
                          </a:solidFill>
                        </a:rPr>
                        <a:t>FIFO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Unlimited transactions per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300 transactions per</a:t>
                      </a:r>
                      <a:r>
                        <a:rPr lang="en-GB" sz="1600" baseline="0" dirty="0" smtClean="0"/>
                        <a:t>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At-Least</a:t>
                      </a:r>
                      <a:r>
                        <a:rPr lang="en-GB" sz="1600" baseline="0" dirty="0" smtClean="0"/>
                        <a:t>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Exactly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Best Effort Ordering - </a:t>
                      </a:r>
                      <a:r>
                        <a:rPr lang="en-GB" sz="1600" b="0" i="0" kern="1200" dirty="0" smtClean="0">
                          <a:solidFill>
                            <a:schemeClr val="dk1"/>
                          </a:solidFill>
                          <a:effectLst/>
                          <a:latin typeface="+mn-lt"/>
                          <a:ea typeface="+mn-ea"/>
                          <a:cs typeface="+mn-cs"/>
                        </a:rPr>
                        <a:t>Occasionally, messages are delivered in an order different from which they were sent.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Limited Throughput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b="1" i="0" kern="1200" dirty="0" smtClean="0">
                          <a:solidFill>
                            <a:schemeClr val="dk1"/>
                          </a:solidFill>
                          <a:effectLst/>
                          <a:latin typeface="+mn-lt"/>
                          <a:ea typeface="+mn-ea"/>
                          <a:cs typeface="+mn-cs"/>
                        </a:rPr>
                        <a:t>High Throughput:</a:t>
                      </a:r>
                      <a:r>
                        <a:rPr lang="en-GB" sz="1600" b="0" i="0" kern="1200" dirty="0" smtClean="0">
                          <a:solidFill>
                            <a:schemeClr val="dk1"/>
                          </a:solidFill>
                          <a:effectLst/>
                          <a:latin typeface="+mn-lt"/>
                          <a:ea typeface="+mn-ea"/>
                          <a:cs typeface="+mn-cs"/>
                        </a:rPr>
                        <a:t> Standard queues have nearly-unlimited transactions per second (TPS).</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b="1" i="0" kern="1200" dirty="0" smtClean="0">
                          <a:solidFill>
                            <a:schemeClr val="dk1"/>
                          </a:solidFill>
                          <a:effectLst/>
                          <a:latin typeface="+mn-lt"/>
                          <a:ea typeface="+mn-ea"/>
                          <a:cs typeface="+mn-cs"/>
                        </a:rPr>
                        <a:t>First-ln-First-out Delivery:</a:t>
                      </a:r>
                      <a:r>
                        <a:rPr lang="en-GB" sz="1600" b="0" i="0" kern="1200" dirty="0" smtClean="0">
                          <a:solidFill>
                            <a:schemeClr val="dk1"/>
                          </a:solidFill>
                          <a:effectLst/>
                          <a:latin typeface="+mn-lt"/>
                          <a:ea typeface="+mn-ea"/>
                          <a:cs typeface="+mn-cs"/>
                        </a:rPr>
                        <a:t> The order in which messages are sent and received is strictly preserved.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3594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sp>
        <p:nvSpPr>
          <p:cNvPr id="3" name="Content Placeholder 2"/>
          <p:cNvSpPr>
            <a:spLocks noGrp="1"/>
          </p:cNvSpPr>
          <p:nvPr>
            <p:ph idx="1"/>
          </p:nvPr>
        </p:nvSpPr>
        <p:spPr/>
        <p:txBody>
          <a:bodyPr>
            <a:normAutofit/>
          </a:bodyPr>
          <a:lstStyle/>
          <a:p>
            <a:r>
              <a:rPr lang="en-GB" sz="1400" b="1" dirty="0" smtClean="0"/>
              <a:t>Maximum visibility timeout – 12 hours</a:t>
            </a:r>
            <a:r>
              <a:rPr lang="en-GB" sz="1400" dirty="0" smtClean="0"/>
              <a:t>. </a:t>
            </a:r>
            <a:r>
              <a:rPr lang="en-GB" sz="1400" dirty="0"/>
              <a:t>The visibility timeout controls how long a message is </a:t>
            </a:r>
            <a:r>
              <a:rPr lang="en-GB" sz="1400" b="1" dirty="0">
                <a:solidFill>
                  <a:srgbClr val="FF0000"/>
                </a:solidFill>
              </a:rPr>
              <a:t>invisible</a:t>
            </a:r>
            <a:r>
              <a:rPr lang="en-GB" sz="1400" dirty="0">
                <a:solidFill>
                  <a:srgbClr val="FF0000"/>
                </a:solidFill>
              </a:rPr>
              <a:t> </a:t>
            </a:r>
            <a:r>
              <a:rPr lang="en-GB" sz="1400" dirty="0"/>
              <a:t>in the queue while it is being worked on by a processing instance. This interval should not be confused with how long the message can remain in the queue</a:t>
            </a:r>
            <a:r>
              <a:rPr lang="en-GB" sz="1400" dirty="0" smtClean="0"/>
              <a:t>.</a:t>
            </a:r>
          </a:p>
          <a:p>
            <a:r>
              <a:rPr lang="en-GB" sz="1400" b="1" dirty="0"/>
              <a:t>Default </a:t>
            </a:r>
            <a:r>
              <a:rPr lang="en-GB" sz="1400" b="1" dirty="0"/>
              <a:t>visibility </a:t>
            </a:r>
            <a:r>
              <a:rPr lang="en-GB" sz="1400" b="1" dirty="0" smtClean="0"/>
              <a:t>timeout – 30 seconds</a:t>
            </a:r>
            <a:endParaRPr lang="en-GB" sz="1400" dirty="0">
              <a:solidFill>
                <a:srgbClr val="00B050"/>
              </a:solidFill>
            </a:endParaRPr>
          </a:p>
        </p:txBody>
      </p:sp>
    </p:spTree>
    <p:extLst>
      <p:ext uri="{BB962C8B-B14F-4D97-AF65-F5344CB8AC3E}">
        <p14:creationId xmlns:p14="http://schemas.microsoft.com/office/powerpoint/2010/main" val="562292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a:t>Availability Zone Rebalancing </a:t>
            </a:r>
            <a:r>
              <a:rPr lang="en-GB" sz="1400" b="1" dirty="0" smtClean="0"/>
              <a:t>process (</a:t>
            </a:r>
            <a:r>
              <a:rPr lang="en-GB" sz="1400" b="1" dirty="0" err="1"/>
              <a:t>AZRebalance</a:t>
            </a:r>
            <a:r>
              <a:rPr lang="en-GB" sz="1400" b="1" dirty="0" smtClean="0"/>
              <a:t>)</a:t>
            </a:r>
            <a:r>
              <a:rPr lang="en-GB" sz="1400" dirty="0" smtClean="0"/>
              <a:t> - </a:t>
            </a:r>
            <a:r>
              <a:rPr lang="en-GB" sz="1400" dirty="0"/>
              <a:t>Auto Scaling performs various processes, such as Launch, Terminate, and Availability Zone Rebalance (</a:t>
            </a:r>
            <a:r>
              <a:rPr lang="en-GB" sz="1400" dirty="0" err="1"/>
              <a:t>AZRebalance</a:t>
            </a:r>
            <a:r>
              <a:rPr lang="en-GB" sz="1400" dirty="0"/>
              <a:t>). The </a:t>
            </a:r>
            <a:r>
              <a:rPr lang="en-GB" sz="1400" dirty="0" err="1"/>
              <a:t>AZRebalance</a:t>
            </a:r>
            <a:r>
              <a:rPr lang="en-GB" sz="1400" dirty="0"/>
              <a:t> process type seeks to maintain a balanced number of instances across Availability Zones within a region. If the user suspends the Terminate process, the </a:t>
            </a:r>
            <a:r>
              <a:rPr lang="en-GB" sz="1400" dirty="0" err="1"/>
              <a:t>AZRebalance</a:t>
            </a:r>
            <a:r>
              <a:rPr lang="en-GB" sz="1400" dirty="0"/>
              <a:t> process can cause the Auto Scaling group to grow up to ten percent larger than the maximum size. This is because Auto Scaling allows groups to temporarily grow larger than the maximum size during rebalancing activities. If Auto Scaling cannot terminate instances, the Auto Scaling group could remain up to </a:t>
            </a:r>
            <a:r>
              <a:rPr lang="en-GB" sz="1400" dirty="0">
                <a:solidFill>
                  <a:srgbClr val="FF0000"/>
                </a:solidFill>
              </a:rPr>
              <a:t>ten percent larger </a:t>
            </a:r>
            <a:r>
              <a:rPr lang="en-GB" sz="1400" dirty="0"/>
              <a:t>than the maximum size until the user resumes the Terminate process type.  </a:t>
            </a:r>
            <a:endParaRPr lang="en-GB" sz="1400" dirty="0" smtClean="0"/>
          </a:p>
          <a:p>
            <a:r>
              <a:rPr lang="en-GB" sz="1400" dirty="0" smtClean="0"/>
              <a:t>Auto scaling can be terminated temporarily </a:t>
            </a:r>
          </a:p>
          <a:p>
            <a:r>
              <a:rPr lang="en-GB" sz="1400" dirty="0"/>
              <a:t>When rebalancing, Auto Scaling launches new instances before terminating the old ones, so that rebalancing does not compromise the performance or availability of your application. Because Auto Scaling attempts to launch new instances before terminating the old ones, being at or near the specified maximum capacity could impede or completely halt rebalancing activities. To avoid this problem, the system can temporarily exceed the specified maximum capacity of a group by a </a:t>
            </a:r>
            <a:r>
              <a:rPr lang="en-GB" sz="1400" b="1" dirty="0">
                <a:solidFill>
                  <a:srgbClr val="00B050"/>
                </a:solidFill>
              </a:rPr>
              <a:t>10 percent margin</a:t>
            </a:r>
            <a:r>
              <a:rPr lang="en-GB" sz="1400" dirty="0"/>
              <a:t> (or by a 1-instance margin, whichever is greater) during a rebalancing activity</a:t>
            </a:r>
            <a:r>
              <a:rPr lang="en-GB" sz="1400" dirty="0" smtClean="0"/>
              <a:t>.</a:t>
            </a:r>
          </a:p>
          <a:p>
            <a:r>
              <a:rPr lang="en-GB" sz="1400" dirty="0"/>
              <a:t>Auto Scaling can automatically </a:t>
            </a:r>
            <a:r>
              <a:rPr lang="en-GB" sz="1400" b="1" dirty="0">
                <a:solidFill>
                  <a:srgbClr val="00B050"/>
                </a:solidFill>
              </a:rPr>
              <a:t>maintain capacity</a:t>
            </a:r>
          </a:p>
        </p:txBody>
      </p:sp>
    </p:spTree>
    <p:extLst>
      <p:ext uri="{BB962C8B-B14F-4D97-AF65-F5344CB8AC3E}">
        <p14:creationId xmlns:p14="http://schemas.microsoft.com/office/powerpoint/2010/main" val="1120558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smtClean="0"/>
              <a:t>Groups:-</a:t>
            </a:r>
            <a:r>
              <a:rPr lang="en-GB" sz="1400" dirty="0" smtClean="0"/>
              <a:t> Your </a:t>
            </a:r>
            <a:r>
              <a:rPr lang="en-GB" sz="1400" dirty="0"/>
              <a:t>EC2 instances are organized into groups so that they can be treated as a logical unit for the purposes of scaling and management. When you create a group, you can specify its minimum, maximum, and, desired number of EC2 instances. </a:t>
            </a:r>
          </a:p>
          <a:p>
            <a:r>
              <a:rPr lang="en-GB" sz="1400" b="1" dirty="0"/>
              <a:t>Launch </a:t>
            </a:r>
            <a:r>
              <a:rPr lang="en-GB" sz="1400" b="1" dirty="0" smtClean="0"/>
              <a:t>configurations:-</a:t>
            </a:r>
            <a:r>
              <a:rPr lang="en-GB" sz="1400" dirty="0" smtClean="0"/>
              <a:t> Your </a:t>
            </a:r>
            <a:r>
              <a:rPr lang="en-GB" sz="1400" dirty="0"/>
              <a:t>group uses a launch configuration as a template for its EC2 instances. When you create a launch configuration, you can specify information such as the AMI ID, instance type, key pair, security groups, and block device mapping for your instances. </a:t>
            </a:r>
            <a:endParaRPr lang="en-GB" sz="1400" dirty="0" smtClean="0"/>
          </a:p>
          <a:p>
            <a:r>
              <a:rPr lang="en-GB" sz="1400" dirty="0" smtClean="0"/>
              <a:t>When </a:t>
            </a:r>
            <a:r>
              <a:rPr lang="en-GB" sz="1400" dirty="0"/>
              <a:t>auto scaling, each instance is guaranteed to be just like the last one. It's repeatable, scalable, and reliable</a:t>
            </a:r>
            <a:r>
              <a:rPr lang="en-GB" sz="1400" dirty="0" smtClean="0"/>
              <a:t>.</a:t>
            </a:r>
          </a:p>
          <a:p>
            <a:r>
              <a:rPr lang="en-GB" sz="1400" dirty="0"/>
              <a:t>When you create your Auto Scaling group, you must associate it with a Launch Configuration. You can attach </a:t>
            </a:r>
            <a:r>
              <a:rPr lang="en-GB" sz="1400" b="1" dirty="0">
                <a:solidFill>
                  <a:srgbClr val="00B050"/>
                </a:solidFill>
              </a:rPr>
              <a:t>only one Launch Configuration to an Auto Scaling group </a:t>
            </a:r>
            <a:r>
              <a:rPr lang="en-GB" sz="1400" dirty="0"/>
              <a:t>at a time and it cannot be modified.</a:t>
            </a:r>
          </a:p>
        </p:txBody>
      </p:sp>
    </p:spTree>
    <p:extLst>
      <p:ext uri="{BB962C8B-B14F-4D97-AF65-F5344CB8AC3E}">
        <p14:creationId xmlns:p14="http://schemas.microsoft.com/office/powerpoint/2010/main" val="4056629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IP Address</a:t>
            </a:r>
            <a:endParaRPr lang="en-US" dirty="0"/>
          </a:p>
        </p:txBody>
      </p:sp>
      <p:sp>
        <p:nvSpPr>
          <p:cNvPr id="3" name="Content Placeholder 2"/>
          <p:cNvSpPr>
            <a:spLocks noGrp="1"/>
          </p:cNvSpPr>
          <p:nvPr>
            <p:ph idx="1"/>
          </p:nvPr>
        </p:nvSpPr>
        <p:spPr/>
        <p:txBody>
          <a:bodyPr>
            <a:normAutofit/>
          </a:bodyPr>
          <a:lstStyle/>
          <a:p>
            <a:r>
              <a:rPr lang="en-GB" sz="1400" dirty="0"/>
              <a:t>The number of Elastic IP addresses you can have in EC2 per region is </a:t>
            </a:r>
            <a:r>
              <a:rPr lang="en-GB" sz="1400" b="1" dirty="0" smtClean="0"/>
              <a:t>5</a:t>
            </a:r>
            <a:endParaRPr lang="en-GB" sz="1400" dirty="0"/>
          </a:p>
        </p:txBody>
      </p:sp>
    </p:spTree>
    <p:extLst>
      <p:ext uri="{BB962C8B-B14F-4D97-AF65-F5344CB8AC3E}">
        <p14:creationId xmlns:p14="http://schemas.microsoft.com/office/powerpoint/2010/main" val="1278525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CloudTrail</a:t>
            </a:r>
            <a:endParaRPr lang="en-US" dirty="0"/>
          </a:p>
        </p:txBody>
      </p:sp>
      <p:sp>
        <p:nvSpPr>
          <p:cNvPr id="3" name="Content Placeholder 2"/>
          <p:cNvSpPr>
            <a:spLocks noGrp="1"/>
          </p:cNvSpPr>
          <p:nvPr>
            <p:ph idx="1"/>
          </p:nvPr>
        </p:nvSpPr>
        <p:spPr/>
        <p:txBody>
          <a:bodyPr>
            <a:normAutofit/>
          </a:bodyPr>
          <a:lstStyle/>
          <a:p>
            <a:r>
              <a:rPr lang="en-GB" sz="1400" dirty="0"/>
              <a:t>CloudTrail integration with CloudWatch Logs delivers API activity captured by CloudTrail to a </a:t>
            </a:r>
            <a:r>
              <a:rPr lang="en-GB" sz="1400" b="1" dirty="0"/>
              <a:t>CloudWatch Logs log stream </a:t>
            </a:r>
            <a:r>
              <a:rPr lang="en-GB" sz="1400" dirty="0"/>
              <a:t>in the CloudWatch Logs log group you </a:t>
            </a:r>
            <a:r>
              <a:rPr lang="en-GB" sz="1400" dirty="0" smtClean="0"/>
              <a:t>specify</a:t>
            </a:r>
            <a:endParaRPr lang="en-GB" sz="1400" dirty="0"/>
          </a:p>
        </p:txBody>
      </p:sp>
    </p:spTree>
    <p:extLst>
      <p:ext uri="{BB962C8B-B14F-4D97-AF65-F5344CB8AC3E}">
        <p14:creationId xmlns:p14="http://schemas.microsoft.com/office/powerpoint/2010/main" val="4254879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lnSpcReduction="10000"/>
          </a:bodyPr>
          <a:lstStyle/>
          <a:p>
            <a:r>
              <a:rPr lang="en-GB" sz="1400" dirty="0"/>
              <a:t>Before launching actual RDS instances, you need to configure a </a:t>
            </a:r>
            <a:r>
              <a:rPr lang="en-GB" sz="1400" b="1" dirty="0"/>
              <a:t>DB Subnet </a:t>
            </a:r>
            <a:r>
              <a:rPr lang="en-GB" sz="1400" b="1" dirty="0" smtClean="0"/>
              <a:t>Group</a:t>
            </a:r>
          </a:p>
          <a:p>
            <a:r>
              <a:rPr lang="en-GB" sz="1400" dirty="0"/>
              <a:t>A </a:t>
            </a:r>
            <a:r>
              <a:rPr lang="en-GB" sz="1400" b="1" dirty="0"/>
              <a:t>DB Subnet Group</a:t>
            </a:r>
            <a:r>
              <a:rPr lang="en-GB" sz="1400" dirty="0"/>
              <a:t> is a collection of subnets (typically private) that you create in a VPC and designate for your DB instances</a:t>
            </a:r>
            <a:r>
              <a:rPr lang="en-GB" sz="1400" dirty="0" smtClean="0"/>
              <a:t>. </a:t>
            </a:r>
            <a:r>
              <a:rPr lang="en-GB" sz="1400" dirty="0"/>
              <a:t>Each DB subnet group should have subnets in at least two Availability Zones in a given region. Note that SQL Server Mirroring with a SQL Server DB instance requires at least 3 subnets in distinct Availability Zones</a:t>
            </a:r>
            <a:r>
              <a:rPr lang="en-GB" sz="1400" dirty="0" smtClean="0"/>
              <a:t>.</a:t>
            </a:r>
          </a:p>
          <a:p>
            <a:r>
              <a:rPr lang="en-GB" sz="1400" dirty="0"/>
              <a:t>When Amazon RDS creates a DB instance in a VPC, it assigns a </a:t>
            </a:r>
            <a:r>
              <a:rPr lang="en-GB" sz="1400" b="1" dirty="0"/>
              <a:t>network interface </a:t>
            </a:r>
            <a:r>
              <a:rPr lang="en-GB" sz="1400" dirty="0"/>
              <a:t>to your DB instance by using an </a:t>
            </a:r>
            <a:r>
              <a:rPr lang="en-GB" sz="1400" b="1" dirty="0"/>
              <a:t>IP address selected </a:t>
            </a:r>
            <a:r>
              <a:rPr lang="en-GB" sz="1400" dirty="0"/>
              <a:t>from your DB Subnet Group. If the primary DB instance of a Multi-AZ deployment fails, Amazon RDS can promote the corresponding standby and subsequently create a new standby using an IP address from an assigned subnet in one of the other Availability Zones</a:t>
            </a:r>
            <a:r>
              <a:rPr lang="en-GB" sz="1400" dirty="0" smtClean="0"/>
              <a:t>.</a:t>
            </a:r>
          </a:p>
          <a:p>
            <a:r>
              <a:rPr lang="en-GB" sz="1400" dirty="0"/>
              <a:t>The rules of a </a:t>
            </a:r>
            <a:r>
              <a:rPr lang="en-GB" sz="1400" b="1" dirty="0"/>
              <a:t>Security Group</a:t>
            </a:r>
            <a:r>
              <a:rPr lang="en-GB" sz="1400" dirty="0"/>
              <a:t> control the inbound traffic that's allowed to reach the instances that are associated with the security group and the outbound traffic that's allowed to leave them. By </a:t>
            </a:r>
            <a:r>
              <a:rPr lang="en-GB" sz="1400" b="1" dirty="0"/>
              <a:t>default</a:t>
            </a:r>
            <a:r>
              <a:rPr lang="en-GB" sz="1400" dirty="0"/>
              <a:t>, security groups allow all outbound traffic and deny all inbound traffic</a:t>
            </a:r>
            <a:r>
              <a:rPr lang="en-GB" sz="1400" dirty="0" smtClean="0"/>
              <a:t>.</a:t>
            </a:r>
          </a:p>
          <a:p>
            <a:r>
              <a:rPr lang="en-GB" sz="1400" b="1" dirty="0" smtClean="0"/>
              <a:t>No charge</a:t>
            </a:r>
            <a:r>
              <a:rPr lang="en-GB" sz="1400" dirty="0" smtClean="0"/>
              <a:t> for replicating the data from primary instance to secondary instance</a:t>
            </a:r>
          </a:p>
          <a:p>
            <a:r>
              <a:rPr lang="en-GB" sz="1400" dirty="0" smtClean="0"/>
              <a:t>IO operation </a:t>
            </a:r>
            <a:r>
              <a:rPr lang="en-GB" sz="1400" b="1" dirty="0" smtClean="0"/>
              <a:t>briefly suspended</a:t>
            </a:r>
            <a:r>
              <a:rPr lang="en-GB" sz="1400" dirty="0" smtClean="0"/>
              <a:t> while the backup process initializes, and you may experience a brief period of elevated latency</a:t>
            </a:r>
          </a:p>
          <a:p>
            <a:r>
              <a:rPr lang="en-GB" sz="1400" dirty="0"/>
              <a:t>You </a:t>
            </a:r>
            <a:r>
              <a:rPr lang="en-GB" sz="1400" b="1" dirty="0"/>
              <a:t>do not need to specify a destination port number when you create DB security group rules</a:t>
            </a:r>
            <a:r>
              <a:rPr lang="en-GB" sz="1400" dirty="0"/>
              <a:t>; the port number defined for the DB instance is used as the destination port number for all rules defined for the DB security </a:t>
            </a:r>
            <a:r>
              <a:rPr lang="en-GB" sz="1400" dirty="0" smtClean="0"/>
              <a:t>group</a:t>
            </a:r>
            <a:endParaRPr lang="en-GB" sz="1400" dirty="0"/>
          </a:p>
          <a:p>
            <a:r>
              <a:rPr lang="en-GB" sz="1400" dirty="0"/>
              <a:t>You can create MySQL, </a:t>
            </a:r>
            <a:r>
              <a:rPr lang="en-GB" sz="1400" dirty="0" err="1"/>
              <a:t>MariaDB</a:t>
            </a:r>
            <a:r>
              <a:rPr lang="en-GB" sz="1400" dirty="0"/>
              <a:t>, PostgreSQL, and Oracle RDS DB instances with up to </a:t>
            </a:r>
            <a:r>
              <a:rPr lang="en-GB" sz="1400" b="1" dirty="0"/>
              <a:t>6TB </a:t>
            </a:r>
            <a:r>
              <a:rPr lang="en-GB" sz="1400" dirty="0"/>
              <a:t>of storage and SQL Server RDS DB instances with up to </a:t>
            </a:r>
            <a:r>
              <a:rPr lang="en-GB" sz="1400" b="1" dirty="0"/>
              <a:t>4TB </a:t>
            </a:r>
            <a:r>
              <a:rPr lang="en-GB" sz="1400" dirty="0"/>
              <a:t>of storage when using the </a:t>
            </a:r>
            <a:r>
              <a:rPr lang="en-GB" sz="1400" b="1" dirty="0"/>
              <a:t>Provisioned IOPS and General Purpose (SSD) storage types</a:t>
            </a:r>
            <a:r>
              <a:rPr lang="en-GB" sz="1400" dirty="0"/>
              <a:t>.</a:t>
            </a:r>
          </a:p>
        </p:txBody>
      </p:sp>
    </p:spTree>
    <p:extLst>
      <p:ext uri="{BB962C8B-B14F-4D97-AF65-F5344CB8AC3E}">
        <p14:creationId xmlns:p14="http://schemas.microsoft.com/office/powerpoint/2010/main" val="17457189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a:bodyPr>
          <a:lstStyle/>
          <a:p>
            <a:r>
              <a:rPr lang="en-GB" sz="1400" dirty="0" smtClean="0"/>
              <a:t>RDS automatically provisions and maintains a </a:t>
            </a:r>
            <a:r>
              <a:rPr lang="en-GB" sz="1400" b="1" dirty="0" smtClean="0">
                <a:solidFill>
                  <a:srgbClr val="00B050"/>
                </a:solidFill>
              </a:rPr>
              <a:t>synchronous standby replica </a:t>
            </a:r>
            <a:r>
              <a:rPr lang="en-GB" sz="1400" dirty="0" smtClean="0"/>
              <a:t>in a different AZ</a:t>
            </a:r>
            <a:endParaRPr lang="en-GB" sz="1400" dirty="0"/>
          </a:p>
        </p:txBody>
      </p:sp>
    </p:spTree>
    <p:extLst>
      <p:ext uri="{BB962C8B-B14F-4D97-AF65-F5344CB8AC3E}">
        <p14:creationId xmlns:p14="http://schemas.microsoft.com/office/powerpoint/2010/main" val="20029404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a:t>
            </a:r>
            <a:endParaRPr lang="en-US" dirty="0"/>
          </a:p>
        </p:txBody>
      </p:sp>
      <p:sp>
        <p:nvSpPr>
          <p:cNvPr id="3" name="Content Placeholder 2"/>
          <p:cNvSpPr>
            <a:spLocks noGrp="1"/>
          </p:cNvSpPr>
          <p:nvPr>
            <p:ph idx="1"/>
          </p:nvPr>
        </p:nvSpPr>
        <p:spPr/>
        <p:txBody>
          <a:bodyPr>
            <a:normAutofit/>
          </a:bodyPr>
          <a:lstStyle/>
          <a:p>
            <a:r>
              <a:rPr lang="en-GB" sz="1400" b="1" dirty="0"/>
              <a:t>Subnets</a:t>
            </a:r>
            <a:r>
              <a:rPr lang="en-GB" sz="1400" dirty="0"/>
              <a:t> are segments of a VPC's IP address range that allow you </a:t>
            </a:r>
            <a:r>
              <a:rPr lang="en-GB" sz="1400" b="1" dirty="0"/>
              <a:t>to group your resources </a:t>
            </a:r>
            <a:r>
              <a:rPr lang="en-GB" sz="1400" dirty="0"/>
              <a:t>based on security and operational </a:t>
            </a:r>
            <a:r>
              <a:rPr lang="en-GB" sz="1400" dirty="0" smtClean="0"/>
              <a:t>needs</a:t>
            </a:r>
            <a:endParaRPr lang="en-GB" sz="1400" dirty="0"/>
          </a:p>
        </p:txBody>
      </p:sp>
    </p:spTree>
    <p:extLst>
      <p:ext uri="{BB962C8B-B14F-4D97-AF65-F5344CB8AC3E}">
        <p14:creationId xmlns:p14="http://schemas.microsoft.com/office/powerpoint/2010/main" val="2713140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Security Groups in VPC allow you to specify rules for both outgoing and incoming </a:t>
            </a:r>
            <a:r>
              <a:rPr lang="en-GB" sz="1400" dirty="0" smtClean="0"/>
              <a:t>traffic</a:t>
            </a:r>
          </a:p>
          <a:p>
            <a:r>
              <a:rPr lang="en-GB" sz="1400" dirty="0"/>
              <a:t>The maximum number of VPCs allowed </a:t>
            </a:r>
            <a:r>
              <a:rPr lang="en-GB" sz="1400" b="1" dirty="0">
                <a:solidFill>
                  <a:srgbClr val="00B050"/>
                </a:solidFill>
              </a:rPr>
              <a:t>per region is 5</a:t>
            </a:r>
            <a:r>
              <a:rPr lang="en-GB" sz="1400" dirty="0"/>
              <a:t>. The limit for Internet gateways per region is directly correlated to this one. Increasing this limit will increase the limit on Internet gateways per region by the same amount</a:t>
            </a:r>
            <a:r>
              <a:rPr lang="en-GB" sz="1400" dirty="0" smtClean="0"/>
              <a:t>.</a:t>
            </a:r>
          </a:p>
          <a:p>
            <a:r>
              <a:rPr lang="en-GB" sz="1400" dirty="0"/>
              <a:t>Amazon creates the requested VPC and the following linked services:</a:t>
            </a:r>
          </a:p>
          <a:p>
            <a:r>
              <a:rPr lang="en-GB" sz="1400" dirty="0"/>
              <a:t>a </a:t>
            </a:r>
            <a:r>
              <a:rPr lang="en-GB" sz="1400" b="1" dirty="0"/>
              <a:t>DHCP options set </a:t>
            </a:r>
            <a:r>
              <a:rPr lang="en-GB" sz="1400" dirty="0"/>
              <a:t> (this set enables DNS for instances that need to communicate over the VPC's Internet gateway) </a:t>
            </a:r>
          </a:p>
          <a:p>
            <a:r>
              <a:rPr lang="en-GB" sz="1400" dirty="0"/>
              <a:t>a </a:t>
            </a:r>
            <a:r>
              <a:rPr lang="en-GB" sz="1400" b="1" dirty="0"/>
              <a:t>Route Table  </a:t>
            </a:r>
            <a:r>
              <a:rPr lang="en-GB" sz="1400" dirty="0"/>
              <a:t>(it contains a set of rules, called </a:t>
            </a:r>
            <a:r>
              <a:rPr lang="en-GB" sz="1400" i="1" dirty="0"/>
              <a:t>routes</a:t>
            </a:r>
            <a:r>
              <a:rPr lang="en-GB" sz="1400" dirty="0"/>
              <a:t>, that are used to determine where network traffic is directed) </a:t>
            </a:r>
          </a:p>
          <a:p>
            <a:r>
              <a:rPr lang="en-GB" sz="1400" dirty="0"/>
              <a:t>a </a:t>
            </a:r>
            <a:r>
              <a:rPr lang="en-GB" sz="1400" b="1" dirty="0"/>
              <a:t>Network ACL  </a:t>
            </a:r>
            <a:r>
              <a:rPr lang="en-GB" sz="1400" dirty="0"/>
              <a:t>(it is a list of rules to determine whether traffic is allowed in or out of any subnet associated with the network ACL</a:t>
            </a:r>
            <a:r>
              <a:rPr lang="en-GB" sz="1400" dirty="0" smtClean="0"/>
              <a:t>)</a:t>
            </a:r>
          </a:p>
          <a:p>
            <a:r>
              <a:rPr lang="en-GB" sz="1400" dirty="0"/>
              <a:t>A route table contains a set of rules, called routes, that are used to determine where network traffic is directed. Each route in a table specifies a destination CIDR and a </a:t>
            </a:r>
            <a:r>
              <a:rPr lang="en-GB" sz="1400" dirty="0" smtClean="0"/>
              <a:t>target. </a:t>
            </a:r>
            <a:r>
              <a:rPr lang="en-GB" sz="1400" dirty="0"/>
              <a:t>If a subnet have a route with the destination (0.0.0.0/0) and target the Internet Gateway, the subnet is known as a </a:t>
            </a:r>
            <a:r>
              <a:rPr lang="en-GB" sz="1400" b="1" dirty="0"/>
              <a:t>public subnet</a:t>
            </a:r>
            <a:r>
              <a:rPr lang="en-GB" sz="1400" b="1" dirty="0" smtClean="0"/>
              <a:t>. </a:t>
            </a:r>
            <a:r>
              <a:rPr lang="en-GB" sz="1400" dirty="0"/>
              <a:t>If a subnet doesn't have a route to the Internet (0.0.0.0/0) through a gateway, the subnet is known as a </a:t>
            </a:r>
            <a:r>
              <a:rPr lang="en-GB" sz="1400" b="1" dirty="0"/>
              <a:t>private subnet.</a:t>
            </a:r>
            <a:endParaRPr lang="en-GB" sz="1400" b="1" dirty="0" smtClean="0"/>
          </a:p>
          <a:p>
            <a:r>
              <a:rPr lang="en-GB" sz="1400" dirty="0" smtClean="0"/>
              <a:t>If </a:t>
            </a:r>
            <a:r>
              <a:rPr lang="en-GB" sz="1400" dirty="0"/>
              <a:t>you don't explicitly associate a subnet with a network ACL, the subnet is automatically associated with the default network ACL that allows all inbound and outbound traffic</a:t>
            </a:r>
            <a:r>
              <a:rPr lang="en-GB" sz="1400" dirty="0" smtClean="0"/>
              <a:t>.</a:t>
            </a:r>
          </a:p>
          <a:p>
            <a:r>
              <a:rPr lang="en-GB" sz="1400" dirty="0" smtClean="0"/>
              <a:t>It's </a:t>
            </a:r>
            <a:r>
              <a:rPr lang="en-GB" sz="1400" dirty="0"/>
              <a:t>important to disable the Source destination Check on NAT </a:t>
            </a:r>
            <a:r>
              <a:rPr lang="en-GB" sz="1400" dirty="0" smtClean="0"/>
              <a:t>Instance</a:t>
            </a:r>
          </a:p>
          <a:p>
            <a:r>
              <a:rPr lang="en-GB" sz="1400" dirty="0" smtClean="0"/>
              <a:t>In VPC, an instance </a:t>
            </a:r>
            <a:r>
              <a:rPr lang="en-GB" sz="1400" b="1" dirty="0" smtClean="0"/>
              <a:t>retains the private IP</a:t>
            </a:r>
            <a:r>
              <a:rPr lang="en-GB" sz="1400" dirty="0" smtClean="0"/>
              <a:t> </a:t>
            </a:r>
            <a:endParaRPr lang="en-GB" sz="1400" dirty="0"/>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i="1" dirty="0"/>
              <a:t>Note</a:t>
            </a:r>
            <a:r>
              <a:rPr lang="en-GB" sz="1400" dirty="0"/>
              <a:t>: </a:t>
            </a:r>
            <a:r>
              <a:rPr lang="en-GB" sz="1400" b="1" dirty="0"/>
              <a:t>Ephemeral storage </a:t>
            </a:r>
            <a:r>
              <a:rPr lang="en-GB" sz="1400" dirty="0"/>
              <a:t>is also known as </a:t>
            </a:r>
            <a:r>
              <a:rPr lang="en-GB" sz="1400" i="1" dirty="0"/>
              <a:t>instance storage</a:t>
            </a:r>
            <a:r>
              <a:rPr lang="en-GB" sz="1400" dirty="0"/>
              <a:t>. It is temporary storage that is added to your instance, unlike EBS which is an attached volume that is permanent in nature</a:t>
            </a:r>
            <a:r>
              <a:rPr lang="en-GB" sz="1400" dirty="0" smtClean="0"/>
              <a:t>.</a:t>
            </a:r>
          </a:p>
          <a:p>
            <a:r>
              <a:rPr lang="en-GB" sz="1400" dirty="0" smtClean="0"/>
              <a:t>General purpose and Provisioned IOPS - Both </a:t>
            </a:r>
            <a:r>
              <a:rPr lang="en-GB" sz="1400" dirty="0"/>
              <a:t>are SSD based and suitable </a:t>
            </a:r>
            <a:r>
              <a:rPr lang="en-GB" sz="1400" b="1" dirty="0">
                <a:solidFill>
                  <a:srgbClr val="00B050"/>
                </a:solidFill>
              </a:rPr>
              <a:t>for random I/O </a:t>
            </a:r>
            <a:r>
              <a:rPr lang="en-GB" sz="1400" b="1" dirty="0" smtClean="0">
                <a:solidFill>
                  <a:srgbClr val="00B050"/>
                </a:solidFill>
              </a:rPr>
              <a:t>workloads</a:t>
            </a:r>
          </a:p>
          <a:p>
            <a:r>
              <a:rPr lang="en-GB" sz="1400" b="1" dirty="0">
                <a:solidFill>
                  <a:srgbClr val="00B050"/>
                </a:solidFill>
              </a:rPr>
              <a:t>Snowball</a:t>
            </a:r>
            <a:r>
              <a:rPr lang="en-GB" sz="1400" dirty="0">
                <a:solidFill>
                  <a:srgbClr val="00B050"/>
                </a:solidFill>
              </a:rPr>
              <a:t> </a:t>
            </a:r>
            <a:r>
              <a:rPr lang="en-GB" sz="1400" dirty="0"/>
              <a:t>offers convenient way to transfer large amount of data by physically shipping the data using secure snowball </a:t>
            </a:r>
            <a:r>
              <a:rPr lang="en-GB" sz="1400" dirty="0" smtClean="0"/>
              <a:t>appliance</a:t>
            </a:r>
          </a:p>
          <a:p>
            <a:r>
              <a:rPr lang="en-GB" sz="1400" dirty="0" smtClean="0"/>
              <a:t>Unencrypted to Encrypted:-</a:t>
            </a:r>
          </a:p>
          <a:p>
            <a:pPr lvl="1">
              <a:buFont typeface="Wingdings" panose="05000000000000000000" pitchFamily="2" charset="2"/>
              <a:buChar char="Ø"/>
            </a:pPr>
            <a:r>
              <a:rPr lang="en-GB" sz="1400" dirty="0" smtClean="0"/>
              <a:t>Create a snapshot</a:t>
            </a:r>
          </a:p>
          <a:p>
            <a:pPr lvl="1">
              <a:buFont typeface="Wingdings" panose="05000000000000000000" pitchFamily="2" charset="2"/>
              <a:buChar char="Ø"/>
            </a:pPr>
            <a:r>
              <a:rPr lang="en-GB" sz="1400" dirty="0" smtClean="0"/>
              <a:t>Copy the snapshot while applying encryption parameters</a:t>
            </a:r>
          </a:p>
          <a:p>
            <a:pPr lvl="1">
              <a:buFont typeface="Wingdings" panose="05000000000000000000" pitchFamily="2" charset="2"/>
              <a:buChar char="Ø"/>
            </a:pPr>
            <a:r>
              <a:rPr lang="en-GB" sz="1400" dirty="0" smtClean="0"/>
              <a:t>Restore the encrypted snapshot to a new volume</a:t>
            </a:r>
            <a:endParaRPr lang="en-GB" sz="1400" dirty="0"/>
          </a:p>
        </p:txBody>
      </p:sp>
    </p:spTree>
    <p:extLst>
      <p:ext uri="{BB962C8B-B14F-4D97-AF65-F5344CB8AC3E}">
        <p14:creationId xmlns:p14="http://schemas.microsoft.com/office/powerpoint/2010/main" val="1473447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Gateway</a:t>
            </a:r>
            <a:endParaRPr lang="en-US" dirty="0"/>
          </a:p>
        </p:txBody>
      </p:sp>
      <p:sp>
        <p:nvSpPr>
          <p:cNvPr id="3" name="Content Placeholder 2"/>
          <p:cNvSpPr>
            <a:spLocks noGrp="1"/>
          </p:cNvSpPr>
          <p:nvPr>
            <p:ph idx="1"/>
          </p:nvPr>
        </p:nvSpPr>
        <p:spPr/>
        <p:txBody>
          <a:bodyPr>
            <a:normAutofit/>
          </a:bodyPr>
          <a:lstStyle/>
          <a:p>
            <a:r>
              <a:rPr lang="en-GB" sz="1400" dirty="0" smtClean="0"/>
              <a:t>It is an </a:t>
            </a:r>
            <a:r>
              <a:rPr lang="en-GB" sz="1400" dirty="0" err="1" smtClean="0"/>
              <a:t>on-premise</a:t>
            </a:r>
            <a:r>
              <a:rPr lang="en-GB" sz="1400" dirty="0" smtClean="0"/>
              <a:t> virtual appliance that can be used to cache S3 locally at a customer site</a:t>
            </a:r>
            <a:endParaRPr lang="en-GB" sz="1400" dirty="0"/>
          </a:p>
        </p:txBody>
      </p:sp>
    </p:spTree>
    <p:extLst>
      <p:ext uri="{BB962C8B-B14F-4D97-AF65-F5344CB8AC3E}">
        <p14:creationId xmlns:p14="http://schemas.microsoft.com/office/powerpoint/2010/main" val="8918154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CDN </a:t>
            </a:r>
            <a:endParaRPr lang="en-US" dirty="0"/>
          </a:p>
        </p:txBody>
      </p:sp>
      <p:sp>
        <p:nvSpPr>
          <p:cNvPr id="3" name="Content Placeholder 2"/>
          <p:cNvSpPr>
            <a:spLocks noGrp="1"/>
          </p:cNvSpPr>
          <p:nvPr>
            <p:ph idx="1"/>
          </p:nvPr>
        </p:nvSpPr>
        <p:spPr/>
        <p:txBody>
          <a:bodyPr>
            <a:normAutofit/>
          </a:bodyPr>
          <a:lstStyle/>
          <a:p>
            <a:r>
              <a:rPr lang="en-GB" sz="1400" dirty="0" smtClean="0"/>
              <a:t>Two different kinds of distributions:-</a:t>
            </a:r>
          </a:p>
          <a:p>
            <a:pPr lvl="1">
              <a:buFont typeface="Wingdings" panose="05000000000000000000" pitchFamily="2" charset="2"/>
              <a:buChar char="Ø"/>
            </a:pPr>
            <a:r>
              <a:rPr lang="en-GB" sz="1400" b="1" dirty="0"/>
              <a:t>Web Distributions</a:t>
            </a:r>
            <a:r>
              <a:rPr lang="en-GB" sz="1400" dirty="0"/>
              <a:t> for HTTP/HTTPS-delivered </a:t>
            </a:r>
            <a:r>
              <a:rPr lang="en-GB" sz="1400" dirty="0" smtClean="0"/>
              <a:t>contents</a:t>
            </a:r>
          </a:p>
          <a:p>
            <a:pPr lvl="1">
              <a:buFont typeface="Wingdings" panose="05000000000000000000" pitchFamily="2" charset="2"/>
              <a:buChar char="Ø"/>
            </a:pPr>
            <a:r>
              <a:rPr lang="en-GB" sz="1400" b="1" dirty="0" smtClean="0"/>
              <a:t>RTMP </a:t>
            </a:r>
            <a:r>
              <a:rPr lang="en-GB" sz="1400" b="1" dirty="0"/>
              <a:t>Distributions</a:t>
            </a:r>
            <a:r>
              <a:rPr lang="en-GB" sz="1400" dirty="0"/>
              <a:t> for delivering streaming media content to end users in real </a:t>
            </a:r>
            <a:r>
              <a:rPr lang="en-GB" sz="1400" dirty="0" smtClean="0"/>
              <a:t>time</a:t>
            </a:r>
          </a:p>
          <a:p>
            <a:pPr lvl="1">
              <a:buFont typeface="Wingdings" panose="05000000000000000000" pitchFamily="2" charset="2"/>
              <a:buChar char="Ø"/>
            </a:pPr>
            <a:endParaRPr lang="en-GB" sz="1400" dirty="0"/>
          </a:p>
          <a:p>
            <a:r>
              <a:rPr lang="en-GB" sz="1400" dirty="0"/>
              <a:t>Each distribution has a unique </a:t>
            </a:r>
            <a:r>
              <a:rPr lang="en-GB" sz="1400" i="1" dirty="0"/>
              <a:t>cloudfront.net</a:t>
            </a:r>
            <a:r>
              <a:rPr lang="en-GB" sz="1400" dirty="0"/>
              <a:t> domain name (e.g. cdn123.cloudfront.net) that can be used to reference objects through the global network of edge locations. </a:t>
            </a:r>
            <a:endParaRPr lang="en-GB" sz="1400" dirty="0" smtClean="0"/>
          </a:p>
          <a:p>
            <a:endParaRPr lang="en-GB" sz="1400" dirty="0"/>
          </a:p>
          <a:p>
            <a:r>
              <a:rPr lang="en-GB" sz="1400" dirty="0"/>
              <a:t>To use Amazon CloudFront</a:t>
            </a:r>
            <a:r>
              <a:rPr lang="en-GB" sz="1400" dirty="0" smtClean="0"/>
              <a:t>:-</a:t>
            </a:r>
            <a:endParaRPr lang="en-GB" sz="1400" dirty="0"/>
          </a:p>
          <a:p>
            <a:r>
              <a:rPr lang="en-GB" sz="1400" dirty="0"/>
              <a:t>Store the original versions of your files on one or more origin servers. An </a:t>
            </a:r>
            <a:r>
              <a:rPr lang="en-GB" sz="1400" b="1" dirty="0"/>
              <a:t>origin server</a:t>
            </a:r>
            <a:r>
              <a:rPr lang="en-GB" sz="1400" dirty="0"/>
              <a:t> is the location of the definitive version of an object. Origin servers could be </a:t>
            </a:r>
            <a:r>
              <a:rPr lang="en-GB" sz="1400" b="1" dirty="0"/>
              <a:t>an Amazon S3 bucket, an Amazon EC2 instance, an Elastic Load Balancer or another remote server</a:t>
            </a:r>
            <a:r>
              <a:rPr lang="en-GB" sz="1400" dirty="0"/>
              <a:t>.</a:t>
            </a:r>
          </a:p>
          <a:p>
            <a:r>
              <a:rPr lang="en-GB" sz="1400" dirty="0"/>
              <a:t>Create a distribution to register the origin servers with Amazon CloudFront.</a:t>
            </a:r>
          </a:p>
          <a:p>
            <a:r>
              <a:rPr lang="en-GB" sz="1400" dirty="0"/>
              <a:t>Use your distribution’s domain name in your web pages, media player, or application. When end users request an object using this domain name, they are automatically routed to the nearest edge location for high-performance delivery of your content.</a:t>
            </a:r>
          </a:p>
          <a:p>
            <a:endParaRPr lang="en-GB" sz="1400" dirty="0"/>
          </a:p>
          <a:p>
            <a:endParaRPr lang="en-GB" sz="1400" dirty="0"/>
          </a:p>
        </p:txBody>
      </p:sp>
    </p:spTree>
    <p:extLst>
      <p:ext uri="{BB962C8B-B14F-4D97-AF65-F5344CB8AC3E}">
        <p14:creationId xmlns:p14="http://schemas.microsoft.com/office/powerpoint/2010/main" val="21279717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Distribution</a:t>
            </a:r>
            <a:endParaRPr lang="en-US" dirty="0"/>
          </a:p>
        </p:txBody>
      </p:sp>
      <p:sp>
        <p:nvSpPr>
          <p:cNvPr id="3" name="Content Placeholder 2"/>
          <p:cNvSpPr>
            <a:spLocks noGrp="1"/>
          </p:cNvSpPr>
          <p:nvPr>
            <p:ph idx="1"/>
          </p:nvPr>
        </p:nvSpPr>
        <p:spPr/>
        <p:txBody>
          <a:bodyPr>
            <a:normAutofit/>
          </a:bodyPr>
          <a:lstStyle/>
          <a:p>
            <a:pPr marL="0" indent="0">
              <a:buNone/>
            </a:pPr>
            <a:r>
              <a:rPr lang="en-GB" sz="1400" b="1" dirty="0" smtClean="0"/>
              <a:t>Web:-</a:t>
            </a:r>
          </a:p>
          <a:p>
            <a:pPr marL="0" indent="0">
              <a:buNone/>
            </a:pPr>
            <a:endParaRPr lang="en-GB" sz="1400" dirty="0" smtClean="0"/>
          </a:p>
          <a:p>
            <a:r>
              <a:rPr lang="en-GB" sz="1400" dirty="0" smtClean="0"/>
              <a:t>Create </a:t>
            </a:r>
            <a:r>
              <a:rPr lang="en-GB" sz="1400" dirty="0"/>
              <a:t>a web distribution if you want to:</a:t>
            </a:r>
          </a:p>
          <a:p>
            <a:r>
              <a:rPr lang="en-GB" sz="1400" dirty="0"/>
              <a:t>Speed up distribution of static and dynamic content, for example, .html, .</a:t>
            </a:r>
            <a:r>
              <a:rPr lang="en-GB" sz="1400" dirty="0" err="1"/>
              <a:t>css</a:t>
            </a:r>
            <a:r>
              <a:rPr lang="en-GB" sz="1400" dirty="0"/>
              <a:t>, .</a:t>
            </a:r>
            <a:r>
              <a:rPr lang="en-GB" sz="1400" dirty="0" err="1"/>
              <a:t>php</a:t>
            </a:r>
            <a:r>
              <a:rPr lang="en-GB" sz="1400" dirty="0"/>
              <a:t>, and graphics files.</a:t>
            </a:r>
          </a:p>
          <a:p>
            <a:r>
              <a:rPr lang="en-GB" sz="1400" dirty="0"/>
              <a:t>Distribute media files using HTTP or HTTPS.</a:t>
            </a:r>
          </a:p>
          <a:p>
            <a:r>
              <a:rPr lang="en-GB" sz="1400" dirty="0"/>
              <a:t>Add, update, or delete objects, and submit data from web forms.</a:t>
            </a:r>
          </a:p>
          <a:p>
            <a:r>
              <a:rPr lang="en-GB" sz="1400" dirty="0"/>
              <a:t>Use live streaming to stream an event in real time.</a:t>
            </a:r>
          </a:p>
          <a:p>
            <a:r>
              <a:rPr lang="en-GB" sz="1400" dirty="0"/>
              <a:t>You store your files in an origin - either an Amazon S3 bucket or a web server. After you create the distribution, you can add more origins to the distribution</a:t>
            </a:r>
            <a:r>
              <a:rPr lang="en-GB" sz="1400" dirty="0" smtClean="0"/>
              <a:t>.</a:t>
            </a:r>
          </a:p>
          <a:p>
            <a:endParaRPr lang="en-GB" sz="1400" dirty="0" smtClean="0"/>
          </a:p>
          <a:p>
            <a:pPr marL="0" indent="0">
              <a:buNone/>
            </a:pPr>
            <a:r>
              <a:rPr lang="en-GB" sz="1400" b="1" dirty="0" smtClean="0"/>
              <a:t>RTMP:-</a:t>
            </a:r>
            <a:endParaRPr lang="en-GB" sz="1400" b="1" dirty="0"/>
          </a:p>
          <a:p>
            <a:pPr marL="0" indent="0">
              <a:buNone/>
            </a:pPr>
            <a:endParaRPr lang="en-GB" sz="1400" dirty="0"/>
          </a:p>
          <a:p>
            <a:r>
              <a:rPr lang="en-GB" sz="1400" dirty="0"/>
              <a:t>Create an RTMP distribution to speed up distribution of your streaming media files using Adobe Flash Media Server's RTMP protocol. An RTMP distribution allows an end user to begin playing a media file before the file has finished downloading from a CloudFront edge location. Note the following:</a:t>
            </a:r>
          </a:p>
          <a:p>
            <a:r>
              <a:rPr lang="en-GB" sz="1400" dirty="0"/>
              <a:t>To create an RTMP distribution, you must store the media files in an </a:t>
            </a:r>
            <a:r>
              <a:rPr lang="en-GB" sz="1400" b="1" dirty="0">
                <a:solidFill>
                  <a:srgbClr val="00B050"/>
                </a:solidFill>
              </a:rPr>
              <a:t>Amazon S3 </a:t>
            </a:r>
            <a:r>
              <a:rPr lang="en-GB" sz="1400" b="1" dirty="0" smtClean="0">
                <a:solidFill>
                  <a:srgbClr val="00B050"/>
                </a:solidFill>
              </a:rPr>
              <a:t>bucket</a:t>
            </a:r>
            <a:endParaRPr lang="en-GB" sz="1400" dirty="0"/>
          </a:p>
          <a:p>
            <a:r>
              <a:rPr lang="en-GB" sz="1400" dirty="0"/>
              <a:t>To use CloudFront live streaming, create a web distribution.</a:t>
            </a:r>
          </a:p>
          <a:p>
            <a:endParaRPr lang="en-GB" sz="1400" dirty="0"/>
          </a:p>
          <a:p>
            <a:endParaRPr lang="en-GB" sz="1400" dirty="0"/>
          </a:p>
          <a:p>
            <a:endParaRPr lang="en-GB" sz="1400" dirty="0"/>
          </a:p>
        </p:txBody>
      </p:sp>
    </p:spTree>
    <p:extLst>
      <p:ext uri="{BB962C8B-B14F-4D97-AF65-F5344CB8AC3E}">
        <p14:creationId xmlns:p14="http://schemas.microsoft.com/office/powerpoint/2010/main" val="2351137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Setup</a:t>
            </a:r>
            <a:endParaRPr lang="en-US" dirty="0"/>
          </a:p>
        </p:txBody>
      </p:sp>
      <p:sp>
        <p:nvSpPr>
          <p:cNvPr id="3" name="Content Placeholder 2"/>
          <p:cNvSpPr>
            <a:spLocks noGrp="1"/>
          </p:cNvSpPr>
          <p:nvPr>
            <p:ph idx="1"/>
          </p:nvPr>
        </p:nvSpPr>
        <p:spPr/>
        <p:txBody>
          <a:bodyPr>
            <a:normAutofit/>
          </a:bodyPr>
          <a:lstStyle/>
          <a:p>
            <a:r>
              <a:rPr lang="en-GB" sz="1400" dirty="0" smtClean="0"/>
              <a:t>CloudFront </a:t>
            </a:r>
            <a:r>
              <a:rPr lang="en-GB" sz="1400" dirty="0"/>
              <a:t>immediately assigns an </a:t>
            </a:r>
            <a:r>
              <a:rPr lang="en-GB" sz="1400" b="1" dirty="0"/>
              <a:t>ID</a:t>
            </a:r>
            <a:r>
              <a:rPr lang="en-GB" sz="1400" dirty="0"/>
              <a:t> and a </a:t>
            </a:r>
            <a:r>
              <a:rPr lang="en-GB" sz="1400" b="1" dirty="0"/>
              <a:t>Domain Name</a:t>
            </a:r>
            <a:r>
              <a:rPr lang="en-GB" sz="1400" dirty="0"/>
              <a:t> to the distribution and starts updating the edge locations to serve your </a:t>
            </a:r>
            <a:r>
              <a:rPr lang="en-GB" sz="1400" dirty="0" smtClean="0"/>
              <a:t>content</a:t>
            </a:r>
          </a:p>
          <a:p>
            <a:r>
              <a:rPr lang="en-GB" sz="1400" dirty="0"/>
              <a:t>If you don't need the distribution anymore, you can disable and then delete it. A disabled distribution is no longer functional and Amazon stops billing for </a:t>
            </a:r>
            <a:r>
              <a:rPr lang="en-GB" sz="1400" dirty="0" smtClean="0"/>
              <a:t>it</a:t>
            </a:r>
          </a:p>
          <a:p>
            <a:endParaRPr lang="en-GB"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1781175"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12270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a:t>
            </a:r>
            <a:endParaRPr lang="en-US" dirty="0"/>
          </a:p>
        </p:txBody>
      </p:sp>
      <p:sp>
        <p:nvSpPr>
          <p:cNvPr id="3" name="Content Placeholder 2"/>
          <p:cNvSpPr>
            <a:spLocks noGrp="1"/>
          </p:cNvSpPr>
          <p:nvPr>
            <p:ph idx="1"/>
          </p:nvPr>
        </p:nvSpPr>
        <p:spPr/>
        <p:txBody>
          <a:bodyPr>
            <a:normAutofit/>
          </a:bodyPr>
          <a:lstStyle/>
          <a:p>
            <a:r>
              <a:rPr lang="en-GB" sz="1400" dirty="0"/>
              <a:t>CloudFront </a:t>
            </a:r>
            <a:r>
              <a:rPr lang="en-GB" sz="1400" dirty="0">
                <a:hlinkClick r:id="rId2"/>
              </a:rPr>
              <a:t>pricing is based on data transfer</a:t>
            </a:r>
            <a:r>
              <a:rPr lang="en-GB" sz="1400" dirty="0"/>
              <a:t> to the Internet or origin site, as well as HTTP </a:t>
            </a:r>
            <a:r>
              <a:rPr lang="en-GB" sz="1400" dirty="0" smtClean="0"/>
              <a:t>requests</a:t>
            </a:r>
            <a:endParaRPr lang="en-GB" sz="1400" dirty="0"/>
          </a:p>
          <a:p>
            <a:r>
              <a:rPr lang="en-GB" sz="1400" dirty="0"/>
              <a:t>CloudFront currently has edge locations in North America, South America, Asia, Australia and </a:t>
            </a:r>
            <a:r>
              <a:rPr lang="en-GB" sz="1400" dirty="0" smtClean="0"/>
              <a:t>Europe. Total </a:t>
            </a:r>
            <a:r>
              <a:rPr lang="en-GB" sz="1400" b="1" dirty="0" smtClean="0">
                <a:solidFill>
                  <a:srgbClr val="00B050"/>
                </a:solidFill>
              </a:rPr>
              <a:t>5 edge locations</a:t>
            </a:r>
          </a:p>
          <a:p>
            <a:r>
              <a:rPr lang="en-GB" sz="1400" dirty="0"/>
              <a:t>Amazon charges the </a:t>
            </a:r>
            <a:r>
              <a:rPr lang="en-GB" sz="1400" b="1" dirty="0">
                <a:solidFill>
                  <a:srgbClr val="FF0000"/>
                </a:solidFill>
              </a:rPr>
              <a:t>same</a:t>
            </a:r>
            <a:r>
              <a:rPr lang="en-GB" sz="1400" dirty="0">
                <a:solidFill>
                  <a:srgbClr val="FF0000"/>
                </a:solidFill>
              </a:rPr>
              <a:t> </a:t>
            </a:r>
            <a:r>
              <a:rPr lang="en-GB" sz="1400" dirty="0"/>
              <a:t>for distributing </a:t>
            </a:r>
            <a:r>
              <a:rPr lang="en-GB" sz="1400" dirty="0">
                <a:hlinkClick r:id="rId3"/>
              </a:rPr>
              <a:t>dynamic content</a:t>
            </a:r>
            <a:r>
              <a:rPr lang="en-GB" sz="1400" dirty="0"/>
              <a:t> as it does for distributing static </a:t>
            </a:r>
            <a:r>
              <a:rPr lang="en-GB" sz="1400" dirty="0" smtClean="0"/>
              <a:t>content</a:t>
            </a:r>
          </a:p>
          <a:p>
            <a:r>
              <a:rPr lang="en-GB" sz="1400" b="1" dirty="0"/>
              <a:t>OAI</a:t>
            </a:r>
            <a:r>
              <a:rPr lang="en-GB" sz="1400" dirty="0"/>
              <a:t> - Original Archive Identity </a:t>
            </a:r>
            <a:endParaRPr lang="en-GB" sz="1400" dirty="0">
              <a:solidFill>
                <a:srgbClr val="00B050"/>
              </a:solidFill>
            </a:endParaRPr>
          </a:p>
        </p:txBody>
      </p:sp>
    </p:spTree>
    <p:extLst>
      <p:ext uri="{BB962C8B-B14F-4D97-AF65-F5344CB8AC3E}">
        <p14:creationId xmlns:p14="http://schemas.microsoft.com/office/powerpoint/2010/main" val="25581442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CloudFormation</a:t>
            </a:r>
            <a:endParaRPr lang="en-US" dirty="0"/>
          </a:p>
        </p:txBody>
      </p:sp>
      <p:sp>
        <p:nvSpPr>
          <p:cNvPr id="3" name="Content Placeholder 2"/>
          <p:cNvSpPr>
            <a:spLocks noGrp="1"/>
          </p:cNvSpPr>
          <p:nvPr>
            <p:ph idx="1"/>
          </p:nvPr>
        </p:nvSpPr>
        <p:spPr/>
        <p:txBody>
          <a:bodyPr>
            <a:normAutofit/>
          </a:bodyPr>
          <a:lstStyle/>
          <a:p>
            <a:r>
              <a:rPr lang="en-GB" sz="1400" dirty="0" smtClean="0"/>
              <a:t>CloudFormation </a:t>
            </a:r>
            <a:r>
              <a:rPr lang="en-GB" sz="1400" dirty="0"/>
              <a:t>automatically handles dependencies between the resources in the stack. The EC2 instance can't be created without a security group, so CloudFormation waits for the security group to finish before moving on. </a:t>
            </a:r>
            <a:endParaRPr lang="en-GB" sz="1400" dirty="0" smtClean="0"/>
          </a:p>
          <a:p>
            <a:r>
              <a:rPr lang="en-GB" sz="1400" dirty="0"/>
              <a:t>CloudFormation is easy to integrate into other workflows because all it does is orchestrate other AWS products and make it easy to repeat patterns. </a:t>
            </a:r>
            <a:endParaRPr lang="en-GB" sz="1400" dirty="0" smtClean="0"/>
          </a:p>
          <a:p>
            <a:r>
              <a:rPr lang="en-GB" sz="1400" dirty="0"/>
              <a:t>N</a:t>
            </a:r>
            <a:r>
              <a:rPr lang="en-GB" sz="1400" dirty="0" smtClean="0"/>
              <a:t>ame </a:t>
            </a:r>
            <a:r>
              <a:rPr lang="en-GB" sz="1400" dirty="0"/>
              <a:t>for the security group itself because CloudFormation generates one </a:t>
            </a:r>
            <a:r>
              <a:rPr lang="en-GB" sz="1400" dirty="0" smtClean="0"/>
              <a:t>automatically</a:t>
            </a:r>
          </a:p>
          <a:p>
            <a:r>
              <a:rPr lang="en-GB" sz="1400" b="1" dirty="0" smtClean="0"/>
              <a:t>Outputs:</a:t>
            </a:r>
            <a:r>
              <a:rPr lang="en-GB" sz="1400" dirty="0" smtClean="0"/>
              <a:t> Tab has the EC2 or resource URL</a:t>
            </a:r>
            <a:endParaRPr lang="en-GB" sz="1400" dirty="0"/>
          </a:p>
          <a:p>
            <a:pPr marL="0" indent="0">
              <a:buNone/>
            </a:pPr>
            <a:endParaRPr lang="en-GB" sz="1400" dirty="0"/>
          </a:p>
        </p:txBody>
      </p:sp>
    </p:spTree>
    <p:extLst>
      <p:ext uri="{BB962C8B-B14F-4D97-AF65-F5344CB8AC3E}">
        <p14:creationId xmlns:p14="http://schemas.microsoft.com/office/powerpoint/2010/main" val="17023030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a:t>
            </a:r>
            <a:endParaRPr lang="en-US" dirty="0"/>
          </a:p>
        </p:txBody>
      </p:sp>
      <p:sp>
        <p:nvSpPr>
          <p:cNvPr id="3" name="Content Placeholder 2"/>
          <p:cNvSpPr>
            <a:spLocks noGrp="1"/>
          </p:cNvSpPr>
          <p:nvPr>
            <p:ph idx="1"/>
          </p:nvPr>
        </p:nvSpPr>
        <p:spPr/>
        <p:txBody>
          <a:bodyPr>
            <a:normAutofit/>
          </a:bodyPr>
          <a:lstStyle/>
          <a:p>
            <a:r>
              <a:rPr lang="en-GB" sz="1400" dirty="0" smtClean="0"/>
              <a:t>ELB Protocols supported – HTTP, HTTPS, TCP, SSL. </a:t>
            </a:r>
            <a:r>
              <a:rPr lang="en-GB" sz="1400" b="1" dirty="0" smtClean="0">
                <a:solidFill>
                  <a:srgbClr val="FF0000"/>
                </a:solidFill>
              </a:rPr>
              <a:t>SSH protocol</a:t>
            </a:r>
            <a:r>
              <a:rPr lang="en-GB" sz="1400" dirty="0" smtClean="0"/>
              <a:t> is not supported.</a:t>
            </a:r>
          </a:p>
          <a:p>
            <a:r>
              <a:rPr lang="en-GB" sz="1400" dirty="0"/>
              <a:t>Elastic Load Balancers can be enabled within a single Availability Zone or across multiple zones for greater consistent application </a:t>
            </a:r>
            <a:r>
              <a:rPr lang="en-GB" sz="1400" dirty="0" smtClean="0"/>
              <a:t>performance</a:t>
            </a:r>
          </a:p>
          <a:p>
            <a:r>
              <a:rPr lang="en-GB" sz="1400" dirty="0"/>
              <a:t>By default, your Classic Load Balancer distributes incoming requests evenly across</a:t>
            </a:r>
            <a:r>
              <a:rPr lang="en-GB" sz="1400" b="1" dirty="0">
                <a:solidFill>
                  <a:srgbClr val="00B050"/>
                </a:solidFill>
              </a:rPr>
              <a:t> its enabled Availability Zones</a:t>
            </a:r>
            <a:r>
              <a:rPr lang="en-GB" sz="1400" dirty="0"/>
              <a:t>. For example, if you have ten instances in Availability Zone us-west-2a and two instances in us-west-2b, the requests are distributed evenly between the two Availability Zones. As a result, the two instances in us-west-2b serve the same amount of traffic as the ten instances in us-west-2a. To ensure that your load balancer distributes incoming requests evenly across all instances in its enabled Availability Zones, enable cross-zone load balancing</a:t>
            </a:r>
            <a:r>
              <a:rPr lang="en-GB" sz="1400" dirty="0" smtClean="0"/>
              <a:t>. </a:t>
            </a:r>
          </a:p>
          <a:p>
            <a:r>
              <a:rPr lang="en-GB" sz="1400" b="1" dirty="0">
                <a:solidFill>
                  <a:srgbClr val="00B050"/>
                </a:solidFill>
              </a:rPr>
              <a:t>Cross-zone load balancing</a:t>
            </a:r>
            <a:r>
              <a:rPr lang="en-GB" sz="1400" dirty="0"/>
              <a:t> reduces the need to maintain equivalent numbers of instances in each enabled Availability Zone, and improves your application's ability to handle the loss of one or more instances</a:t>
            </a:r>
            <a:r>
              <a:rPr lang="en-GB" sz="1400" dirty="0" smtClean="0"/>
              <a:t>.</a:t>
            </a:r>
          </a:p>
          <a:p>
            <a:r>
              <a:rPr lang="en-GB" sz="1400" dirty="0" smtClean="0"/>
              <a:t>Only Classic load balancer supports </a:t>
            </a:r>
            <a:r>
              <a:rPr lang="en-GB" sz="1400" b="1" dirty="0" smtClean="0"/>
              <a:t>TCP protocol </a:t>
            </a:r>
          </a:p>
          <a:p>
            <a:endParaRPr lang="en-GB" sz="1400" dirty="0"/>
          </a:p>
        </p:txBody>
      </p:sp>
    </p:spTree>
    <p:extLst>
      <p:ext uri="{BB962C8B-B14F-4D97-AF65-F5344CB8AC3E}">
        <p14:creationId xmlns:p14="http://schemas.microsoft.com/office/powerpoint/2010/main" val="1063432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By default, Amazon EBS </a:t>
            </a:r>
            <a:r>
              <a:rPr lang="en-GB" sz="1400" b="1" dirty="0">
                <a:solidFill>
                  <a:srgbClr val="FF0000"/>
                </a:solidFill>
              </a:rPr>
              <a:t>root</a:t>
            </a:r>
            <a:r>
              <a:rPr lang="en-GB" sz="1400" dirty="0">
                <a:solidFill>
                  <a:srgbClr val="FF0000"/>
                </a:solidFill>
              </a:rPr>
              <a:t> </a:t>
            </a:r>
            <a:r>
              <a:rPr lang="en-GB" sz="1400" dirty="0"/>
              <a:t>device volumes are </a:t>
            </a:r>
            <a:r>
              <a:rPr lang="en-GB" sz="1400" b="1" dirty="0">
                <a:solidFill>
                  <a:srgbClr val="FF0000"/>
                </a:solidFill>
              </a:rPr>
              <a:t>automatically deleted </a:t>
            </a:r>
            <a:r>
              <a:rPr lang="en-GB" sz="1400" dirty="0"/>
              <a:t>when the instance </a:t>
            </a:r>
            <a:r>
              <a:rPr lang="en-GB" sz="1400" dirty="0" smtClean="0"/>
              <a:t>terminates</a:t>
            </a:r>
          </a:p>
          <a:p>
            <a:r>
              <a:rPr lang="en-GB" sz="1400" dirty="0"/>
              <a:t>Your existing software license is tied to physical cores and sockets.  Since AWS provides virtual instances, what option does AWS have for existing software licenses at hardware level</a:t>
            </a:r>
            <a:r>
              <a:rPr lang="en-GB" sz="1400" dirty="0" smtClean="0"/>
              <a:t>? Answer: Use dedicated </a:t>
            </a:r>
            <a:r>
              <a:rPr lang="en-GB" sz="1400" b="1" dirty="0" smtClean="0"/>
              <a:t>hosts</a:t>
            </a:r>
            <a:r>
              <a:rPr lang="en-GB" sz="1400" dirty="0" smtClean="0"/>
              <a:t> to obtain a single tenant hardware and use your license</a:t>
            </a:r>
          </a:p>
          <a:p>
            <a:r>
              <a:rPr lang="en-GB" sz="1400" dirty="0" smtClean="0"/>
              <a:t>Multiple EBS volumes can be attached to an instance. However, a volume can be associated with only one instance</a:t>
            </a:r>
          </a:p>
          <a:p>
            <a:r>
              <a:rPr lang="en-GB" sz="1400" b="1" dirty="0" smtClean="0"/>
              <a:t>Elastic File Store</a:t>
            </a:r>
            <a:r>
              <a:rPr lang="en-GB" sz="1400" dirty="0" smtClean="0"/>
              <a:t> </a:t>
            </a:r>
            <a:r>
              <a:rPr lang="en-GB" sz="1400" dirty="0"/>
              <a:t>supports one to thousands of Amazon EC2 instances connecting to a file system </a:t>
            </a:r>
            <a:r>
              <a:rPr lang="en-GB" sz="1400" dirty="0" smtClean="0"/>
              <a:t>concurrently</a:t>
            </a:r>
          </a:p>
          <a:p>
            <a:r>
              <a:rPr lang="en-GB" sz="1400" dirty="0" smtClean="0"/>
              <a:t>EBS </a:t>
            </a:r>
            <a:r>
              <a:rPr lang="en-GB" sz="1400" dirty="0"/>
              <a:t>offers seamless encryption of data volumes and </a:t>
            </a:r>
            <a:r>
              <a:rPr lang="en-GB" sz="1400" dirty="0" smtClean="0"/>
              <a:t>snapshots</a:t>
            </a:r>
            <a:endParaRPr lang="en-GB" sz="1400" dirty="0"/>
          </a:p>
          <a:p>
            <a:r>
              <a:rPr lang="en-GB" sz="1400" dirty="0" smtClean="0"/>
              <a:t>EBS stores redundant copies across single AZ zone in a region</a:t>
            </a:r>
          </a:p>
          <a:p>
            <a:r>
              <a:rPr lang="en-GB" sz="1400" dirty="0" smtClean="0"/>
              <a:t>EC2 </a:t>
            </a:r>
            <a:r>
              <a:rPr lang="en-GB" sz="1400" b="1" dirty="0" smtClean="0"/>
              <a:t>dedicated</a:t>
            </a:r>
            <a:r>
              <a:rPr lang="en-GB" sz="1400" dirty="0" smtClean="0"/>
              <a:t> hosting – Modes : </a:t>
            </a:r>
            <a:r>
              <a:rPr lang="en-GB" sz="1400" b="1" dirty="0" smtClean="0"/>
              <a:t>Dedicated and Host</a:t>
            </a:r>
            <a:endParaRPr lang="en-GB" sz="1400" b="1" dirty="0"/>
          </a:p>
        </p:txBody>
      </p:sp>
    </p:spTree>
    <p:extLst>
      <p:ext uri="{BB962C8B-B14F-4D97-AF65-F5344CB8AC3E}">
        <p14:creationId xmlns:p14="http://schemas.microsoft.com/office/powerpoint/2010/main" val="2423916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dirty="0"/>
              <a:t>You can set up a variety of failover configurations using Amazon Route 53 alias: weighted, latency, geolocation routing, and failover resource record sets.</a:t>
            </a:r>
          </a:p>
          <a:p>
            <a:r>
              <a:rPr lang="en-GB" sz="1400" b="1" dirty="0"/>
              <a:t>Active-active failover:</a:t>
            </a:r>
            <a:r>
              <a:rPr lang="en-GB" sz="1400" dirty="0"/>
              <a:t> Use this failover configuration when you want all of your resources to be available the majority of the time. When a resource becomes unavailable, Amazon Route 53 can detect that it's unhealthy and stop including it when responding to queries.</a:t>
            </a:r>
            <a:br>
              <a:rPr lang="en-GB" sz="1400" dirty="0"/>
            </a:br>
            <a:r>
              <a:rPr lang="en-GB" sz="1400" b="1" dirty="0"/>
              <a:t>Active-passive failover:</a:t>
            </a:r>
            <a:r>
              <a:rPr lang="en-GB" sz="1400" dirty="0"/>
              <a:t> Use this failover configuration when you want a primary group of resources to be available the majority of the time and you want a secondary group of resources to be on standby in case all of the primary resources become unavailable. When responding to queries, Amazon Route 53 includes only the healthy primary resources. If all of the primary resources are unhealthy, Amazon Route 53 begins to include only the healthy secondary resources in response to DNS queries.</a:t>
            </a:r>
          </a:p>
          <a:p>
            <a:r>
              <a:rPr lang="en-GB" sz="1400" b="1" dirty="0"/>
              <a:t>Active-active-passive and other mixed configurations:</a:t>
            </a:r>
            <a:r>
              <a:rPr lang="en-GB" sz="1400" dirty="0"/>
              <a:t> You can combine alias and non-alias resource record sets to produce a variety of Amazon Route 53 </a:t>
            </a:r>
            <a:r>
              <a:rPr lang="en-GB" sz="1400" dirty="0" err="1"/>
              <a:t>behaviors</a:t>
            </a:r>
            <a:r>
              <a:rPr lang="en-GB" sz="1400" dirty="0" smtClean="0"/>
              <a:t>.</a:t>
            </a:r>
          </a:p>
          <a:p>
            <a:r>
              <a:rPr lang="en-GB" sz="1400" dirty="0" smtClean="0"/>
              <a:t>In Route 53, if you have multiple resources that perform the same function, you can configure DNS failover so that Amazon Route 53 will route your traffic from an unhealthy resource to a healthy resource.</a:t>
            </a:r>
          </a:p>
          <a:p>
            <a:r>
              <a:rPr lang="en-GB" sz="1400" dirty="0" smtClean="0"/>
              <a:t>Limit – </a:t>
            </a:r>
            <a:r>
              <a:rPr lang="en-GB" sz="1400" b="1" dirty="0" smtClean="0">
                <a:solidFill>
                  <a:srgbClr val="FF0000"/>
                </a:solidFill>
              </a:rPr>
              <a:t>50 domain names</a:t>
            </a:r>
            <a:r>
              <a:rPr lang="en-GB" sz="1400" dirty="0" smtClean="0"/>
              <a:t>, but it can be increased by contacting AWS support</a:t>
            </a:r>
          </a:p>
          <a:p>
            <a:r>
              <a:rPr lang="en-GB" sz="1400" b="1" dirty="0" smtClean="0"/>
              <a:t>A/AAAA address record </a:t>
            </a:r>
            <a:r>
              <a:rPr lang="en-GB" sz="1400" dirty="0" smtClean="0"/>
              <a:t>or host record is used to point your domain address to physical IP address</a:t>
            </a:r>
            <a:endParaRPr lang="en-GB" sz="1400" dirty="0"/>
          </a:p>
        </p:txBody>
      </p:sp>
    </p:spTree>
    <p:extLst>
      <p:ext uri="{BB962C8B-B14F-4D97-AF65-F5344CB8AC3E}">
        <p14:creationId xmlns:p14="http://schemas.microsoft.com/office/powerpoint/2010/main" val="3187936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b="1" dirty="0" smtClean="0"/>
              <a:t>Site to site VPN connection </a:t>
            </a:r>
            <a:r>
              <a:rPr lang="en-GB" sz="1400" dirty="0" smtClean="0"/>
              <a:t>requires public IP address to your Amazon VPC </a:t>
            </a:r>
            <a:r>
              <a:rPr lang="en-GB" sz="1400" dirty="0" smtClean="0"/>
              <a:t>gateway</a:t>
            </a:r>
          </a:p>
          <a:p>
            <a:r>
              <a:rPr lang="en-GB" sz="1400" dirty="0" smtClean="0"/>
              <a:t>Launch a </a:t>
            </a:r>
            <a:r>
              <a:rPr lang="en-GB" sz="1400" b="1" dirty="0" smtClean="0"/>
              <a:t>NAT instance in a public subnet </a:t>
            </a:r>
            <a:r>
              <a:rPr lang="en-GB" sz="1400" dirty="0" smtClean="0"/>
              <a:t>and route internet bound traffic to the NAT instance from Private subnet</a:t>
            </a:r>
            <a:endParaRPr lang="en-GB" sz="1400" dirty="0"/>
          </a:p>
        </p:txBody>
      </p:sp>
    </p:spTree>
    <p:extLst>
      <p:ext uri="{BB962C8B-B14F-4D97-AF65-F5344CB8AC3E}">
        <p14:creationId xmlns:p14="http://schemas.microsoft.com/office/powerpoint/2010/main" val="16786009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AWS Identity and Access Management (IAM) is a web service that helps you securely control access to AWS resources for your users. You can specify permission to a single user or you can use groups to specify permissions for a collection of users, which can make those permissions easier to manage for those users. Furthermore you can use a </a:t>
            </a:r>
            <a:r>
              <a:rPr lang="en-GB" sz="1400" b="1" dirty="0"/>
              <a:t>Role</a:t>
            </a:r>
            <a:r>
              <a:rPr lang="en-GB" sz="1400" dirty="0"/>
              <a:t> for grant authorization to </a:t>
            </a:r>
            <a:r>
              <a:rPr lang="en-GB" sz="1400" dirty="0" smtClean="0"/>
              <a:t>AWS resources </a:t>
            </a:r>
            <a:r>
              <a:rPr lang="en-GB" sz="1400" dirty="0"/>
              <a:t>without any credentials (password or access keys) directly associated with </a:t>
            </a:r>
            <a:r>
              <a:rPr lang="en-GB" sz="1400" dirty="0" smtClean="0"/>
              <a:t>it</a:t>
            </a:r>
            <a:endParaRPr lang="en-GB" sz="1400" dirty="0"/>
          </a:p>
          <a:p>
            <a:r>
              <a:rPr lang="en-GB" sz="1400" dirty="0"/>
              <a:t>You can create customer managed policies to define sets of permissions to attach to principal entities (users, groups, and roles) in your AWS account</a:t>
            </a:r>
            <a:r>
              <a:rPr lang="en-GB" sz="1400" dirty="0" smtClean="0"/>
              <a:t>.</a:t>
            </a:r>
          </a:p>
          <a:p>
            <a:r>
              <a:rPr lang="en-GB" sz="1400" dirty="0"/>
              <a:t>Instead of creating and distributing your AWS credentials, you can delegate permission to making API requests using </a:t>
            </a:r>
            <a:r>
              <a:rPr lang="en-GB" sz="1400" b="1" dirty="0"/>
              <a:t>IAM roles</a:t>
            </a:r>
            <a:r>
              <a:rPr lang="en-GB" sz="1400" dirty="0" smtClean="0"/>
              <a:t>.</a:t>
            </a:r>
          </a:p>
          <a:p>
            <a:r>
              <a:rPr lang="en-GB" sz="1400" dirty="0"/>
              <a:t>ARN is transformed to the </a:t>
            </a:r>
            <a:r>
              <a:rPr lang="en-GB" sz="1400" dirty="0">
                <a:solidFill>
                  <a:srgbClr val="FF0000"/>
                </a:solidFill>
              </a:rPr>
              <a:t>user's unique principal ID </a:t>
            </a:r>
            <a:r>
              <a:rPr lang="en-GB" sz="1400" dirty="0"/>
              <a:t>when the policy is saved. This helps mitigate the risk of someone escalating their privileges by removing and recreating the user</a:t>
            </a:r>
            <a:r>
              <a:rPr lang="en-GB" sz="1400" dirty="0" smtClean="0"/>
              <a:t>.</a:t>
            </a:r>
          </a:p>
          <a:p>
            <a:r>
              <a:rPr lang="en-GB" sz="1400" dirty="0" smtClean="0"/>
              <a:t>You can’t create hierarchies of IAM group</a:t>
            </a:r>
          </a:p>
          <a:p>
            <a:r>
              <a:rPr lang="en-GB" sz="1400" dirty="0" smtClean="0"/>
              <a:t>User and policy documents are applied </a:t>
            </a:r>
            <a:r>
              <a:rPr lang="en-GB" sz="1400" b="1" dirty="0" smtClean="0"/>
              <a:t>globally</a:t>
            </a:r>
          </a:p>
          <a:p>
            <a:r>
              <a:rPr lang="en-GB" sz="1400" dirty="0" smtClean="0"/>
              <a:t>Root account has </a:t>
            </a:r>
            <a:r>
              <a:rPr lang="en-GB" sz="1400" b="1" dirty="0" smtClean="0"/>
              <a:t>admin access</a:t>
            </a:r>
          </a:p>
          <a:p>
            <a:r>
              <a:rPr lang="en-GB" sz="1400" b="1" dirty="0" smtClean="0"/>
              <a:t>Power user </a:t>
            </a:r>
            <a:r>
              <a:rPr lang="en-GB" sz="1400" dirty="0" smtClean="0"/>
              <a:t>access to all AWS services except the management of groups and users within </a:t>
            </a:r>
            <a:r>
              <a:rPr lang="en-GB" sz="1400" dirty="0" smtClean="0"/>
              <a:t>IAM</a:t>
            </a:r>
          </a:p>
          <a:p>
            <a:r>
              <a:rPr lang="en-GB" sz="1400" dirty="0" smtClean="0"/>
              <a:t>Create a role in the Development account and specify the Production account as trusted entity. Developers can use the role in the AWS Management console to access the resources in the Production account</a:t>
            </a:r>
            <a:endParaRPr lang="en-GB" sz="1400" dirty="0"/>
          </a:p>
        </p:txBody>
      </p:sp>
    </p:spTree>
    <p:extLst>
      <p:ext uri="{BB962C8B-B14F-4D97-AF65-F5344CB8AC3E}">
        <p14:creationId xmlns:p14="http://schemas.microsoft.com/office/powerpoint/2010/main" val="28370029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Bastion Host</a:t>
            </a:r>
            <a:endParaRPr lang="en-US" dirty="0"/>
          </a:p>
        </p:txBody>
      </p:sp>
      <p:sp>
        <p:nvSpPr>
          <p:cNvPr id="3" name="Content Placeholder 2"/>
          <p:cNvSpPr>
            <a:spLocks noGrp="1"/>
          </p:cNvSpPr>
          <p:nvPr>
            <p:ph idx="1"/>
          </p:nvPr>
        </p:nvSpPr>
        <p:spPr/>
        <p:txBody>
          <a:bodyPr>
            <a:normAutofit/>
          </a:bodyPr>
          <a:lstStyle/>
          <a:p>
            <a:r>
              <a:rPr lang="en-GB" sz="1400" dirty="0"/>
              <a:t>Including bastion hosts in your VPC environment enables you to </a:t>
            </a:r>
            <a:r>
              <a:rPr lang="en-GB" sz="1400" b="1" dirty="0">
                <a:solidFill>
                  <a:srgbClr val="00B050"/>
                </a:solidFill>
              </a:rPr>
              <a:t>securely connect to your Linux instances without exposing your environment to the Internet</a:t>
            </a:r>
            <a:r>
              <a:rPr lang="en-GB" sz="1400" dirty="0"/>
              <a:t>. After you set up your bastion hosts, you can access the other instances in your VPC through Secure Shell (SSH) connections on Linux. Bastion hosts are also configured with security groups to provide fine-grained ingress control.</a:t>
            </a:r>
          </a:p>
        </p:txBody>
      </p:sp>
    </p:spTree>
    <p:extLst>
      <p:ext uri="{BB962C8B-B14F-4D97-AF65-F5344CB8AC3E}">
        <p14:creationId xmlns:p14="http://schemas.microsoft.com/office/powerpoint/2010/main" val="10880427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ACL</a:t>
            </a:r>
            <a:endParaRPr lang="en-US" dirty="0"/>
          </a:p>
        </p:txBody>
      </p:sp>
      <p:sp>
        <p:nvSpPr>
          <p:cNvPr id="3" name="Content Placeholder 2"/>
          <p:cNvSpPr>
            <a:spLocks noGrp="1"/>
          </p:cNvSpPr>
          <p:nvPr>
            <p:ph idx="1"/>
          </p:nvPr>
        </p:nvSpPr>
        <p:spPr/>
        <p:txBody>
          <a:bodyPr>
            <a:normAutofit/>
          </a:bodyPr>
          <a:lstStyle/>
          <a:p>
            <a:r>
              <a:rPr lang="en-GB" sz="1400" dirty="0" smtClean="0"/>
              <a:t>Stateless</a:t>
            </a:r>
          </a:p>
          <a:p>
            <a:r>
              <a:rPr lang="en-GB" sz="1400" dirty="0" smtClean="0"/>
              <a:t>The rules are executed in order</a:t>
            </a:r>
          </a:p>
          <a:p>
            <a:r>
              <a:rPr lang="en-GB" sz="1400" dirty="0"/>
              <a:t>ACLs process strictly by rule number and processes the rules until a matching one is found</a:t>
            </a:r>
          </a:p>
        </p:txBody>
      </p:sp>
    </p:spTree>
    <p:extLst>
      <p:ext uri="{BB962C8B-B14F-4D97-AF65-F5344CB8AC3E}">
        <p14:creationId xmlns:p14="http://schemas.microsoft.com/office/powerpoint/2010/main" val="33440261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a:t>
            </a:r>
            <a:endParaRPr lang="en-US" dirty="0"/>
          </a:p>
        </p:txBody>
      </p:sp>
      <p:sp>
        <p:nvSpPr>
          <p:cNvPr id="3" name="Content Placeholder 2"/>
          <p:cNvSpPr>
            <a:spLocks noGrp="1"/>
          </p:cNvSpPr>
          <p:nvPr>
            <p:ph idx="1"/>
          </p:nvPr>
        </p:nvSpPr>
        <p:spPr/>
        <p:txBody>
          <a:bodyPr>
            <a:normAutofit/>
          </a:bodyPr>
          <a:lstStyle/>
          <a:p>
            <a:r>
              <a:rPr lang="en-GB" sz="1400" dirty="0" err="1" smtClean="0"/>
              <a:t>Stateful</a:t>
            </a:r>
            <a:endParaRPr lang="en-GB" sz="1400" dirty="0" smtClean="0"/>
          </a:p>
          <a:p>
            <a:r>
              <a:rPr lang="en-GB" sz="1400" dirty="0" smtClean="0"/>
              <a:t>Doesn’t have deny rules</a:t>
            </a:r>
          </a:p>
          <a:p>
            <a:r>
              <a:rPr lang="en-GB" sz="1400" dirty="0"/>
              <a:t>Security Group consolidates all rules and evaluates all of them before deciding if traffic is allowed</a:t>
            </a:r>
          </a:p>
        </p:txBody>
      </p:sp>
    </p:spTree>
    <p:extLst>
      <p:ext uri="{BB962C8B-B14F-4D97-AF65-F5344CB8AC3E}">
        <p14:creationId xmlns:p14="http://schemas.microsoft.com/office/powerpoint/2010/main" val="14306718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a:t>
            </a:r>
            <a:endParaRPr lang="en-US" dirty="0"/>
          </a:p>
        </p:txBody>
      </p:sp>
      <p:sp>
        <p:nvSpPr>
          <p:cNvPr id="3" name="Content Placeholder 2"/>
          <p:cNvSpPr>
            <a:spLocks noGrp="1"/>
          </p:cNvSpPr>
          <p:nvPr>
            <p:ph idx="1"/>
          </p:nvPr>
        </p:nvSpPr>
        <p:spPr/>
        <p:txBody>
          <a:bodyPr>
            <a:normAutofit/>
          </a:bodyPr>
          <a:lstStyle/>
          <a:p>
            <a:r>
              <a:rPr lang="en-GB" sz="1400" dirty="0"/>
              <a:t>For objects larger than </a:t>
            </a:r>
            <a:r>
              <a:rPr lang="en-GB" sz="1400" b="1" dirty="0">
                <a:solidFill>
                  <a:srgbClr val="00B050"/>
                </a:solidFill>
              </a:rPr>
              <a:t>100 megabytes</a:t>
            </a:r>
            <a:r>
              <a:rPr lang="en-GB" sz="1400" dirty="0"/>
              <a:t>, you should consider using the </a:t>
            </a:r>
            <a:r>
              <a:rPr lang="en-GB" sz="1400" b="1" dirty="0">
                <a:solidFill>
                  <a:srgbClr val="00B050"/>
                </a:solidFill>
              </a:rPr>
              <a:t>Multipart Upload </a:t>
            </a:r>
            <a:r>
              <a:rPr lang="en-GB" sz="1400" dirty="0"/>
              <a:t>capability</a:t>
            </a:r>
            <a:r>
              <a:rPr lang="en-GB" sz="1400" dirty="0" smtClean="0"/>
              <a:t>.</a:t>
            </a:r>
          </a:p>
          <a:p>
            <a:r>
              <a:rPr lang="en-GB" sz="1400" dirty="0"/>
              <a:t>Probability of loss = 100 </a:t>
            </a:r>
            <a:r>
              <a:rPr lang="en-GB" sz="1400" dirty="0" smtClean="0"/>
              <a:t>– durability</a:t>
            </a:r>
          </a:p>
          <a:p>
            <a:r>
              <a:rPr lang="en-GB" sz="1400" dirty="0" smtClean="0"/>
              <a:t>S3 offers </a:t>
            </a:r>
            <a:r>
              <a:rPr lang="en-GB" sz="1400" b="1" dirty="0" smtClean="0"/>
              <a:t>encryption services </a:t>
            </a:r>
            <a:r>
              <a:rPr lang="en-GB" sz="1400" dirty="0" smtClean="0"/>
              <a:t>for data at flight and at rest</a:t>
            </a:r>
          </a:p>
          <a:p>
            <a:r>
              <a:rPr lang="en-GB" sz="1400" dirty="0"/>
              <a:t>Amazon S3 offers </a:t>
            </a:r>
            <a:r>
              <a:rPr lang="en-GB" sz="1400" b="1" dirty="0"/>
              <a:t>three pricing options</a:t>
            </a:r>
            <a:r>
              <a:rPr lang="en-GB" sz="1400" dirty="0"/>
              <a:t>. Storage (per GB per month), data transfer in or out (per GB per month), and requests (per x thousand requests per month</a:t>
            </a:r>
            <a:r>
              <a:rPr lang="en-GB" sz="1400" dirty="0" smtClean="0"/>
              <a:t>).</a:t>
            </a:r>
          </a:p>
          <a:p>
            <a:r>
              <a:rPr lang="en-GB" sz="1400" dirty="0" smtClean="0"/>
              <a:t>Maximum file size = </a:t>
            </a:r>
            <a:r>
              <a:rPr lang="en-GB" sz="1400" b="1" dirty="0" smtClean="0"/>
              <a:t>5 TB</a:t>
            </a:r>
            <a:r>
              <a:rPr lang="en-GB" sz="1400" dirty="0" smtClean="0"/>
              <a:t>, Minimum object size = </a:t>
            </a:r>
            <a:r>
              <a:rPr lang="en-GB" sz="1400" b="1" dirty="0" smtClean="0"/>
              <a:t>0 bytes</a:t>
            </a:r>
          </a:p>
          <a:p>
            <a:r>
              <a:rPr lang="en-GB" sz="1400" dirty="0" smtClean="0"/>
              <a:t>Maximum number of buckets per account is </a:t>
            </a:r>
            <a:r>
              <a:rPr lang="en-GB" sz="1400" b="1" dirty="0" smtClean="0"/>
              <a:t>100</a:t>
            </a:r>
          </a:p>
        </p:txBody>
      </p:sp>
    </p:spTree>
    <p:extLst>
      <p:ext uri="{BB962C8B-B14F-4D97-AF65-F5344CB8AC3E}">
        <p14:creationId xmlns:p14="http://schemas.microsoft.com/office/powerpoint/2010/main" val="29276869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Glacier</a:t>
            </a:r>
            <a:endParaRPr lang="en-US" dirty="0"/>
          </a:p>
        </p:txBody>
      </p:sp>
      <p:sp>
        <p:nvSpPr>
          <p:cNvPr id="3" name="Content Placeholder 2"/>
          <p:cNvSpPr>
            <a:spLocks noGrp="1"/>
          </p:cNvSpPr>
          <p:nvPr>
            <p:ph idx="1"/>
          </p:nvPr>
        </p:nvSpPr>
        <p:spPr/>
        <p:txBody>
          <a:bodyPr>
            <a:normAutofit/>
          </a:bodyPr>
          <a:lstStyle/>
          <a:p>
            <a:r>
              <a:rPr lang="en-GB" sz="1400" dirty="0" smtClean="0"/>
              <a:t>Every Glacier storage object has a </a:t>
            </a:r>
            <a:r>
              <a:rPr lang="en-GB" sz="1400" b="1" dirty="0" smtClean="0">
                <a:solidFill>
                  <a:srgbClr val="00B050"/>
                </a:solidFill>
              </a:rPr>
              <a:t>8 KB metadata </a:t>
            </a:r>
            <a:r>
              <a:rPr lang="en-GB" sz="1400" dirty="0" smtClean="0"/>
              <a:t>stored in S3 and </a:t>
            </a:r>
            <a:r>
              <a:rPr lang="en-GB" sz="1400" b="1" dirty="0" smtClean="0">
                <a:solidFill>
                  <a:srgbClr val="00B050"/>
                </a:solidFill>
              </a:rPr>
              <a:t>32 KB metadata </a:t>
            </a:r>
            <a:r>
              <a:rPr lang="en-GB" sz="1400" dirty="0" smtClean="0"/>
              <a:t>stored in Glacier. So, it is not efficient to store small objects in Glacier</a:t>
            </a:r>
          </a:p>
          <a:p>
            <a:pPr marL="0" indent="0">
              <a:buNone/>
            </a:pPr>
            <a:endParaRPr lang="en-GB" sz="1400" dirty="0"/>
          </a:p>
        </p:txBody>
      </p:sp>
    </p:spTree>
    <p:extLst>
      <p:ext uri="{BB962C8B-B14F-4D97-AF65-F5344CB8AC3E}">
        <p14:creationId xmlns:p14="http://schemas.microsoft.com/office/powerpoint/2010/main" val="40662618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a:t>
            </a:r>
            <a:endParaRPr lang="en-US" dirty="0"/>
          </a:p>
        </p:txBody>
      </p:sp>
      <p:sp>
        <p:nvSpPr>
          <p:cNvPr id="3" name="Content Placeholder 2"/>
          <p:cNvSpPr>
            <a:spLocks noGrp="1"/>
          </p:cNvSpPr>
          <p:nvPr>
            <p:ph idx="1"/>
          </p:nvPr>
        </p:nvSpPr>
        <p:spPr/>
        <p:txBody>
          <a:bodyPr>
            <a:normAutofit/>
          </a:bodyPr>
          <a:lstStyle/>
          <a:p>
            <a:r>
              <a:rPr lang="en-GB" sz="1400" dirty="0" smtClean="0"/>
              <a:t>ISP or SES blocks the malicious content</a:t>
            </a:r>
          </a:p>
          <a:p>
            <a:r>
              <a:rPr lang="en-GB" sz="1400" dirty="0" smtClean="0"/>
              <a:t>Best practice is to use both SPF (Sender Policy Framework) and DKIM (Domain Keys Identified Mail) are recommended</a:t>
            </a:r>
          </a:p>
          <a:p>
            <a:pPr marL="0" indent="0">
              <a:buNone/>
            </a:pPr>
            <a:endParaRPr lang="en-GB" sz="1400" dirty="0"/>
          </a:p>
        </p:txBody>
      </p:sp>
    </p:spTree>
    <p:extLst>
      <p:ext uri="{BB962C8B-B14F-4D97-AF65-F5344CB8AC3E}">
        <p14:creationId xmlns:p14="http://schemas.microsoft.com/office/powerpoint/2010/main" val="41774136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smtClean="0"/>
              <a:t>Multiple versions of Lambda – Create Alias entry and point to desired version. Event source needs to use Alias ARN to access the function</a:t>
            </a:r>
          </a:p>
          <a:p>
            <a:pPr marL="0" indent="0">
              <a:buNone/>
            </a:pPr>
            <a:endParaRPr lang="en-GB" sz="1400" dirty="0"/>
          </a:p>
        </p:txBody>
      </p:sp>
    </p:spTree>
    <p:extLst>
      <p:ext uri="{BB962C8B-B14F-4D97-AF65-F5344CB8AC3E}">
        <p14:creationId xmlns:p14="http://schemas.microsoft.com/office/powerpoint/2010/main" val="33866263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Redshift</a:t>
            </a:r>
            <a:endParaRPr lang="en-US" dirty="0"/>
          </a:p>
        </p:txBody>
      </p:sp>
      <p:sp>
        <p:nvSpPr>
          <p:cNvPr id="3" name="Content Placeholder 2"/>
          <p:cNvSpPr>
            <a:spLocks noGrp="1"/>
          </p:cNvSpPr>
          <p:nvPr>
            <p:ph idx="1"/>
          </p:nvPr>
        </p:nvSpPr>
        <p:spPr/>
        <p:txBody>
          <a:bodyPr>
            <a:normAutofit/>
          </a:bodyPr>
          <a:lstStyle/>
          <a:p>
            <a:r>
              <a:rPr lang="en-GB" sz="1400" dirty="0"/>
              <a:t>Redshift is optimized for batched write operations and reading high volumes of data to minimize I/O and maximize data throughput</a:t>
            </a:r>
          </a:p>
        </p:txBody>
      </p:sp>
    </p:spTree>
    <p:extLst>
      <p:ext uri="{BB962C8B-B14F-4D97-AF65-F5344CB8AC3E}">
        <p14:creationId xmlns:p14="http://schemas.microsoft.com/office/powerpoint/2010/main" val="16520362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SWF</a:t>
            </a:r>
            <a:endParaRPr lang="en-US" dirty="0"/>
          </a:p>
        </p:txBody>
      </p:sp>
      <p:sp>
        <p:nvSpPr>
          <p:cNvPr id="3" name="Content Placeholder 2"/>
          <p:cNvSpPr>
            <a:spLocks noGrp="1"/>
          </p:cNvSpPr>
          <p:nvPr>
            <p:ph idx="1"/>
          </p:nvPr>
        </p:nvSpPr>
        <p:spPr/>
        <p:txBody>
          <a:bodyPr>
            <a:normAutofit/>
          </a:bodyPr>
          <a:lstStyle/>
          <a:p>
            <a:r>
              <a:rPr lang="en-GB" sz="1400" b="1" dirty="0" smtClean="0"/>
              <a:t>Domain</a:t>
            </a:r>
            <a:r>
              <a:rPr lang="en-GB" sz="1400" dirty="0" smtClean="0"/>
              <a:t> – A collection of related </a:t>
            </a:r>
            <a:r>
              <a:rPr lang="en-GB" sz="1400" dirty="0" smtClean="0"/>
              <a:t>workflows</a:t>
            </a:r>
          </a:p>
          <a:p>
            <a:r>
              <a:rPr lang="en-GB" sz="1400" dirty="0" smtClean="0"/>
              <a:t>Longest duration of an SWF workflow execution – </a:t>
            </a:r>
            <a:r>
              <a:rPr lang="en-GB" sz="1400" b="1" dirty="0" smtClean="0"/>
              <a:t>12 months </a:t>
            </a:r>
            <a:endParaRPr lang="en-GB" sz="1400" b="1" dirty="0"/>
          </a:p>
        </p:txBody>
      </p:sp>
    </p:spTree>
    <p:extLst>
      <p:ext uri="{BB962C8B-B14F-4D97-AF65-F5344CB8AC3E}">
        <p14:creationId xmlns:p14="http://schemas.microsoft.com/office/powerpoint/2010/main" val="555869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6264696"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52699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a:t>
            </a:r>
            <a:endParaRPr lang="en-US" dirty="0"/>
          </a:p>
        </p:txBody>
      </p:sp>
      <p:sp>
        <p:nvSpPr>
          <p:cNvPr id="3" name="Content Placeholder 2"/>
          <p:cNvSpPr>
            <a:spLocks noGrp="1"/>
          </p:cNvSpPr>
          <p:nvPr>
            <p:ph idx="1"/>
          </p:nvPr>
        </p:nvSpPr>
        <p:spPr/>
        <p:txBody>
          <a:bodyPr>
            <a:normAutofit/>
          </a:bodyPr>
          <a:lstStyle/>
          <a:p>
            <a:r>
              <a:rPr lang="en-GB" sz="1400" b="1" dirty="0" smtClean="0"/>
              <a:t>AMI – </a:t>
            </a:r>
            <a:r>
              <a:rPr lang="en-GB" sz="1400" dirty="0" smtClean="0"/>
              <a:t>Private or Public</a:t>
            </a:r>
          </a:p>
          <a:p>
            <a:r>
              <a:rPr lang="en-GB" sz="1400" dirty="0" smtClean="0"/>
              <a:t>Copying an AMI:-</a:t>
            </a:r>
          </a:p>
          <a:p>
            <a:pPr lvl="1">
              <a:buFont typeface="Wingdings" panose="05000000000000000000" pitchFamily="2" charset="2"/>
              <a:buChar char="Ø"/>
            </a:pPr>
            <a:r>
              <a:rPr lang="en-GB" sz="1400" dirty="0" smtClean="0"/>
              <a:t>Launch permissions</a:t>
            </a:r>
          </a:p>
          <a:p>
            <a:pPr lvl="1">
              <a:buFont typeface="Wingdings" panose="05000000000000000000" pitchFamily="2" charset="2"/>
              <a:buChar char="Ø"/>
            </a:pPr>
            <a:r>
              <a:rPr lang="en-GB" sz="1400" dirty="0" smtClean="0"/>
              <a:t>S3 permissions</a:t>
            </a:r>
          </a:p>
          <a:p>
            <a:pPr lvl="1">
              <a:buFont typeface="Wingdings" panose="05000000000000000000" pitchFamily="2" charset="2"/>
              <a:buChar char="Ø"/>
            </a:pPr>
            <a:r>
              <a:rPr lang="en-GB" sz="1400" dirty="0" smtClean="0"/>
              <a:t>User defined tags</a:t>
            </a:r>
            <a:endParaRPr lang="en-GB" sz="1400" dirty="0"/>
          </a:p>
        </p:txBody>
      </p:sp>
    </p:spTree>
    <p:extLst>
      <p:ext uri="{BB962C8B-B14F-4D97-AF65-F5344CB8AC3E}">
        <p14:creationId xmlns:p14="http://schemas.microsoft.com/office/powerpoint/2010/main" val="21450237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OpsWork</a:t>
            </a:r>
            <a:endParaRPr lang="en-US" dirty="0"/>
          </a:p>
        </p:txBody>
      </p:sp>
      <p:sp>
        <p:nvSpPr>
          <p:cNvPr id="3" name="Content Placeholder 2"/>
          <p:cNvSpPr>
            <a:spLocks noGrp="1"/>
          </p:cNvSpPr>
          <p:nvPr>
            <p:ph idx="1"/>
          </p:nvPr>
        </p:nvSpPr>
        <p:spPr/>
        <p:txBody>
          <a:bodyPr>
            <a:normAutofit/>
          </a:bodyPr>
          <a:lstStyle/>
          <a:p>
            <a:r>
              <a:rPr lang="en-GB" sz="1400" dirty="0" err="1" smtClean="0"/>
              <a:t>Opswork</a:t>
            </a:r>
            <a:r>
              <a:rPr lang="en-GB" sz="1400" dirty="0" smtClean="0"/>
              <a:t> service can implement </a:t>
            </a:r>
            <a:r>
              <a:rPr lang="en-GB" sz="1400" b="1" dirty="0" smtClean="0"/>
              <a:t>Chef Recipes </a:t>
            </a:r>
            <a:endParaRPr lang="en-GB" sz="1400" b="1" dirty="0"/>
          </a:p>
        </p:txBody>
      </p:sp>
    </p:spTree>
    <p:extLst>
      <p:ext uri="{BB962C8B-B14F-4D97-AF65-F5344CB8AC3E}">
        <p14:creationId xmlns:p14="http://schemas.microsoft.com/office/powerpoint/2010/main" val="11616736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EMR</a:t>
            </a:r>
            <a:endParaRPr lang="en-US" dirty="0"/>
          </a:p>
        </p:txBody>
      </p:sp>
      <p:sp>
        <p:nvSpPr>
          <p:cNvPr id="3" name="Content Placeholder 2"/>
          <p:cNvSpPr>
            <a:spLocks noGrp="1"/>
          </p:cNvSpPr>
          <p:nvPr>
            <p:ph idx="1"/>
          </p:nvPr>
        </p:nvSpPr>
        <p:spPr/>
        <p:txBody>
          <a:bodyPr>
            <a:normAutofit/>
          </a:bodyPr>
          <a:lstStyle/>
          <a:p>
            <a:r>
              <a:rPr lang="en-GB" sz="1400" dirty="0" smtClean="0"/>
              <a:t>Use </a:t>
            </a:r>
            <a:r>
              <a:rPr lang="en-GB" sz="1400" b="1" dirty="0" smtClean="0"/>
              <a:t>split size </a:t>
            </a:r>
            <a:r>
              <a:rPr lang="en-GB" sz="1400" dirty="0" smtClean="0"/>
              <a:t>in the MapReduce job configuration, then adjust the number of simultaneous mapper tasks so that more tasks can be processed at once</a:t>
            </a:r>
            <a:endParaRPr lang="en-GB" sz="1400" b="1" dirty="0"/>
          </a:p>
        </p:txBody>
      </p:sp>
    </p:spTree>
    <p:extLst>
      <p:ext uri="{BB962C8B-B14F-4D97-AF65-F5344CB8AC3E}">
        <p14:creationId xmlns:p14="http://schemas.microsoft.com/office/powerpoint/2010/main" val="31554851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STS – Secure Token Service</a:t>
            </a:r>
            <a:endParaRPr lang="en-US" dirty="0"/>
          </a:p>
        </p:txBody>
      </p:sp>
      <p:sp>
        <p:nvSpPr>
          <p:cNvPr id="3" name="Content Placeholder 2"/>
          <p:cNvSpPr>
            <a:spLocks noGrp="1"/>
          </p:cNvSpPr>
          <p:nvPr>
            <p:ph idx="1"/>
          </p:nvPr>
        </p:nvSpPr>
        <p:spPr/>
        <p:txBody>
          <a:bodyPr>
            <a:normAutofit/>
          </a:bodyPr>
          <a:lstStyle/>
          <a:p>
            <a:r>
              <a:rPr lang="en-GB" sz="1400" b="1" dirty="0" err="1" smtClean="0"/>
              <a:t>AssumeRole</a:t>
            </a:r>
            <a:r>
              <a:rPr lang="en-GB" sz="1400" b="1" dirty="0" smtClean="0"/>
              <a:t>, </a:t>
            </a:r>
            <a:r>
              <a:rPr lang="en-GB" sz="1400" b="1" dirty="0" err="1" smtClean="0"/>
              <a:t>AssumeRoleWithSAML</a:t>
            </a:r>
            <a:r>
              <a:rPr lang="en-GB" sz="1400" b="1" dirty="0" smtClean="0"/>
              <a:t>, </a:t>
            </a:r>
            <a:r>
              <a:rPr lang="en-GB" sz="1400" b="1" dirty="0" err="1" smtClean="0"/>
              <a:t>AssumeRoleWithWebIdentity</a:t>
            </a:r>
            <a:r>
              <a:rPr lang="en-GB" sz="1400" dirty="0" smtClean="0"/>
              <a:t> – API actions or call in AWS STS return temporary security credentials with a default expiration time of one hour</a:t>
            </a:r>
            <a:endParaRPr lang="en-GB" sz="1400" dirty="0"/>
          </a:p>
        </p:txBody>
      </p:sp>
    </p:spTree>
    <p:extLst>
      <p:ext uri="{BB962C8B-B14F-4D97-AF65-F5344CB8AC3E}">
        <p14:creationId xmlns:p14="http://schemas.microsoft.com/office/powerpoint/2010/main" val="14927685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Components</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229600" cy="372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1293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Group</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i="1" dirty="0"/>
              <a:t>placement group</a:t>
            </a:r>
            <a:r>
              <a:rPr lang="en-GB" sz="1400" dirty="0"/>
              <a:t> is a logical grouping of instances </a:t>
            </a:r>
            <a:r>
              <a:rPr lang="en-GB" sz="1400" b="1" dirty="0">
                <a:solidFill>
                  <a:srgbClr val="FF0000"/>
                </a:solidFill>
              </a:rPr>
              <a:t>within a single Availability Zone</a:t>
            </a:r>
            <a:r>
              <a:rPr lang="en-GB" sz="1400" dirty="0"/>
              <a:t>. Placement groups are recommended for applications that benefit </a:t>
            </a:r>
            <a:r>
              <a:rPr lang="en-GB" sz="1400" b="1" dirty="0"/>
              <a:t>from low network latency, high network throughput, or both</a:t>
            </a:r>
            <a:r>
              <a:rPr lang="en-GB" sz="1400" dirty="0"/>
              <a:t>. To provide the lowest latency, and the highest packet-per-second network performance for your placement group, choose an instance type that supports enhanced networking.</a:t>
            </a:r>
          </a:p>
        </p:txBody>
      </p:sp>
    </p:spTree>
    <p:extLst>
      <p:ext uri="{BB962C8B-B14F-4D97-AF65-F5344CB8AC3E}">
        <p14:creationId xmlns:p14="http://schemas.microsoft.com/office/powerpoint/2010/main" val="3089397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dirty="0"/>
              <a:t>You can create a CloudWatch alarm that watches a single metric. The alarm performs one or more actions based on the value of the metric relative to a threshold over a number of time periods. The action can be an Amazon EC2 action, an Auto Scaling action, or a notification sent to an Amazon SNS topic.</a:t>
            </a:r>
          </a:p>
          <a:p>
            <a:pPr marL="0" indent="0">
              <a:buNone/>
            </a:pPr>
            <a:r>
              <a:rPr lang="en-GB" sz="1400" dirty="0"/>
              <a:t> </a:t>
            </a:r>
            <a:r>
              <a:rPr lang="en-GB" sz="1400" dirty="0" smtClean="0"/>
              <a:t>   An </a:t>
            </a:r>
            <a:r>
              <a:rPr lang="en-GB" sz="1400" dirty="0"/>
              <a:t>alarm has three possible states:</a:t>
            </a:r>
          </a:p>
          <a:p>
            <a:pPr>
              <a:buFont typeface="Wingdings" panose="05000000000000000000" pitchFamily="2" charset="2"/>
              <a:buChar char="Ø"/>
            </a:pPr>
            <a:r>
              <a:rPr lang="en-GB" sz="1400" b="1" i="1" dirty="0"/>
              <a:t>OK</a:t>
            </a:r>
            <a:r>
              <a:rPr lang="en-GB" sz="1400" dirty="0"/>
              <a:t>—The metric is within the defined threshold</a:t>
            </a:r>
          </a:p>
          <a:p>
            <a:pPr>
              <a:buFont typeface="Wingdings" panose="05000000000000000000" pitchFamily="2" charset="2"/>
              <a:buChar char="Ø"/>
            </a:pPr>
            <a:r>
              <a:rPr lang="en-GB" sz="1400" b="1" i="1" dirty="0"/>
              <a:t>ALARM</a:t>
            </a:r>
            <a:r>
              <a:rPr lang="en-GB" sz="1400" dirty="0"/>
              <a:t>—The metric is outside of the defined threshold</a:t>
            </a:r>
          </a:p>
          <a:p>
            <a:pPr>
              <a:buFont typeface="Wingdings" panose="05000000000000000000" pitchFamily="2" charset="2"/>
              <a:buChar char="Ø"/>
            </a:pPr>
            <a:r>
              <a:rPr lang="en-GB" sz="1400" b="1" i="1" dirty="0"/>
              <a:t>INSUFFICIENT_DATA</a:t>
            </a:r>
            <a:r>
              <a:rPr lang="en-GB" sz="1400" dirty="0"/>
              <a:t>—The alarm has just started, the metric is not available, or not enough data is available for the metric to determine the alarm state</a:t>
            </a:r>
          </a:p>
        </p:txBody>
      </p:sp>
    </p:spTree>
    <p:extLst>
      <p:ext uri="{BB962C8B-B14F-4D97-AF65-F5344CB8AC3E}">
        <p14:creationId xmlns:p14="http://schemas.microsoft.com/office/powerpoint/2010/main" val="3816719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Two types of namespaces</a:t>
            </a:r>
          </a:p>
          <a:p>
            <a:pPr lvl="1">
              <a:buFont typeface="Wingdings" panose="05000000000000000000" pitchFamily="2" charset="2"/>
              <a:buChar char="Ø"/>
            </a:pPr>
            <a:r>
              <a:rPr lang="en-GB" sz="1400" dirty="0" smtClean="0"/>
              <a:t>Custom Namespace</a:t>
            </a:r>
          </a:p>
          <a:p>
            <a:pPr lvl="1">
              <a:buFont typeface="Wingdings" panose="05000000000000000000" pitchFamily="2" charset="2"/>
              <a:buChar char="Ø"/>
            </a:pPr>
            <a:r>
              <a:rPr lang="en-GB" sz="1400" dirty="0" smtClean="0"/>
              <a:t>AWS Namespace</a:t>
            </a:r>
          </a:p>
          <a:p>
            <a:pPr marL="274320" lvl="1" indent="0">
              <a:buNone/>
            </a:pPr>
            <a:endParaRPr lang="en-GB" sz="1400" dirty="0"/>
          </a:p>
          <a:p>
            <a:r>
              <a:rPr lang="en-GB" sz="1400" b="1" dirty="0" smtClean="0"/>
              <a:t>Types of monitoring</a:t>
            </a:r>
          </a:p>
          <a:p>
            <a:pPr lvl="1">
              <a:buFont typeface="Wingdings" panose="05000000000000000000" pitchFamily="2" charset="2"/>
              <a:buChar char="Ø"/>
            </a:pPr>
            <a:r>
              <a:rPr lang="en-GB" sz="1400" dirty="0" smtClean="0"/>
              <a:t>Basic Monitoring		every 5 Minutes</a:t>
            </a:r>
            <a:endParaRPr lang="en-GB" sz="1400" dirty="0"/>
          </a:p>
          <a:p>
            <a:pPr lvl="1">
              <a:buFont typeface="Wingdings" panose="05000000000000000000" pitchFamily="2" charset="2"/>
              <a:buChar char="Ø"/>
            </a:pPr>
            <a:r>
              <a:rPr lang="en-GB" sz="1400" dirty="0" smtClean="0"/>
              <a:t>Detailed Monitoring	every 1 minute</a:t>
            </a:r>
          </a:p>
          <a:p>
            <a:pPr lvl="1">
              <a:buFont typeface="Wingdings" panose="05000000000000000000" pitchFamily="2" charset="2"/>
              <a:buChar char="Ø"/>
            </a:pPr>
            <a:endParaRPr lang="en-GB" sz="1400" dirty="0"/>
          </a:p>
          <a:p>
            <a:r>
              <a:rPr lang="en-GB" sz="1400" b="1" dirty="0" smtClean="0"/>
              <a:t>CloudWatch logs can monitor:-</a:t>
            </a:r>
          </a:p>
          <a:p>
            <a:pPr lvl="1"/>
            <a:r>
              <a:rPr lang="en-GB" sz="1400" dirty="0" smtClean="0"/>
              <a:t>Application generated log files</a:t>
            </a:r>
          </a:p>
          <a:p>
            <a:pPr lvl="1"/>
            <a:r>
              <a:rPr lang="en-GB" sz="1400" dirty="0" smtClean="0"/>
              <a:t>OS generated log files</a:t>
            </a:r>
          </a:p>
          <a:p>
            <a:pPr lvl="1"/>
            <a:r>
              <a:rPr lang="en-GB" sz="1400" dirty="0" smtClean="0"/>
              <a:t>Any other messages of interest</a:t>
            </a:r>
          </a:p>
          <a:p>
            <a:pPr lvl="1"/>
            <a:endParaRPr lang="en-GB" sz="1400" dirty="0"/>
          </a:p>
          <a:p>
            <a:r>
              <a:rPr lang="en-GB" sz="1400" b="1" dirty="0"/>
              <a:t>When you </a:t>
            </a:r>
            <a:r>
              <a:rPr lang="en-GB" sz="1400" b="1" dirty="0">
                <a:solidFill>
                  <a:srgbClr val="FF0000"/>
                </a:solidFill>
              </a:rPr>
              <a:t>recover</a:t>
            </a:r>
            <a:r>
              <a:rPr lang="en-GB" sz="1400" b="1" dirty="0"/>
              <a:t> an EC2 instance using CloudWatch Alarm, what happens to the </a:t>
            </a:r>
            <a:r>
              <a:rPr lang="en-GB" sz="1400" b="1" dirty="0" smtClean="0"/>
              <a:t>instance? </a:t>
            </a:r>
            <a:r>
              <a:rPr lang="en-GB" sz="1400" dirty="0" smtClean="0"/>
              <a:t>Instance is moved to a different physical host. Instance has </a:t>
            </a:r>
            <a:r>
              <a:rPr lang="en-GB" sz="1400" b="1" dirty="0" smtClean="0">
                <a:solidFill>
                  <a:srgbClr val="00B050"/>
                </a:solidFill>
              </a:rPr>
              <a:t>same metadata including public IP address</a:t>
            </a:r>
          </a:p>
          <a:p>
            <a:r>
              <a:rPr lang="en-GB" sz="1400" dirty="0"/>
              <a:t>Alarm is associated with one </a:t>
            </a:r>
            <a:r>
              <a:rPr lang="en-GB" sz="1400" dirty="0" smtClean="0"/>
              <a:t>metric</a:t>
            </a:r>
          </a:p>
          <a:p>
            <a:r>
              <a:rPr lang="en-GB" sz="1400" b="1" dirty="0" smtClean="0"/>
              <a:t>9 dimensions and 1 metric </a:t>
            </a:r>
            <a:endParaRPr lang="en-GB" sz="1400" b="1" dirty="0"/>
          </a:p>
          <a:p>
            <a:pPr lvl="1">
              <a:buFont typeface="Wingdings" panose="05000000000000000000" pitchFamily="2" charset="2"/>
              <a:buChar char="Ø"/>
            </a:pPr>
            <a:endParaRPr lang="en-GB" sz="1400" dirty="0"/>
          </a:p>
          <a:p>
            <a:endParaRPr lang="en-GB" sz="1400" dirty="0" smtClean="0"/>
          </a:p>
          <a:p>
            <a:endParaRPr lang="en-GB" sz="1400" dirty="0"/>
          </a:p>
          <a:p>
            <a:pPr marL="274320" lvl="1" indent="0">
              <a:buNone/>
            </a:pPr>
            <a:endParaRPr lang="en-GB" sz="1400" dirty="0"/>
          </a:p>
        </p:txBody>
      </p:sp>
    </p:spTree>
    <p:extLst>
      <p:ext uri="{BB962C8B-B14F-4D97-AF65-F5344CB8AC3E}">
        <p14:creationId xmlns:p14="http://schemas.microsoft.com/office/powerpoint/2010/main" val="2556729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Memory usage metric – </a:t>
            </a:r>
            <a:r>
              <a:rPr lang="en-GB" sz="1400" dirty="0" smtClean="0"/>
              <a:t>requires custom CloudWatch metrics</a:t>
            </a:r>
          </a:p>
          <a:p>
            <a:pPr lvl="1">
              <a:buFont typeface="Wingdings" panose="05000000000000000000" pitchFamily="2" charset="2"/>
              <a:buChar char="Ø"/>
            </a:pPr>
            <a:endParaRPr lang="en-GB" sz="1400" dirty="0" smtClean="0"/>
          </a:p>
          <a:p>
            <a:endParaRPr lang="en-GB" sz="1400" dirty="0" smtClean="0"/>
          </a:p>
          <a:p>
            <a:endParaRPr lang="en-GB" sz="1400" dirty="0" smtClean="0"/>
          </a:p>
          <a:p>
            <a:pPr marL="274320" lvl="1" indent="0">
              <a:buNone/>
            </a:pPr>
            <a:endParaRPr lang="en-GB" sz="1400" dirty="0"/>
          </a:p>
        </p:txBody>
      </p:sp>
    </p:spTree>
    <p:extLst>
      <p:ext uri="{BB962C8B-B14F-4D97-AF65-F5344CB8AC3E}">
        <p14:creationId xmlns:p14="http://schemas.microsoft.com/office/powerpoint/2010/main" val="29457660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15617</TotalTime>
  <Words>2132</Words>
  <Application>Microsoft Office PowerPoint</Application>
  <PresentationFormat>On-screen Show (4:3)</PresentationFormat>
  <Paragraphs>225</Paragraphs>
  <Slides>44</Slides>
  <Notes>2</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Clarity</vt:lpstr>
      <vt:lpstr>AWS Solution Architect</vt:lpstr>
      <vt:lpstr>VPC</vt:lpstr>
      <vt:lpstr>VPC</vt:lpstr>
      <vt:lpstr>VPC</vt:lpstr>
      <vt:lpstr>VPC Components</vt:lpstr>
      <vt:lpstr>Placement Group</vt:lpstr>
      <vt:lpstr>CloudWatch</vt:lpstr>
      <vt:lpstr>CloudWatch</vt:lpstr>
      <vt:lpstr>CloudWatch</vt:lpstr>
      <vt:lpstr>CloudWatch Metrics</vt:lpstr>
      <vt:lpstr>SQS</vt:lpstr>
      <vt:lpstr>SQS</vt:lpstr>
      <vt:lpstr>Auto Scaling</vt:lpstr>
      <vt:lpstr>Auto Scaling</vt:lpstr>
      <vt:lpstr>Elastic IP Address</vt:lpstr>
      <vt:lpstr>CloudTrail</vt:lpstr>
      <vt:lpstr>Amazon RDS</vt:lpstr>
      <vt:lpstr>Amazon RDS</vt:lpstr>
      <vt:lpstr>Subnet</vt:lpstr>
      <vt:lpstr>Storage</vt:lpstr>
      <vt:lpstr>Storage Gateway</vt:lpstr>
      <vt:lpstr>CloudFront - CDN </vt:lpstr>
      <vt:lpstr>CloudFront - Distribution</vt:lpstr>
      <vt:lpstr>CloudFront - Setup</vt:lpstr>
      <vt:lpstr>CloudFront</vt:lpstr>
      <vt:lpstr>CloudFormation</vt:lpstr>
      <vt:lpstr>ELB</vt:lpstr>
      <vt:lpstr>EC2</vt:lpstr>
      <vt:lpstr>Route 53</vt:lpstr>
      <vt:lpstr>IAM</vt:lpstr>
      <vt:lpstr>Bastion Host</vt:lpstr>
      <vt:lpstr>Network ACL</vt:lpstr>
      <vt:lpstr>Security Groups</vt:lpstr>
      <vt:lpstr>S3</vt:lpstr>
      <vt:lpstr>Glacier</vt:lpstr>
      <vt:lpstr>SES</vt:lpstr>
      <vt:lpstr>Lambda</vt:lpstr>
      <vt:lpstr>Redshift</vt:lpstr>
      <vt:lpstr>SWF</vt:lpstr>
      <vt:lpstr>AMI</vt:lpstr>
      <vt:lpstr>OpsWork</vt:lpstr>
      <vt:lpstr>EMR</vt:lpstr>
      <vt:lpstr>STS – Secure Token Service</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753</cp:revision>
  <dcterms:created xsi:type="dcterms:W3CDTF">2016-02-28T16:32:10Z</dcterms:created>
  <dcterms:modified xsi:type="dcterms:W3CDTF">2017-07-31T21:01:55Z</dcterms:modified>
</cp:coreProperties>
</file>