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9"/>
  </p:notesMasterIdLst>
  <p:sldIdLst>
    <p:sldId id="256" r:id="rId2"/>
    <p:sldId id="373" r:id="rId3"/>
    <p:sldId id="374" r:id="rId4"/>
    <p:sldId id="375" r:id="rId5"/>
    <p:sldId id="376" r:id="rId6"/>
    <p:sldId id="377" r:id="rId7"/>
    <p:sldId id="378" r:id="rId8"/>
    <p:sldId id="379" r:id="rId9"/>
    <p:sldId id="380" r:id="rId10"/>
    <p:sldId id="381" r:id="rId11"/>
    <p:sldId id="382" r:id="rId12"/>
    <p:sldId id="384" r:id="rId13"/>
    <p:sldId id="383" r:id="rId14"/>
    <p:sldId id="385" r:id="rId15"/>
    <p:sldId id="386" r:id="rId16"/>
    <p:sldId id="387" r:id="rId17"/>
    <p:sldId id="269"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mpath Kumar" initials="SK"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46" autoAdjust="0"/>
    <p:restoredTop sz="87550" autoAdjust="0"/>
  </p:normalViewPr>
  <p:slideViewPr>
    <p:cSldViewPr>
      <p:cViewPr varScale="1">
        <p:scale>
          <a:sx n="114" d="100"/>
          <a:sy n="114" d="100"/>
        </p:scale>
        <p:origin x="1768" y="16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500CC2-B2B2-4C5E-B2DB-AB390A470EA1}" type="datetimeFigureOut">
              <a:rPr lang="en-GB" smtClean="0"/>
              <a:t>07/12/2018</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0AF7CB-9F6B-45E2-A674-C11D9BA90EBA}" type="slidenum">
              <a:rPr lang="en-GB" smtClean="0"/>
              <a:t>‹#›</a:t>
            </a:fld>
            <a:endParaRPr lang="en-GB"/>
          </a:p>
        </p:txBody>
      </p:sp>
    </p:spTree>
    <p:extLst>
      <p:ext uri="{BB962C8B-B14F-4D97-AF65-F5344CB8AC3E}">
        <p14:creationId xmlns:p14="http://schemas.microsoft.com/office/powerpoint/2010/main" val="2101179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80AF7CB-9F6B-45E2-A674-C11D9BA90EBA}" type="slidenum">
              <a:rPr lang="en-GB" smtClean="0"/>
              <a:t>1</a:t>
            </a:fld>
            <a:endParaRPr lang="en-GB"/>
          </a:p>
        </p:txBody>
      </p:sp>
    </p:spTree>
    <p:extLst>
      <p:ext uri="{BB962C8B-B14F-4D97-AF65-F5344CB8AC3E}">
        <p14:creationId xmlns:p14="http://schemas.microsoft.com/office/powerpoint/2010/main" val="18977497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64CD8ED-4DC0-4871-80D6-2E57B779E393}" type="datetime1">
              <a:rPr lang="en-US" smtClean="0"/>
              <a:t>12/7/18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4161E9-A9F7-4677-9FA9-680E6D35AA1C}" type="datetime1">
              <a:rPr lang="en-US" smtClean="0"/>
              <a:t>12/7/18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01F1B8-DD1B-4E00-A314-6CCBF5544006}" type="datetime1">
              <a:rPr lang="en-US" smtClean="0"/>
              <a:t>12/7/18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0EE9FA0-450A-4DB0-B0AB-18DB89D35454}" type="datetime1">
              <a:rPr lang="en-US" smtClean="0"/>
              <a:t>12/7/18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C56B97-FC1B-427F-9B0E-93A386441B29}" type="datetime1">
              <a:rPr lang="en-US" smtClean="0"/>
              <a:t>12/7/18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E68E21-8370-4363-AC28-7FE6E76E54B1}" type="datetime1">
              <a:rPr lang="en-US" smtClean="0"/>
              <a:t>12/7/18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21D7F6-C620-4327-ABD6-5649DCCC9D7B}" type="datetime1">
              <a:rPr lang="en-US" smtClean="0"/>
              <a:t>12/7/18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3BE448-F768-4AC5-8094-8F17F27BA907}"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586EC62-343A-4449-AB6B-1C2E9E026A90}" type="datetime1">
              <a:rPr lang="en-US" smtClean="0"/>
              <a:t>12/7/18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96258A-B4CB-4F23-A4C0-6DF70BD096AD}" type="datetime1">
              <a:rPr lang="en-US" smtClean="0"/>
              <a:t>12/7/18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51703E-8549-44B6-9C94-90BF3B139E17}" type="datetime1">
              <a:rPr lang="en-US" smtClean="0"/>
              <a:t>12/7/18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6A5A91-5E4B-4C78-B9D4-B8726E898A2C}" type="datetime1">
              <a:rPr lang="en-US" smtClean="0"/>
              <a:t>12/7/18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773D8793-05E7-4BFA-9CED-8F335001F9D9}" type="datetime1">
              <a:rPr lang="en-US" smtClean="0"/>
              <a:t>12/7/18</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CF3BE448-F768-4AC5-8094-8F17F27BA90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docs.aws.amazon.com/AmazonVPC/latest/UserGuide/VPC_Scenario2.html" TargetMode="External"/><Relationship Id="rId2" Type="http://schemas.openxmlformats.org/officeDocument/2006/relationships/hyperlink" Target="http://docs.aws.amazon.com/AmazonVPC/latest/UserGuide/default-vpc.html" TargetMode="External"/><Relationship Id="rId1" Type="http://schemas.openxmlformats.org/officeDocument/2006/relationships/slideLayout" Target="../slideLayouts/slideLayout2.xml"/><Relationship Id="rId5" Type="http://schemas.openxmlformats.org/officeDocument/2006/relationships/hyperlink" Target="https://d0.awsstatic.com/whitepapers/AWS_Cloud_Best_Practices.pdf" TargetMode="External"/><Relationship Id="rId4" Type="http://schemas.openxmlformats.org/officeDocument/2006/relationships/hyperlink" Target="https://fourteenislands.io/2015/06/aws-certified-sysops-administrator-associate-level-sample-exam-questions-and-answer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AWS Solution Architect</a:t>
            </a:r>
          </a:p>
        </p:txBody>
      </p:sp>
      <p:sp>
        <p:nvSpPr>
          <p:cNvPr id="3" name="Slide Number Placeholder 2"/>
          <p:cNvSpPr>
            <a:spLocks noGrp="1"/>
          </p:cNvSpPr>
          <p:nvPr>
            <p:ph type="sldNum" sz="quarter" idx="12"/>
          </p:nvPr>
        </p:nvSpPr>
        <p:spPr/>
        <p:txBody>
          <a:bodyPr/>
          <a:lstStyle/>
          <a:p>
            <a:fld id="{CF3BE448-F768-4AC5-8094-8F17F27BA907}" type="slidenum">
              <a:rPr lang="en-US" smtClean="0"/>
              <a:t>1</a:t>
            </a:fld>
            <a:endParaRPr lang="en-US"/>
          </a:p>
        </p:txBody>
      </p:sp>
    </p:spTree>
    <p:extLst>
      <p:ext uri="{BB962C8B-B14F-4D97-AF65-F5344CB8AC3E}">
        <p14:creationId xmlns:p14="http://schemas.microsoft.com/office/powerpoint/2010/main" val="448943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OpsWorks</a:t>
            </a:r>
            <a:endParaRPr lang="en-US" dirty="0"/>
          </a:p>
        </p:txBody>
      </p:sp>
      <p:sp>
        <p:nvSpPr>
          <p:cNvPr id="4" name="Slide Number Placeholder 3"/>
          <p:cNvSpPr>
            <a:spLocks noGrp="1"/>
          </p:cNvSpPr>
          <p:nvPr>
            <p:ph type="sldNum" sz="quarter" idx="12"/>
          </p:nvPr>
        </p:nvSpPr>
        <p:spPr/>
        <p:txBody>
          <a:bodyPr/>
          <a:lstStyle/>
          <a:p>
            <a:fld id="{CF3BE448-F768-4AC5-8094-8F17F27BA907}" type="slidenum">
              <a:rPr lang="en-US" smtClean="0"/>
              <a:t>10</a:t>
            </a:fld>
            <a:endParaRPr lang="en-US"/>
          </a:p>
        </p:txBody>
      </p:sp>
      <p:sp>
        <p:nvSpPr>
          <p:cNvPr id="6" name="TextBox 5"/>
          <p:cNvSpPr txBox="1"/>
          <p:nvPr/>
        </p:nvSpPr>
        <p:spPr>
          <a:xfrm>
            <a:off x="611560" y="1556792"/>
            <a:ext cx="8064896" cy="646331"/>
          </a:xfrm>
          <a:prstGeom prst="rect">
            <a:avLst/>
          </a:prstGeom>
          <a:noFill/>
        </p:spPr>
        <p:txBody>
          <a:bodyPr wrap="square" rtlCol="0">
            <a:spAutoFit/>
          </a:bodyPr>
          <a:lstStyle/>
          <a:p>
            <a:pPr marL="285750" indent="-285750">
              <a:buFont typeface="Arial"/>
              <a:buChar char="•"/>
            </a:pPr>
            <a:r>
              <a:rPr lang="en-US" dirty="0"/>
              <a:t>Configuration Management Platform</a:t>
            </a:r>
          </a:p>
          <a:p>
            <a:pPr marL="285750" indent="-285750">
              <a:buFont typeface="Arial"/>
              <a:buChar char="•"/>
            </a:pPr>
            <a:r>
              <a:rPr lang="en-US" dirty="0"/>
              <a:t>Stack, Layers </a:t>
            </a:r>
            <a:r>
              <a:rPr lang="en-US"/>
              <a:t>and Recipes</a:t>
            </a:r>
            <a:endParaRPr lang="en-US" dirty="0"/>
          </a:p>
        </p:txBody>
      </p:sp>
    </p:spTree>
    <p:extLst>
      <p:ext uri="{BB962C8B-B14F-4D97-AF65-F5344CB8AC3E}">
        <p14:creationId xmlns:p14="http://schemas.microsoft.com/office/powerpoint/2010/main" val="3136414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Stateless Application</a:t>
            </a:r>
            <a:endParaRPr lang="en-US" dirty="0"/>
          </a:p>
        </p:txBody>
      </p:sp>
      <p:sp>
        <p:nvSpPr>
          <p:cNvPr id="4" name="Slide Number Placeholder 3"/>
          <p:cNvSpPr>
            <a:spLocks noGrp="1"/>
          </p:cNvSpPr>
          <p:nvPr>
            <p:ph type="sldNum" sz="quarter" idx="12"/>
          </p:nvPr>
        </p:nvSpPr>
        <p:spPr/>
        <p:txBody>
          <a:bodyPr/>
          <a:lstStyle/>
          <a:p>
            <a:fld id="{CF3BE448-F768-4AC5-8094-8F17F27BA907}" type="slidenum">
              <a:rPr lang="en-US" smtClean="0"/>
              <a:t>11</a:t>
            </a:fld>
            <a:endParaRPr lang="en-US"/>
          </a:p>
        </p:txBody>
      </p:sp>
      <p:sp>
        <p:nvSpPr>
          <p:cNvPr id="6" name="TextBox 5"/>
          <p:cNvSpPr txBox="1"/>
          <p:nvPr/>
        </p:nvSpPr>
        <p:spPr>
          <a:xfrm>
            <a:off x="611560" y="1556792"/>
            <a:ext cx="8064896" cy="369332"/>
          </a:xfrm>
          <a:prstGeom prst="rect">
            <a:avLst/>
          </a:prstGeom>
          <a:noFill/>
        </p:spPr>
        <p:txBody>
          <a:bodyPr wrap="square" rtlCol="0">
            <a:spAutoFit/>
          </a:bodyPr>
          <a:lstStyle/>
          <a:p>
            <a:pPr marL="285750" indent="-285750">
              <a:buFont typeface="Arial"/>
              <a:buChar char="•"/>
            </a:pPr>
            <a:r>
              <a:rPr lang="en-US" dirty="0"/>
              <a:t>Stateless applications can scale horizontally </a:t>
            </a:r>
          </a:p>
        </p:txBody>
      </p:sp>
    </p:spTree>
    <p:extLst>
      <p:ext uri="{BB962C8B-B14F-4D97-AF65-F5344CB8AC3E}">
        <p14:creationId xmlns:p14="http://schemas.microsoft.com/office/powerpoint/2010/main" val="1562825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Stateful Application</a:t>
            </a:r>
            <a:endParaRPr lang="en-US" dirty="0"/>
          </a:p>
        </p:txBody>
      </p:sp>
      <p:sp>
        <p:nvSpPr>
          <p:cNvPr id="4" name="Slide Number Placeholder 3"/>
          <p:cNvSpPr>
            <a:spLocks noGrp="1"/>
          </p:cNvSpPr>
          <p:nvPr>
            <p:ph type="sldNum" sz="quarter" idx="12"/>
          </p:nvPr>
        </p:nvSpPr>
        <p:spPr/>
        <p:txBody>
          <a:bodyPr/>
          <a:lstStyle/>
          <a:p>
            <a:fld id="{CF3BE448-F768-4AC5-8094-8F17F27BA907}" type="slidenum">
              <a:rPr lang="en-US" smtClean="0"/>
              <a:t>12</a:t>
            </a:fld>
            <a:endParaRPr lang="en-US"/>
          </a:p>
        </p:txBody>
      </p:sp>
      <p:sp>
        <p:nvSpPr>
          <p:cNvPr id="6" name="TextBox 5"/>
          <p:cNvSpPr txBox="1"/>
          <p:nvPr/>
        </p:nvSpPr>
        <p:spPr>
          <a:xfrm>
            <a:off x="611560" y="1556792"/>
            <a:ext cx="8064896" cy="1200329"/>
          </a:xfrm>
          <a:prstGeom prst="rect">
            <a:avLst/>
          </a:prstGeom>
          <a:noFill/>
        </p:spPr>
        <p:txBody>
          <a:bodyPr wrap="square" rtlCol="0">
            <a:spAutoFit/>
          </a:bodyPr>
          <a:lstStyle/>
          <a:p>
            <a:pPr marL="285750" indent="-285750">
              <a:buFont typeface="Arial"/>
              <a:buChar char="•"/>
            </a:pPr>
            <a:r>
              <a:rPr lang="en-US" dirty="0"/>
              <a:t>Stateful application – Session information can be stored in DynamoDB  </a:t>
            </a:r>
          </a:p>
          <a:p>
            <a:pPr marL="285750" indent="-285750">
              <a:buFont typeface="Arial"/>
              <a:buChar char="•"/>
            </a:pPr>
            <a:r>
              <a:rPr lang="en-US" dirty="0"/>
              <a:t>Files – S3 or EFS can be used to store large files</a:t>
            </a:r>
          </a:p>
          <a:p>
            <a:pPr marL="285750" indent="-285750">
              <a:buFont typeface="Arial"/>
              <a:buChar char="•"/>
            </a:pPr>
            <a:r>
              <a:rPr lang="en-US" dirty="0"/>
              <a:t>You can use </a:t>
            </a:r>
            <a:r>
              <a:rPr lang="en-US" dirty="0">
                <a:solidFill>
                  <a:srgbClr val="FF0000"/>
                </a:solidFill>
              </a:rPr>
              <a:t>AWS Step Functions </a:t>
            </a:r>
            <a:r>
              <a:rPr lang="en-US" dirty="0"/>
              <a:t>to centrally store execution history and make these workloads stateless</a:t>
            </a:r>
          </a:p>
        </p:txBody>
      </p:sp>
    </p:spTree>
    <p:extLst>
      <p:ext uri="{BB962C8B-B14F-4D97-AF65-F5344CB8AC3E}">
        <p14:creationId xmlns:p14="http://schemas.microsoft.com/office/powerpoint/2010/main" val="1504741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Multiple Nodes</a:t>
            </a:r>
            <a:endParaRPr lang="en-US" dirty="0"/>
          </a:p>
        </p:txBody>
      </p:sp>
      <p:sp>
        <p:nvSpPr>
          <p:cNvPr id="4" name="Slide Number Placeholder 3"/>
          <p:cNvSpPr>
            <a:spLocks noGrp="1"/>
          </p:cNvSpPr>
          <p:nvPr>
            <p:ph type="sldNum" sz="quarter" idx="12"/>
          </p:nvPr>
        </p:nvSpPr>
        <p:spPr/>
        <p:txBody>
          <a:bodyPr/>
          <a:lstStyle/>
          <a:p>
            <a:fld id="{CF3BE448-F768-4AC5-8094-8F17F27BA907}" type="slidenum">
              <a:rPr lang="en-US" smtClean="0"/>
              <a:t>13</a:t>
            </a:fld>
            <a:endParaRPr lang="en-US"/>
          </a:p>
        </p:txBody>
      </p:sp>
      <p:sp>
        <p:nvSpPr>
          <p:cNvPr id="6" name="TextBox 5"/>
          <p:cNvSpPr txBox="1"/>
          <p:nvPr/>
        </p:nvSpPr>
        <p:spPr>
          <a:xfrm>
            <a:off x="611560" y="1556792"/>
            <a:ext cx="8064896" cy="2862323"/>
          </a:xfrm>
          <a:prstGeom prst="rect">
            <a:avLst/>
          </a:prstGeom>
          <a:noFill/>
        </p:spPr>
        <p:txBody>
          <a:bodyPr wrap="square" rtlCol="0">
            <a:spAutoFit/>
          </a:bodyPr>
          <a:lstStyle/>
          <a:p>
            <a:pPr marL="285750" indent="-285750">
              <a:buFont typeface="Arial"/>
              <a:buChar char="•"/>
            </a:pPr>
            <a:r>
              <a:rPr lang="en-US" b="1" dirty="0">
                <a:solidFill>
                  <a:srgbClr val="FF0000"/>
                </a:solidFill>
              </a:rPr>
              <a:t>Push or Pull </a:t>
            </a:r>
            <a:r>
              <a:rPr lang="en-US" dirty="0"/>
              <a:t>model can be used to distribute loads to multiple nodes in the environment</a:t>
            </a:r>
          </a:p>
          <a:p>
            <a:pPr marL="285750" indent="-285750">
              <a:buFont typeface="Arial"/>
              <a:buChar char="•"/>
            </a:pPr>
            <a:r>
              <a:rPr lang="en-US" dirty="0"/>
              <a:t>Pull model – asynchronous or event driven solution</a:t>
            </a:r>
          </a:p>
          <a:p>
            <a:pPr marL="285750" indent="-285750">
              <a:buFont typeface="Arial"/>
              <a:buChar char="•"/>
            </a:pPr>
            <a:r>
              <a:rPr lang="en-US" dirty="0"/>
              <a:t>Network load balancer operates at Layer 4 of OSI model</a:t>
            </a:r>
          </a:p>
          <a:p>
            <a:pPr marL="285750" indent="-285750">
              <a:buFont typeface="Arial"/>
              <a:buChar char="•"/>
            </a:pPr>
            <a:r>
              <a:rPr lang="en-US" dirty="0"/>
              <a:t>Application load balancer operates at Layer 7 of OSI model</a:t>
            </a:r>
          </a:p>
          <a:p>
            <a:pPr marL="285750" indent="-285750">
              <a:buFont typeface="Arial"/>
              <a:buChar char="•"/>
            </a:pPr>
            <a:r>
              <a:rPr lang="en-US" dirty="0"/>
              <a:t>Route 53 can be used to implement the DNS round robin. This approach doesn’t work well with elasticity. This is because even if you can set low time to live (TTL) values for your DNS records, caching DNS resolvers are outside the control of Amazon Route 53 and might not always respect your settings.</a:t>
            </a:r>
          </a:p>
        </p:txBody>
      </p:sp>
    </p:spTree>
    <p:extLst>
      <p:ext uri="{BB962C8B-B14F-4D97-AF65-F5344CB8AC3E}">
        <p14:creationId xmlns:p14="http://schemas.microsoft.com/office/powerpoint/2010/main" val="737559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Autoscaling</a:t>
            </a:r>
            <a:endParaRPr lang="en-US" dirty="0"/>
          </a:p>
        </p:txBody>
      </p:sp>
      <p:sp>
        <p:nvSpPr>
          <p:cNvPr id="4" name="Slide Number Placeholder 3"/>
          <p:cNvSpPr>
            <a:spLocks noGrp="1"/>
          </p:cNvSpPr>
          <p:nvPr>
            <p:ph type="sldNum" sz="quarter" idx="12"/>
          </p:nvPr>
        </p:nvSpPr>
        <p:spPr/>
        <p:txBody>
          <a:bodyPr/>
          <a:lstStyle/>
          <a:p>
            <a:fld id="{CF3BE448-F768-4AC5-8094-8F17F27BA907}" type="slidenum">
              <a:rPr lang="en-US" smtClean="0"/>
              <a:t>14</a:t>
            </a:fld>
            <a:endParaRPr lang="en-US"/>
          </a:p>
        </p:txBody>
      </p:sp>
      <p:sp>
        <p:nvSpPr>
          <p:cNvPr id="6" name="TextBox 5"/>
          <p:cNvSpPr txBox="1"/>
          <p:nvPr/>
        </p:nvSpPr>
        <p:spPr>
          <a:xfrm>
            <a:off x="611560" y="1556792"/>
            <a:ext cx="8064896" cy="369332"/>
          </a:xfrm>
          <a:prstGeom prst="rect">
            <a:avLst/>
          </a:prstGeom>
          <a:noFill/>
        </p:spPr>
        <p:txBody>
          <a:bodyPr wrap="square" rtlCol="0">
            <a:spAutoFit/>
          </a:bodyPr>
          <a:lstStyle/>
          <a:p>
            <a:pPr marL="285750" indent="-285750">
              <a:buFont typeface="Arial"/>
              <a:buChar char="•"/>
            </a:pPr>
            <a:r>
              <a:rPr lang="en-US" dirty="0" err="1"/>
              <a:t>GroupTotalInstance</a:t>
            </a:r>
            <a:r>
              <a:rPr lang="en-US" dirty="0"/>
              <a:t> – total number of instances in auto scaling group</a:t>
            </a:r>
          </a:p>
        </p:txBody>
      </p:sp>
    </p:spTree>
    <p:extLst>
      <p:ext uri="{BB962C8B-B14F-4D97-AF65-F5344CB8AC3E}">
        <p14:creationId xmlns:p14="http://schemas.microsoft.com/office/powerpoint/2010/main" val="19694678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ELB</a:t>
            </a:r>
            <a:endParaRPr lang="en-US" dirty="0"/>
          </a:p>
        </p:txBody>
      </p:sp>
      <p:sp>
        <p:nvSpPr>
          <p:cNvPr id="4" name="Slide Number Placeholder 3"/>
          <p:cNvSpPr>
            <a:spLocks noGrp="1"/>
          </p:cNvSpPr>
          <p:nvPr>
            <p:ph type="sldNum" sz="quarter" idx="12"/>
          </p:nvPr>
        </p:nvSpPr>
        <p:spPr/>
        <p:txBody>
          <a:bodyPr/>
          <a:lstStyle/>
          <a:p>
            <a:fld id="{CF3BE448-F768-4AC5-8094-8F17F27BA907}" type="slidenum">
              <a:rPr lang="en-US" smtClean="0"/>
              <a:t>15</a:t>
            </a:fld>
            <a:endParaRPr lang="en-US"/>
          </a:p>
        </p:txBody>
      </p:sp>
      <p:sp>
        <p:nvSpPr>
          <p:cNvPr id="6" name="TextBox 5"/>
          <p:cNvSpPr txBox="1"/>
          <p:nvPr/>
        </p:nvSpPr>
        <p:spPr>
          <a:xfrm>
            <a:off x="611560" y="1556792"/>
            <a:ext cx="8064896" cy="369332"/>
          </a:xfrm>
          <a:prstGeom prst="rect">
            <a:avLst/>
          </a:prstGeom>
          <a:noFill/>
        </p:spPr>
        <p:txBody>
          <a:bodyPr wrap="square" rtlCol="0">
            <a:spAutoFit/>
          </a:bodyPr>
          <a:lstStyle/>
          <a:p>
            <a:pPr marL="285750" indent="-285750">
              <a:buFont typeface="Arial"/>
              <a:buChar char="•"/>
            </a:pPr>
            <a:r>
              <a:rPr lang="en-US" dirty="0"/>
              <a:t>ELB doesn’t support the </a:t>
            </a:r>
            <a:r>
              <a:rPr lang="en-US" dirty="0">
                <a:solidFill>
                  <a:srgbClr val="FF0000"/>
                </a:solidFill>
              </a:rPr>
              <a:t>TLS v1.3</a:t>
            </a:r>
          </a:p>
        </p:txBody>
      </p:sp>
    </p:spTree>
    <p:extLst>
      <p:ext uri="{BB962C8B-B14F-4D97-AF65-F5344CB8AC3E}">
        <p14:creationId xmlns:p14="http://schemas.microsoft.com/office/powerpoint/2010/main" val="35711215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RDS</a:t>
            </a:r>
            <a:endParaRPr lang="en-US" dirty="0"/>
          </a:p>
        </p:txBody>
      </p:sp>
      <p:sp>
        <p:nvSpPr>
          <p:cNvPr id="4" name="Slide Number Placeholder 3"/>
          <p:cNvSpPr>
            <a:spLocks noGrp="1"/>
          </p:cNvSpPr>
          <p:nvPr>
            <p:ph type="sldNum" sz="quarter" idx="12"/>
          </p:nvPr>
        </p:nvSpPr>
        <p:spPr/>
        <p:txBody>
          <a:bodyPr/>
          <a:lstStyle/>
          <a:p>
            <a:fld id="{CF3BE448-F768-4AC5-8094-8F17F27BA907}" type="slidenum">
              <a:rPr lang="en-US" smtClean="0"/>
              <a:t>16</a:t>
            </a:fld>
            <a:endParaRPr lang="en-US"/>
          </a:p>
        </p:txBody>
      </p:sp>
      <p:sp>
        <p:nvSpPr>
          <p:cNvPr id="6" name="TextBox 5"/>
          <p:cNvSpPr txBox="1"/>
          <p:nvPr/>
        </p:nvSpPr>
        <p:spPr>
          <a:xfrm>
            <a:off x="611560" y="1556792"/>
            <a:ext cx="8064896" cy="369332"/>
          </a:xfrm>
          <a:prstGeom prst="rect">
            <a:avLst/>
          </a:prstGeom>
          <a:noFill/>
        </p:spPr>
        <p:txBody>
          <a:bodyPr wrap="square" rtlCol="0">
            <a:spAutoFit/>
          </a:bodyPr>
          <a:lstStyle/>
          <a:p>
            <a:pPr marL="285750" indent="-285750">
              <a:buFont typeface="Arial"/>
              <a:buChar char="•"/>
            </a:pPr>
            <a:r>
              <a:rPr lang="en-US" dirty="0"/>
              <a:t>Transaction log can’t be viewed from console for MySQL RDS</a:t>
            </a:r>
            <a:endParaRPr lang="en-US" dirty="0">
              <a:solidFill>
                <a:srgbClr val="FF0000"/>
              </a:solidFill>
            </a:endParaRPr>
          </a:p>
        </p:txBody>
      </p:sp>
    </p:spTree>
    <p:extLst>
      <p:ext uri="{BB962C8B-B14F-4D97-AF65-F5344CB8AC3E}">
        <p14:creationId xmlns:p14="http://schemas.microsoft.com/office/powerpoint/2010/main" val="20953242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a:bodyPr>
          <a:lstStyle/>
          <a:p>
            <a:r>
              <a:rPr lang="en-US" sz="1600" dirty="0"/>
              <a:t>AWS online documentation</a:t>
            </a:r>
          </a:p>
          <a:p>
            <a:r>
              <a:rPr lang="en-US" sz="1600" dirty="0">
                <a:hlinkClick r:id="rId2"/>
              </a:rPr>
              <a:t>http://docs.aws.amazon.com/AmazonVPC/latest/UserGuide/default-vpc.html</a:t>
            </a:r>
            <a:endParaRPr lang="en-US" sz="1600" dirty="0"/>
          </a:p>
          <a:p>
            <a:r>
              <a:rPr lang="en-US" sz="1600" dirty="0">
                <a:hlinkClick r:id="rId3"/>
              </a:rPr>
              <a:t>http://docs.aws.amazon.com/AmazonVPC/latest/UserGuide/VPC_Scenario2.html</a:t>
            </a:r>
            <a:endParaRPr lang="en-US" sz="1600" dirty="0"/>
          </a:p>
          <a:p>
            <a:r>
              <a:rPr lang="en-US" sz="1600" dirty="0">
                <a:hlinkClick r:id="rId4"/>
              </a:rPr>
              <a:t>https://fourteenislands.io/2015/06/aws-certified-sysops-administrator-associate-level-sample-exam-questions-and-answers/</a:t>
            </a:r>
            <a:endParaRPr lang="en-US" sz="1600" dirty="0"/>
          </a:p>
          <a:p>
            <a:r>
              <a:rPr lang="en-US" sz="1600" dirty="0">
                <a:hlinkClick r:id="rId5"/>
              </a:rPr>
              <a:t>https://d0.awsstatic.com/whitepapers/AWS_Cloud_Best_Practices.pdf</a:t>
            </a:r>
            <a:endParaRPr lang="en-US" sz="1600" dirty="0"/>
          </a:p>
          <a:p>
            <a:r>
              <a:rPr lang="en-US" sz="1600" dirty="0"/>
              <a:t>https://</a:t>
            </a:r>
            <a:r>
              <a:rPr lang="en-US" sz="1600" dirty="0" err="1"/>
              <a:t>awslagi.com</a:t>
            </a:r>
            <a:r>
              <a:rPr lang="en-US" sz="1600" dirty="0"/>
              <a:t>/test2/</a:t>
            </a:r>
          </a:p>
        </p:txBody>
      </p:sp>
      <p:sp>
        <p:nvSpPr>
          <p:cNvPr id="4" name="Slide Number Placeholder 3"/>
          <p:cNvSpPr>
            <a:spLocks noGrp="1"/>
          </p:cNvSpPr>
          <p:nvPr>
            <p:ph type="sldNum" sz="quarter" idx="12"/>
          </p:nvPr>
        </p:nvSpPr>
        <p:spPr/>
        <p:txBody>
          <a:bodyPr/>
          <a:lstStyle/>
          <a:p>
            <a:fld id="{CF3BE448-F768-4AC5-8094-8F17F27BA907}" type="slidenum">
              <a:rPr lang="en-US" smtClean="0"/>
              <a:t>17</a:t>
            </a:fld>
            <a:endParaRPr lang="en-US"/>
          </a:p>
        </p:txBody>
      </p:sp>
    </p:spTree>
    <p:extLst>
      <p:ext uri="{BB962C8B-B14F-4D97-AF65-F5344CB8AC3E}">
        <p14:creationId xmlns:p14="http://schemas.microsoft.com/office/powerpoint/2010/main" val="924403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Elasticity Vs. Scalability</a:t>
            </a:r>
            <a:endParaRPr lang="en-US" dirty="0"/>
          </a:p>
        </p:txBody>
      </p:sp>
      <p:sp>
        <p:nvSpPr>
          <p:cNvPr id="4" name="Slide Number Placeholder 3"/>
          <p:cNvSpPr>
            <a:spLocks noGrp="1"/>
          </p:cNvSpPr>
          <p:nvPr>
            <p:ph type="sldNum" sz="quarter" idx="12"/>
          </p:nvPr>
        </p:nvSpPr>
        <p:spPr/>
        <p:txBody>
          <a:bodyPr/>
          <a:lstStyle/>
          <a:p>
            <a:fld id="{CF3BE448-F768-4AC5-8094-8F17F27BA907}" type="slidenum">
              <a:rPr lang="en-US" smtClean="0"/>
              <a:t>2</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666986306"/>
              </p:ext>
            </p:extLst>
          </p:nvPr>
        </p:nvGraphicFramePr>
        <p:xfrm>
          <a:off x="971600" y="1844824"/>
          <a:ext cx="7488832" cy="2392680"/>
        </p:xfrm>
        <a:graphic>
          <a:graphicData uri="http://schemas.openxmlformats.org/drawingml/2006/table">
            <a:tbl>
              <a:tblPr firstRow="1" bandRow="1">
                <a:tableStyleId>{5202B0CA-FC54-4496-8BCA-5EF66A818D29}</a:tableStyleId>
              </a:tblPr>
              <a:tblGrid>
                <a:gridCol w="3744416">
                  <a:extLst>
                    <a:ext uri="{9D8B030D-6E8A-4147-A177-3AD203B41FA5}">
                      <a16:colId xmlns:a16="http://schemas.microsoft.com/office/drawing/2014/main" val="20000"/>
                    </a:ext>
                  </a:extLst>
                </a:gridCol>
                <a:gridCol w="3744416">
                  <a:extLst>
                    <a:ext uri="{9D8B030D-6E8A-4147-A177-3AD203B41FA5}">
                      <a16:colId xmlns:a16="http://schemas.microsoft.com/office/drawing/2014/main" val="20001"/>
                    </a:ext>
                  </a:extLst>
                </a:gridCol>
              </a:tblGrid>
              <a:tr h="370840">
                <a:tc>
                  <a:txBody>
                    <a:bodyPr/>
                    <a:lstStyle/>
                    <a:p>
                      <a:r>
                        <a:rPr lang="en-US" dirty="0"/>
                        <a:t>Elasticity</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a:t>Scalability</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dirty="0"/>
                        <a:t>Short time solution</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a:t>Long time solution</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dirty="0"/>
                        <a:t>Expand and</a:t>
                      </a:r>
                      <a:r>
                        <a:rPr lang="en-US" baseline="0" dirty="0"/>
                        <a:t> bring it back to normal </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a:t>Expand</a:t>
                      </a:r>
                      <a:r>
                        <a:rPr lang="en-US" baseline="0" dirty="0"/>
                        <a:t> permanently</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dirty="0"/>
                        <a:t>EC2 – Increase the number of instances</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a:t>EC2 – Increase instance size as required</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en-US" dirty="0"/>
                        <a:t>DynamoDB</a:t>
                      </a:r>
                      <a:r>
                        <a:rPr lang="en-US" baseline="0" dirty="0"/>
                        <a:t> – Increase additional IOPS for additional spike in traffic</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a:t>DynamoDB</a:t>
                      </a:r>
                      <a:r>
                        <a:rPr lang="en-US" baseline="0" dirty="0"/>
                        <a:t> – Unlimited amount of storage</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358024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Internet Gateway</a:t>
            </a:r>
            <a:endParaRPr lang="en-US" dirty="0"/>
          </a:p>
        </p:txBody>
      </p:sp>
      <p:sp>
        <p:nvSpPr>
          <p:cNvPr id="4" name="Slide Number Placeholder 3"/>
          <p:cNvSpPr>
            <a:spLocks noGrp="1"/>
          </p:cNvSpPr>
          <p:nvPr>
            <p:ph type="sldNum" sz="quarter" idx="12"/>
          </p:nvPr>
        </p:nvSpPr>
        <p:spPr/>
        <p:txBody>
          <a:bodyPr/>
          <a:lstStyle/>
          <a:p>
            <a:fld id="{CF3BE448-F768-4AC5-8094-8F17F27BA907}" type="slidenum">
              <a:rPr lang="en-US" smtClean="0"/>
              <a:t>3</a:t>
            </a:fld>
            <a:endParaRPr lang="en-US"/>
          </a:p>
        </p:txBody>
      </p:sp>
      <p:sp>
        <p:nvSpPr>
          <p:cNvPr id="6" name="TextBox 5"/>
          <p:cNvSpPr txBox="1"/>
          <p:nvPr/>
        </p:nvSpPr>
        <p:spPr>
          <a:xfrm>
            <a:off x="611560" y="1556792"/>
            <a:ext cx="7920880" cy="380747"/>
          </a:xfrm>
          <a:prstGeom prst="rect">
            <a:avLst/>
          </a:prstGeom>
          <a:noFill/>
        </p:spPr>
        <p:txBody>
          <a:bodyPr wrap="square" rtlCol="0">
            <a:spAutoFit/>
          </a:bodyPr>
          <a:lstStyle/>
          <a:p>
            <a:pPr marL="285750" indent="-285750">
              <a:buFont typeface="Arial"/>
              <a:buChar char="•"/>
            </a:pPr>
            <a:r>
              <a:rPr lang="en-US" dirty="0"/>
              <a:t>There can be only one Internet Gateway per VPC</a:t>
            </a:r>
          </a:p>
        </p:txBody>
      </p:sp>
    </p:spTree>
    <p:extLst>
      <p:ext uri="{BB962C8B-B14F-4D97-AF65-F5344CB8AC3E}">
        <p14:creationId xmlns:p14="http://schemas.microsoft.com/office/powerpoint/2010/main" val="1540971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Scale Up Vs. Scale Out</a:t>
            </a:r>
            <a:endParaRPr lang="en-US" dirty="0"/>
          </a:p>
        </p:txBody>
      </p:sp>
      <p:sp>
        <p:nvSpPr>
          <p:cNvPr id="4" name="Slide Number Placeholder 3"/>
          <p:cNvSpPr>
            <a:spLocks noGrp="1"/>
          </p:cNvSpPr>
          <p:nvPr>
            <p:ph type="sldNum" sz="quarter" idx="12"/>
          </p:nvPr>
        </p:nvSpPr>
        <p:spPr/>
        <p:txBody>
          <a:bodyPr/>
          <a:lstStyle/>
          <a:p>
            <a:fld id="{CF3BE448-F768-4AC5-8094-8F17F27BA907}" type="slidenum">
              <a:rPr lang="en-US" smtClean="0"/>
              <a:t>4</a:t>
            </a:fld>
            <a:endParaRPr lang="en-US"/>
          </a:p>
        </p:txBody>
      </p:sp>
      <p:sp>
        <p:nvSpPr>
          <p:cNvPr id="6" name="TextBox 5"/>
          <p:cNvSpPr txBox="1"/>
          <p:nvPr/>
        </p:nvSpPr>
        <p:spPr>
          <a:xfrm>
            <a:off x="611560" y="1556792"/>
            <a:ext cx="7920880" cy="2308324"/>
          </a:xfrm>
          <a:prstGeom prst="rect">
            <a:avLst/>
          </a:prstGeom>
          <a:noFill/>
        </p:spPr>
        <p:txBody>
          <a:bodyPr wrap="square" rtlCol="0">
            <a:spAutoFit/>
          </a:bodyPr>
          <a:lstStyle/>
          <a:p>
            <a:pPr marL="285750" indent="-285750">
              <a:buFont typeface="Arial"/>
              <a:buChar char="•"/>
            </a:pPr>
            <a:r>
              <a:rPr lang="en-US" dirty="0"/>
              <a:t>Increase the instance size of the NAT from T2.Small to T2.medium – </a:t>
            </a:r>
            <a:r>
              <a:rPr lang="en-US" b="1" dirty="0"/>
              <a:t>Scale Up</a:t>
            </a:r>
          </a:p>
          <a:p>
            <a:pPr marL="285750" indent="-285750">
              <a:buFont typeface="Arial"/>
              <a:buChar char="•"/>
            </a:pPr>
            <a:r>
              <a:rPr lang="en-US" b="1" dirty="0"/>
              <a:t>Add</a:t>
            </a:r>
            <a:r>
              <a:rPr lang="en-US" dirty="0"/>
              <a:t> another NAT instance and configure your subnet route tables to be spread across two NATs – </a:t>
            </a:r>
            <a:r>
              <a:rPr lang="en-US" b="1" dirty="0"/>
              <a:t>Scale out</a:t>
            </a:r>
          </a:p>
          <a:p>
            <a:pPr marL="285750" indent="-285750">
              <a:buFont typeface="Arial"/>
              <a:buChar char="•"/>
            </a:pPr>
            <a:r>
              <a:rPr lang="en-US" dirty="0"/>
              <a:t>Network Related issues – Scale up answer</a:t>
            </a:r>
          </a:p>
          <a:p>
            <a:pPr marL="285750" indent="-285750">
              <a:buFont typeface="Arial"/>
              <a:buChar char="•"/>
            </a:pPr>
            <a:r>
              <a:rPr lang="en-US" dirty="0"/>
              <a:t>Not having enough resources – Scale out answer</a:t>
            </a:r>
          </a:p>
          <a:p>
            <a:pPr marL="285750" indent="-285750">
              <a:buFont typeface="Arial"/>
              <a:buChar char="•"/>
            </a:pPr>
            <a:r>
              <a:rPr lang="en-US" dirty="0"/>
              <a:t>Remember Elasticity – Scaling out, you can scale back. Scaling up is easy, scaling down is not so easy</a:t>
            </a:r>
          </a:p>
        </p:txBody>
      </p:sp>
    </p:spTree>
    <p:extLst>
      <p:ext uri="{BB962C8B-B14F-4D97-AF65-F5344CB8AC3E}">
        <p14:creationId xmlns:p14="http://schemas.microsoft.com/office/powerpoint/2010/main" val="684775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RDS Multi-AZ Failover</a:t>
            </a:r>
            <a:endParaRPr lang="en-US" dirty="0"/>
          </a:p>
        </p:txBody>
      </p:sp>
      <p:sp>
        <p:nvSpPr>
          <p:cNvPr id="4" name="Slide Number Placeholder 3"/>
          <p:cNvSpPr>
            <a:spLocks noGrp="1"/>
          </p:cNvSpPr>
          <p:nvPr>
            <p:ph type="sldNum" sz="quarter" idx="12"/>
          </p:nvPr>
        </p:nvSpPr>
        <p:spPr/>
        <p:txBody>
          <a:bodyPr/>
          <a:lstStyle/>
          <a:p>
            <a:fld id="{CF3BE448-F768-4AC5-8094-8F17F27BA907}" type="slidenum">
              <a:rPr lang="en-US" smtClean="0"/>
              <a:t>5</a:t>
            </a:fld>
            <a:endParaRPr lang="en-US"/>
          </a:p>
        </p:txBody>
      </p:sp>
      <p:sp>
        <p:nvSpPr>
          <p:cNvPr id="6" name="TextBox 5"/>
          <p:cNvSpPr txBox="1"/>
          <p:nvPr/>
        </p:nvSpPr>
        <p:spPr>
          <a:xfrm>
            <a:off x="611560" y="1556792"/>
            <a:ext cx="7920880" cy="4801315"/>
          </a:xfrm>
          <a:prstGeom prst="rect">
            <a:avLst/>
          </a:prstGeom>
          <a:noFill/>
        </p:spPr>
        <p:txBody>
          <a:bodyPr wrap="square" rtlCol="0">
            <a:spAutoFit/>
          </a:bodyPr>
          <a:lstStyle/>
          <a:p>
            <a:pPr marL="285750" indent="-285750">
              <a:buFont typeface="Arial"/>
              <a:buChar char="•"/>
            </a:pPr>
            <a:r>
              <a:rPr lang="en-US" dirty="0"/>
              <a:t>Required during the database instance failure or loss of an availability zone</a:t>
            </a:r>
          </a:p>
          <a:p>
            <a:pPr marL="285750" indent="-285750">
              <a:buFont typeface="Arial"/>
              <a:buChar char="•"/>
            </a:pPr>
            <a:r>
              <a:rPr lang="en-US" dirty="0"/>
              <a:t>MySQL, Oracle and PostgreSQL – Utilize synchronous </a:t>
            </a:r>
            <a:r>
              <a:rPr lang="en-US" b="1" dirty="0"/>
              <a:t>physical</a:t>
            </a:r>
            <a:r>
              <a:rPr lang="en-US" dirty="0"/>
              <a:t> replication</a:t>
            </a:r>
          </a:p>
          <a:p>
            <a:pPr marL="285750" indent="-285750">
              <a:buFont typeface="Arial"/>
              <a:buChar char="•"/>
            </a:pPr>
            <a:r>
              <a:rPr lang="en-US" dirty="0"/>
              <a:t>SQL server engine – Use synchronous </a:t>
            </a:r>
            <a:r>
              <a:rPr lang="en-US" b="1" dirty="0"/>
              <a:t>logical</a:t>
            </a:r>
            <a:r>
              <a:rPr lang="en-US" dirty="0"/>
              <a:t> replication</a:t>
            </a:r>
          </a:p>
          <a:p>
            <a:pPr marL="285750" indent="-285750">
              <a:buFont typeface="Arial"/>
              <a:buChar char="•"/>
            </a:pPr>
            <a:r>
              <a:rPr lang="en-US" dirty="0"/>
              <a:t>Logical replication – Native windows mirror technology </a:t>
            </a:r>
          </a:p>
          <a:p>
            <a:pPr marL="285750" indent="-285750">
              <a:buFont typeface="Arial"/>
              <a:buChar char="•"/>
            </a:pPr>
            <a:r>
              <a:rPr lang="en-US" b="1" dirty="0"/>
              <a:t>DNS name </a:t>
            </a:r>
            <a:r>
              <a:rPr lang="en-US" dirty="0"/>
              <a:t>– is important to move from one instance to another when the primary is failed</a:t>
            </a:r>
          </a:p>
          <a:p>
            <a:pPr marL="285750" indent="-285750">
              <a:buFont typeface="Arial"/>
              <a:buChar char="•"/>
            </a:pPr>
            <a:r>
              <a:rPr lang="en-US" dirty="0"/>
              <a:t>You can </a:t>
            </a:r>
            <a:r>
              <a:rPr lang="en-US" b="1" dirty="0"/>
              <a:t>force </a:t>
            </a:r>
            <a:r>
              <a:rPr lang="en-US" dirty="0"/>
              <a:t>a failover from one AZ to another by </a:t>
            </a:r>
            <a:r>
              <a:rPr lang="en-US" b="1" dirty="0">
                <a:solidFill>
                  <a:srgbClr val="FF6600"/>
                </a:solidFill>
              </a:rPr>
              <a:t>rebooting</a:t>
            </a:r>
            <a:r>
              <a:rPr lang="en-US" dirty="0">
                <a:solidFill>
                  <a:srgbClr val="FF6600"/>
                </a:solidFill>
              </a:rPr>
              <a:t> </a:t>
            </a:r>
            <a:r>
              <a:rPr lang="en-US" dirty="0"/>
              <a:t>your instance. This can be done through the AWS Management console or by using </a:t>
            </a:r>
            <a:r>
              <a:rPr lang="en-US" b="1" dirty="0">
                <a:solidFill>
                  <a:srgbClr val="FF6600"/>
                </a:solidFill>
              </a:rPr>
              <a:t>RebootDBInstance</a:t>
            </a:r>
            <a:r>
              <a:rPr lang="en-US" dirty="0">
                <a:solidFill>
                  <a:srgbClr val="FF6600"/>
                </a:solidFill>
              </a:rPr>
              <a:t> </a:t>
            </a:r>
            <a:r>
              <a:rPr lang="en-US" dirty="0"/>
              <a:t>API calls</a:t>
            </a:r>
            <a:endParaRPr lang="en-US" b="1" dirty="0"/>
          </a:p>
          <a:p>
            <a:pPr marL="285750" indent="-285750">
              <a:buFont typeface="Arial"/>
              <a:buChar char="•"/>
            </a:pPr>
            <a:r>
              <a:rPr lang="en-US" b="1" dirty="0"/>
              <a:t>Advantages:-</a:t>
            </a:r>
          </a:p>
          <a:p>
            <a:pPr marL="742950" lvl="1" indent="-285750">
              <a:buFont typeface="Arial"/>
              <a:buChar char="•"/>
            </a:pPr>
            <a:r>
              <a:rPr lang="en-US" dirty="0"/>
              <a:t>High availability</a:t>
            </a:r>
          </a:p>
          <a:p>
            <a:pPr marL="742950" lvl="1" indent="-285750">
              <a:buFont typeface="Arial"/>
              <a:buChar char="•"/>
            </a:pPr>
            <a:r>
              <a:rPr lang="en-US" dirty="0"/>
              <a:t>Backups are taken from secondary which avoids I/O suspension to the primary</a:t>
            </a:r>
          </a:p>
          <a:p>
            <a:pPr marL="742950" lvl="1" indent="-285750">
              <a:buFont typeface="Arial"/>
              <a:buChar char="•"/>
            </a:pPr>
            <a:r>
              <a:rPr lang="en-US" dirty="0"/>
              <a:t>Restores are taken from secondary which avoids I/O suspension to the primary</a:t>
            </a:r>
          </a:p>
        </p:txBody>
      </p:sp>
    </p:spTree>
    <p:extLst>
      <p:ext uri="{BB962C8B-B14F-4D97-AF65-F5344CB8AC3E}">
        <p14:creationId xmlns:p14="http://schemas.microsoft.com/office/powerpoint/2010/main" val="2948161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RDS Multi-AZ Failover</a:t>
            </a:r>
            <a:endParaRPr lang="en-US" dirty="0"/>
          </a:p>
        </p:txBody>
      </p:sp>
      <p:sp>
        <p:nvSpPr>
          <p:cNvPr id="4" name="Slide Number Placeholder 3"/>
          <p:cNvSpPr>
            <a:spLocks noGrp="1"/>
          </p:cNvSpPr>
          <p:nvPr>
            <p:ph type="sldNum" sz="quarter" idx="12"/>
          </p:nvPr>
        </p:nvSpPr>
        <p:spPr/>
        <p:txBody>
          <a:bodyPr/>
          <a:lstStyle/>
          <a:p>
            <a:fld id="{CF3BE448-F768-4AC5-8094-8F17F27BA907}" type="slidenum">
              <a:rPr lang="en-US" smtClean="0"/>
              <a:t>6</a:t>
            </a:fld>
            <a:endParaRPr lang="en-US"/>
          </a:p>
        </p:txBody>
      </p:sp>
      <p:sp>
        <p:nvSpPr>
          <p:cNvPr id="6" name="TextBox 5"/>
          <p:cNvSpPr txBox="1"/>
          <p:nvPr/>
        </p:nvSpPr>
        <p:spPr>
          <a:xfrm>
            <a:off x="611560" y="1556792"/>
            <a:ext cx="7920880" cy="646331"/>
          </a:xfrm>
          <a:prstGeom prst="rect">
            <a:avLst/>
          </a:prstGeom>
          <a:noFill/>
        </p:spPr>
        <p:txBody>
          <a:bodyPr wrap="square" rtlCol="0">
            <a:spAutoFit/>
          </a:bodyPr>
          <a:lstStyle/>
          <a:p>
            <a:pPr marL="285750" indent="-285750">
              <a:buFont typeface="Arial"/>
              <a:buChar char="•"/>
            </a:pPr>
            <a:r>
              <a:rPr lang="en-US" dirty="0"/>
              <a:t>Not a scaling solution</a:t>
            </a:r>
          </a:p>
          <a:p>
            <a:pPr marL="285750" indent="-285750">
              <a:buFont typeface="Arial"/>
              <a:buChar char="•"/>
            </a:pPr>
            <a:r>
              <a:rPr lang="en-US" dirty="0"/>
              <a:t>Read replica’s are used to scale</a:t>
            </a:r>
          </a:p>
        </p:txBody>
      </p:sp>
    </p:spTree>
    <p:extLst>
      <p:ext uri="{BB962C8B-B14F-4D97-AF65-F5344CB8AC3E}">
        <p14:creationId xmlns:p14="http://schemas.microsoft.com/office/powerpoint/2010/main" val="3056795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Network Performance</a:t>
            </a:r>
            <a:endParaRPr lang="en-US" dirty="0"/>
          </a:p>
        </p:txBody>
      </p:sp>
      <p:sp>
        <p:nvSpPr>
          <p:cNvPr id="4" name="Slide Number Placeholder 3"/>
          <p:cNvSpPr>
            <a:spLocks noGrp="1"/>
          </p:cNvSpPr>
          <p:nvPr>
            <p:ph type="sldNum" sz="quarter" idx="12"/>
          </p:nvPr>
        </p:nvSpPr>
        <p:spPr/>
        <p:txBody>
          <a:bodyPr/>
          <a:lstStyle/>
          <a:p>
            <a:fld id="{CF3BE448-F768-4AC5-8094-8F17F27BA907}" type="slidenum">
              <a:rPr lang="en-US" smtClean="0"/>
              <a:t>7</a:t>
            </a:fld>
            <a:endParaRPr lang="en-US"/>
          </a:p>
        </p:txBody>
      </p:sp>
      <p:sp>
        <p:nvSpPr>
          <p:cNvPr id="6" name="TextBox 5"/>
          <p:cNvSpPr txBox="1"/>
          <p:nvPr/>
        </p:nvSpPr>
        <p:spPr>
          <a:xfrm>
            <a:off x="611560" y="1556792"/>
            <a:ext cx="8064896" cy="646331"/>
          </a:xfrm>
          <a:prstGeom prst="rect">
            <a:avLst/>
          </a:prstGeom>
          <a:noFill/>
        </p:spPr>
        <p:txBody>
          <a:bodyPr wrap="square" rtlCol="0">
            <a:spAutoFit/>
          </a:bodyPr>
          <a:lstStyle/>
          <a:p>
            <a:pPr marL="285750" indent="-285750">
              <a:buFont typeface="Arial"/>
              <a:buChar char="•"/>
            </a:pPr>
            <a:r>
              <a:rPr lang="en-US" dirty="0"/>
              <a:t>If the network performance degrades, the instance type has to be increased or upgraded </a:t>
            </a:r>
          </a:p>
        </p:txBody>
      </p:sp>
    </p:spTree>
    <p:extLst>
      <p:ext uri="{BB962C8B-B14F-4D97-AF65-F5344CB8AC3E}">
        <p14:creationId xmlns:p14="http://schemas.microsoft.com/office/powerpoint/2010/main" val="2301411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SSD Instance Store</a:t>
            </a:r>
            <a:endParaRPr lang="en-US" dirty="0"/>
          </a:p>
        </p:txBody>
      </p:sp>
      <p:sp>
        <p:nvSpPr>
          <p:cNvPr id="4" name="Slide Number Placeholder 3"/>
          <p:cNvSpPr>
            <a:spLocks noGrp="1"/>
          </p:cNvSpPr>
          <p:nvPr>
            <p:ph type="sldNum" sz="quarter" idx="12"/>
          </p:nvPr>
        </p:nvSpPr>
        <p:spPr/>
        <p:txBody>
          <a:bodyPr/>
          <a:lstStyle/>
          <a:p>
            <a:fld id="{CF3BE448-F768-4AC5-8094-8F17F27BA907}" type="slidenum">
              <a:rPr lang="en-US" smtClean="0"/>
              <a:t>8</a:t>
            </a:fld>
            <a:endParaRPr lang="en-US"/>
          </a:p>
        </p:txBody>
      </p:sp>
      <p:sp>
        <p:nvSpPr>
          <p:cNvPr id="6" name="TextBox 5"/>
          <p:cNvSpPr txBox="1"/>
          <p:nvPr/>
        </p:nvSpPr>
        <p:spPr>
          <a:xfrm>
            <a:off x="611560" y="1556792"/>
            <a:ext cx="8064896" cy="646331"/>
          </a:xfrm>
          <a:prstGeom prst="rect">
            <a:avLst/>
          </a:prstGeom>
          <a:noFill/>
        </p:spPr>
        <p:txBody>
          <a:bodyPr wrap="square" rtlCol="0">
            <a:spAutoFit/>
          </a:bodyPr>
          <a:lstStyle/>
          <a:p>
            <a:pPr marL="285750" indent="-285750">
              <a:buFont typeface="Arial"/>
              <a:buChar char="•"/>
            </a:pPr>
            <a:r>
              <a:rPr lang="en-US" dirty="0" err="1"/>
              <a:t>NoSQL</a:t>
            </a:r>
            <a:r>
              <a:rPr lang="en-US" dirty="0"/>
              <a:t> database requiring random I/O reads of greater than 100K 4KB IOPS – SSD Instance Store can be used</a:t>
            </a:r>
          </a:p>
        </p:txBody>
      </p:sp>
    </p:spTree>
    <p:extLst>
      <p:ext uri="{BB962C8B-B14F-4D97-AF65-F5344CB8AC3E}">
        <p14:creationId xmlns:p14="http://schemas.microsoft.com/office/powerpoint/2010/main" val="3476477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Subnets</a:t>
            </a:r>
            <a:endParaRPr lang="en-US" dirty="0"/>
          </a:p>
        </p:txBody>
      </p:sp>
      <p:sp>
        <p:nvSpPr>
          <p:cNvPr id="4" name="Slide Number Placeholder 3"/>
          <p:cNvSpPr>
            <a:spLocks noGrp="1"/>
          </p:cNvSpPr>
          <p:nvPr>
            <p:ph type="sldNum" sz="quarter" idx="12"/>
          </p:nvPr>
        </p:nvSpPr>
        <p:spPr/>
        <p:txBody>
          <a:bodyPr/>
          <a:lstStyle/>
          <a:p>
            <a:fld id="{CF3BE448-F768-4AC5-8094-8F17F27BA907}" type="slidenum">
              <a:rPr lang="en-US" smtClean="0"/>
              <a:t>9</a:t>
            </a:fld>
            <a:endParaRPr lang="en-US"/>
          </a:p>
        </p:txBody>
      </p:sp>
      <p:sp>
        <p:nvSpPr>
          <p:cNvPr id="6" name="TextBox 5"/>
          <p:cNvSpPr txBox="1"/>
          <p:nvPr/>
        </p:nvSpPr>
        <p:spPr>
          <a:xfrm>
            <a:off x="611560" y="1556792"/>
            <a:ext cx="8064896" cy="1200329"/>
          </a:xfrm>
          <a:prstGeom prst="rect">
            <a:avLst/>
          </a:prstGeom>
          <a:noFill/>
        </p:spPr>
        <p:txBody>
          <a:bodyPr wrap="square" rtlCol="0">
            <a:spAutoFit/>
          </a:bodyPr>
          <a:lstStyle/>
          <a:p>
            <a:pPr marL="285750" indent="-285750">
              <a:buFont typeface="Arial"/>
              <a:buChar char="•"/>
            </a:pPr>
            <a:r>
              <a:rPr lang="en-US" dirty="0"/>
              <a:t>By default, subnets are able to communicate with each other, unless you go and manually remove it</a:t>
            </a:r>
          </a:p>
          <a:p>
            <a:pPr marL="285750" indent="-285750">
              <a:buFont typeface="Arial"/>
              <a:buChar char="•"/>
            </a:pPr>
            <a:r>
              <a:rPr lang="en-US" dirty="0"/>
              <a:t>Instances in different VPC subset to communicate – The security group and NACL should be configured accordingly</a:t>
            </a:r>
          </a:p>
        </p:txBody>
      </p:sp>
    </p:spTree>
    <p:extLst>
      <p:ext uri="{BB962C8B-B14F-4D97-AF65-F5344CB8AC3E}">
        <p14:creationId xmlns:p14="http://schemas.microsoft.com/office/powerpoint/2010/main" val="20012597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44871</TotalTime>
  <Words>645</Words>
  <Application>Microsoft Macintosh PowerPoint</Application>
  <PresentationFormat>On-screen Show (4:3)</PresentationFormat>
  <Paragraphs>87</Paragraphs>
  <Slides>17</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Clarity</vt:lpstr>
      <vt:lpstr>AWS Solution Architect</vt:lpstr>
      <vt:lpstr>Elasticity Vs. Scalability</vt:lpstr>
      <vt:lpstr>Internet Gateway</vt:lpstr>
      <vt:lpstr>Scale Up Vs. Scale Out</vt:lpstr>
      <vt:lpstr>RDS Multi-AZ Failover</vt:lpstr>
      <vt:lpstr>RDS Multi-AZ Failover</vt:lpstr>
      <vt:lpstr>Network Performance</vt:lpstr>
      <vt:lpstr>SSD Instance Store</vt:lpstr>
      <vt:lpstr>Subnets</vt:lpstr>
      <vt:lpstr>OpsWorks</vt:lpstr>
      <vt:lpstr>Stateless Application</vt:lpstr>
      <vt:lpstr>Stateful Application</vt:lpstr>
      <vt:lpstr>Multiple Nodes</vt:lpstr>
      <vt:lpstr>Autoscaling</vt:lpstr>
      <vt:lpstr>ELB</vt:lpstr>
      <vt:lpstr>RDS</vt:lpstr>
      <vt:lpstr>References</vt:lpstr>
    </vt:vector>
  </TitlesOfParts>
  <Company>Cognizant Technology Solutions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dc:title>
  <dc:creator>Cognizant Technology Solutions</dc:creator>
  <cp:lastModifiedBy>Sampath Kumar Krishnasamy Kuppusamy</cp:lastModifiedBy>
  <cp:revision>1299</cp:revision>
  <dcterms:created xsi:type="dcterms:W3CDTF">2016-02-28T16:32:10Z</dcterms:created>
  <dcterms:modified xsi:type="dcterms:W3CDTF">2018-12-07T19:14:58Z</dcterms:modified>
</cp:coreProperties>
</file>