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32"/>
  </p:notesMasterIdLst>
  <p:sldIdLst>
    <p:sldId id="256" r:id="rId2"/>
    <p:sldId id="257" r:id="rId3"/>
    <p:sldId id="364" r:id="rId4"/>
    <p:sldId id="329" r:id="rId5"/>
    <p:sldId id="308" r:id="rId6"/>
    <p:sldId id="331" r:id="rId7"/>
    <p:sldId id="334" r:id="rId8"/>
    <p:sldId id="333" r:id="rId9"/>
    <p:sldId id="386" r:id="rId10"/>
    <p:sldId id="390" r:id="rId11"/>
    <p:sldId id="387" r:id="rId12"/>
    <p:sldId id="388" r:id="rId13"/>
    <p:sldId id="389" r:id="rId14"/>
    <p:sldId id="343" r:id="rId15"/>
    <p:sldId id="392" r:id="rId16"/>
    <p:sldId id="393" r:id="rId17"/>
    <p:sldId id="391" r:id="rId18"/>
    <p:sldId id="339" r:id="rId19"/>
    <p:sldId id="377" r:id="rId20"/>
    <p:sldId id="378" r:id="rId21"/>
    <p:sldId id="380" r:id="rId22"/>
    <p:sldId id="382" r:id="rId23"/>
    <p:sldId id="381" r:id="rId24"/>
    <p:sldId id="335" r:id="rId25"/>
    <p:sldId id="344" r:id="rId26"/>
    <p:sldId id="385" r:id="rId27"/>
    <p:sldId id="345" r:id="rId28"/>
    <p:sldId id="342" r:id="rId29"/>
    <p:sldId id="379" r:id="rId30"/>
    <p:sldId id="288" r:id="rId31"/>
    <p:sldId id="291" r:id="rId32"/>
    <p:sldId id="275" r:id="rId33"/>
    <p:sldId id="270" r:id="rId34"/>
    <p:sldId id="279" r:id="rId35"/>
    <p:sldId id="306" r:id="rId36"/>
    <p:sldId id="274" r:id="rId37"/>
    <p:sldId id="276" r:id="rId38"/>
    <p:sldId id="271" r:id="rId39"/>
    <p:sldId id="303" r:id="rId40"/>
    <p:sldId id="290" r:id="rId41"/>
    <p:sldId id="326" r:id="rId42"/>
    <p:sldId id="327" r:id="rId43"/>
    <p:sldId id="352" r:id="rId44"/>
    <p:sldId id="272" r:id="rId45"/>
    <p:sldId id="273" r:id="rId46"/>
    <p:sldId id="277" r:id="rId47"/>
    <p:sldId id="309" r:id="rId48"/>
    <p:sldId id="346" r:id="rId49"/>
    <p:sldId id="278" r:id="rId50"/>
    <p:sldId id="280" r:id="rId51"/>
    <p:sldId id="320" r:id="rId52"/>
    <p:sldId id="301" r:id="rId53"/>
    <p:sldId id="281" r:id="rId54"/>
    <p:sldId id="282" r:id="rId55"/>
    <p:sldId id="283" r:id="rId56"/>
    <p:sldId id="300" r:id="rId57"/>
    <p:sldId id="289" r:id="rId58"/>
    <p:sldId id="284" r:id="rId59"/>
    <p:sldId id="348" r:id="rId60"/>
    <p:sldId id="353" r:id="rId61"/>
    <p:sldId id="285" r:id="rId62"/>
    <p:sldId id="314" r:id="rId63"/>
    <p:sldId id="325" r:id="rId64"/>
    <p:sldId id="347" r:id="rId65"/>
    <p:sldId id="350" r:id="rId66"/>
    <p:sldId id="351" r:id="rId67"/>
    <p:sldId id="349" r:id="rId68"/>
    <p:sldId id="375" r:id="rId69"/>
    <p:sldId id="376" r:id="rId70"/>
    <p:sldId id="328" r:id="rId71"/>
    <p:sldId id="318" r:id="rId72"/>
    <p:sldId id="317" r:id="rId73"/>
    <p:sldId id="286" r:id="rId74"/>
    <p:sldId id="315" r:id="rId75"/>
    <p:sldId id="356" r:id="rId76"/>
    <p:sldId id="287" r:id="rId77"/>
    <p:sldId id="319" r:id="rId78"/>
    <p:sldId id="292" r:id="rId79"/>
    <p:sldId id="293" r:id="rId80"/>
    <p:sldId id="294" r:id="rId81"/>
    <p:sldId id="338" r:id="rId82"/>
    <p:sldId id="295" r:id="rId83"/>
    <p:sldId id="354" r:id="rId84"/>
    <p:sldId id="355" r:id="rId85"/>
    <p:sldId id="357" r:id="rId86"/>
    <p:sldId id="360" r:id="rId87"/>
    <p:sldId id="359" r:id="rId88"/>
    <p:sldId id="358" r:id="rId89"/>
    <p:sldId id="361" r:id="rId90"/>
    <p:sldId id="372" r:id="rId91"/>
    <p:sldId id="296" r:id="rId92"/>
    <p:sldId id="297" r:id="rId93"/>
    <p:sldId id="298" r:id="rId94"/>
    <p:sldId id="299" r:id="rId95"/>
    <p:sldId id="302" r:id="rId96"/>
    <p:sldId id="304" r:id="rId97"/>
    <p:sldId id="305" r:id="rId98"/>
    <p:sldId id="307" r:id="rId99"/>
    <p:sldId id="310" r:id="rId100"/>
    <p:sldId id="384" r:id="rId101"/>
    <p:sldId id="383" r:id="rId102"/>
    <p:sldId id="323" r:id="rId103"/>
    <p:sldId id="395" r:id="rId104"/>
    <p:sldId id="394" r:id="rId105"/>
    <p:sldId id="396" r:id="rId106"/>
    <p:sldId id="312" r:id="rId107"/>
    <p:sldId id="311" r:id="rId108"/>
    <p:sldId id="313" r:id="rId109"/>
    <p:sldId id="316" r:id="rId110"/>
    <p:sldId id="321" r:id="rId111"/>
    <p:sldId id="322" r:id="rId112"/>
    <p:sldId id="324" r:id="rId113"/>
    <p:sldId id="332" r:id="rId114"/>
    <p:sldId id="370" r:id="rId115"/>
    <p:sldId id="337" r:id="rId116"/>
    <p:sldId id="330" r:id="rId117"/>
    <p:sldId id="368" r:id="rId118"/>
    <p:sldId id="369" r:id="rId119"/>
    <p:sldId id="336" r:id="rId120"/>
    <p:sldId id="340" r:id="rId121"/>
    <p:sldId id="341" r:id="rId122"/>
    <p:sldId id="362" r:id="rId123"/>
    <p:sldId id="363" r:id="rId124"/>
    <p:sldId id="366" r:id="rId125"/>
    <p:sldId id="365" r:id="rId126"/>
    <p:sldId id="367" r:id="rId127"/>
    <p:sldId id="371" r:id="rId128"/>
    <p:sldId id="373" r:id="rId129"/>
    <p:sldId id="374" r:id="rId130"/>
    <p:sldId id="269" r:id="rId1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mpath Kumar" initials="S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51" autoAdjust="0"/>
    <p:restoredTop sz="87554" autoAdjust="0"/>
  </p:normalViewPr>
  <p:slideViewPr>
    <p:cSldViewPr>
      <p:cViewPr>
        <p:scale>
          <a:sx n="60" d="100"/>
          <a:sy n="60" d="100"/>
        </p:scale>
        <p:origin x="-806" y="23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commentAuthors" Target="commentAuthor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500CC2-B2B2-4C5E-B2DB-AB390A470EA1}" type="datetimeFigureOut">
              <a:rPr lang="en-GB" smtClean="0"/>
              <a:t>02/12/2017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0AF7CB-9F6B-45E2-A674-C11D9BA90EBA}" type="slidenum">
              <a:rPr lang="en-GB" smtClean="0"/>
              <a:t>‹#›</a:t>
            </a:fld>
            <a:endParaRPr lang="en-GB"/>
          </a:p>
        </p:txBody>
      </p:sp>
    </p:spTree>
    <p:extLst>
      <p:ext uri="{BB962C8B-B14F-4D97-AF65-F5344CB8AC3E}">
        <p14:creationId xmlns:p14="http://schemas.microsoft.com/office/powerpoint/2010/main" val="2101179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80AF7CB-9F6B-45E2-A674-C11D9BA90EBA}" type="slidenum">
              <a:rPr lang="en-GB" smtClean="0"/>
              <a:t>1</a:t>
            </a:fld>
            <a:endParaRPr lang="en-GB"/>
          </a:p>
        </p:txBody>
      </p:sp>
    </p:spTree>
    <p:extLst>
      <p:ext uri="{BB962C8B-B14F-4D97-AF65-F5344CB8AC3E}">
        <p14:creationId xmlns:p14="http://schemas.microsoft.com/office/powerpoint/2010/main" val="1897749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Connect to internet using Internet Gateway or</a:t>
            </a:r>
            <a:r>
              <a:rPr lang="en-GB" baseline="0" dirty="0" smtClean="0"/>
              <a:t> NAT gateway.</a:t>
            </a:r>
            <a:endParaRPr lang="en-GB" dirty="0"/>
          </a:p>
        </p:txBody>
      </p:sp>
      <p:sp>
        <p:nvSpPr>
          <p:cNvPr id="4" name="Slide Number Placeholder 3"/>
          <p:cNvSpPr>
            <a:spLocks noGrp="1"/>
          </p:cNvSpPr>
          <p:nvPr>
            <p:ph type="sldNum" sz="quarter" idx="10"/>
          </p:nvPr>
        </p:nvSpPr>
        <p:spPr/>
        <p:txBody>
          <a:bodyPr/>
          <a:lstStyle/>
          <a:p>
            <a:fld id="{D80AF7CB-9F6B-45E2-A674-C11D9BA90EBA}" type="slidenum">
              <a:rPr lang="en-GB" smtClean="0"/>
              <a:t>10</a:t>
            </a:fld>
            <a:endParaRPr lang="en-GB"/>
          </a:p>
        </p:txBody>
      </p:sp>
    </p:spTree>
    <p:extLst>
      <p:ext uri="{BB962C8B-B14F-4D97-AF65-F5344CB8AC3E}">
        <p14:creationId xmlns:p14="http://schemas.microsoft.com/office/powerpoint/2010/main" val="1127314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 NAT gateway here. The</a:t>
            </a:r>
            <a:r>
              <a:rPr lang="en-GB" baseline="0" dirty="0" smtClean="0"/>
              <a:t> private subnet is connected to VPG.</a:t>
            </a:r>
            <a:endParaRPr lang="en-GB" dirty="0"/>
          </a:p>
        </p:txBody>
      </p:sp>
      <p:sp>
        <p:nvSpPr>
          <p:cNvPr id="4" name="Slide Number Placeholder 3"/>
          <p:cNvSpPr>
            <a:spLocks noGrp="1"/>
          </p:cNvSpPr>
          <p:nvPr>
            <p:ph type="sldNum" sz="quarter" idx="10"/>
          </p:nvPr>
        </p:nvSpPr>
        <p:spPr/>
        <p:txBody>
          <a:bodyPr/>
          <a:lstStyle/>
          <a:p>
            <a:fld id="{D80AF7CB-9F6B-45E2-A674-C11D9BA90EBA}" type="slidenum">
              <a:rPr lang="en-GB" smtClean="0"/>
              <a:t>12</a:t>
            </a:fld>
            <a:endParaRPr lang="en-GB"/>
          </a:p>
        </p:txBody>
      </p:sp>
    </p:spTree>
    <p:extLst>
      <p:ext uri="{BB962C8B-B14F-4D97-AF65-F5344CB8AC3E}">
        <p14:creationId xmlns:p14="http://schemas.microsoft.com/office/powerpoint/2010/main" val="334889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Note : Route table entries,</a:t>
            </a:r>
            <a:r>
              <a:rPr lang="en-GB" baseline="0" dirty="0" smtClean="0"/>
              <a:t> VPC connected to Internet Gateway</a:t>
            </a:r>
            <a:endParaRPr lang="en-GB" dirty="0"/>
          </a:p>
        </p:txBody>
      </p:sp>
      <p:sp>
        <p:nvSpPr>
          <p:cNvPr id="4" name="Slide Number Placeholder 3"/>
          <p:cNvSpPr>
            <a:spLocks noGrp="1"/>
          </p:cNvSpPr>
          <p:nvPr>
            <p:ph type="sldNum" sz="quarter" idx="10"/>
          </p:nvPr>
        </p:nvSpPr>
        <p:spPr/>
        <p:txBody>
          <a:bodyPr/>
          <a:lstStyle/>
          <a:p>
            <a:fld id="{D80AF7CB-9F6B-45E2-A674-C11D9BA90EBA}" type="slidenum">
              <a:rPr lang="en-GB" smtClean="0"/>
              <a:t>22</a:t>
            </a:fld>
            <a:endParaRPr lang="en-GB"/>
          </a:p>
        </p:txBody>
      </p:sp>
    </p:spTree>
    <p:extLst>
      <p:ext uri="{BB962C8B-B14F-4D97-AF65-F5344CB8AC3E}">
        <p14:creationId xmlns:p14="http://schemas.microsoft.com/office/powerpoint/2010/main" val="1630708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Step</a:t>
            </a:r>
            <a:r>
              <a:rPr lang="en-GB" baseline="0" dirty="0" smtClean="0"/>
              <a:t> 1: DB Subnet Group creation</a:t>
            </a:r>
          </a:p>
          <a:p>
            <a:r>
              <a:rPr lang="en-GB" baseline="0" dirty="0" smtClean="0"/>
              <a:t>Step 2: Once RDS is available i.e. created, A</a:t>
            </a:r>
            <a:r>
              <a:rPr lang="en-GB" sz="1200" b="0" i="0" kern="1200" dirty="0" smtClean="0">
                <a:solidFill>
                  <a:schemeClr val="tx1"/>
                </a:solidFill>
                <a:effectLst/>
                <a:latin typeface="+mn-lt"/>
                <a:ea typeface="+mn-ea"/>
                <a:cs typeface="+mn-cs"/>
              </a:rPr>
              <a:t>dd an inbound rule to the VPC Security Group </a:t>
            </a:r>
            <a:endParaRPr lang="en-GB" b="0" dirty="0"/>
          </a:p>
        </p:txBody>
      </p:sp>
      <p:sp>
        <p:nvSpPr>
          <p:cNvPr id="4" name="Slide Number Placeholder 3"/>
          <p:cNvSpPr>
            <a:spLocks noGrp="1"/>
          </p:cNvSpPr>
          <p:nvPr>
            <p:ph type="sldNum" sz="quarter" idx="10"/>
          </p:nvPr>
        </p:nvSpPr>
        <p:spPr/>
        <p:txBody>
          <a:bodyPr/>
          <a:lstStyle/>
          <a:p>
            <a:fld id="{D80AF7CB-9F6B-45E2-A674-C11D9BA90EBA}" type="slidenum">
              <a:rPr lang="en-GB" smtClean="0"/>
              <a:t>46</a:t>
            </a:fld>
            <a:endParaRPr lang="en-GB"/>
          </a:p>
        </p:txBody>
      </p:sp>
    </p:spTree>
    <p:extLst>
      <p:ext uri="{BB962C8B-B14F-4D97-AF65-F5344CB8AC3E}">
        <p14:creationId xmlns:p14="http://schemas.microsoft.com/office/powerpoint/2010/main" val="1772274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Step</a:t>
            </a:r>
            <a:r>
              <a:rPr lang="en-GB" baseline="0" dirty="0" smtClean="0"/>
              <a:t> 1: DB Subnet Group creation</a:t>
            </a:r>
          </a:p>
          <a:p>
            <a:r>
              <a:rPr lang="en-GB" baseline="0" dirty="0" smtClean="0"/>
              <a:t>Step 2: Once RDS is available i.e. created, A</a:t>
            </a:r>
            <a:r>
              <a:rPr lang="en-GB" sz="1200" b="0" i="0" kern="1200" dirty="0" smtClean="0">
                <a:solidFill>
                  <a:schemeClr val="tx1"/>
                </a:solidFill>
                <a:effectLst/>
                <a:latin typeface="+mn-lt"/>
                <a:ea typeface="+mn-ea"/>
                <a:cs typeface="+mn-cs"/>
              </a:rPr>
              <a:t>dd an inbound rule to the VPC Security Group </a:t>
            </a:r>
            <a:endParaRPr lang="en-GB" b="0" dirty="0"/>
          </a:p>
        </p:txBody>
      </p:sp>
      <p:sp>
        <p:nvSpPr>
          <p:cNvPr id="4" name="Slide Number Placeholder 3"/>
          <p:cNvSpPr>
            <a:spLocks noGrp="1"/>
          </p:cNvSpPr>
          <p:nvPr>
            <p:ph type="sldNum" sz="quarter" idx="10"/>
          </p:nvPr>
        </p:nvSpPr>
        <p:spPr/>
        <p:txBody>
          <a:bodyPr/>
          <a:lstStyle/>
          <a:p>
            <a:fld id="{D80AF7CB-9F6B-45E2-A674-C11D9BA90EBA}" type="slidenum">
              <a:rPr lang="en-GB" smtClean="0"/>
              <a:t>47</a:t>
            </a:fld>
            <a:endParaRPr lang="en-GB"/>
          </a:p>
        </p:txBody>
      </p:sp>
    </p:spTree>
    <p:extLst>
      <p:ext uri="{BB962C8B-B14F-4D97-AF65-F5344CB8AC3E}">
        <p14:creationId xmlns:p14="http://schemas.microsoft.com/office/powerpoint/2010/main" val="1772274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10"/>
          </p:nvPr>
        </p:nvSpPr>
        <p:spPr/>
        <p:txBody>
          <a:bodyPr/>
          <a:lstStyle/>
          <a:p>
            <a:fld id="{D80AF7CB-9F6B-45E2-A674-C11D9BA90EBA}" type="slidenum">
              <a:rPr lang="en-GB" smtClean="0"/>
              <a:t>48</a:t>
            </a:fld>
            <a:endParaRPr lang="en-GB"/>
          </a:p>
        </p:txBody>
      </p:sp>
    </p:spTree>
    <p:extLst>
      <p:ext uri="{BB962C8B-B14F-4D97-AF65-F5344CB8AC3E}">
        <p14:creationId xmlns:p14="http://schemas.microsoft.com/office/powerpoint/2010/main" val="1772274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64CD8ED-4DC0-4871-80D6-2E57B779E393}" type="datetime1">
              <a:rPr lang="en-US" smtClean="0"/>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4161E9-A9F7-4677-9FA9-680E6D35AA1C}" type="datetime1">
              <a:rPr lang="en-US" smtClean="0"/>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01F1B8-DD1B-4E00-A314-6CCBF5544006}" type="datetime1">
              <a:rPr lang="en-US" smtClean="0"/>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EE9FA0-450A-4DB0-B0AB-18DB89D35454}" type="datetime1">
              <a:rPr lang="en-US" smtClean="0"/>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C56B97-FC1B-427F-9B0E-93A386441B29}" type="datetime1">
              <a:rPr lang="en-US" smtClean="0"/>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CE68E21-8370-4363-AC28-7FE6E76E54B1}" type="datetime1">
              <a:rPr lang="en-US" smtClean="0"/>
              <a:t>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E21D7F6-C620-4327-ABD6-5649DCCC9D7B}" type="datetime1">
              <a:rPr lang="en-US" smtClean="0"/>
              <a:t>12/2/2017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86EC62-343A-4449-AB6B-1C2E9E026A90}" type="datetime1">
              <a:rPr lang="en-US" smtClean="0"/>
              <a:t>12/2/2017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96258A-B4CB-4F23-A4C0-6DF70BD096AD}" type="datetime1">
              <a:rPr lang="en-US" smtClean="0"/>
              <a:t>12/2/2017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51703E-8549-44B6-9C94-90BF3B139E17}" type="datetime1">
              <a:rPr lang="en-US" smtClean="0"/>
              <a:t>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6A5A91-5E4B-4C78-B9D4-B8726E898A2C}" type="datetime1">
              <a:rPr lang="en-US" smtClean="0"/>
              <a:t>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773D8793-05E7-4BFA-9CED-8F335001F9D9}" type="datetime1">
              <a:rPr lang="en-US" smtClean="0"/>
              <a:t>12/2/2017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hyperlink" Target="https://en.wikipedia.org/wiki/Firewall_(computing)" TargetMode="External"/><Relationship Id="rId2" Type="http://schemas.openxmlformats.org/officeDocument/2006/relationships/hyperlink" Target="https://en.wikipedia.org/wiki/Ethernet" TargetMode="Externa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aws.amazon.com/what-is-cloud-computing/" TargetMode="Externa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hyperlink" Target="http://docs.aws.amazon.com/AmazonVPC/latest/UserGuide/default-vpc.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docs.aws.amazon.com/AmazonVPC/latest/UserGuide/VPC_Internet_Gateway.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qs.us-east-2.amazonaws.com/123456789012/MyQueue"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earchaws.techtarget.com/tip/Accelerate-dynamic-content-with-AWS-CloudFront" TargetMode="External"/><Relationship Id="rId2" Type="http://schemas.openxmlformats.org/officeDocument/2006/relationships/hyperlink" Target="http://searchaws.techtarget.com/tip/Getting-a-grasp-on-AWS-storage-options"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169.254.169.254/"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169.254.169.254/latest/meta-data/local-hostname" TargetMode="External"/><Relationship Id="rId2" Type="http://schemas.openxmlformats.org/officeDocument/2006/relationships/hyperlink" Target="http://169.254.169.254/latest/meta-data/"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hyperlink" Target="http://docs.aws.amazon.com/AmazonS3/latest/dev/restoring-objects.html#restoring-objects-expedited-capacit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AWS Solution Architect</a:t>
            </a:r>
            <a:endParaRPr lang="en-US" dirty="0"/>
          </a:p>
        </p:txBody>
      </p:sp>
      <p:sp>
        <p:nvSpPr>
          <p:cNvPr id="3" name="Slide Number Placeholder 2"/>
          <p:cNvSpPr>
            <a:spLocks noGrp="1"/>
          </p:cNvSpPr>
          <p:nvPr>
            <p:ph type="sldNum" sz="quarter" idx="12"/>
          </p:nvPr>
        </p:nvSpPr>
        <p:spPr/>
        <p:txBody>
          <a:bodyPr/>
          <a:lstStyle/>
          <a:p>
            <a:fld id="{CF3BE448-F768-4AC5-8094-8F17F27BA907}" type="slidenum">
              <a:rPr lang="en-US" smtClean="0"/>
              <a:t>1</a:t>
            </a:fld>
            <a:endParaRPr lang="en-US"/>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VPC - Public and Private VPC from Wizard (Scenario 2)</a:t>
            </a:r>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10</a:t>
            </a:fld>
            <a:endParaRPr lang="en-US"/>
          </a:p>
        </p:txBody>
      </p:sp>
      <p:pic>
        <p:nvPicPr>
          <p:cNvPr id="5122"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99592" y="1908810"/>
            <a:ext cx="7344816" cy="42595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80830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VPN CloudHub</a:t>
            </a:r>
            <a:endParaRPr lang="en-US" dirty="0"/>
          </a:p>
        </p:txBody>
      </p:sp>
      <p:sp>
        <p:nvSpPr>
          <p:cNvPr id="3" name="Content Placeholder 2"/>
          <p:cNvSpPr>
            <a:spLocks noGrp="1"/>
          </p:cNvSpPr>
          <p:nvPr>
            <p:ph idx="1"/>
          </p:nvPr>
        </p:nvSpPr>
        <p:spPr/>
        <p:txBody>
          <a:bodyPr>
            <a:normAutofit/>
          </a:bodyPr>
          <a:lstStyle/>
          <a:p>
            <a:r>
              <a:rPr lang="en-GB" sz="1400" dirty="0"/>
              <a:t>If you have multiple </a:t>
            </a:r>
            <a:r>
              <a:rPr lang="en-GB" sz="1400" b="1" dirty="0"/>
              <a:t>VPN connections</a:t>
            </a:r>
            <a:r>
              <a:rPr lang="en-GB" sz="1400" dirty="0"/>
              <a:t>, you can provide secure communication between sites using the AWS VPN </a:t>
            </a:r>
            <a:r>
              <a:rPr lang="en-GB" sz="1400" dirty="0" err="1"/>
              <a:t>CloudHub</a:t>
            </a:r>
            <a:r>
              <a:rPr lang="en-GB" sz="1400" dirty="0"/>
              <a:t>. The VPN </a:t>
            </a:r>
            <a:r>
              <a:rPr lang="en-GB" sz="1400" dirty="0" err="1"/>
              <a:t>CloudHub</a:t>
            </a:r>
            <a:r>
              <a:rPr lang="en-GB" sz="1400" dirty="0"/>
              <a:t> operates on a </a:t>
            </a:r>
            <a:r>
              <a:rPr lang="en-GB" sz="1400" b="1" dirty="0">
                <a:solidFill>
                  <a:srgbClr val="00B050"/>
                </a:solidFill>
              </a:rPr>
              <a:t>simple hub-and-spoke model </a:t>
            </a:r>
            <a:r>
              <a:rPr lang="en-GB" sz="1400" dirty="0"/>
              <a:t>that you can use with or without a VPC. This design is suitable for customers with multiple branch offices and existing Internet connections who would like to implement a convenient, potentially low-cost hub-and-spoke model for primary or backup connectivity between these remote offices</a:t>
            </a:r>
            <a:r>
              <a:rPr lang="en-GB" sz="1400" dirty="0" smtClean="0"/>
              <a:t>.</a:t>
            </a:r>
          </a:p>
          <a:p>
            <a:r>
              <a:rPr lang="en-GB" sz="1400" dirty="0"/>
              <a:t>Sites that use </a:t>
            </a:r>
            <a:r>
              <a:rPr lang="en-GB" sz="1400" dirty="0">
                <a:solidFill>
                  <a:srgbClr val="FF0000"/>
                </a:solidFill>
              </a:rPr>
              <a:t>AWS Direct Connect connections</a:t>
            </a:r>
            <a:r>
              <a:rPr lang="en-GB" sz="1400" dirty="0"/>
              <a:t> to the virtual private gateway can also be part of the AWS VPN CloudHub.</a:t>
            </a:r>
          </a:p>
        </p:txBody>
      </p:sp>
      <p:sp>
        <p:nvSpPr>
          <p:cNvPr id="4" name="Slide Number Placeholder 3"/>
          <p:cNvSpPr>
            <a:spLocks noGrp="1"/>
          </p:cNvSpPr>
          <p:nvPr>
            <p:ph type="sldNum" sz="quarter" idx="12"/>
          </p:nvPr>
        </p:nvSpPr>
        <p:spPr/>
        <p:txBody>
          <a:bodyPr/>
          <a:lstStyle/>
          <a:p>
            <a:fld id="{CF3BE448-F768-4AC5-8094-8F17F27BA907}" type="slidenum">
              <a:rPr lang="en-US" smtClean="0"/>
              <a:t>100</a:t>
            </a:fld>
            <a:endParaRPr lang="en-US"/>
          </a:p>
        </p:txBody>
      </p:sp>
    </p:spTree>
    <p:extLst>
      <p:ext uri="{BB962C8B-B14F-4D97-AF65-F5344CB8AC3E}">
        <p14:creationId xmlns:p14="http://schemas.microsoft.com/office/powerpoint/2010/main" val="21912006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VPN CloudHub Continued</a:t>
            </a:r>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101</a:t>
            </a:fld>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1640" y="1988840"/>
            <a:ext cx="5904656"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667202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VPN Direct Connect (Without Internet)</a:t>
            </a:r>
            <a:endParaRPr lang="en-US" dirty="0"/>
          </a:p>
        </p:txBody>
      </p:sp>
      <p:sp>
        <p:nvSpPr>
          <p:cNvPr id="3" name="Content Placeholder 2"/>
          <p:cNvSpPr>
            <a:spLocks noGrp="1"/>
          </p:cNvSpPr>
          <p:nvPr>
            <p:ph idx="1"/>
          </p:nvPr>
        </p:nvSpPr>
        <p:spPr/>
        <p:txBody>
          <a:bodyPr>
            <a:normAutofit/>
          </a:bodyPr>
          <a:lstStyle/>
          <a:p>
            <a:r>
              <a:rPr lang="en-GB" sz="1400" dirty="0"/>
              <a:t>AWS Direct Connect is a network service that provides </a:t>
            </a:r>
            <a:r>
              <a:rPr lang="en-GB" sz="1400" b="1" dirty="0">
                <a:solidFill>
                  <a:srgbClr val="FF0000"/>
                </a:solidFill>
              </a:rPr>
              <a:t>an alternative to using the Internet</a:t>
            </a:r>
            <a:r>
              <a:rPr lang="en-GB" sz="1400" dirty="0"/>
              <a:t> to utilize AWS cloud </a:t>
            </a:r>
            <a:r>
              <a:rPr lang="en-GB" sz="1400" dirty="0" smtClean="0"/>
              <a:t>services</a:t>
            </a:r>
          </a:p>
          <a:p>
            <a:r>
              <a:rPr lang="en-GB" sz="1400" dirty="0"/>
              <a:t>Using AWS Direct Connect, data that would have previously been transported over the Internet can now be delivered through a private network connection between AWS and your </a:t>
            </a:r>
            <a:r>
              <a:rPr lang="en-GB" sz="1400" dirty="0" smtClean="0"/>
              <a:t>data </a:t>
            </a:r>
            <a:r>
              <a:rPr lang="en-GB" sz="1400" dirty="0" err="1" smtClean="0"/>
              <a:t>center</a:t>
            </a:r>
            <a:r>
              <a:rPr lang="en-GB" sz="1400" dirty="0" smtClean="0"/>
              <a:t> </a:t>
            </a:r>
            <a:r>
              <a:rPr lang="en-GB" sz="1400" dirty="0"/>
              <a:t>or corporate </a:t>
            </a:r>
            <a:r>
              <a:rPr lang="en-GB" sz="1400" dirty="0" smtClean="0"/>
              <a:t>network</a:t>
            </a:r>
          </a:p>
          <a:p>
            <a:r>
              <a:rPr lang="en-GB" sz="1400" dirty="0"/>
              <a:t>All AWS services, including Amazon Elastic Compute Cloud (EC2), Amazon Virtual Private Cloud (VPC), Amazon Simple Storage Service (S3), and Amazon DynamoDB can be used with AWS Direct </a:t>
            </a:r>
            <a:r>
              <a:rPr lang="en-GB" sz="1400" dirty="0" smtClean="0"/>
              <a:t>Connect</a:t>
            </a:r>
          </a:p>
          <a:p>
            <a:r>
              <a:rPr lang="en-GB" sz="1400" dirty="0"/>
              <a:t>Each AWS Direct Connect connection can be configured with one or more </a:t>
            </a:r>
            <a:r>
              <a:rPr lang="en-GB" sz="1400" b="1" dirty="0">
                <a:solidFill>
                  <a:srgbClr val="FF0000"/>
                </a:solidFill>
              </a:rPr>
              <a:t>virtual interfaces</a:t>
            </a:r>
            <a:r>
              <a:rPr lang="en-GB" sz="1400" dirty="0"/>
              <a:t>. Virtual interfaces may be configured to access AWS services such as Amazon EC2 and Amazon S3 using public IP space, or resources in a VPC using private IP space</a:t>
            </a:r>
            <a:r>
              <a:rPr lang="en-GB" sz="1400" dirty="0" smtClean="0"/>
              <a:t>.</a:t>
            </a:r>
          </a:p>
          <a:p>
            <a:r>
              <a:rPr lang="en-GB" sz="1400" dirty="0"/>
              <a:t>AWS Direct Connect has two separate charges: </a:t>
            </a:r>
            <a:r>
              <a:rPr lang="en-GB" sz="1400" b="1" dirty="0">
                <a:solidFill>
                  <a:srgbClr val="FF0000"/>
                </a:solidFill>
              </a:rPr>
              <a:t>port-hours and Data Transfer.</a:t>
            </a:r>
            <a:r>
              <a:rPr lang="en-GB" sz="1400" dirty="0"/>
              <a:t> Pricing is per port-hour consumed for each port type. Partial port-hours consumed are billed as full hours</a:t>
            </a:r>
            <a:r>
              <a:rPr lang="en-GB" sz="1400" dirty="0" smtClean="0"/>
              <a:t>.</a:t>
            </a:r>
          </a:p>
          <a:p>
            <a:r>
              <a:rPr lang="en-GB" sz="1400" dirty="0"/>
              <a:t>1Gbps and 10Gbps ports are </a:t>
            </a:r>
            <a:r>
              <a:rPr lang="en-GB" sz="1400" dirty="0" err="1"/>
              <a:t>available.Speeds</a:t>
            </a:r>
            <a:r>
              <a:rPr lang="en-GB" sz="1400" dirty="0"/>
              <a:t> of 50Mbps, 100Mbps, 200Mbps, 300Mbps, 400Mbps, and 500Mbps can be ordered from any APN partners supporting AWS Direct Connect</a:t>
            </a:r>
            <a:r>
              <a:rPr lang="en-GB" sz="1400" dirty="0" smtClean="0"/>
              <a:t>.</a:t>
            </a:r>
          </a:p>
          <a:p>
            <a:r>
              <a:rPr lang="en-GB" sz="1400" dirty="0"/>
              <a:t>An AWS Direct Connect location provides access to Amazon Web Services in the region it is associated with, as well as access to other </a:t>
            </a:r>
            <a:r>
              <a:rPr lang="en-GB" sz="1400" dirty="0" smtClean="0"/>
              <a:t>regions in the country (i.e. all US regions).</a:t>
            </a:r>
          </a:p>
          <a:p>
            <a:r>
              <a:rPr lang="en-GB" sz="1400" dirty="0"/>
              <a:t>Connections to AWS Direct Connect require single mode </a:t>
            </a:r>
            <a:r>
              <a:rPr lang="en-GB" sz="1400" dirty="0" err="1"/>
              <a:t>fiber</a:t>
            </a:r>
            <a:r>
              <a:rPr lang="en-GB" sz="1400" dirty="0"/>
              <a:t>, </a:t>
            </a:r>
            <a:r>
              <a:rPr lang="en-GB" sz="1400" b="1" dirty="0"/>
              <a:t>1000BASE-LX (1310nm) for 1 gigabit Ethernet, or 10GBASE-LR (1310nm) </a:t>
            </a:r>
            <a:r>
              <a:rPr lang="en-GB" sz="1400" dirty="0"/>
              <a:t>for 10 gigabit Ethernet.</a:t>
            </a:r>
          </a:p>
        </p:txBody>
      </p:sp>
      <p:sp>
        <p:nvSpPr>
          <p:cNvPr id="4" name="Slide Number Placeholder 3"/>
          <p:cNvSpPr>
            <a:spLocks noGrp="1"/>
          </p:cNvSpPr>
          <p:nvPr>
            <p:ph type="sldNum" sz="quarter" idx="12"/>
          </p:nvPr>
        </p:nvSpPr>
        <p:spPr/>
        <p:txBody>
          <a:bodyPr/>
          <a:lstStyle/>
          <a:p>
            <a:fld id="{CF3BE448-F768-4AC5-8094-8F17F27BA907}" type="slidenum">
              <a:rPr lang="en-US" smtClean="0"/>
              <a:t>102</a:t>
            </a:fld>
            <a:endParaRPr lang="en-US"/>
          </a:p>
        </p:txBody>
      </p:sp>
    </p:spTree>
    <p:extLst>
      <p:ext uri="{BB962C8B-B14F-4D97-AF65-F5344CB8AC3E}">
        <p14:creationId xmlns:p14="http://schemas.microsoft.com/office/powerpoint/2010/main" val="269133033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VPN Direct Connect (Without Internet)</a:t>
            </a:r>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103</a:t>
            </a:fld>
            <a:endParaRPr lang="en-US"/>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1556792"/>
            <a:ext cx="7200800" cy="4653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220637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VPN Direct Connect (Without Internet)</a:t>
            </a:r>
            <a:endParaRPr lang="en-US" dirty="0"/>
          </a:p>
        </p:txBody>
      </p:sp>
      <p:sp>
        <p:nvSpPr>
          <p:cNvPr id="3" name="Content Placeholder 2"/>
          <p:cNvSpPr>
            <a:spLocks noGrp="1"/>
          </p:cNvSpPr>
          <p:nvPr>
            <p:ph idx="1"/>
          </p:nvPr>
        </p:nvSpPr>
        <p:spPr/>
        <p:txBody>
          <a:bodyPr>
            <a:normAutofit lnSpcReduction="10000"/>
          </a:bodyPr>
          <a:lstStyle/>
          <a:p>
            <a:r>
              <a:rPr lang="en-GB" sz="1400" dirty="0"/>
              <a:t>Each virtual interface must be tagged with a customer-provided tag that complies with the Ethernet 802.1Q standard. This tag is required for any traffic traversing the AWS Direct Connect connection</a:t>
            </a:r>
            <a:r>
              <a:rPr lang="en-GB" sz="1400" dirty="0" smtClean="0"/>
              <a:t>.</a:t>
            </a:r>
          </a:p>
          <a:p>
            <a:r>
              <a:rPr lang="en-GB" sz="1400" dirty="0"/>
              <a:t>To connect to public AWS products such as Amazon EC2 and Amazon S3 through the AWS Direct Connect, you need to provide the following:</a:t>
            </a:r>
          </a:p>
          <a:p>
            <a:pPr lvl="1">
              <a:buFont typeface="Wingdings" panose="05000000000000000000" pitchFamily="2" charset="2"/>
              <a:buChar char="Ø"/>
            </a:pPr>
            <a:r>
              <a:rPr lang="en-GB" sz="1400" dirty="0"/>
              <a:t>A public Autonomous System Number (ASN) that you own (preferred) or a private ASN.</a:t>
            </a:r>
          </a:p>
          <a:p>
            <a:pPr lvl="1">
              <a:buFont typeface="Wingdings" panose="05000000000000000000" pitchFamily="2" charset="2"/>
              <a:buChar char="Ø"/>
            </a:pPr>
            <a:r>
              <a:rPr lang="en-GB" sz="1400" dirty="0"/>
              <a:t>Public IP addresses (/30) (that is, one for each end of the BGP session) for each BGP session.</a:t>
            </a:r>
          </a:p>
          <a:p>
            <a:pPr lvl="1">
              <a:buFont typeface="Wingdings" panose="05000000000000000000" pitchFamily="2" charset="2"/>
              <a:buChar char="Ø"/>
            </a:pPr>
            <a:r>
              <a:rPr lang="en-GB" sz="1400" dirty="0"/>
              <a:t>The public routes that you will advertise over BGP.</a:t>
            </a:r>
          </a:p>
          <a:p>
            <a:r>
              <a:rPr lang="en-GB" sz="1400" dirty="0"/>
              <a:t>If you use</a:t>
            </a:r>
            <a:r>
              <a:rPr lang="en-GB" sz="1400" b="1" dirty="0">
                <a:solidFill>
                  <a:srgbClr val="FF0000"/>
                </a:solidFill>
              </a:rPr>
              <a:t> </a:t>
            </a:r>
            <a:r>
              <a:rPr lang="en-GB" sz="1400" b="1" dirty="0" err="1">
                <a:solidFill>
                  <a:srgbClr val="FF0000"/>
                </a:solidFill>
              </a:rPr>
              <a:t>aws:SourceIp</a:t>
            </a:r>
            <a:r>
              <a:rPr lang="en-GB" sz="1400" dirty="0"/>
              <a:t>, and the request comes from an Amazon EC2 instance, the instance's public IP address is used to determine if access is allowed.</a:t>
            </a:r>
          </a:p>
          <a:p>
            <a:r>
              <a:rPr lang="en-GB" sz="1400" dirty="0"/>
              <a:t>Data transfer IN is $0.00 per GB in all locations but Data transfer </a:t>
            </a:r>
            <a:r>
              <a:rPr lang="en-GB" sz="1400" b="1" dirty="0">
                <a:solidFill>
                  <a:srgbClr val="FF0000"/>
                </a:solidFill>
              </a:rPr>
              <a:t>OUT has different rate </a:t>
            </a:r>
            <a:r>
              <a:rPr lang="en-GB" sz="1400" dirty="0"/>
              <a:t>according to </a:t>
            </a:r>
            <a:r>
              <a:rPr lang="en-GB" sz="1400" dirty="0" smtClean="0"/>
              <a:t>the </a:t>
            </a:r>
            <a:r>
              <a:rPr lang="en-GB" sz="1400" dirty="0"/>
              <a:t>location</a:t>
            </a:r>
            <a:r>
              <a:rPr lang="en-GB" sz="1400" dirty="0" smtClean="0"/>
              <a:t>.</a:t>
            </a:r>
          </a:p>
          <a:p>
            <a:r>
              <a:rPr lang="en-GB" sz="1400" dirty="0"/>
              <a:t>Permissions granted using IAM cover all the Amazon Web Services resources you use with AWS Direct Connect, so </a:t>
            </a:r>
            <a:r>
              <a:rPr lang="en-GB" sz="1400" b="1" dirty="0">
                <a:solidFill>
                  <a:srgbClr val="FF0000"/>
                </a:solidFill>
              </a:rPr>
              <a:t>you cannot use IAM to control access to AWS Direct Connect data for specific resources. </a:t>
            </a:r>
            <a:endParaRPr lang="en-GB" sz="1400" b="1" dirty="0" smtClean="0">
              <a:solidFill>
                <a:srgbClr val="FF0000"/>
              </a:solidFill>
            </a:endParaRPr>
          </a:p>
          <a:p>
            <a:r>
              <a:rPr lang="en-GB" sz="1400" dirty="0" smtClean="0"/>
              <a:t>It </a:t>
            </a:r>
            <a:r>
              <a:rPr lang="en-GB" sz="1400" dirty="0"/>
              <a:t>is possible to configure multiple virtual interfaces on a single AWS Direct Connect connection, and you'll need one private virtual interface for each VPC to connect to. Each virtual interface needs a VLAN ID, interface IP address, ASN, and BGP key</a:t>
            </a:r>
            <a:r>
              <a:rPr lang="en-GB" sz="1400" dirty="0" smtClean="0"/>
              <a:t>.</a:t>
            </a:r>
          </a:p>
          <a:p>
            <a:r>
              <a:rPr lang="en-GB" sz="1400" dirty="0"/>
              <a:t>To use your AWS Direct Connect connection with another AWS account, you can create a hosted virtual interface for that account. </a:t>
            </a:r>
            <a:endParaRPr lang="en-GB" sz="1400" dirty="0" smtClean="0"/>
          </a:p>
          <a:p>
            <a:r>
              <a:rPr lang="en-GB" sz="1400" b="1" dirty="0"/>
              <a:t>AWS recommends enabling Bidirectional Forwarding Detection (BFD)</a:t>
            </a:r>
            <a:r>
              <a:rPr lang="en-GB" sz="1400" dirty="0"/>
              <a:t> when configuring your connections to ensure fast detection and failover. </a:t>
            </a:r>
            <a:endParaRPr lang="en-GB" sz="1400" b="1" dirty="0">
              <a:solidFill>
                <a:srgbClr val="FF0000"/>
              </a:solidFill>
            </a:endParaRPr>
          </a:p>
        </p:txBody>
      </p:sp>
      <p:sp>
        <p:nvSpPr>
          <p:cNvPr id="4" name="Slide Number Placeholder 3"/>
          <p:cNvSpPr>
            <a:spLocks noGrp="1"/>
          </p:cNvSpPr>
          <p:nvPr>
            <p:ph type="sldNum" sz="quarter" idx="12"/>
          </p:nvPr>
        </p:nvSpPr>
        <p:spPr/>
        <p:txBody>
          <a:bodyPr/>
          <a:lstStyle/>
          <a:p>
            <a:fld id="{CF3BE448-F768-4AC5-8094-8F17F27BA907}" type="slidenum">
              <a:rPr lang="en-US" smtClean="0"/>
              <a:t>104</a:t>
            </a:fld>
            <a:endParaRPr lang="en-US"/>
          </a:p>
        </p:txBody>
      </p:sp>
    </p:spTree>
    <p:extLst>
      <p:ext uri="{BB962C8B-B14F-4D97-AF65-F5344CB8AC3E}">
        <p14:creationId xmlns:p14="http://schemas.microsoft.com/office/powerpoint/2010/main" val="26215238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VPN Direct Connect (Without Internet)</a:t>
            </a:r>
            <a:endParaRPr lang="en-US" dirty="0"/>
          </a:p>
        </p:txBody>
      </p:sp>
      <p:sp>
        <p:nvSpPr>
          <p:cNvPr id="3" name="Content Placeholder 2"/>
          <p:cNvSpPr>
            <a:spLocks noGrp="1"/>
          </p:cNvSpPr>
          <p:nvPr>
            <p:ph idx="1"/>
          </p:nvPr>
        </p:nvSpPr>
        <p:spPr/>
        <p:txBody>
          <a:bodyPr>
            <a:normAutofit/>
          </a:bodyPr>
          <a:lstStyle/>
          <a:p>
            <a:r>
              <a:rPr lang="en-GB" sz="1400" dirty="0"/>
              <a:t>If the cross connect is not completed within </a:t>
            </a:r>
            <a:r>
              <a:rPr lang="en-GB" sz="1400" b="1" dirty="0">
                <a:solidFill>
                  <a:srgbClr val="FF0000"/>
                </a:solidFill>
              </a:rPr>
              <a:t>90 days</a:t>
            </a:r>
            <a:r>
              <a:rPr lang="en-GB" sz="1400" dirty="0"/>
              <a:t>, the authority granted by the LOA-CFA expires</a:t>
            </a:r>
            <a:r>
              <a:rPr lang="en-GB" sz="1400" dirty="0" smtClean="0"/>
              <a:t>.</a:t>
            </a:r>
          </a:p>
          <a:p>
            <a:r>
              <a:rPr lang="en-GB" sz="1400" dirty="0"/>
              <a:t>All AWS </a:t>
            </a:r>
            <a:r>
              <a:rPr lang="en-GB" sz="1400" dirty="0" smtClean="0"/>
              <a:t>services </a:t>
            </a:r>
            <a:r>
              <a:rPr lang="en-GB" sz="1400" dirty="0"/>
              <a:t>can be used with </a:t>
            </a:r>
            <a:r>
              <a:rPr lang="en-GB" sz="1400" b="1" dirty="0"/>
              <a:t>AWS Direct </a:t>
            </a:r>
            <a:r>
              <a:rPr lang="en-GB" sz="1400" b="1" dirty="0" smtClean="0"/>
              <a:t>Connect</a:t>
            </a:r>
            <a:endParaRPr lang="en-GB" sz="1400" b="1" dirty="0">
              <a:solidFill>
                <a:srgbClr val="FF0000"/>
              </a:solidFill>
            </a:endParaRPr>
          </a:p>
        </p:txBody>
      </p:sp>
      <p:sp>
        <p:nvSpPr>
          <p:cNvPr id="4" name="Slide Number Placeholder 3"/>
          <p:cNvSpPr>
            <a:spLocks noGrp="1"/>
          </p:cNvSpPr>
          <p:nvPr>
            <p:ph type="sldNum" sz="quarter" idx="12"/>
          </p:nvPr>
        </p:nvSpPr>
        <p:spPr/>
        <p:txBody>
          <a:bodyPr/>
          <a:lstStyle/>
          <a:p>
            <a:fld id="{CF3BE448-F768-4AC5-8094-8F17F27BA907}" type="slidenum">
              <a:rPr lang="en-US" smtClean="0"/>
              <a:t>105</a:t>
            </a:fld>
            <a:endParaRPr lang="en-US"/>
          </a:p>
        </p:txBody>
      </p:sp>
    </p:spTree>
    <p:extLst>
      <p:ext uri="{BB962C8B-B14F-4D97-AF65-F5344CB8AC3E}">
        <p14:creationId xmlns:p14="http://schemas.microsoft.com/office/powerpoint/2010/main" val="373196451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Kinesis</a:t>
            </a:r>
            <a:endParaRPr lang="en-US" dirty="0"/>
          </a:p>
        </p:txBody>
      </p:sp>
      <p:sp>
        <p:nvSpPr>
          <p:cNvPr id="3" name="Content Placeholder 2"/>
          <p:cNvSpPr>
            <a:spLocks noGrp="1"/>
          </p:cNvSpPr>
          <p:nvPr>
            <p:ph idx="1"/>
          </p:nvPr>
        </p:nvSpPr>
        <p:spPr/>
        <p:txBody>
          <a:bodyPr>
            <a:normAutofit/>
          </a:bodyPr>
          <a:lstStyle/>
          <a:p>
            <a:r>
              <a:rPr lang="en-GB" sz="1400" b="1" dirty="0" smtClean="0"/>
              <a:t>Amazon Kinesis Streams – </a:t>
            </a:r>
            <a:r>
              <a:rPr lang="en-GB" sz="1400" dirty="0" smtClean="0"/>
              <a:t>can be used for multi-stage processing using specialized algorithms</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106</a:t>
            </a:fld>
            <a:endParaRPr lang="en-US"/>
          </a:p>
        </p:txBody>
      </p:sp>
    </p:spTree>
    <p:extLst>
      <p:ext uri="{BB962C8B-B14F-4D97-AF65-F5344CB8AC3E}">
        <p14:creationId xmlns:p14="http://schemas.microsoft.com/office/powerpoint/2010/main" val="137781889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SAML 2.0</a:t>
            </a:r>
            <a:endParaRPr lang="en-US" dirty="0"/>
          </a:p>
        </p:txBody>
      </p:sp>
      <p:sp>
        <p:nvSpPr>
          <p:cNvPr id="3" name="Content Placeholder 2"/>
          <p:cNvSpPr>
            <a:spLocks noGrp="1"/>
          </p:cNvSpPr>
          <p:nvPr>
            <p:ph idx="1"/>
          </p:nvPr>
        </p:nvSpPr>
        <p:spPr/>
        <p:txBody>
          <a:bodyPr>
            <a:normAutofit/>
          </a:bodyPr>
          <a:lstStyle/>
          <a:p>
            <a:r>
              <a:rPr lang="en-GB" sz="1400" b="1" dirty="0" smtClean="0"/>
              <a:t>SAML 2.0 </a:t>
            </a:r>
            <a:r>
              <a:rPr lang="en-GB" sz="1400" dirty="0" smtClean="0"/>
              <a:t>can be used to give your federated users </a:t>
            </a:r>
            <a:r>
              <a:rPr lang="en-GB" sz="1400" b="1" dirty="0" smtClean="0"/>
              <a:t>SSO</a:t>
            </a:r>
            <a:r>
              <a:rPr lang="en-GB" sz="1400" dirty="0" smtClean="0"/>
              <a:t> access to AWS management console</a:t>
            </a:r>
          </a:p>
          <a:p>
            <a:r>
              <a:rPr lang="en-GB" sz="1400" dirty="0"/>
              <a:t>After the client browser posts the SAML assertion, AWS sends the sign-in URL as a redirect, and the client browser is redirected to the </a:t>
            </a:r>
            <a:r>
              <a:rPr lang="en-GB" sz="1400" dirty="0" smtClean="0"/>
              <a:t>Console</a:t>
            </a:r>
            <a:endParaRPr lang="en-GB" sz="1400" dirty="0"/>
          </a:p>
          <a:p>
            <a:r>
              <a:rPr lang="en-GB" sz="1400" dirty="0"/>
              <a:t>The portal first verifies the user's identity in your organization, then generates a SAML authentication </a:t>
            </a:r>
            <a:r>
              <a:rPr lang="en-GB" sz="1400" dirty="0" smtClean="0"/>
              <a:t>response</a:t>
            </a:r>
            <a:endParaRPr lang="en-GB" sz="1400" dirty="0"/>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107</a:t>
            </a:fld>
            <a:endParaRPr lang="en-US"/>
          </a:p>
        </p:txBody>
      </p:sp>
    </p:spTree>
    <p:extLst>
      <p:ext uri="{BB962C8B-B14F-4D97-AF65-F5344CB8AC3E}">
        <p14:creationId xmlns:p14="http://schemas.microsoft.com/office/powerpoint/2010/main" val="88357050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idx="1"/>
          </p:nvPr>
        </p:nvSpPr>
        <p:spPr/>
        <p:txBody>
          <a:bodyPr>
            <a:normAutofit/>
          </a:bodyPr>
          <a:lstStyle/>
          <a:p>
            <a:r>
              <a:rPr lang="en-GB" sz="1400" dirty="0"/>
              <a:t>A </a:t>
            </a:r>
            <a:r>
              <a:rPr lang="en-GB" sz="1400" b="1" dirty="0"/>
              <a:t>SYN flood</a:t>
            </a:r>
            <a:r>
              <a:rPr lang="en-GB" sz="1400" dirty="0"/>
              <a:t> is a form of denial-of-service attack in which an attacker sends a succession of </a:t>
            </a:r>
            <a:r>
              <a:rPr lang="en-GB" sz="1400" b="1" dirty="0"/>
              <a:t>SYN</a:t>
            </a:r>
            <a:r>
              <a:rPr lang="en-GB" sz="1400" dirty="0"/>
              <a:t> requests to a target's system in an attempt to consume enough server resources to make the system unresponsive to legitimate traffic.</a:t>
            </a:r>
          </a:p>
        </p:txBody>
      </p:sp>
      <p:sp>
        <p:nvSpPr>
          <p:cNvPr id="4" name="Slide Number Placeholder 3"/>
          <p:cNvSpPr>
            <a:spLocks noGrp="1"/>
          </p:cNvSpPr>
          <p:nvPr>
            <p:ph type="sldNum" sz="quarter" idx="12"/>
          </p:nvPr>
        </p:nvSpPr>
        <p:spPr/>
        <p:txBody>
          <a:bodyPr/>
          <a:lstStyle/>
          <a:p>
            <a:fld id="{CF3BE448-F768-4AC5-8094-8F17F27BA907}" type="slidenum">
              <a:rPr lang="en-US" smtClean="0"/>
              <a:t>108</a:t>
            </a:fld>
            <a:endParaRPr lang="en-US"/>
          </a:p>
        </p:txBody>
      </p:sp>
    </p:spTree>
    <p:extLst>
      <p:ext uri="{BB962C8B-B14F-4D97-AF65-F5344CB8AC3E}">
        <p14:creationId xmlns:p14="http://schemas.microsoft.com/office/powerpoint/2010/main" val="201853807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CloudHSM – Hardware Security</a:t>
            </a:r>
            <a:endParaRPr lang="en-US" dirty="0"/>
          </a:p>
        </p:txBody>
      </p:sp>
      <p:sp>
        <p:nvSpPr>
          <p:cNvPr id="3" name="Content Placeholder 2"/>
          <p:cNvSpPr>
            <a:spLocks noGrp="1"/>
          </p:cNvSpPr>
          <p:nvPr>
            <p:ph idx="1"/>
          </p:nvPr>
        </p:nvSpPr>
        <p:spPr/>
        <p:txBody>
          <a:bodyPr>
            <a:normAutofit/>
          </a:bodyPr>
          <a:lstStyle/>
          <a:p>
            <a:r>
              <a:rPr lang="en-GB" sz="1400" dirty="0"/>
              <a:t>The AWS CloudHSM service helps you meet corporate, contractual and </a:t>
            </a:r>
            <a:r>
              <a:rPr lang="en-GB" sz="1400" b="1" dirty="0"/>
              <a:t>regulatory</a:t>
            </a:r>
            <a:r>
              <a:rPr lang="en-GB" sz="1400" dirty="0"/>
              <a:t> compliance requirements for data security by using dedicated Hardware Security Module (HSM) appliances within the AWS cloud. </a:t>
            </a:r>
            <a:endParaRPr lang="en-GB" sz="1400" dirty="0" smtClean="0"/>
          </a:p>
          <a:p>
            <a:r>
              <a:rPr lang="en-GB" sz="1400" dirty="0" smtClean="0"/>
              <a:t>The </a:t>
            </a:r>
            <a:r>
              <a:rPr lang="en-GB" sz="1400" dirty="0"/>
              <a:t>AWS CloudHSM service defines a resource known as a high-availability (HA) </a:t>
            </a:r>
            <a:r>
              <a:rPr lang="en-GB" sz="1400" b="1" dirty="0"/>
              <a:t>partition group</a:t>
            </a:r>
            <a:r>
              <a:rPr lang="en-GB" sz="1400" dirty="0"/>
              <a:t>, which is a virtual partition that represents a group of partitions, typically distributed between several physical HSMs for </a:t>
            </a:r>
            <a:r>
              <a:rPr lang="en-GB" sz="1400" dirty="0" smtClean="0"/>
              <a:t>high-availability</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109</a:t>
            </a:fld>
            <a:endParaRPr lang="en-US"/>
          </a:p>
        </p:txBody>
      </p:sp>
    </p:spTree>
    <p:extLst>
      <p:ext uri="{BB962C8B-B14F-4D97-AF65-F5344CB8AC3E}">
        <p14:creationId xmlns:p14="http://schemas.microsoft.com/office/powerpoint/2010/main" val="38541724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VPC - </a:t>
            </a:r>
            <a:r>
              <a:rPr lang="en-GB" sz="3200" dirty="0"/>
              <a:t>VPC with Public and Private Subnets and AWS Managed VPN </a:t>
            </a:r>
            <a:r>
              <a:rPr lang="en-GB" sz="3200" dirty="0" smtClean="0"/>
              <a:t>Access</a:t>
            </a:r>
            <a:r>
              <a:rPr lang="en-US" sz="3200" dirty="0" smtClean="0"/>
              <a:t> (Scenario 3)</a:t>
            </a:r>
            <a:endParaRPr lang="en-US" sz="3200" dirty="0"/>
          </a:p>
        </p:txBody>
      </p:sp>
      <p:sp>
        <p:nvSpPr>
          <p:cNvPr id="3" name="Content Placeholder 2"/>
          <p:cNvSpPr>
            <a:spLocks noGrp="1"/>
          </p:cNvSpPr>
          <p:nvPr>
            <p:ph idx="1"/>
          </p:nvPr>
        </p:nvSpPr>
        <p:spPr/>
        <p:txBody>
          <a:bodyPr>
            <a:normAutofit/>
          </a:bodyPr>
          <a:lstStyle/>
          <a:p>
            <a:r>
              <a:rPr lang="en-GB" sz="1400" dirty="0"/>
              <a:t>The configuration for this scenario includes a virtual private cloud (VPC) with a public subnet and a private subnet, and a </a:t>
            </a:r>
            <a:r>
              <a:rPr lang="en-GB" sz="1400" b="1" dirty="0"/>
              <a:t>virtual private gateway</a:t>
            </a:r>
            <a:r>
              <a:rPr lang="en-GB" sz="1400" dirty="0"/>
              <a:t> to enable communication with your own network over an IPsec VPN tunnel. We recommend this scenario if you want to extend your network into the cloud and also directly access the Internet from your VPC. This scenario enables you to run a multi-tiered application with a scalable web front end in a public subnet, and to house your data in a private subnet that is connected to your network by an </a:t>
            </a:r>
            <a:r>
              <a:rPr lang="en-GB" sz="1400" b="1" dirty="0"/>
              <a:t>IPsec VPN connection</a:t>
            </a:r>
            <a:r>
              <a:rPr lang="en-GB" sz="1400" dirty="0" smtClean="0"/>
              <a:t>.</a:t>
            </a:r>
          </a:p>
          <a:p>
            <a:r>
              <a:rPr lang="en-GB" sz="1400" dirty="0"/>
              <a:t>Currently</a:t>
            </a:r>
            <a:r>
              <a:rPr lang="en-GB" sz="1400" b="1" dirty="0">
                <a:solidFill>
                  <a:srgbClr val="FF0000"/>
                </a:solidFill>
              </a:rPr>
              <a:t>, we do not support IPv6 communication over a VPN connection</a:t>
            </a:r>
            <a:r>
              <a:rPr lang="en-GB" sz="1400" dirty="0"/>
              <a:t>; however, instances in the VPC can communicate with each other via IPv6, and instances in the public subnet can communicate over the Internet via IPv6. </a:t>
            </a:r>
          </a:p>
        </p:txBody>
      </p:sp>
      <p:sp>
        <p:nvSpPr>
          <p:cNvPr id="4" name="Slide Number Placeholder 3"/>
          <p:cNvSpPr>
            <a:spLocks noGrp="1"/>
          </p:cNvSpPr>
          <p:nvPr>
            <p:ph type="sldNum" sz="quarter" idx="12"/>
          </p:nvPr>
        </p:nvSpPr>
        <p:spPr/>
        <p:txBody>
          <a:bodyPr/>
          <a:lstStyle/>
          <a:p>
            <a:fld id="{CF3BE448-F768-4AC5-8094-8F17F27BA907}" type="slidenum">
              <a:rPr lang="en-US" smtClean="0"/>
              <a:t>11</a:t>
            </a:fld>
            <a:endParaRPr lang="en-US"/>
          </a:p>
        </p:txBody>
      </p:sp>
    </p:spTree>
    <p:extLst>
      <p:ext uri="{BB962C8B-B14F-4D97-AF65-F5344CB8AC3E}">
        <p14:creationId xmlns:p14="http://schemas.microsoft.com/office/powerpoint/2010/main" val="407372063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Import/Export</a:t>
            </a:r>
            <a:endParaRPr lang="en-US" dirty="0"/>
          </a:p>
        </p:txBody>
      </p:sp>
      <p:sp>
        <p:nvSpPr>
          <p:cNvPr id="3" name="Content Placeholder 2"/>
          <p:cNvSpPr>
            <a:spLocks noGrp="1"/>
          </p:cNvSpPr>
          <p:nvPr>
            <p:ph idx="1"/>
          </p:nvPr>
        </p:nvSpPr>
        <p:spPr/>
        <p:txBody>
          <a:bodyPr>
            <a:normAutofit/>
          </a:bodyPr>
          <a:lstStyle/>
          <a:p>
            <a:r>
              <a:rPr lang="en-GB" sz="1400" dirty="0"/>
              <a:t>AWS Import/Export supports:</a:t>
            </a:r>
          </a:p>
          <a:p>
            <a:r>
              <a:rPr lang="en-GB" sz="1400" dirty="0"/>
              <a:t>Import to Amazon S3</a:t>
            </a:r>
            <a:br>
              <a:rPr lang="en-GB" sz="1400" dirty="0"/>
            </a:br>
            <a:r>
              <a:rPr lang="en-GB" sz="1400" dirty="0"/>
              <a:t>Export from Amazon S3</a:t>
            </a:r>
            <a:br>
              <a:rPr lang="en-GB" sz="1400" dirty="0"/>
            </a:br>
            <a:r>
              <a:rPr lang="en-GB" sz="1400" dirty="0"/>
              <a:t>Import to Amazon EBS</a:t>
            </a:r>
            <a:br>
              <a:rPr lang="en-GB" sz="1400" dirty="0"/>
            </a:br>
            <a:r>
              <a:rPr lang="en-GB" sz="1400" dirty="0"/>
              <a:t>Import to Amazon Glacier</a:t>
            </a:r>
            <a:br>
              <a:rPr lang="en-GB" sz="1400" dirty="0"/>
            </a:br>
            <a:r>
              <a:rPr lang="en-GB" sz="1400" dirty="0"/>
              <a:t>AWS Import/Export does not currently support export from Amazon EBS or Amazon Glacier.</a:t>
            </a:r>
          </a:p>
        </p:txBody>
      </p:sp>
      <p:sp>
        <p:nvSpPr>
          <p:cNvPr id="4" name="Slide Number Placeholder 3"/>
          <p:cNvSpPr>
            <a:spLocks noGrp="1"/>
          </p:cNvSpPr>
          <p:nvPr>
            <p:ph type="sldNum" sz="quarter" idx="12"/>
          </p:nvPr>
        </p:nvSpPr>
        <p:spPr/>
        <p:txBody>
          <a:bodyPr/>
          <a:lstStyle/>
          <a:p>
            <a:fld id="{CF3BE448-F768-4AC5-8094-8F17F27BA907}" type="slidenum">
              <a:rPr lang="en-US" smtClean="0"/>
              <a:t>110</a:t>
            </a:fld>
            <a:endParaRPr lang="en-US"/>
          </a:p>
        </p:txBody>
      </p:sp>
    </p:spTree>
    <p:extLst>
      <p:ext uri="{BB962C8B-B14F-4D97-AF65-F5344CB8AC3E}">
        <p14:creationId xmlns:p14="http://schemas.microsoft.com/office/powerpoint/2010/main" val="214416388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pairs</a:t>
            </a:r>
            <a:endParaRPr lang="en-US" dirty="0"/>
          </a:p>
        </p:txBody>
      </p:sp>
      <p:sp>
        <p:nvSpPr>
          <p:cNvPr id="3" name="Content Placeholder 2"/>
          <p:cNvSpPr>
            <a:spLocks noGrp="1"/>
          </p:cNvSpPr>
          <p:nvPr>
            <p:ph idx="1"/>
          </p:nvPr>
        </p:nvSpPr>
        <p:spPr/>
        <p:txBody>
          <a:bodyPr>
            <a:normAutofit/>
          </a:bodyPr>
          <a:lstStyle/>
          <a:p>
            <a:r>
              <a:rPr lang="en-GB" sz="1400" dirty="0"/>
              <a:t>Key pairs consist of a public and private key, where you use the private key to create a digital signature, and then AWS uses the corresponding public key to validate the signature. Key pairs are used only for Amazon EC2 and Amazon CloudFront</a:t>
            </a:r>
            <a:r>
              <a:rPr lang="en-GB" sz="1400" dirty="0" smtClean="0"/>
              <a:t>.</a:t>
            </a:r>
          </a:p>
          <a:p>
            <a:r>
              <a:rPr lang="en-GB" sz="1400" dirty="0"/>
              <a:t>EC2 Key Pairs, Security Groups, and ELBs </a:t>
            </a:r>
            <a:r>
              <a:rPr lang="en-GB" sz="1400" b="1" dirty="0">
                <a:solidFill>
                  <a:srgbClr val="FF0000"/>
                </a:solidFill>
              </a:rPr>
              <a:t>are region-specific</a:t>
            </a:r>
            <a:r>
              <a:rPr lang="en-GB" sz="1400" dirty="0"/>
              <a:t>.</a:t>
            </a:r>
          </a:p>
        </p:txBody>
      </p:sp>
      <p:sp>
        <p:nvSpPr>
          <p:cNvPr id="4" name="Slide Number Placeholder 3"/>
          <p:cNvSpPr>
            <a:spLocks noGrp="1"/>
          </p:cNvSpPr>
          <p:nvPr>
            <p:ph type="sldNum" sz="quarter" idx="12"/>
          </p:nvPr>
        </p:nvSpPr>
        <p:spPr/>
        <p:txBody>
          <a:bodyPr/>
          <a:lstStyle/>
          <a:p>
            <a:fld id="{CF3BE448-F768-4AC5-8094-8F17F27BA907}" type="slidenum">
              <a:rPr lang="en-US" smtClean="0"/>
              <a:t>111</a:t>
            </a:fld>
            <a:endParaRPr lang="en-US"/>
          </a:p>
        </p:txBody>
      </p:sp>
    </p:spTree>
    <p:extLst>
      <p:ext uri="{BB962C8B-B14F-4D97-AF65-F5344CB8AC3E}">
        <p14:creationId xmlns:p14="http://schemas.microsoft.com/office/powerpoint/2010/main" val="51633260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ENI (Elastic Network Interface)</a:t>
            </a:r>
            <a:endParaRPr lang="en-US" dirty="0"/>
          </a:p>
        </p:txBody>
      </p:sp>
      <p:sp>
        <p:nvSpPr>
          <p:cNvPr id="3" name="Content Placeholder 2"/>
          <p:cNvSpPr>
            <a:spLocks noGrp="1"/>
          </p:cNvSpPr>
          <p:nvPr>
            <p:ph idx="1"/>
          </p:nvPr>
        </p:nvSpPr>
        <p:spPr/>
        <p:txBody>
          <a:bodyPr>
            <a:normAutofit/>
          </a:bodyPr>
          <a:lstStyle/>
          <a:p>
            <a:r>
              <a:rPr lang="en-GB" sz="1400" b="1" dirty="0"/>
              <a:t>Scenarios for Network Interfaces</a:t>
            </a:r>
            <a:r>
              <a:rPr lang="en-GB" sz="1400" b="1" dirty="0" smtClean="0"/>
              <a:t>:-</a:t>
            </a:r>
            <a:endParaRPr lang="en-GB" sz="1400" dirty="0" smtClean="0"/>
          </a:p>
          <a:p>
            <a:r>
              <a:rPr lang="en-GB" sz="1400" dirty="0" smtClean="0"/>
              <a:t>Attaching </a:t>
            </a:r>
            <a:r>
              <a:rPr lang="en-GB" sz="1400" dirty="0"/>
              <a:t>multiple network interfaces (ENIs) to an EC2 instance is useful to:</a:t>
            </a:r>
          </a:p>
          <a:p>
            <a:pPr lvl="1">
              <a:buFont typeface="Wingdings" panose="05000000000000000000" pitchFamily="2" charset="2"/>
              <a:buChar char="Ø"/>
            </a:pPr>
            <a:r>
              <a:rPr lang="en-GB" sz="1400" dirty="0"/>
              <a:t>Create a management network.</a:t>
            </a:r>
          </a:p>
          <a:p>
            <a:pPr lvl="1">
              <a:buFont typeface="Wingdings" panose="05000000000000000000" pitchFamily="2" charset="2"/>
              <a:buChar char="Ø"/>
            </a:pPr>
            <a:r>
              <a:rPr lang="en-GB" sz="1400" dirty="0"/>
              <a:t>Use network and security appliances in your VPC.</a:t>
            </a:r>
          </a:p>
          <a:p>
            <a:pPr lvl="1">
              <a:buFont typeface="Wingdings" panose="05000000000000000000" pitchFamily="2" charset="2"/>
              <a:buChar char="Ø"/>
            </a:pPr>
            <a:r>
              <a:rPr lang="en-GB" sz="1400" dirty="0"/>
              <a:t>Create dual-homed instances with workloads/roles on distinct subnets</a:t>
            </a:r>
          </a:p>
          <a:p>
            <a:pPr lvl="1">
              <a:buFont typeface="Wingdings" panose="05000000000000000000" pitchFamily="2" charset="2"/>
              <a:buChar char="Ø"/>
            </a:pPr>
            <a:r>
              <a:rPr lang="en-GB" sz="1400" dirty="0"/>
              <a:t>Create a low-budget, high-availability solution</a:t>
            </a:r>
            <a:r>
              <a:rPr lang="en-GB" sz="1400" dirty="0" smtClean="0"/>
              <a:t>.</a:t>
            </a:r>
          </a:p>
          <a:p>
            <a:pPr>
              <a:buFont typeface="Wingdings" panose="05000000000000000000" pitchFamily="2" charset="2"/>
              <a:buChar char="Ø"/>
            </a:pPr>
            <a:r>
              <a:rPr lang="en-GB" sz="1400" dirty="0"/>
              <a:t>Amazon ENI, or an elastic network interface, is a virtual network interface that can be easily created, attached, and detached from any of your EC2 Instances within your VPC. Each ENI has a set of attributes that are preserved after it has been detached from an instance and attached to a new </a:t>
            </a:r>
            <a:r>
              <a:rPr lang="en-GB" sz="1400" dirty="0" smtClean="0"/>
              <a:t>one</a:t>
            </a:r>
          </a:p>
          <a:p>
            <a:pPr>
              <a:buFont typeface="Wingdings" panose="05000000000000000000" pitchFamily="2" charset="2"/>
              <a:buChar char="Ø"/>
            </a:pPr>
            <a:r>
              <a:rPr lang="en-GB" sz="1400" dirty="0" smtClean="0"/>
              <a:t>You can attach </a:t>
            </a:r>
            <a:r>
              <a:rPr lang="en-GB" sz="1400" b="1" dirty="0" smtClean="0"/>
              <a:t>2 ENI </a:t>
            </a:r>
            <a:r>
              <a:rPr lang="en-GB" sz="1400" dirty="0" smtClean="0"/>
              <a:t>to an instance. The second ENI attached via CLI may not terminate when the instance is terminated from console</a:t>
            </a:r>
          </a:p>
          <a:p>
            <a:r>
              <a:rPr lang="en-GB" sz="1400" dirty="0" smtClean="0"/>
              <a:t>When 2 ENIs attached to an EC2 instance, AWS doesn’t allocate public IP address</a:t>
            </a:r>
          </a:p>
          <a:p>
            <a:r>
              <a:rPr lang="en-GB" sz="1400" b="1" dirty="0" smtClean="0"/>
              <a:t>Dual-homed</a:t>
            </a:r>
            <a:r>
              <a:rPr lang="en-GB" sz="1400" b="1" dirty="0"/>
              <a:t> or dual-homing</a:t>
            </a:r>
            <a:r>
              <a:rPr lang="en-GB" sz="1400" dirty="0"/>
              <a:t> can refer to either an </a:t>
            </a:r>
            <a:r>
              <a:rPr lang="en-GB" sz="1400" dirty="0">
                <a:hlinkClick r:id="rId2" tooltip="Ethernet"/>
              </a:rPr>
              <a:t>Ethernet</a:t>
            </a:r>
            <a:r>
              <a:rPr lang="en-GB" sz="1400" dirty="0"/>
              <a:t> device that has more than one network interface, for redundancy purposes, or in </a:t>
            </a:r>
            <a:r>
              <a:rPr lang="en-GB" sz="1400" dirty="0">
                <a:hlinkClick r:id="rId3" tooltip="Firewall (computing)"/>
              </a:rPr>
              <a:t>firewall</a:t>
            </a:r>
            <a:r>
              <a:rPr lang="en-GB" sz="1400" dirty="0"/>
              <a:t> technology, dual-homed is one of the firewall architectures for implementing preventive security.</a:t>
            </a:r>
          </a:p>
          <a:p>
            <a:pPr>
              <a:buFont typeface="Wingdings" panose="05000000000000000000" pitchFamily="2" charset="2"/>
              <a:buChar char="Ø"/>
            </a:pP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112</a:t>
            </a:fld>
            <a:endParaRPr lang="en-US"/>
          </a:p>
        </p:txBody>
      </p:sp>
    </p:spTree>
    <p:extLst>
      <p:ext uri="{BB962C8B-B14F-4D97-AF65-F5344CB8AC3E}">
        <p14:creationId xmlns:p14="http://schemas.microsoft.com/office/powerpoint/2010/main" val="406433934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ENI (Elastic Network Interface)</a:t>
            </a:r>
            <a:endParaRPr lang="en-US" dirty="0"/>
          </a:p>
        </p:txBody>
      </p:sp>
      <p:sp>
        <p:nvSpPr>
          <p:cNvPr id="3" name="Content Placeholder 2"/>
          <p:cNvSpPr>
            <a:spLocks noGrp="1"/>
          </p:cNvSpPr>
          <p:nvPr>
            <p:ph idx="1"/>
          </p:nvPr>
        </p:nvSpPr>
        <p:spPr/>
        <p:txBody>
          <a:bodyPr>
            <a:normAutofit/>
          </a:bodyPr>
          <a:lstStyle/>
          <a:p>
            <a:r>
              <a:rPr lang="en-GB" sz="1400" dirty="0"/>
              <a:t>According to "Best Practices for Configuring Elastic Network Interfaces," you can attach an elastic network interface to an instance under the following conditions:</a:t>
            </a:r>
          </a:p>
          <a:p>
            <a:pPr lvl="1">
              <a:buFont typeface="Wingdings" panose="05000000000000000000" pitchFamily="2" charset="2"/>
              <a:buChar char="Ø"/>
            </a:pPr>
            <a:r>
              <a:rPr lang="en-GB" sz="1400" b="1" dirty="0"/>
              <a:t>when it's running (hot attach)</a:t>
            </a:r>
            <a:endParaRPr lang="en-GB" sz="1400" dirty="0"/>
          </a:p>
          <a:p>
            <a:pPr lvl="1">
              <a:buFont typeface="Wingdings" panose="05000000000000000000" pitchFamily="2" charset="2"/>
              <a:buChar char="Ø"/>
            </a:pPr>
            <a:r>
              <a:rPr lang="en-GB" sz="1400" dirty="0"/>
              <a:t>when it's stopped (warm attach)</a:t>
            </a:r>
          </a:p>
          <a:p>
            <a:pPr lvl="1">
              <a:buFont typeface="Wingdings" panose="05000000000000000000" pitchFamily="2" charset="2"/>
              <a:buChar char="Ø"/>
            </a:pPr>
            <a:r>
              <a:rPr lang="en-GB" sz="1400" dirty="0"/>
              <a:t>when the instance is being launched (cold attach).</a:t>
            </a:r>
            <a:r>
              <a:rPr lang="en-GB" sz="1000" dirty="0"/>
              <a:t/>
            </a:r>
            <a:br>
              <a:rPr lang="en-GB" sz="1000" dirty="0"/>
            </a:br>
            <a:endParaRPr lang="en-GB" sz="1000" dirty="0"/>
          </a:p>
          <a:p>
            <a:r>
              <a:rPr lang="en-GB" sz="1400" dirty="0" smtClean="0"/>
              <a:t>Multiple ENIs can be attached to a EC2 instance</a:t>
            </a:r>
          </a:p>
          <a:p>
            <a:r>
              <a:rPr lang="en-GB" sz="1400" dirty="0"/>
              <a:t>The organization should use ENIs with separate subnets so one instance can have two subnets, and the respective security groups for controlled </a:t>
            </a:r>
            <a:r>
              <a:rPr lang="en-GB" sz="1400" dirty="0" smtClean="0"/>
              <a:t>access. One instance can be private and other instance can be public</a:t>
            </a:r>
          </a:p>
          <a:p>
            <a:r>
              <a:rPr lang="en-GB" sz="1400" dirty="0"/>
              <a:t>Attaching another network interface to an instance is </a:t>
            </a:r>
            <a:r>
              <a:rPr lang="en-GB" sz="1400" b="1" dirty="0">
                <a:solidFill>
                  <a:srgbClr val="FF0000"/>
                </a:solidFill>
              </a:rPr>
              <a:t>not</a:t>
            </a:r>
            <a:r>
              <a:rPr lang="en-GB" sz="1400" dirty="0"/>
              <a:t> a method to increase or double the network bandwidth to or from the dual-homed </a:t>
            </a:r>
            <a:r>
              <a:rPr lang="en-GB" sz="1400" dirty="0" smtClean="0"/>
              <a:t>instance</a:t>
            </a:r>
          </a:p>
          <a:p>
            <a:r>
              <a:rPr lang="en-GB" sz="1400" dirty="0"/>
              <a:t>The maximum number of ENIs that can be attached to a single EC2 instance depends on the instance type. In any case, the maximum number of ENIs that can be attached to the </a:t>
            </a:r>
            <a:r>
              <a:rPr lang="en-GB" sz="1400" b="1" dirty="0">
                <a:solidFill>
                  <a:srgbClr val="00B050"/>
                </a:solidFill>
              </a:rPr>
              <a:t>largest instances is </a:t>
            </a:r>
            <a:r>
              <a:rPr lang="en-GB" sz="1400" b="1" dirty="0" smtClean="0">
                <a:solidFill>
                  <a:srgbClr val="00B050"/>
                </a:solidFill>
              </a:rPr>
              <a:t>8</a:t>
            </a:r>
          </a:p>
          <a:p>
            <a:r>
              <a:rPr lang="en-GB" sz="1400" dirty="0"/>
              <a:t>There are certain network and security appliances, such </a:t>
            </a:r>
            <a:r>
              <a:rPr lang="en-GB" sz="1400" b="1" dirty="0"/>
              <a:t>as load balancers, network address translation (NAT) servers, and proxy servers</a:t>
            </a:r>
            <a:r>
              <a:rPr lang="en-GB" sz="1400" dirty="0"/>
              <a:t>, which prefer to be configured with multiple elastic network interfaces. </a:t>
            </a:r>
          </a:p>
        </p:txBody>
      </p:sp>
      <p:sp>
        <p:nvSpPr>
          <p:cNvPr id="4" name="Slide Number Placeholder 3"/>
          <p:cNvSpPr>
            <a:spLocks noGrp="1"/>
          </p:cNvSpPr>
          <p:nvPr>
            <p:ph type="sldNum" sz="quarter" idx="12"/>
          </p:nvPr>
        </p:nvSpPr>
        <p:spPr/>
        <p:txBody>
          <a:bodyPr/>
          <a:lstStyle/>
          <a:p>
            <a:fld id="{CF3BE448-F768-4AC5-8094-8F17F27BA907}" type="slidenum">
              <a:rPr lang="en-US" smtClean="0"/>
              <a:t>113</a:t>
            </a:fld>
            <a:endParaRPr lang="en-US"/>
          </a:p>
        </p:txBody>
      </p:sp>
    </p:spTree>
    <p:extLst>
      <p:ext uri="{BB962C8B-B14F-4D97-AF65-F5344CB8AC3E}">
        <p14:creationId xmlns:p14="http://schemas.microsoft.com/office/powerpoint/2010/main" val="156088409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ENI (Elastic Network Interface)</a:t>
            </a:r>
            <a:endParaRPr lang="en-US" dirty="0"/>
          </a:p>
        </p:txBody>
      </p:sp>
      <p:sp>
        <p:nvSpPr>
          <p:cNvPr id="3" name="Content Placeholder 2"/>
          <p:cNvSpPr>
            <a:spLocks noGrp="1"/>
          </p:cNvSpPr>
          <p:nvPr>
            <p:ph idx="1"/>
          </p:nvPr>
        </p:nvSpPr>
        <p:spPr/>
        <p:txBody>
          <a:bodyPr>
            <a:normAutofit/>
          </a:bodyPr>
          <a:lstStyle/>
          <a:p>
            <a:r>
              <a:rPr lang="en-GB" sz="1400" dirty="0" smtClean="0"/>
              <a:t>ENI </a:t>
            </a:r>
            <a:r>
              <a:rPr lang="en-GB" sz="1400" b="1" dirty="0" smtClean="0">
                <a:solidFill>
                  <a:srgbClr val="FF0000"/>
                </a:solidFill>
              </a:rPr>
              <a:t>terminates</a:t>
            </a:r>
            <a:r>
              <a:rPr lang="en-GB" sz="1400" dirty="0" smtClean="0"/>
              <a:t> by default – When it is attached to an instance via </a:t>
            </a:r>
            <a:r>
              <a:rPr lang="en-GB" sz="1400" b="1" dirty="0" smtClean="0"/>
              <a:t>Management console</a:t>
            </a:r>
          </a:p>
          <a:p>
            <a:r>
              <a:rPr lang="en-GB" sz="1400" dirty="0"/>
              <a:t>ENI </a:t>
            </a:r>
            <a:r>
              <a:rPr lang="en-GB" sz="1400" b="1" dirty="0" smtClean="0">
                <a:solidFill>
                  <a:srgbClr val="FF0000"/>
                </a:solidFill>
              </a:rPr>
              <a:t>doesn’t</a:t>
            </a:r>
            <a:r>
              <a:rPr lang="en-GB" sz="1400" dirty="0" smtClean="0"/>
              <a:t> terminates – </a:t>
            </a:r>
            <a:r>
              <a:rPr lang="en-GB" sz="1400" dirty="0"/>
              <a:t>When it is attached to an instance via </a:t>
            </a:r>
            <a:r>
              <a:rPr lang="en-GB" sz="1400" b="1" dirty="0" smtClean="0"/>
              <a:t>CLI command</a:t>
            </a:r>
            <a:endParaRPr lang="en-GB" sz="1400" b="1" dirty="0"/>
          </a:p>
        </p:txBody>
      </p:sp>
      <p:sp>
        <p:nvSpPr>
          <p:cNvPr id="4" name="Slide Number Placeholder 3"/>
          <p:cNvSpPr>
            <a:spLocks noGrp="1"/>
          </p:cNvSpPr>
          <p:nvPr>
            <p:ph type="sldNum" sz="quarter" idx="12"/>
          </p:nvPr>
        </p:nvSpPr>
        <p:spPr/>
        <p:txBody>
          <a:bodyPr/>
          <a:lstStyle/>
          <a:p>
            <a:fld id="{CF3BE448-F768-4AC5-8094-8F17F27BA907}" type="slidenum">
              <a:rPr lang="en-US" smtClean="0"/>
              <a:t>114</a:t>
            </a:fld>
            <a:endParaRPr lang="en-US"/>
          </a:p>
        </p:txBody>
      </p:sp>
    </p:spTree>
    <p:extLst>
      <p:ext uri="{BB962C8B-B14F-4D97-AF65-F5344CB8AC3E}">
        <p14:creationId xmlns:p14="http://schemas.microsoft.com/office/powerpoint/2010/main" val="402661256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Gateway</a:t>
            </a:r>
            <a:endParaRPr lang="en-US" dirty="0"/>
          </a:p>
        </p:txBody>
      </p:sp>
      <p:sp>
        <p:nvSpPr>
          <p:cNvPr id="3" name="Content Placeholder 2"/>
          <p:cNvSpPr>
            <a:spLocks noGrp="1"/>
          </p:cNvSpPr>
          <p:nvPr>
            <p:ph idx="1"/>
          </p:nvPr>
        </p:nvSpPr>
        <p:spPr/>
        <p:txBody>
          <a:bodyPr>
            <a:normAutofit/>
          </a:bodyPr>
          <a:lstStyle/>
          <a:p>
            <a:r>
              <a:rPr lang="en-GB" sz="1400" dirty="0"/>
              <a:t>The address of the external interface for your customer gateway </a:t>
            </a:r>
            <a:r>
              <a:rPr lang="en-GB" sz="1400" b="1" dirty="0"/>
              <a:t>must be a static address</a:t>
            </a:r>
            <a:r>
              <a:rPr lang="en-GB" sz="1400" dirty="0"/>
              <a:t>. You can create additional VPN connections to other VPCs using the same customer gateway device. You can reuse the same customer gateway IP address for each of those VPN </a:t>
            </a:r>
            <a:r>
              <a:rPr lang="en-GB" sz="1400" dirty="0" smtClean="0"/>
              <a:t>connections</a:t>
            </a:r>
          </a:p>
          <a:p>
            <a:r>
              <a:rPr lang="en-GB" sz="1400" dirty="0"/>
              <a:t>To establish redundant VPN connections and customer gateways on your network, you would need to set up a second VPN connection. However, you must ensure that the customer gateway IP address for the second VPN connection is </a:t>
            </a:r>
            <a:r>
              <a:rPr lang="en-GB" sz="1400" b="1" dirty="0">
                <a:solidFill>
                  <a:srgbClr val="00B050"/>
                </a:solidFill>
              </a:rPr>
              <a:t>publicly accessible</a:t>
            </a:r>
            <a:r>
              <a:rPr lang="en-GB" sz="1400" dirty="0" smtClean="0"/>
              <a:t>.</a:t>
            </a:r>
          </a:p>
          <a:p>
            <a:r>
              <a:rPr lang="en-GB" sz="1400" dirty="0"/>
              <a:t>To secure every communication between your customer gateway and the virtual private gateway of your VPC, </a:t>
            </a:r>
            <a:r>
              <a:rPr lang="en-GB" sz="1400" b="1" dirty="0">
                <a:solidFill>
                  <a:srgbClr val="00B050"/>
                </a:solidFill>
              </a:rPr>
              <a:t>Internet Key Exchange (IKE) protocol uses </a:t>
            </a:r>
            <a:r>
              <a:rPr lang="en-GB" sz="1400" b="1" dirty="0" err="1">
                <a:solidFill>
                  <a:srgbClr val="00B050"/>
                </a:solidFill>
              </a:rPr>
              <a:t>Diffie-Helman</a:t>
            </a:r>
            <a:r>
              <a:rPr lang="en-GB" sz="1400" b="1" dirty="0">
                <a:solidFill>
                  <a:srgbClr val="00B050"/>
                </a:solidFill>
              </a:rPr>
              <a:t> </a:t>
            </a:r>
            <a:r>
              <a:rPr lang="en-GB" sz="1400" dirty="0"/>
              <a:t>to establish ephemeral keys that add a layer of security to the communications</a:t>
            </a:r>
            <a:r>
              <a:rPr lang="en-GB" sz="1400" dirty="0" smtClean="0"/>
              <a:t>.</a:t>
            </a:r>
          </a:p>
          <a:p>
            <a:r>
              <a:rPr lang="en-GB" sz="1400" dirty="0"/>
              <a:t>The AWS endpoint is not the initiator; your </a:t>
            </a:r>
            <a:r>
              <a:rPr lang="en-GB" sz="1400" b="1" dirty="0"/>
              <a:t>customer gateway must initiate the tunnels</a:t>
            </a:r>
            <a:r>
              <a:rPr lang="en-GB" sz="1400" dirty="0"/>
              <a:t>. Your gateway must support the ability to bind the </a:t>
            </a:r>
            <a:r>
              <a:rPr lang="en-GB" sz="1400" b="1" dirty="0">
                <a:solidFill>
                  <a:srgbClr val="00B050"/>
                </a:solidFill>
              </a:rPr>
              <a:t>IPsec tunnel to a logical interface</a:t>
            </a:r>
            <a:r>
              <a:rPr lang="en-GB" sz="1400" dirty="0"/>
              <a:t>. The logical interface contains an IP address used to establish BGP peering to the virtual private gateway. This logical interface should perform no additional encapsulation (for example, GRE, IP in IP). Your interface should be set to a </a:t>
            </a:r>
            <a:r>
              <a:rPr lang="en-GB" sz="1400" b="1" dirty="0">
                <a:solidFill>
                  <a:srgbClr val="00B050"/>
                </a:solidFill>
              </a:rPr>
              <a:t>1399 byte Maximum Transmission Unit</a:t>
            </a:r>
            <a:r>
              <a:rPr lang="en-GB" sz="1400" dirty="0"/>
              <a:t> (MTU).</a:t>
            </a:r>
          </a:p>
        </p:txBody>
      </p:sp>
      <p:sp>
        <p:nvSpPr>
          <p:cNvPr id="4" name="Slide Number Placeholder 3"/>
          <p:cNvSpPr>
            <a:spLocks noGrp="1"/>
          </p:cNvSpPr>
          <p:nvPr>
            <p:ph type="sldNum" sz="quarter" idx="12"/>
          </p:nvPr>
        </p:nvSpPr>
        <p:spPr/>
        <p:txBody>
          <a:bodyPr/>
          <a:lstStyle/>
          <a:p>
            <a:fld id="{CF3BE448-F768-4AC5-8094-8F17F27BA907}" type="slidenum">
              <a:rPr lang="en-US" smtClean="0"/>
              <a:t>115</a:t>
            </a:fld>
            <a:endParaRPr lang="en-US"/>
          </a:p>
        </p:txBody>
      </p:sp>
    </p:spTree>
    <p:extLst>
      <p:ext uri="{BB962C8B-B14F-4D97-AF65-F5344CB8AC3E}">
        <p14:creationId xmlns:p14="http://schemas.microsoft.com/office/powerpoint/2010/main" val="394381067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EBS (Elastic Block Storage)</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GB" sz="1400" dirty="0"/>
              <a:t>In AWS CloudFormation, if you want to map an Amazon Elastic Block Store to an Amazon EC2 instance, you reference the </a:t>
            </a:r>
            <a:r>
              <a:rPr lang="en-GB" sz="1400" b="1" dirty="0"/>
              <a:t>logical IDs</a:t>
            </a:r>
            <a:r>
              <a:rPr lang="en-GB" sz="1400" dirty="0"/>
              <a:t> to associate the block stores with the instance</a:t>
            </a:r>
            <a:r>
              <a:rPr lang="en-GB" sz="1400" dirty="0" smtClean="0"/>
              <a:t>.</a:t>
            </a:r>
          </a:p>
          <a:p>
            <a:pPr>
              <a:buFont typeface="Wingdings" panose="05000000000000000000" pitchFamily="2" charset="2"/>
              <a:buChar char="Ø"/>
            </a:pPr>
            <a:r>
              <a:rPr lang="en-GB" sz="1400" b="1" dirty="0"/>
              <a:t>i</a:t>
            </a:r>
            <a:r>
              <a:rPr lang="en-GB" sz="1400" b="1" dirty="0" smtClean="0"/>
              <a:t>o1</a:t>
            </a:r>
            <a:r>
              <a:rPr lang="en-GB" sz="1400" dirty="0" smtClean="0"/>
              <a:t> – Provisioned IOPS SSD – type suitable for database type activities</a:t>
            </a:r>
          </a:p>
          <a:p>
            <a:pPr>
              <a:buFont typeface="Wingdings" panose="05000000000000000000" pitchFamily="2" charset="2"/>
              <a:buChar char="Ø"/>
            </a:pPr>
            <a:r>
              <a:rPr lang="en-GB" sz="1400" b="1" dirty="0"/>
              <a:t>2</a:t>
            </a:r>
            <a:r>
              <a:rPr lang="en-GB" sz="1400" b="1" dirty="0" smtClean="0"/>
              <a:t>0 : 1</a:t>
            </a:r>
            <a:r>
              <a:rPr lang="en-GB" sz="1400" dirty="0" smtClean="0"/>
              <a:t> – Maximum IOPS to memory size ratio</a:t>
            </a:r>
          </a:p>
          <a:p>
            <a:pPr>
              <a:buFont typeface="Wingdings" panose="05000000000000000000" pitchFamily="2" charset="2"/>
              <a:buChar char="Ø"/>
            </a:pPr>
            <a:r>
              <a:rPr lang="en-GB" sz="1400" dirty="0" smtClean="0"/>
              <a:t>EBS Volume – Geographic scope is </a:t>
            </a:r>
            <a:r>
              <a:rPr lang="en-GB" sz="1400" b="1" dirty="0" smtClean="0"/>
              <a:t>Availability Zone</a:t>
            </a:r>
          </a:p>
          <a:p>
            <a:pPr>
              <a:buFont typeface="Wingdings" panose="05000000000000000000" pitchFamily="2" charset="2"/>
              <a:buChar char="Ø"/>
            </a:pPr>
            <a:r>
              <a:rPr lang="en-GB" sz="1400" dirty="0" smtClean="0"/>
              <a:t>EBS Snapshot</a:t>
            </a:r>
            <a:r>
              <a:rPr lang="en-GB" sz="1400" b="1" dirty="0" smtClean="0"/>
              <a:t> - </a:t>
            </a:r>
            <a:r>
              <a:rPr lang="en-GB" sz="1400" dirty="0"/>
              <a:t>Geographic scope is </a:t>
            </a:r>
            <a:r>
              <a:rPr lang="en-GB" sz="1400" b="1" dirty="0" smtClean="0"/>
              <a:t>Region</a:t>
            </a:r>
          </a:p>
          <a:p>
            <a:pPr>
              <a:buFont typeface="Wingdings" panose="05000000000000000000" pitchFamily="2" charset="2"/>
              <a:buChar char="Ø"/>
            </a:pPr>
            <a:r>
              <a:rPr lang="en-GB" sz="1400" dirty="0" smtClean="0"/>
              <a:t>4 GB to 16 TB – SDD memory size</a:t>
            </a:r>
          </a:p>
          <a:p>
            <a:pPr>
              <a:buFont typeface="Wingdings" panose="05000000000000000000" pitchFamily="2" charset="2"/>
              <a:buChar char="Ø"/>
            </a:pPr>
            <a:r>
              <a:rPr lang="en-GB" sz="1400" dirty="0" smtClean="0"/>
              <a:t>SDD – Suitable for random access – 256 KB blocks</a:t>
            </a:r>
          </a:p>
          <a:p>
            <a:pPr>
              <a:buFont typeface="Wingdings" panose="05000000000000000000" pitchFamily="2" charset="2"/>
              <a:buChar char="Ø"/>
            </a:pPr>
            <a:r>
              <a:rPr lang="en-GB" sz="1400" dirty="0" smtClean="0"/>
              <a:t>HDD – Suitable for sequential access</a:t>
            </a:r>
          </a:p>
          <a:p>
            <a:pPr>
              <a:buFont typeface="Wingdings" panose="05000000000000000000" pitchFamily="2" charset="2"/>
              <a:buChar char="Ø"/>
            </a:pPr>
            <a:r>
              <a:rPr lang="en-GB" sz="1400" dirty="0"/>
              <a:t>In Amazon Web Services, when a user asks AWS to delete data in the cloud, AWS does not decommission the underlying physical media. The storage blocks are marked as </a:t>
            </a:r>
            <a:r>
              <a:rPr lang="en-GB" sz="1400" b="1" dirty="0"/>
              <a:t>unallocated </a:t>
            </a:r>
            <a:r>
              <a:rPr lang="en-GB" sz="1400" b="1" dirty="0" smtClean="0"/>
              <a:t>only</a:t>
            </a:r>
          </a:p>
          <a:p>
            <a:pPr>
              <a:buFont typeface="Wingdings" panose="05000000000000000000" pitchFamily="2" charset="2"/>
              <a:buChar char="Ø"/>
            </a:pPr>
            <a:r>
              <a:rPr lang="en-GB" sz="1400" dirty="0"/>
              <a:t>New EBS volumes now receive their maximum performance the moment that they are available and </a:t>
            </a:r>
            <a:r>
              <a:rPr lang="en-GB" sz="1400" b="1" dirty="0"/>
              <a:t>do not require initialization (formerly known as pre-warming)</a:t>
            </a:r>
            <a:r>
              <a:rPr lang="en-GB" sz="1400" dirty="0"/>
              <a:t>. However, storage blocks on volumes that were restored from snapshots must be initialized (pulled down from Amazon S3 and written to the volume) before you can access the block. This preliminary action takes time and can cause a significant increase in the latency of an I/O operation the first time each block is accessed</a:t>
            </a:r>
            <a:r>
              <a:rPr lang="en-GB" sz="1400" dirty="0" smtClean="0"/>
              <a:t>..</a:t>
            </a:r>
          </a:p>
          <a:p>
            <a:pPr>
              <a:buFont typeface="Wingdings" panose="05000000000000000000" pitchFamily="2" charset="2"/>
              <a:buChar char="Ø"/>
            </a:pPr>
            <a:r>
              <a:rPr lang="en-GB" sz="1400" dirty="0" smtClean="0"/>
              <a:t>Command to pre warm EBS - </a:t>
            </a:r>
            <a:r>
              <a:rPr lang="en-GB" sz="1400" b="1" dirty="0" err="1"/>
              <a:t>dd</a:t>
            </a:r>
            <a:r>
              <a:rPr lang="en-GB" sz="1400" b="1" dirty="0"/>
              <a:t> if=/dev/</a:t>
            </a:r>
            <a:r>
              <a:rPr lang="en-GB" sz="1400" b="1" dirty="0" err="1"/>
              <a:t>xvdf</a:t>
            </a:r>
            <a:r>
              <a:rPr lang="en-GB" sz="1400" b="1" dirty="0"/>
              <a:t> of=/dev/null </a:t>
            </a:r>
            <a:r>
              <a:rPr lang="en-GB" sz="1400" b="1" dirty="0" err="1"/>
              <a:t>bs</a:t>
            </a:r>
            <a:r>
              <a:rPr lang="en-GB" sz="1400" b="1" dirty="0"/>
              <a:t>=1M</a:t>
            </a:r>
            <a:endParaRPr lang="en-GB" sz="1400" b="1" dirty="0" smtClean="0"/>
          </a:p>
          <a:p>
            <a:pPr>
              <a:buFont typeface="Wingdings" panose="05000000000000000000" pitchFamily="2" charset="2"/>
              <a:buChar char="Ø"/>
            </a:pPr>
            <a:r>
              <a:rPr lang="en-GB" sz="1400" dirty="0"/>
              <a:t>The default limit for the </a:t>
            </a:r>
            <a:r>
              <a:rPr lang="en-GB" sz="1400" b="1" dirty="0"/>
              <a:t>maximum number of volumes</a:t>
            </a:r>
            <a:r>
              <a:rPr lang="en-GB" sz="1400" dirty="0"/>
              <a:t> that can be created is </a:t>
            </a:r>
            <a:r>
              <a:rPr lang="en-GB" sz="1400" b="1" dirty="0" smtClean="0">
                <a:solidFill>
                  <a:srgbClr val="FF0000"/>
                </a:solidFill>
              </a:rPr>
              <a:t>5000 per AWS account</a:t>
            </a:r>
            <a:r>
              <a:rPr lang="en-GB" sz="1400" dirty="0" smtClean="0"/>
              <a:t>.</a:t>
            </a:r>
          </a:p>
          <a:p>
            <a:pPr>
              <a:buFont typeface="Wingdings" panose="05000000000000000000" pitchFamily="2" charset="2"/>
              <a:buChar char="Ø"/>
            </a:pPr>
            <a:r>
              <a:rPr lang="en-GB" sz="1400" dirty="0"/>
              <a:t>Launching an instance that is </a:t>
            </a:r>
            <a:r>
              <a:rPr lang="en-GB" sz="1400" b="1" dirty="0"/>
              <a:t>EBS-optimized</a:t>
            </a:r>
            <a:r>
              <a:rPr lang="en-GB" sz="1400" dirty="0"/>
              <a:t> provides the user with a dedicated connection between the EC2 instance and the EBS volume.</a:t>
            </a:r>
          </a:p>
        </p:txBody>
      </p:sp>
      <p:sp>
        <p:nvSpPr>
          <p:cNvPr id="4" name="Slide Number Placeholder 3"/>
          <p:cNvSpPr>
            <a:spLocks noGrp="1"/>
          </p:cNvSpPr>
          <p:nvPr>
            <p:ph type="sldNum" sz="quarter" idx="12"/>
          </p:nvPr>
        </p:nvSpPr>
        <p:spPr/>
        <p:txBody>
          <a:bodyPr/>
          <a:lstStyle/>
          <a:p>
            <a:fld id="{CF3BE448-F768-4AC5-8094-8F17F27BA907}" type="slidenum">
              <a:rPr lang="en-US" smtClean="0"/>
              <a:t>116</a:t>
            </a:fld>
            <a:endParaRPr lang="en-US"/>
          </a:p>
        </p:txBody>
      </p:sp>
    </p:spTree>
    <p:extLst>
      <p:ext uri="{BB962C8B-B14F-4D97-AF65-F5344CB8AC3E}">
        <p14:creationId xmlns:p14="http://schemas.microsoft.com/office/powerpoint/2010/main" val="280417690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EBS (Elastic Block Storage)</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GB" sz="1400" dirty="0"/>
              <a:t>The user can join multiple provisioned IOPS volumes together in a </a:t>
            </a:r>
            <a:r>
              <a:rPr lang="en-GB" sz="1400" b="1" dirty="0"/>
              <a:t>RAID 1 configuration </a:t>
            </a:r>
            <a:r>
              <a:rPr lang="en-GB" sz="1400" dirty="0"/>
              <a:t>to achieve better </a:t>
            </a:r>
            <a:r>
              <a:rPr lang="en-GB" sz="1400" b="1" dirty="0">
                <a:solidFill>
                  <a:srgbClr val="FF0000"/>
                </a:solidFill>
              </a:rPr>
              <a:t>fault tolerance</a:t>
            </a:r>
            <a:r>
              <a:rPr lang="en-GB" sz="1400" dirty="0"/>
              <a:t>. </a:t>
            </a:r>
            <a:endParaRPr lang="en-GB" sz="1400" dirty="0" smtClean="0"/>
          </a:p>
          <a:p>
            <a:pPr>
              <a:buFont typeface="Wingdings" panose="05000000000000000000" pitchFamily="2" charset="2"/>
              <a:buChar char="Ø"/>
            </a:pPr>
            <a:r>
              <a:rPr lang="en-GB" sz="1400" dirty="0"/>
              <a:t>When </a:t>
            </a:r>
            <a:r>
              <a:rPr lang="en-GB" sz="1400" b="1" dirty="0"/>
              <a:t>I/O performance </a:t>
            </a:r>
            <a:r>
              <a:rPr lang="en-GB" sz="1400" dirty="0"/>
              <a:t>is more important than fault tolerance, the </a:t>
            </a:r>
            <a:r>
              <a:rPr lang="en-GB" sz="1400" b="1" dirty="0"/>
              <a:t>RAID 0 configuration </a:t>
            </a:r>
            <a:r>
              <a:rPr lang="en-GB" sz="1400" dirty="0"/>
              <a:t>must be used; for example, as in a heavily used database</a:t>
            </a:r>
            <a:endParaRPr lang="en-GB" sz="1400" dirty="0" smtClean="0"/>
          </a:p>
          <a:p>
            <a:pPr>
              <a:buFont typeface="Wingdings" panose="05000000000000000000" pitchFamily="2" charset="2"/>
              <a:buChar char="Ø"/>
            </a:pPr>
            <a:r>
              <a:rPr lang="en-GB" sz="1400" dirty="0"/>
              <a:t>For a better and consistent snapshot of the </a:t>
            </a:r>
            <a:r>
              <a:rPr lang="en-GB" sz="1400" b="1" dirty="0"/>
              <a:t>root EBS volume</a:t>
            </a:r>
            <a:r>
              <a:rPr lang="en-GB" sz="1400" dirty="0"/>
              <a:t>, AWS recommends </a:t>
            </a:r>
            <a:r>
              <a:rPr lang="en-GB" sz="1400" dirty="0">
                <a:solidFill>
                  <a:srgbClr val="FF0000"/>
                </a:solidFill>
              </a:rPr>
              <a:t>stopping the instance</a:t>
            </a:r>
            <a:r>
              <a:rPr lang="en-GB" sz="1400" dirty="0"/>
              <a:t>. </a:t>
            </a:r>
            <a:endParaRPr lang="en-GB" sz="1400" dirty="0" smtClean="0"/>
          </a:p>
          <a:p>
            <a:pPr>
              <a:buFont typeface="Wingdings" panose="05000000000000000000" pitchFamily="2" charset="2"/>
              <a:buChar char="Ø"/>
            </a:pPr>
            <a:r>
              <a:rPr lang="en-GB" sz="1400" dirty="0"/>
              <a:t>The </a:t>
            </a:r>
            <a:r>
              <a:rPr lang="en-GB" sz="1400" b="1" dirty="0"/>
              <a:t>substitutions option </a:t>
            </a:r>
            <a:r>
              <a:rPr lang="en-GB" sz="1400" dirty="0"/>
              <a:t>can only be used when </a:t>
            </a:r>
            <a:r>
              <a:rPr lang="en-GB" sz="1400" dirty="0" err="1"/>
              <a:t>manifestVersion</a:t>
            </a:r>
            <a:r>
              <a:rPr lang="en-GB" sz="1400" dirty="0"/>
              <a:t> is set to 2.0 and is </a:t>
            </a:r>
            <a:r>
              <a:rPr lang="en-GB" sz="1400" dirty="0">
                <a:solidFill>
                  <a:srgbClr val="FF0000"/>
                </a:solidFill>
              </a:rPr>
              <a:t>not available for Amazon EBS or Amazon Glacier import jobs</a:t>
            </a:r>
            <a:r>
              <a:rPr lang="en-GB" sz="1400" dirty="0" smtClean="0"/>
              <a:t>.</a:t>
            </a:r>
          </a:p>
          <a:p>
            <a:pPr>
              <a:buFont typeface="Wingdings" panose="05000000000000000000" pitchFamily="2" charset="2"/>
              <a:buChar char="Ø"/>
            </a:pPr>
            <a:r>
              <a:rPr lang="en-GB" sz="1400" dirty="0"/>
              <a:t>The number of snapshots that Amazon EBS can manage is </a:t>
            </a:r>
            <a:r>
              <a:rPr lang="en-GB" sz="1400" b="1" dirty="0">
                <a:solidFill>
                  <a:srgbClr val="00B050"/>
                </a:solidFill>
              </a:rPr>
              <a:t>10,000</a:t>
            </a:r>
            <a:r>
              <a:rPr lang="en-GB" sz="1400" dirty="0" smtClean="0"/>
              <a:t>.</a:t>
            </a:r>
          </a:p>
          <a:p>
            <a:pPr>
              <a:buFont typeface="Wingdings" panose="05000000000000000000" pitchFamily="2" charset="2"/>
              <a:buChar char="Ø"/>
            </a:pPr>
            <a:r>
              <a:rPr lang="en-GB" sz="1400" dirty="0" smtClean="0"/>
              <a:t>Snapshots </a:t>
            </a:r>
            <a:r>
              <a:rPr lang="en-GB" sz="1400" dirty="0"/>
              <a:t>with AWS Marketplace product codes </a:t>
            </a:r>
            <a:r>
              <a:rPr lang="en-GB" sz="1400" b="1" dirty="0"/>
              <a:t>can't be made public</a:t>
            </a:r>
            <a:r>
              <a:rPr lang="en-GB" sz="1400" dirty="0" smtClean="0"/>
              <a:t>.</a:t>
            </a:r>
          </a:p>
          <a:p>
            <a:pPr>
              <a:buFont typeface="Wingdings" panose="05000000000000000000" pitchFamily="2" charset="2"/>
              <a:buChar char="Ø"/>
            </a:pPr>
            <a:r>
              <a:rPr lang="en-GB" sz="1400" dirty="0"/>
              <a:t>Amazon EBS encryption uses AWS Key Management Service (AWS KMS) master keys when creating encrypted volumes and any snapshots created from your encrypted volumes</a:t>
            </a:r>
            <a:r>
              <a:rPr lang="en-GB" sz="1400" dirty="0" smtClean="0"/>
              <a:t>.</a:t>
            </a:r>
          </a:p>
          <a:p>
            <a:pPr>
              <a:buFont typeface="Wingdings" panose="05000000000000000000" pitchFamily="2" charset="2"/>
              <a:buChar char="Ø"/>
            </a:pPr>
            <a:r>
              <a:rPr lang="en-GB" sz="1400" dirty="0"/>
              <a:t>Volume status checks are automated tests that run every 5 minutes and return a pass or fail status. If all checks pass, the status of the volume is ok. If a check fails, the status of the volume is </a:t>
            </a:r>
            <a:r>
              <a:rPr lang="en-GB" sz="1400" b="1" dirty="0">
                <a:solidFill>
                  <a:srgbClr val="00B050"/>
                </a:solidFill>
              </a:rPr>
              <a:t>impaired</a:t>
            </a:r>
            <a:r>
              <a:rPr lang="en-GB" sz="1400" dirty="0" smtClean="0"/>
              <a:t>.</a:t>
            </a:r>
          </a:p>
          <a:p>
            <a:pPr>
              <a:buFont typeface="Wingdings" panose="05000000000000000000" pitchFamily="2" charset="2"/>
              <a:buChar char="Ø"/>
            </a:pPr>
            <a:r>
              <a:rPr lang="en-GB" sz="1400" dirty="0"/>
              <a:t>A Provisioned IOPS volume must be at least </a:t>
            </a:r>
            <a:r>
              <a:rPr lang="en-GB" sz="1400" b="1" dirty="0">
                <a:solidFill>
                  <a:srgbClr val="00B050"/>
                </a:solidFill>
              </a:rPr>
              <a:t>10 GB in </a:t>
            </a:r>
            <a:r>
              <a:rPr lang="en-GB" sz="1400" b="1" dirty="0" smtClean="0">
                <a:solidFill>
                  <a:srgbClr val="00B050"/>
                </a:solidFill>
              </a:rPr>
              <a:t>size</a:t>
            </a:r>
          </a:p>
          <a:p>
            <a:pPr>
              <a:buFont typeface="Wingdings" panose="05000000000000000000" pitchFamily="2" charset="2"/>
              <a:buChar char="Ø"/>
            </a:pPr>
            <a:r>
              <a:rPr lang="en-GB" sz="1400" dirty="0"/>
              <a:t>Amazon RDS provides three storage types: magnetic, General Purpose (SSD), and Provisioned IOPS (input/output operations per second). </a:t>
            </a:r>
            <a:r>
              <a:rPr lang="en-GB" sz="1400" b="1" dirty="0">
                <a:solidFill>
                  <a:srgbClr val="00B050"/>
                </a:solidFill>
              </a:rPr>
              <a:t>Magnetic</a:t>
            </a:r>
            <a:r>
              <a:rPr lang="en-GB" sz="1400" dirty="0">
                <a:solidFill>
                  <a:srgbClr val="00B050"/>
                </a:solidFill>
              </a:rPr>
              <a:t> </a:t>
            </a:r>
            <a:r>
              <a:rPr lang="en-GB" sz="1400" dirty="0"/>
              <a:t>(Standard) storage is ideal for applications with light or burst I/O requirements.</a:t>
            </a:r>
            <a:endParaRPr lang="en-GB" sz="1400" b="1" dirty="0">
              <a:solidFill>
                <a:srgbClr val="00B050"/>
              </a:solidFill>
            </a:endParaRPr>
          </a:p>
        </p:txBody>
      </p:sp>
      <p:sp>
        <p:nvSpPr>
          <p:cNvPr id="4" name="Slide Number Placeholder 3"/>
          <p:cNvSpPr>
            <a:spLocks noGrp="1"/>
          </p:cNvSpPr>
          <p:nvPr>
            <p:ph type="sldNum" sz="quarter" idx="12"/>
          </p:nvPr>
        </p:nvSpPr>
        <p:spPr/>
        <p:txBody>
          <a:bodyPr/>
          <a:lstStyle/>
          <a:p>
            <a:fld id="{CF3BE448-F768-4AC5-8094-8F17F27BA907}" type="slidenum">
              <a:rPr lang="en-US" smtClean="0"/>
              <a:t>117</a:t>
            </a:fld>
            <a:endParaRPr lang="en-US"/>
          </a:p>
        </p:txBody>
      </p:sp>
    </p:spTree>
    <p:extLst>
      <p:ext uri="{BB962C8B-B14F-4D97-AF65-F5344CB8AC3E}">
        <p14:creationId xmlns:p14="http://schemas.microsoft.com/office/powerpoint/2010/main" val="358724383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EBS (Elastic Block Storage)</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GB" sz="1400" dirty="0"/>
              <a:t>General Purpose SSD volumes provide the ability to burst to </a:t>
            </a:r>
            <a:r>
              <a:rPr lang="en-GB" sz="1400" b="1" dirty="0"/>
              <a:t>10,000 IOPS per volume</a:t>
            </a:r>
            <a:r>
              <a:rPr lang="en-GB" sz="1400" dirty="0"/>
              <a:t>, independent of volume size, to meet the performance needs of most applications</a:t>
            </a:r>
            <a:r>
              <a:rPr lang="en-GB" sz="1400" dirty="0" smtClean="0"/>
              <a:t>.</a:t>
            </a:r>
          </a:p>
          <a:p>
            <a:pPr>
              <a:buFont typeface="Wingdings" panose="05000000000000000000" pitchFamily="2" charset="2"/>
              <a:buChar char="Ø"/>
            </a:pPr>
            <a:r>
              <a:rPr lang="en-GB" sz="1400" dirty="0"/>
              <a:t>To attach an Amazon EBS volume to an instance using the command line, you can use one of the following commands:</a:t>
            </a:r>
          </a:p>
          <a:p>
            <a:pPr lvl="1"/>
            <a:r>
              <a:rPr lang="en-GB" sz="1400" dirty="0"/>
              <a:t>attach-volume (AWS CLI</a:t>
            </a:r>
            <a:r>
              <a:rPr lang="en-GB" sz="1400" dirty="0" smtClean="0"/>
              <a:t>)</a:t>
            </a:r>
          </a:p>
          <a:p>
            <a:pPr lvl="1"/>
            <a:r>
              <a:rPr lang="en-GB" sz="1400" dirty="0" smtClean="0"/>
              <a:t>ec2-attach-volume </a:t>
            </a:r>
            <a:r>
              <a:rPr lang="en-GB" sz="1400" dirty="0"/>
              <a:t>(Amazon EC2 CLI</a:t>
            </a:r>
            <a:r>
              <a:rPr lang="en-GB" sz="1400" dirty="0" smtClean="0"/>
              <a:t>)</a:t>
            </a:r>
          </a:p>
          <a:p>
            <a:pPr lvl="1"/>
            <a:r>
              <a:rPr lang="en-GB" sz="1400" dirty="0" smtClean="0"/>
              <a:t>Add-EC2Volume </a:t>
            </a:r>
            <a:r>
              <a:rPr lang="en-GB" sz="1400" dirty="0"/>
              <a:t>(AWS Tools for Windows PowerShell</a:t>
            </a:r>
            <a:r>
              <a:rPr lang="en-GB" sz="1400" dirty="0" smtClean="0"/>
              <a:t>)</a:t>
            </a:r>
          </a:p>
          <a:p>
            <a:r>
              <a:rPr lang="en-GB" sz="1400" dirty="0"/>
              <a:t>Amazon EBS currently supports up to </a:t>
            </a:r>
            <a:r>
              <a:rPr lang="en-GB" sz="1400" b="1" dirty="0">
                <a:solidFill>
                  <a:srgbClr val="FF0000"/>
                </a:solidFill>
              </a:rPr>
              <a:t>20,000 IOPS per volume </a:t>
            </a:r>
            <a:r>
              <a:rPr lang="en-GB" sz="1400" dirty="0"/>
              <a:t>on Provisioned IOPS volumes</a:t>
            </a:r>
            <a:r>
              <a:rPr lang="en-GB" sz="1400" dirty="0" smtClean="0"/>
              <a:t>.</a:t>
            </a:r>
          </a:p>
          <a:p>
            <a:r>
              <a:rPr lang="en-GB" sz="1400" dirty="0" smtClean="0"/>
              <a:t>EBS backed EC2 instance – stopped and started – Runs on new host computer</a:t>
            </a:r>
          </a:p>
          <a:p>
            <a:r>
              <a:rPr lang="en-GB" sz="1400" dirty="0"/>
              <a:t>EBS backed EC2 instance – </a:t>
            </a:r>
            <a:r>
              <a:rPr lang="en-GB" sz="1400" dirty="0" smtClean="0"/>
              <a:t>Rebooted </a:t>
            </a:r>
            <a:r>
              <a:rPr lang="en-GB" sz="1400" dirty="0"/>
              <a:t>– </a:t>
            </a:r>
            <a:r>
              <a:rPr lang="en-GB" sz="1400" dirty="0" smtClean="0"/>
              <a:t>Doesn’t run </a:t>
            </a:r>
            <a:r>
              <a:rPr lang="en-GB" sz="1400" dirty="0"/>
              <a:t>on new host computer</a:t>
            </a:r>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118</a:t>
            </a:fld>
            <a:endParaRPr lang="en-US"/>
          </a:p>
        </p:txBody>
      </p:sp>
    </p:spTree>
    <p:extLst>
      <p:ext uri="{BB962C8B-B14F-4D97-AF65-F5344CB8AC3E}">
        <p14:creationId xmlns:p14="http://schemas.microsoft.com/office/powerpoint/2010/main" val="61416368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EIP (Elastic IP)</a:t>
            </a:r>
            <a:endParaRPr lang="en-US" dirty="0"/>
          </a:p>
        </p:txBody>
      </p:sp>
      <p:sp>
        <p:nvSpPr>
          <p:cNvPr id="3" name="Content Placeholder 2"/>
          <p:cNvSpPr>
            <a:spLocks noGrp="1"/>
          </p:cNvSpPr>
          <p:nvPr>
            <p:ph idx="1"/>
          </p:nvPr>
        </p:nvSpPr>
        <p:spPr/>
        <p:txBody>
          <a:bodyPr>
            <a:normAutofit/>
          </a:bodyPr>
          <a:lstStyle/>
          <a:p>
            <a:r>
              <a:rPr lang="en-GB" sz="1400" dirty="0"/>
              <a:t>You first allocate an EIP for use in a VPC and then associate it with an instance in your VPC (it can be assigned to only one instance at a time).</a:t>
            </a:r>
          </a:p>
          <a:p>
            <a:r>
              <a:rPr lang="en-GB" sz="1400" dirty="0"/>
              <a:t>An EIP is a property of network interfaces. You can associate an EIP with an instance by updating the network interface attached to the instance.</a:t>
            </a:r>
          </a:p>
          <a:p>
            <a:r>
              <a:rPr lang="en-GB" sz="1400" dirty="0"/>
              <a:t>If you associate an EIP with the </a:t>
            </a:r>
            <a:r>
              <a:rPr lang="en-GB" sz="1400" b="1" dirty="0"/>
              <a:t>eth0</a:t>
            </a:r>
            <a:r>
              <a:rPr lang="en-GB" sz="1400" dirty="0"/>
              <a:t> network interface of your instance, its current public IP address (if it had one) is released to the EC2-VPC public IP address pool. If you disassociate the EIP, the eth0 network interface is automatically assigned a new public IP address within a few minutes. This doesn't apply if you've attached a second network interface to your instance.</a:t>
            </a:r>
          </a:p>
          <a:p>
            <a:r>
              <a:rPr lang="en-GB" sz="1400" dirty="0"/>
              <a:t>There are differences between an EIP that you use in a VPC and one that you use in EC2-Classic.</a:t>
            </a:r>
          </a:p>
          <a:p>
            <a:r>
              <a:rPr lang="en-GB" sz="1400" b="1" dirty="0"/>
              <a:t>You can move an EIP from one instance to another. The instance can be in the same VPC or another VPC but not in EC2-Classic.</a:t>
            </a:r>
            <a:endParaRPr lang="en-GB" sz="1400" dirty="0"/>
          </a:p>
          <a:p>
            <a:r>
              <a:rPr lang="en-GB" sz="1400" dirty="0"/>
              <a:t>Your EIPs remain associated with your AWS account until you explicitly release them.</a:t>
            </a:r>
          </a:p>
          <a:p>
            <a:r>
              <a:rPr lang="en-GB" sz="1400" dirty="0"/>
              <a:t>To ensure efficient use of EIPs, AWS impose a small hourly charge when they aren't associated with a running instance or when they are associated with a stopped instance or an unattached network interface. While your instance is running, you aren't charged for one EIP associated with the instance, but you are charged for any additional EIPs associated with the instance.</a:t>
            </a:r>
          </a:p>
          <a:p>
            <a:r>
              <a:rPr lang="en-GB" sz="1400" dirty="0"/>
              <a:t>You're limited to </a:t>
            </a:r>
            <a:r>
              <a:rPr lang="en-GB" sz="1400" b="1" dirty="0"/>
              <a:t>5 Elastic IP addresses</a:t>
            </a:r>
            <a:r>
              <a:rPr lang="en-GB" sz="1400" dirty="0"/>
              <a:t>; to help conserve them, you can use a NAT instance.</a:t>
            </a:r>
          </a:p>
        </p:txBody>
      </p:sp>
      <p:sp>
        <p:nvSpPr>
          <p:cNvPr id="4" name="Slide Number Placeholder 3"/>
          <p:cNvSpPr>
            <a:spLocks noGrp="1"/>
          </p:cNvSpPr>
          <p:nvPr>
            <p:ph type="sldNum" sz="quarter" idx="12"/>
          </p:nvPr>
        </p:nvSpPr>
        <p:spPr/>
        <p:txBody>
          <a:bodyPr/>
          <a:lstStyle/>
          <a:p>
            <a:fld id="{CF3BE448-F768-4AC5-8094-8F17F27BA907}" type="slidenum">
              <a:rPr lang="en-US" smtClean="0"/>
              <a:t>119</a:t>
            </a:fld>
            <a:endParaRPr lang="en-US"/>
          </a:p>
        </p:txBody>
      </p:sp>
    </p:spTree>
    <p:extLst>
      <p:ext uri="{BB962C8B-B14F-4D97-AF65-F5344CB8AC3E}">
        <p14:creationId xmlns:p14="http://schemas.microsoft.com/office/powerpoint/2010/main" val="6579264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VPC - </a:t>
            </a:r>
            <a:r>
              <a:rPr lang="en-GB" sz="3200" dirty="0"/>
              <a:t>VPC with Public and Private Subnets and AWS Managed VPN </a:t>
            </a:r>
            <a:r>
              <a:rPr lang="en-GB" sz="3200" dirty="0" smtClean="0"/>
              <a:t>Access</a:t>
            </a:r>
            <a:r>
              <a:rPr lang="en-US" sz="3200" dirty="0" smtClean="0"/>
              <a:t> (Scenario 3)..</a:t>
            </a:r>
            <a:endParaRPr lang="en-US" sz="3200" dirty="0"/>
          </a:p>
        </p:txBody>
      </p:sp>
      <p:sp>
        <p:nvSpPr>
          <p:cNvPr id="4" name="Slide Number Placeholder 3"/>
          <p:cNvSpPr>
            <a:spLocks noGrp="1"/>
          </p:cNvSpPr>
          <p:nvPr>
            <p:ph type="sldNum" sz="quarter" idx="12"/>
          </p:nvPr>
        </p:nvSpPr>
        <p:spPr/>
        <p:txBody>
          <a:bodyPr/>
          <a:lstStyle/>
          <a:p>
            <a:fld id="{CF3BE448-F768-4AC5-8094-8F17F27BA907}" type="slidenum">
              <a:rPr lang="en-US" smtClean="0"/>
              <a:t>12</a:t>
            </a:fld>
            <a:endParaRPr lang="en-US"/>
          </a:p>
        </p:txBody>
      </p:sp>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83568" y="1628800"/>
            <a:ext cx="7416824"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7870292"/>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ec2-net-utils</a:t>
            </a:r>
            <a:endParaRPr lang="en-US" dirty="0"/>
          </a:p>
        </p:txBody>
      </p:sp>
      <p:sp>
        <p:nvSpPr>
          <p:cNvPr id="3" name="Content Placeholder 2"/>
          <p:cNvSpPr>
            <a:spLocks noGrp="1"/>
          </p:cNvSpPr>
          <p:nvPr>
            <p:ph idx="1"/>
          </p:nvPr>
        </p:nvSpPr>
        <p:spPr/>
        <p:txBody>
          <a:bodyPr>
            <a:normAutofit/>
          </a:bodyPr>
          <a:lstStyle/>
          <a:p>
            <a:r>
              <a:rPr lang="en-GB" sz="1400" dirty="0"/>
              <a:t>Amazon Linux AMIs may contain additional scripts installed by AWS, known as ec2-net-utils. These scripts optionally </a:t>
            </a:r>
            <a:r>
              <a:rPr lang="en-GB" sz="1400" b="1" dirty="0"/>
              <a:t>automate the configuration of your network interfaces</a:t>
            </a:r>
            <a:r>
              <a:rPr lang="en-GB" sz="1400" dirty="0"/>
              <a:t>. These scripts are available for Amazon Linux only</a:t>
            </a:r>
            <a:r>
              <a:rPr lang="en-GB" sz="1400" dirty="0" smtClean="0"/>
              <a:t>.</a:t>
            </a:r>
          </a:p>
          <a:p>
            <a:r>
              <a:rPr lang="en-GB" sz="1400" dirty="0" smtClean="0"/>
              <a:t>For </a:t>
            </a:r>
            <a:r>
              <a:rPr lang="en-GB" sz="1400" dirty="0"/>
              <a:t>AWS Linux, the ec2-net-utils package can take care of this step. It configures additional network interfaces that the user can attach while the instance is running, refreshes secondary IP addresses during DHCP lease renewal, and updates the related routing rules.</a:t>
            </a:r>
            <a:endParaRPr lang="en-GB" sz="1400" dirty="0" smtClean="0"/>
          </a:p>
          <a:p>
            <a:r>
              <a:rPr lang="en-GB" sz="1400" dirty="0" smtClean="0"/>
              <a:t>Components of ec2-net-utils:-</a:t>
            </a:r>
          </a:p>
          <a:p>
            <a:pPr lvl="1">
              <a:buFont typeface="Wingdings" panose="05000000000000000000" pitchFamily="2" charset="2"/>
              <a:buChar char="Ø"/>
            </a:pPr>
            <a:r>
              <a:rPr lang="en-GB" sz="1400" dirty="0" err="1"/>
              <a:t>udev</a:t>
            </a:r>
            <a:r>
              <a:rPr lang="en-GB" sz="1400" dirty="0"/>
              <a:t> rules </a:t>
            </a:r>
            <a:r>
              <a:rPr lang="en-GB" sz="1400" dirty="0" smtClean="0"/>
              <a:t>- </a:t>
            </a:r>
            <a:r>
              <a:rPr lang="en-GB" sz="1400" dirty="0"/>
              <a:t>Identifies network interfaces when they are attached, detached, or reattached to a running instance, and ensures that the </a:t>
            </a:r>
            <a:r>
              <a:rPr lang="en-GB" sz="1400" dirty="0" err="1"/>
              <a:t>hotplug</a:t>
            </a:r>
            <a:r>
              <a:rPr lang="en-GB" sz="1400" dirty="0"/>
              <a:t> script </a:t>
            </a:r>
            <a:r>
              <a:rPr lang="en-GB" sz="1400" dirty="0" smtClean="0"/>
              <a:t>runs</a:t>
            </a:r>
          </a:p>
          <a:p>
            <a:pPr lvl="1">
              <a:buFont typeface="Wingdings" panose="05000000000000000000" pitchFamily="2" charset="2"/>
              <a:buChar char="Ø"/>
            </a:pPr>
            <a:r>
              <a:rPr lang="en-GB" sz="1400" dirty="0" err="1"/>
              <a:t>hotplug</a:t>
            </a:r>
            <a:r>
              <a:rPr lang="en-GB" sz="1400" dirty="0"/>
              <a:t> </a:t>
            </a:r>
            <a:r>
              <a:rPr lang="en-GB" sz="1400" dirty="0" smtClean="0"/>
              <a:t>script - </a:t>
            </a:r>
            <a:r>
              <a:rPr lang="en-GB" sz="1400" dirty="0"/>
              <a:t>Generates an interface configuration file suitable for use with </a:t>
            </a:r>
            <a:r>
              <a:rPr lang="en-GB" sz="1400" dirty="0" smtClean="0"/>
              <a:t>DHCP. </a:t>
            </a:r>
            <a:r>
              <a:rPr lang="en-GB" sz="1400" dirty="0"/>
              <a:t>Also generates a route configuration </a:t>
            </a:r>
            <a:r>
              <a:rPr lang="en-GB" sz="1400" dirty="0" smtClean="0"/>
              <a:t>file</a:t>
            </a:r>
          </a:p>
          <a:p>
            <a:pPr lvl="1">
              <a:buFont typeface="Wingdings" panose="05000000000000000000" pitchFamily="2" charset="2"/>
              <a:buChar char="Ø"/>
            </a:pPr>
            <a:r>
              <a:rPr lang="en-GB" sz="1400" dirty="0"/>
              <a:t>DHCP </a:t>
            </a:r>
            <a:r>
              <a:rPr lang="en-GB" sz="1400" dirty="0" smtClean="0"/>
              <a:t>script - </a:t>
            </a:r>
            <a:r>
              <a:rPr lang="en-GB" sz="1400" dirty="0"/>
              <a:t>Whenever the network interface receives a new DHCP lease, this script queries the instance metadata for Elastic IP addresses. For each Elastic IP address, it adds a rule to the routing policy database to ensure that outbound traffic from that address uses the correct network interface. It also adds each private IP address to the network interface as a secondary address.</a:t>
            </a:r>
            <a:endParaRPr lang="en-GB" sz="1400" dirty="0" smtClean="0"/>
          </a:p>
          <a:p>
            <a:r>
              <a:rPr lang="en-GB" sz="1400" dirty="0" smtClean="0"/>
              <a:t>The </a:t>
            </a:r>
            <a:r>
              <a:rPr lang="en-GB" sz="1400" b="1" dirty="0" err="1"/>
              <a:t>hotplug</a:t>
            </a:r>
            <a:r>
              <a:rPr lang="en-GB" sz="1400" dirty="0"/>
              <a:t> script that is part of ec2-net-utils used with ENIs generates an interface configuration file suitable for use with DHCP (/</a:t>
            </a:r>
            <a:r>
              <a:rPr lang="en-GB" sz="1400" dirty="0" err="1"/>
              <a:t>etc</a:t>
            </a:r>
            <a:r>
              <a:rPr lang="en-GB" sz="1400" dirty="0"/>
              <a:t>/</a:t>
            </a:r>
            <a:r>
              <a:rPr lang="en-GB" sz="1400" dirty="0" err="1"/>
              <a:t>sysconfig</a:t>
            </a:r>
            <a:r>
              <a:rPr lang="en-GB" sz="1400" dirty="0"/>
              <a:t>/network-scripts/</a:t>
            </a:r>
            <a:r>
              <a:rPr lang="en-GB" sz="1400" dirty="0" err="1"/>
              <a:t>ifcfg-ethN</a:t>
            </a:r>
            <a:r>
              <a:rPr lang="en-GB" sz="1400" dirty="0"/>
              <a:t>). It also generates a route configuration file (/</a:t>
            </a:r>
            <a:r>
              <a:rPr lang="en-GB" sz="1400" dirty="0" err="1"/>
              <a:t>etc</a:t>
            </a:r>
            <a:r>
              <a:rPr lang="en-GB" sz="1400" dirty="0"/>
              <a:t>/</a:t>
            </a:r>
            <a:r>
              <a:rPr lang="en-GB" sz="1400" dirty="0" err="1"/>
              <a:t>sysconfig</a:t>
            </a:r>
            <a:r>
              <a:rPr lang="en-GB" sz="1400" dirty="0"/>
              <a:t>/network-scripts/route-</a:t>
            </a:r>
            <a:r>
              <a:rPr lang="en-GB" sz="1400" dirty="0" err="1"/>
              <a:t>ethN</a:t>
            </a:r>
            <a:r>
              <a:rPr lang="en-GB" sz="1400" dirty="0" smtClean="0"/>
              <a:t>).</a:t>
            </a:r>
          </a:p>
          <a:p>
            <a:endParaRPr lang="en-GB" sz="1400" dirty="0"/>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120</a:t>
            </a:fld>
            <a:endParaRPr lang="en-US"/>
          </a:p>
        </p:txBody>
      </p:sp>
    </p:spTree>
    <p:extLst>
      <p:ext uri="{BB962C8B-B14F-4D97-AF65-F5344CB8AC3E}">
        <p14:creationId xmlns:p14="http://schemas.microsoft.com/office/powerpoint/2010/main" val="26769151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ec2-net-utils</a:t>
            </a:r>
            <a:endParaRPr lang="en-US" dirty="0"/>
          </a:p>
        </p:txBody>
      </p:sp>
      <p:sp>
        <p:nvSpPr>
          <p:cNvPr id="3" name="Content Placeholder 2"/>
          <p:cNvSpPr>
            <a:spLocks noGrp="1"/>
          </p:cNvSpPr>
          <p:nvPr>
            <p:ph idx="1"/>
          </p:nvPr>
        </p:nvSpPr>
        <p:spPr/>
        <p:txBody>
          <a:bodyPr>
            <a:normAutofit/>
          </a:bodyPr>
          <a:lstStyle/>
          <a:p>
            <a:r>
              <a:rPr lang="en-GB" sz="1400" b="1" dirty="0" smtClean="0"/>
              <a:t>ec2ifup</a:t>
            </a:r>
            <a:r>
              <a:rPr lang="en-GB" sz="1400" dirty="0"/>
              <a:t> </a:t>
            </a:r>
            <a:r>
              <a:rPr lang="en-GB" sz="1400" dirty="0" err="1" smtClean="0"/>
              <a:t>eth</a:t>
            </a:r>
            <a:r>
              <a:rPr lang="en-GB" sz="1400" i="1" dirty="0" err="1" smtClean="0"/>
              <a:t>N</a:t>
            </a:r>
            <a:r>
              <a:rPr lang="en-GB" sz="1400" i="1" dirty="0" smtClean="0"/>
              <a:t> - </a:t>
            </a:r>
            <a:r>
              <a:rPr lang="en-GB" sz="1400" dirty="0" smtClean="0"/>
              <a:t>Extends </a:t>
            </a:r>
            <a:r>
              <a:rPr lang="en-GB" sz="1400" dirty="0"/>
              <a:t>the functionality of the standard </a:t>
            </a:r>
            <a:r>
              <a:rPr lang="en-GB" sz="1400" b="1" dirty="0" err="1"/>
              <a:t>ifup</a:t>
            </a:r>
            <a:r>
              <a:rPr lang="en-GB" sz="1400" dirty="0"/>
              <a:t>. After this script rewrites the configuration files </a:t>
            </a:r>
            <a:r>
              <a:rPr lang="en-GB" sz="1400" dirty="0" err="1"/>
              <a:t>ifcfg-eth</a:t>
            </a:r>
            <a:r>
              <a:rPr lang="en-GB" sz="1400" i="1" dirty="0" err="1"/>
              <a:t>N</a:t>
            </a:r>
            <a:r>
              <a:rPr lang="en-GB" sz="1400" dirty="0"/>
              <a:t> and route-</a:t>
            </a:r>
            <a:r>
              <a:rPr lang="en-GB" sz="1400" dirty="0" err="1"/>
              <a:t>eth</a:t>
            </a:r>
            <a:r>
              <a:rPr lang="en-GB" sz="1400" i="1" dirty="0" err="1"/>
              <a:t>N</a:t>
            </a:r>
            <a:r>
              <a:rPr lang="en-GB" sz="1400" dirty="0"/>
              <a:t>, it runs </a:t>
            </a:r>
            <a:r>
              <a:rPr lang="en-GB" sz="1400" b="1" dirty="0" err="1"/>
              <a:t>ifup</a:t>
            </a:r>
            <a:r>
              <a:rPr lang="en-GB" sz="1400" dirty="0"/>
              <a:t>.</a:t>
            </a:r>
          </a:p>
          <a:p>
            <a:r>
              <a:rPr lang="en-GB" sz="1400" b="1" dirty="0"/>
              <a:t>ec2ifdown</a:t>
            </a:r>
            <a:r>
              <a:rPr lang="en-GB" sz="1400" dirty="0"/>
              <a:t> </a:t>
            </a:r>
            <a:r>
              <a:rPr lang="en-GB" sz="1400" dirty="0" err="1" smtClean="0"/>
              <a:t>eth</a:t>
            </a:r>
            <a:r>
              <a:rPr lang="en-GB" sz="1400" i="1" dirty="0" err="1" smtClean="0"/>
              <a:t>N</a:t>
            </a:r>
            <a:r>
              <a:rPr lang="en-GB" sz="1400" i="1" dirty="0" smtClean="0"/>
              <a:t> - </a:t>
            </a:r>
            <a:r>
              <a:rPr lang="en-GB" sz="1400" dirty="0" smtClean="0"/>
              <a:t>Extends </a:t>
            </a:r>
            <a:r>
              <a:rPr lang="en-GB" sz="1400" dirty="0"/>
              <a:t>the functionality of the standard </a:t>
            </a:r>
            <a:r>
              <a:rPr lang="en-GB" sz="1400" b="1" dirty="0" err="1"/>
              <a:t>ifdown</a:t>
            </a:r>
            <a:r>
              <a:rPr lang="en-GB" sz="1400" dirty="0"/>
              <a:t>. After this script removes any rules for the network interface from the routing policy database, it runs </a:t>
            </a:r>
            <a:r>
              <a:rPr lang="en-GB" sz="1400" b="1" dirty="0" err="1"/>
              <a:t>ifdown</a:t>
            </a:r>
            <a:r>
              <a:rPr lang="en-GB" sz="1400" dirty="0"/>
              <a:t>.</a:t>
            </a:r>
          </a:p>
          <a:p>
            <a:r>
              <a:rPr lang="en-GB" sz="1400" b="1" dirty="0" smtClean="0"/>
              <a:t>ec2ifscan - </a:t>
            </a:r>
            <a:r>
              <a:rPr lang="en-GB" sz="1400" dirty="0" smtClean="0"/>
              <a:t>Checks </a:t>
            </a:r>
            <a:r>
              <a:rPr lang="en-GB" sz="1400" dirty="0"/>
              <a:t>for network interfaces that have not been configured and configures them.</a:t>
            </a:r>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121</a:t>
            </a:fld>
            <a:endParaRPr lang="en-US"/>
          </a:p>
        </p:txBody>
      </p:sp>
    </p:spTree>
    <p:extLst>
      <p:ext uri="{BB962C8B-B14F-4D97-AF65-F5344CB8AC3E}">
        <p14:creationId xmlns:p14="http://schemas.microsoft.com/office/powerpoint/2010/main" val="214523377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AWS WAF (Web App Firewall)</a:t>
            </a:r>
            <a:endParaRPr lang="en-US" dirty="0"/>
          </a:p>
        </p:txBody>
      </p:sp>
      <p:sp>
        <p:nvSpPr>
          <p:cNvPr id="3" name="Content Placeholder 2"/>
          <p:cNvSpPr>
            <a:spLocks noGrp="1"/>
          </p:cNvSpPr>
          <p:nvPr>
            <p:ph idx="1"/>
          </p:nvPr>
        </p:nvSpPr>
        <p:spPr/>
        <p:txBody>
          <a:bodyPr>
            <a:normAutofit/>
          </a:bodyPr>
          <a:lstStyle/>
          <a:p>
            <a:r>
              <a:rPr lang="en-GB" sz="1400" dirty="0" smtClean="0"/>
              <a:t>AWS WAF – Web ACLs</a:t>
            </a:r>
          </a:p>
          <a:p>
            <a:r>
              <a:rPr lang="en-GB" sz="1400" dirty="0" smtClean="0"/>
              <a:t>AWS </a:t>
            </a:r>
            <a:r>
              <a:rPr lang="en-GB" sz="1400" dirty="0"/>
              <a:t>WAF is </a:t>
            </a:r>
            <a:r>
              <a:rPr lang="en-GB" sz="1400" b="1" dirty="0"/>
              <a:t>a web application firewall </a:t>
            </a:r>
            <a:r>
              <a:rPr lang="en-GB" sz="1400" dirty="0"/>
              <a:t>that helps protect your web applications from common web exploits that could affect application availability, compromise security, or consume excessive resources. AWS WAF gives you control over which traffic to allow or block to your web applications by defining customizable web security </a:t>
            </a:r>
            <a:r>
              <a:rPr lang="en-GB" sz="1400" dirty="0" smtClean="0"/>
              <a:t>rules</a:t>
            </a:r>
          </a:p>
          <a:p>
            <a:r>
              <a:rPr lang="en-GB" sz="1400" dirty="0"/>
              <a:t>You can use AWS WAF to create custom rules that block common attack patterns, such as </a:t>
            </a:r>
            <a:r>
              <a:rPr lang="en-GB" sz="1400" b="1" dirty="0"/>
              <a:t>SQL injection or cross-site scripting</a:t>
            </a:r>
            <a:r>
              <a:rPr lang="en-GB" sz="1400" dirty="0"/>
              <a:t>, and rules that are designed for your specific application. New rules can be </a:t>
            </a:r>
            <a:r>
              <a:rPr lang="en-GB" sz="1400" b="1" dirty="0">
                <a:solidFill>
                  <a:srgbClr val="FF0000"/>
                </a:solidFill>
              </a:rPr>
              <a:t>deployed within minutes</a:t>
            </a:r>
            <a:r>
              <a:rPr lang="en-GB" sz="1400" dirty="0"/>
              <a:t>, letting you respond quickly to changing traffic patterns. </a:t>
            </a:r>
            <a:endParaRPr lang="en-GB" sz="1400" b="1" dirty="0" smtClean="0"/>
          </a:p>
          <a:p>
            <a:r>
              <a:rPr lang="en-GB" sz="1400" dirty="0" smtClean="0"/>
              <a:t>Size constraint conditions</a:t>
            </a:r>
          </a:p>
          <a:p>
            <a:r>
              <a:rPr lang="en-GB" sz="1400" dirty="0" smtClean="0"/>
              <a:t>IP match conditions</a:t>
            </a:r>
          </a:p>
          <a:p>
            <a:r>
              <a:rPr lang="en-GB" sz="1400" dirty="0" smtClean="0"/>
              <a:t>String match conditions</a:t>
            </a:r>
          </a:p>
          <a:p>
            <a:r>
              <a:rPr lang="en-GB" sz="1400" dirty="0" smtClean="0"/>
              <a:t>AWS WAF normally present in front of web servers or load balancers</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122</a:t>
            </a:fld>
            <a:endParaRPr lang="en-US"/>
          </a:p>
        </p:txBody>
      </p:sp>
    </p:spTree>
    <p:extLst>
      <p:ext uri="{BB962C8B-B14F-4D97-AF65-F5344CB8AC3E}">
        <p14:creationId xmlns:p14="http://schemas.microsoft.com/office/powerpoint/2010/main" val="93380869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Trusted Adviser</a:t>
            </a:r>
            <a:endParaRPr lang="en-US" dirty="0"/>
          </a:p>
        </p:txBody>
      </p:sp>
      <p:sp>
        <p:nvSpPr>
          <p:cNvPr id="3" name="Content Placeholder 2"/>
          <p:cNvSpPr>
            <a:spLocks noGrp="1"/>
          </p:cNvSpPr>
          <p:nvPr>
            <p:ph idx="1"/>
          </p:nvPr>
        </p:nvSpPr>
        <p:spPr/>
        <p:txBody>
          <a:bodyPr>
            <a:normAutofit/>
          </a:bodyPr>
          <a:lstStyle/>
          <a:p>
            <a:r>
              <a:rPr lang="en-GB" sz="1400" dirty="0"/>
              <a:t>An online resource to help you </a:t>
            </a:r>
            <a:r>
              <a:rPr lang="en-GB" sz="1400" b="1" dirty="0">
                <a:solidFill>
                  <a:srgbClr val="FF0000"/>
                </a:solidFill>
              </a:rPr>
              <a:t>reduce cost, increase performance, and improve security </a:t>
            </a:r>
            <a:r>
              <a:rPr lang="en-GB" sz="1400" dirty="0"/>
              <a:t>by optimizing your AWS environment, Trusted Advisor provides real time guidance to help you provision your resources following AWS best practices.</a:t>
            </a:r>
            <a:endParaRPr lang="en-GB" sz="1400" dirty="0" smtClean="0"/>
          </a:p>
          <a:p>
            <a:r>
              <a:rPr lang="en-GB" sz="1400" dirty="0" smtClean="0"/>
              <a:t>Whether there is MFA configure on the root account </a:t>
            </a:r>
          </a:p>
          <a:p>
            <a:r>
              <a:rPr lang="en-GB" sz="1400" dirty="0" smtClean="0"/>
              <a:t>Advice on security groups and what </a:t>
            </a:r>
            <a:r>
              <a:rPr lang="en-GB" sz="1400" b="1" dirty="0" smtClean="0">
                <a:solidFill>
                  <a:srgbClr val="FF0000"/>
                </a:solidFill>
              </a:rPr>
              <a:t>ports have unrestricted access</a:t>
            </a:r>
            <a:endParaRPr lang="en-GB" sz="1400" b="1" dirty="0">
              <a:solidFill>
                <a:srgbClr val="FF0000"/>
              </a:solidFill>
            </a:endParaRPr>
          </a:p>
        </p:txBody>
      </p:sp>
      <p:sp>
        <p:nvSpPr>
          <p:cNvPr id="4" name="Slide Number Placeholder 3"/>
          <p:cNvSpPr>
            <a:spLocks noGrp="1"/>
          </p:cNvSpPr>
          <p:nvPr>
            <p:ph type="sldNum" sz="quarter" idx="12"/>
          </p:nvPr>
        </p:nvSpPr>
        <p:spPr/>
        <p:txBody>
          <a:bodyPr/>
          <a:lstStyle/>
          <a:p>
            <a:fld id="{CF3BE448-F768-4AC5-8094-8F17F27BA907}" type="slidenum">
              <a:rPr lang="en-US" smtClean="0"/>
              <a:t>123</a:t>
            </a:fld>
            <a:endParaRPr lang="en-US"/>
          </a:p>
        </p:txBody>
      </p:sp>
    </p:spTree>
    <p:extLst>
      <p:ext uri="{BB962C8B-B14F-4D97-AF65-F5344CB8AC3E}">
        <p14:creationId xmlns:p14="http://schemas.microsoft.com/office/powerpoint/2010/main" val="583714585"/>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ECS Agent Software</a:t>
            </a:r>
            <a:endParaRPr lang="en-US" dirty="0"/>
          </a:p>
        </p:txBody>
      </p:sp>
      <p:sp>
        <p:nvSpPr>
          <p:cNvPr id="3" name="Content Placeholder 2"/>
          <p:cNvSpPr>
            <a:spLocks noGrp="1"/>
          </p:cNvSpPr>
          <p:nvPr>
            <p:ph idx="1"/>
          </p:nvPr>
        </p:nvSpPr>
        <p:spPr/>
        <p:txBody>
          <a:bodyPr>
            <a:normAutofit/>
          </a:bodyPr>
          <a:lstStyle/>
          <a:p>
            <a:r>
              <a:rPr lang="en-GB" sz="1400" dirty="0"/>
              <a:t>The ECS agent runs on most common </a:t>
            </a:r>
            <a:r>
              <a:rPr lang="en-GB" sz="1400" dirty="0" err="1"/>
              <a:t>flavors</a:t>
            </a:r>
            <a:r>
              <a:rPr lang="en-GB" sz="1400" dirty="0"/>
              <a:t> of Linux. </a:t>
            </a:r>
            <a:endParaRPr lang="en-GB" sz="1400" dirty="0" smtClean="0"/>
          </a:p>
          <a:p>
            <a:pPr lvl="1">
              <a:buFont typeface="Wingdings" panose="05000000000000000000" pitchFamily="2" charset="2"/>
              <a:buChar char="Ø"/>
            </a:pPr>
            <a:r>
              <a:rPr lang="en-GB" sz="1400" dirty="0" err="1" smtClean="0"/>
              <a:t>Debian</a:t>
            </a:r>
            <a:endParaRPr lang="en-GB" sz="1400" dirty="0" smtClean="0"/>
          </a:p>
          <a:p>
            <a:pPr lvl="1">
              <a:buFont typeface="Wingdings" panose="05000000000000000000" pitchFamily="2" charset="2"/>
              <a:buChar char="Ø"/>
            </a:pPr>
            <a:r>
              <a:rPr lang="en-GB" sz="1400" dirty="0" smtClean="0"/>
              <a:t>Ubuntu</a:t>
            </a:r>
          </a:p>
          <a:p>
            <a:pPr lvl="1">
              <a:buFont typeface="Wingdings" panose="05000000000000000000" pitchFamily="2" charset="2"/>
              <a:buChar char="Ø"/>
            </a:pPr>
            <a:r>
              <a:rPr lang="en-GB" sz="1400" dirty="0" smtClean="0"/>
              <a:t>CentOS</a:t>
            </a:r>
          </a:p>
          <a:p>
            <a:pPr lvl="1">
              <a:buFont typeface="Wingdings" panose="05000000000000000000" pitchFamily="2" charset="2"/>
              <a:buChar char="Ø"/>
            </a:pPr>
            <a:r>
              <a:rPr lang="en-GB" sz="1400" dirty="0" smtClean="0"/>
              <a:t>Amazon Linux</a:t>
            </a:r>
          </a:p>
          <a:p>
            <a:pPr lvl="1">
              <a:buFont typeface="Wingdings" panose="05000000000000000000" pitchFamily="2" charset="2"/>
              <a:buChar char="Ø"/>
            </a:pPr>
            <a:r>
              <a:rPr lang="en-GB" sz="1400" dirty="0" err="1" smtClean="0"/>
              <a:t>RedHat</a:t>
            </a:r>
            <a:endParaRPr lang="en-GB" sz="1400" dirty="0" smtClean="0"/>
          </a:p>
          <a:p>
            <a:r>
              <a:rPr lang="en-GB" sz="1400" dirty="0" smtClean="0"/>
              <a:t>Ways to provide security privileges to Docker containers</a:t>
            </a:r>
          </a:p>
          <a:p>
            <a:pPr lvl="1">
              <a:buFont typeface="Wingdings" panose="05000000000000000000" pitchFamily="2" charset="2"/>
              <a:buChar char="Ø"/>
            </a:pPr>
            <a:r>
              <a:rPr lang="en-GB" sz="1400" dirty="0" smtClean="0"/>
              <a:t>Role granted to an ECS task</a:t>
            </a:r>
          </a:p>
          <a:p>
            <a:pPr lvl="1">
              <a:buFont typeface="Wingdings" panose="05000000000000000000" pitchFamily="2" charset="2"/>
              <a:buChar char="Ø"/>
            </a:pPr>
            <a:r>
              <a:rPr lang="en-GB" sz="1400" dirty="0"/>
              <a:t>Role granted to an ECS </a:t>
            </a:r>
            <a:r>
              <a:rPr lang="en-GB" sz="1400" dirty="0" smtClean="0"/>
              <a:t>container instances</a:t>
            </a:r>
          </a:p>
          <a:p>
            <a:endParaRPr lang="en-GB" sz="1400" dirty="0"/>
          </a:p>
          <a:p>
            <a:pPr lvl="1">
              <a:buFont typeface="Wingdings" panose="05000000000000000000" pitchFamily="2" charset="2"/>
              <a:buChar char="Ø"/>
            </a:pP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124</a:t>
            </a:fld>
            <a:endParaRPr lang="en-US"/>
          </a:p>
        </p:txBody>
      </p:sp>
    </p:spTree>
    <p:extLst>
      <p:ext uri="{BB962C8B-B14F-4D97-AF65-F5344CB8AC3E}">
        <p14:creationId xmlns:p14="http://schemas.microsoft.com/office/powerpoint/2010/main" val="227337284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Certificate Preparation</a:t>
            </a:r>
            <a:endParaRPr lang="en-US" dirty="0"/>
          </a:p>
        </p:txBody>
      </p:sp>
      <p:sp>
        <p:nvSpPr>
          <p:cNvPr id="3" name="Content Placeholder 2"/>
          <p:cNvSpPr>
            <a:spLocks noGrp="1"/>
          </p:cNvSpPr>
          <p:nvPr>
            <p:ph idx="1"/>
          </p:nvPr>
        </p:nvSpPr>
        <p:spPr/>
        <p:txBody>
          <a:bodyPr>
            <a:normAutofit/>
          </a:bodyPr>
          <a:lstStyle/>
          <a:p>
            <a:r>
              <a:rPr lang="en-GB" sz="1400" dirty="0" smtClean="0"/>
              <a:t>Session videos from AWS </a:t>
            </a:r>
            <a:r>
              <a:rPr lang="en-GB" sz="1400" dirty="0" err="1" smtClean="0"/>
              <a:t>re:Invent</a:t>
            </a:r>
            <a:endParaRPr lang="en-GB" sz="1400" dirty="0" smtClean="0"/>
          </a:p>
          <a:p>
            <a:r>
              <a:rPr lang="en-GB" sz="1400" dirty="0" smtClean="0"/>
              <a:t>AWS documentation web site</a:t>
            </a:r>
          </a:p>
          <a:p>
            <a:r>
              <a:rPr lang="en-GB" sz="1400" dirty="0" smtClean="0"/>
              <a:t>A Cloud Guru Blog</a:t>
            </a:r>
          </a:p>
          <a:p>
            <a:r>
              <a:rPr lang="en-GB" sz="1400" dirty="0" smtClean="0"/>
              <a:t>Amazon kindle versions of the AWS documentation</a:t>
            </a:r>
          </a:p>
          <a:p>
            <a:r>
              <a:rPr lang="en-GB" sz="1400" dirty="0" smtClean="0"/>
              <a:t>AWS Blog by Jeff Barr</a:t>
            </a:r>
          </a:p>
          <a:p>
            <a:r>
              <a:rPr lang="en-GB" sz="1400" dirty="0" smtClean="0"/>
              <a:t>A Cloud Guru forum</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125</a:t>
            </a:fld>
            <a:endParaRPr lang="en-US"/>
          </a:p>
        </p:txBody>
      </p:sp>
    </p:spTree>
    <p:extLst>
      <p:ext uri="{BB962C8B-B14F-4D97-AF65-F5344CB8AC3E}">
        <p14:creationId xmlns:p14="http://schemas.microsoft.com/office/powerpoint/2010/main" val="377898424"/>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DynamoDB Headers</a:t>
            </a:r>
            <a:endParaRPr lang="en-US" dirty="0"/>
          </a:p>
        </p:txBody>
      </p:sp>
      <p:sp>
        <p:nvSpPr>
          <p:cNvPr id="3" name="Content Placeholder 2"/>
          <p:cNvSpPr>
            <a:spLocks noGrp="1"/>
          </p:cNvSpPr>
          <p:nvPr>
            <p:ph idx="1"/>
          </p:nvPr>
        </p:nvSpPr>
        <p:spPr/>
        <p:txBody>
          <a:bodyPr>
            <a:normAutofit/>
          </a:bodyPr>
          <a:lstStyle/>
          <a:p>
            <a:r>
              <a:rPr lang="en-GB" sz="1400" dirty="0" smtClean="0"/>
              <a:t>Content-type</a:t>
            </a:r>
          </a:p>
          <a:p>
            <a:r>
              <a:rPr lang="en-GB" sz="1400" dirty="0" smtClean="0"/>
              <a:t>X-</a:t>
            </a:r>
            <a:r>
              <a:rPr lang="en-GB" sz="1400" dirty="0" err="1" smtClean="0"/>
              <a:t>amz</a:t>
            </a:r>
            <a:r>
              <a:rPr lang="en-GB" sz="1400" dirty="0" smtClean="0"/>
              <a:t>-date</a:t>
            </a:r>
          </a:p>
          <a:p>
            <a:r>
              <a:rPr lang="en-GB" sz="1400" dirty="0" smtClean="0"/>
              <a:t>X-</a:t>
            </a:r>
            <a:r>
              <a:rPr lang="en-GB" sz="1400" dirty="0" err="1" smtClean="0"/>
              <a:t>amz</a:t>
            </a:r>
            <a:r>
              <a:rPr lang="en-GB" sz="1400" dirty="0" smtClean="0"/>
              <a:t>-target</a:t>
            </a:r>
          </a:p>
          <a:p>
            <a:r>
              <a:rPr lang="en-GB" sz="1400" dirty="0" smtClean="0"/>
              <a:t>Host</a:t>
            </a:r>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126</a:t>
            </a:fld>
            <a:endParaRPr lang="en-US"/>
          </a:p>
        </p:txBody>
      </p:sp>
    </p:spTree>
    <p:extLst>
      <p:ext uri="{BB962C8B-B14F-4D97-AF65-F5344CB8AC3E}">
        <p14:creationId xmlns:p14="http://schemas.microsoft.com/office/powerpoint/2010/main" val="594284803"/>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DynamoDB</a:t>
            </a:r>
            <a:endParaRPr lang="en-US" dirty="0"/>
          </a:p>
        </p:txBody>
      </p:sp>
      <p:sp>
        <p:nvSpPr>
          <p:cNvPr id="3" name="Content Placeholder 2"/>
          <p:cNvSpPr>
            <a:spLocks noGrp="1"/>
          </p:cNvSpPr>
          <p:nvPr>
            <p:ph idx="1"/>
          </p:nvPr>
        </p:nvSpPr>
        <p:spPr/>
        <p:txBody>
          <a:bodyPr>
            <a:normAutofit/>
          </a:bodyPr>
          <a:lstStyle/>
          <a:p>
            <a:r>
              <a:rPr lang="en-GB" sz="1400" dirty="0" smtClean="0"/>
              <a:t>By using </a:t>
            </a:r>
            <a:r>
              <a:rPr lang="en-GB" sz="1400" b="1" dirty="0" smtClean="0"/>
              <a:t>proxy</a:t>
            </a:r>
            <a:r>
              <a:rPr lang="en-GB" sz="1400" dirty="0" smtClean="0"/>
              <a:t>, it is not possible for a developer to achieve item level access control</a:t>
            </a:r>
          </a:p>
          <a:p>
            <a:r>
              <a:rPr lang="en-GB" sz="1400" dirty="0" smtClean="0"/>
              <a:t>By using </a:t>
            </a:r>
            <a:r>
              <a:rPr lang="en-GB" sz="1400" b="1" dirty="0" smtClean="0"/>
              <a:t>FGAC</a:t>
            </a:r>
            <a:r>
              <a:rPr lang="en-GB" sz="1400" dirty="0" smtClean="0"/>
              <a:t>, it is possible for a developer to achieve item level access control</a:t>
            </a:r>
          </a:p>
          <a:p>
            <a:r>
              <a:rPr lang="en-GB" sz="1400" dirty="0" smtClean="0"/>
              <a:t>By using </a:t>
            </a:r>
            <a:r>
              <a:rPr lang="en-GB" sz="1400" b="1" dirty="0" smtClean="0"/>
              <a:t>Per-Client Embedded Token</a:t>
            </a:r>
            <a:r>
              <a:rPr lang="en-GB" sz="1400" dirty="0" smtClean="0"/>
              <a:t>, it is possible for a developer to achieve item level access control</a:t>
            </a:r>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127</a:t>
            </a:fld>
            <a:endParaRPr lang="en-US"/>
          </a:p>
        </p:txBody>
      </p:sp>
    </p:spTree>
    <p:extLst>
      <p:ext uri="{BB962C8B-B14F-4D97-AF65-F5344CB8AC3E}">
        <p14:creationId xmlns:p14="http://schemas.microsoft.com/office/powerpoint/2010/main" val="389775498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LDAP</a:t>
            </a:r>
            <a:endParaRPr lang="en-US" dirty="0"/>
          </a:p>
        </p:txBody>
      </p:sp>
      <p:sp>
        <p:nvSpPr>
          <p:cNvPr id="3" name="Content Placeholder 2"/>
          <p:cNvSpPr>
            <a:spLocks noGrp="1"/>
          </p:cNvSpPr>
          <p:nvPr>
            <p:ph idx="1"/>
          </p:nvPr>
        </p:nvSpPr>
        <p:spPr/>
        <p:txBody>
          <a:bodyPr>
            <a:normAutofit/>
          </a:bodyPr>
          <a:lstStyle/>
          <a:p>
            <a:r>
              <a:rPr lang="en-GB" sz="1400" dirty="0" smtClean="0"/>
              <a:t>Use SAML to enable SSO between AWS and LDAP</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128</a:t>
            </a:fld>
            <a:endParaRPr lang="en-US"/>
          </a:p>
        </p:txBody>
      </p:sp>
    </p:spTree>
    <p:extLst>
      <p:ext uri="{BB962C8B-B14F-4D97-AF65-F5344CB8AC3E}">
        <p14:creationId xmlns:p14="http://schemas.microsoft.com/office/powerpoint/2010/main" val="335802485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Shared Responsibility Model</a:t>
            </a:r>
            <a:endParaRPr lang="en-US" dirty="0"/>
          </a:p>
        </p:txBody>
      </p:sp>
      <p:sp>
        <p:nvSpPr>
          <p:cNvPr id="3" name="Content Placeholder 2"/>
          <p:cNvSpPr>
            <a:spLocks noGrp="1"/>
          </p:cNvSpPr>
          <p:nvPr>
            <p:ph idx="1"/>
          </p:nvPr>
        </p:nvSpPr>
        <p:spPr/>
        <p:txBody>
          <a:bodyPr>
            <a:normAutofit/>
          </a:bodyPr>
          <a:lstStyle/>
          <a:p>
            <a:r>
              <a:rPr lang="en-GB" sz="1400" dirty="0" smtClean="0"/>
              <a:t>The security of the cloud is managed by Amazon AWS provider</a:t>
            </a:r>
          </a:p>
          <a:p>
            <a:r>
              <a:rPr lang="en-GB" sz="1400" dirty="0" smtClean="0"/>
              <a:t>The security in the cloud is responsibility of the customer</a:t>
            </a:r>
          </a:p>
          <a:p>
            <a:r>
              <a:rPr lang="en-GB" sz="1400" b="1" dirty="0" smtClean="0"/>
              <a:t>Physical networking</a:t>
            </a:r>
            <a:r>
              <a:rPr lang="en-GB" sz="1400" dirty="0" smtClean="0"/>
              <a:t> comes as part of the responsibility of AWS</a:t>
            </a:r>
          </a:p>
        </p:txBody>
      </p:sp>
      <p:sp>
        <p:nvSpPr>
          <p:cNvPr id="4" name="Slide Number Placeholder 3"/>
          <p:cNvSpPr>
            <a:spLocks noGrp="1"/>
          </p:cNvSpPr>
          <p:nvPr>
            <p:ph type="sldNum" sz="quarter" idx="12"/>
          </p:nvPr>
        </p:nvSpPr>
        <p:spPr/>
        <p:txBody>
          <a:bodyPr/>
          <a:lstStyle/>
          <a:p>
            <a:fld id="{CF3BE448-F768-4AC5-8094-8F17F27BA907}" type="slidenum">
              <a:rPr lang="en-US" smtClean="0"/>
              <a:t>129</a:t>
            </a:fld>
            <a:endParaRPr lang="en-US"/>
          </a:p>
        </p:txBody>
      </p:sp>
    </p:spTree>
    <p:extLst>
      <p:ext uri="{BB962C8B-B14F-4D97-AF65-F5344CB8AC3E}">
        <p14:creationId xmlns:p14="http://schemas.microsoft.com/office/powerpoint/2010/main" val="24993382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VPC - </a:t>
            </a:r>
            <a:r>
              <a:rPr lang="en-GB" sz="3200" dirty="0"/>
              <a:t>VPC with a Private Subnet Only and AWS Managed VPN Access</a:t>
            </a:r>
            <a:r>
              <a:rPr lang="en-US" sz="3200" dirty="0" smtClean="0"/>
              <a:t> (Scenario 4)</a:t>
            </a:r>
            <a:endParaRPr lang="en-US" sz="3200" dirty="0"/>
          </a:p>
        </p:txBody>
      </p:sp>
      <p:sp>
        <p:nvSpPr>
          <p:cNvPr id="3" name="Content Placeholder 2"/>
          <p:cNvSpPr>
            <a:spLocks noGrp="1"/>
          </p:cNvSpPr>
          <p:nvPr>
            <p:ph idx="1"/>
          </p:nvPr>
        </p:nvSpPr>
        <p:spPr/>
        <p:txBody>
          <a:bodyPr>
            <a:normAutofit/>
          </a:bodyPr>
          <a:lstStyle/>
          <a:p>
            <a:r>
              <a:rPr lang="en-GB" sz="1400" dirty="0"/>
              <a:t>The configuration for this scenario includes a virtual private cloud (VPC) with a single private subnet, and a virtual private gateway to enable communication with your own network over an IPsec VPN tunnel. There is </a:t>
            </a:r>
            <a:r>
              <a:rPr lang="en-GB" sz="1400" b="1" dirty="0">
                <a:solidFill>
                  <a:srgbClr val="FF0000"/>
                </a:solidFill>
              </a:rPr>
              <a:t>no Internet gateway to enable communication over the Internet</a:t>
            </a:r>
            <a:r>
              <a:rPr lang="en-GB" sz="1400" dirty="0"/>
              <a:t>. We recommend this scenario if you want to extend your network into </a:t>
            </a:r>
            <a:r>
              <a:rPr lang="en-GB" sz="1400" dirty="0">
                <a:hlinkClick r:id="rId2"/>
              </a:rPr>
              <a:t>the cloud</a:t>
            </a:r>
            <a:r>
              <a:rPr lang="en-GB" sz="1400" dirty="0"/>
              <a:t> using Amazon's infrastructure </a:t>
            </a:r>
            <a:r>
              <a:rPr lang="en-GB" sz="1400" b="1" dirty="0"/>
              <a:t>without exposing </a:t>
            </a:r>
            <a:r>
              <a:rPr lang="en-GB" sz="1400" b="1" dirty="0" smtClean="0"/>
              <a:t>your </a:t>
            </a:r>
            <a:r>
              <a:rPr lang="en-GB" sz="1400" b="1" dirty="0"/>
              <a:t>network to the Internet</a:t>
            </a:r>
            <a:r>
              <a:rPr lang="en-GB" sz="1400" dirty="0" smtClean="0"/>
              <a:t>.</a:t>
            </a:r>
          </a:p>
          <a:p>
            <a:pPr marL="0" indent="0">
              <a:buNone/>
            </a:pP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13</a:t>
            </a:fld>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924944"/>
            <a:ext cx="7344816" cy="3240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333510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smtClean="0"/>
              <a:t>AWS online documentation</a:t>
            </a:r>
          </a:p>
          <a:p>
            <a:r>
              <a:rPr lang="en-US" sz="1600" dirty="0">
                <a:hlinkClick r:id="rId2"/>
              </a:rPr>
              <a:t>http://</a:t>
            </a:r>
            <a:r>
              <a:rPr lang="en-US" sz="1600" dirty="0" smtClean="0">
                <a:hlinkClick r:id="rId2"/>
              </a:rPr>
              <a:t>docs.aws.amazon.com/AmazonVPC/latest/UserGuide/default-vpc.html</a:t>
            </a:r>
            <a:endParaRPr lang="en-US" sz="1600" dirty="0" smtClean="0"/>
          </a:p>
          <a:p>
            <a:r>
              <a:rPr lang="en-US" sz="1600" dirty="0"/>
              <a:t>http://docs.aws.amazon.com/AmazonVPC/latest/UserGuide/VPC_Scenario2.html</a:t>
            </a:r>
            <a:endParaRPr lang="en-US" sz="1600" dirty="0" smtClean="0"/>
          </a:p>
        </p:txBody>
      </p:sp>
      <p:sp>
        <p:nvSpPr>
          <p:cNvPr id="4" name="Slide Number Placeholder 3"/>
          <p:cNvSpPr>
            <a:spLocks noGrp="1"/>
          </p:cNvSpPr>
          <p:nvPr>
            <p:ph type="sldNum" sz="quarter" idx="12"/>
          </p:nvPr>
        </p:nvSpPr>
        <p:spPr/>
        <p:txBody>
          <a:bodyPr/>
          <a:lstStyle/>
          <a:p>
            <a:fld id="{CF3BE448-F768-4AC5-8094-8F17F27BA907}" type="slidenum">
              <a:rPr lang="en-US" smtClean="0"/>
              <a:t>130</a:t>
            </a:fld>
            <a:endParaRPr lang="en-US"/>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VPC – NAT Instance (EC2)</a:t>
            </a:r>
            <a:endParaRPr lang="en-US" dirty="0"/>
          </a:p>
        </p:txBody>
      </p:sp>
      <p:sp>
        <p:nvSpPr>
          <p:cNvPr id="3" name="Content Placeholder 2"/>
          <p:cNvSpPr>
            <a:spLocks noGrp="1"/>
          </p:cNvSpPr>
          <p:nvPr>
            <p:ph idx="1"/>
          </p:nvPr>
        </p:nvSpPr>
        <p:spPr/>
        <p:txBody>
          <a:bodyPr>
            <a:normAutofit/>
          </a:bodyPr>
          <a:lstStyle/>
          <a:p>
            <a:r>
              <a:rPr lang="en-GB" sz="1400" dirty="0"/>
              <a:t>You can also use the VPC wizard to configure a VPC with a NAT instance; however, we recommend that you use a NAT gateway</a:t>
            </a:r>
            <a:r>
              <a:rPr lang="en-GB" sz="1400" dirty="0" smtClean="0"/>
              <a:t>.</a:t>
            </a:r>
          </a:p>
        </p:txBody>
      </p:sp>
      <p:sp>
        <p:nvSpPr>
          <p:cNvPr id="4" name="Slide Number Placeholder 3"/>
          <p:cNvSpPr>
            <a:spLocks noGrp="1"/>
          </p:cNvSpPr>
          <p:nvPr>
            <p:ph type="sldNum" sz="quarter" idx="12"/>
          </p:nvPr>
        </p:nvSpPr>
        <p:spPr/>
        <p:txBody>
          <a:bodyPr/>
          <a:lstStyle/>
          <a:p>
            <a:fld id="{CF3BE448-F768-4AC5-8094-8F17F27BA907}" type="slidenum">
              <a:rPr lang="en-US" smtClean="0"/>
              <a:t>14</a:t>
            </a:fld>
            <a:endParaRPr lang="en-US"/>
          </a:p>
        </p:txBody>
      </p:sp>
    </p:spTree>
    <p:extLst>
      <p:ext uri="{BB962C8B-B14F-4D97-AF65-F5344CB8AC3E}">
        <p14:creationId xmlns:p14="http://schemas.microsoft.com/office/powerpoint/2010/main" val="25998106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NAT Gateway</a:t>
            </a:r>
            <a:endParaRPr lang="en-US" dirty="0"/>
          </a:p>
        </p:txBody>
      </p:sp>
      <p:sp>
        <p:nvSpPr>
          <p:cNvPr id="3" name="Content Placeholder 2"/>
          <p:cNvSpPr>
            <a:spLocks noGrp="1"/>
          </p:cNvSpPr>
          <p:nvPr>
            <p:ph idx="1"/>
          </p:nvPr>
        </p:nvSpPr>
        <p:spPr/>
        <p:txBody>
          <a:bodyPr>
            <a:normAutofit/>
          </a:bodyPr>
          <a:lstStyle/>
          <a:p>
            <a:r>
              <a:rPr lang="en-GB" sz="1400" dirty="0" smtClean="0"/>
              <a:t>NAT Gateway – present in Public subnet </a:t>
            </a:r>
          </a:p>
          <a:p>
            <a:r>
              <a:rPr lang="en-GB" sz="1400" dirty="0" smtClean="0"/>
              <a:t>It uses </a:t>
            </a:r>
            <a:r>
              <a:rPr lang="en-GB" sz="1400" b="1" dirty="0" smtClean="0"/>
              <a:t>Elastic IP address</a:t>
            </a:r>
          </a:p>
          <a:p>
            <a:r>
              <a:rPr lang="en-GB" sz="1400" dirty="0" smtClean="0"/>
              <a:t>Private subnet uses NAT gateway to connect to internet</a:t>
            </a:r>
          </a:p>
          <a:p>
            <a:r>
              <a:rPr lang="en-GB" sz="1400" dirty="0"/>
              <a:t>You are charged for creating and using a NAT gateway in your account. NAT gateway hourly usage and data processing rates apply. Amazon EC2 charges for data transfer also </a:t>
            </a:r>
            <a:r>
              <a:rPr lang="en-GB" sz="1400" dirty="0" smtClean="0"/>
              <a:t>apply</a:t>
            </a:r>
            <a:endParaRPr lang="en-GB" sz="1400" dirty="0"/>
          </a:p>
          <a:p>
            <a:r>
              <a:rPr lang="en-GB" sz="1400" dirty="0"/>
              <a:t>NAT gateways </a:t>
            </a:r>
            <a:r>
              <a:rPr lang="en-GB" sz="1400" b="1" dirty="0">
                <a:solidFill>
                  <a:srgbClr val="FF0000"/>
                </a:solidFill>
              </a:rPr>
              <a:t>are not supported for IPv6 traffic</a:t>
            </a:r>
            <a:r>
              <a:rPr lang="en-GB" sz="1400" dirty="0"/>
              <a:t>—use an </a:t>
            </a:r>
            <a:r>
              <a:rPr lang="en-GB" sz="1400" b="1" dirty="0"/>
              <a:t>egress-only internet gateway</a:t>
            </a:r>
            <a:r>
              <a:rPr lang="en-GB" sz="1400" dirty="0"/>
              <a:t> instead</a:t>
            </a:r>
            <a:r>
              <a:rPr lang="en-GB" sz="1400" dirty="0" smtClean="0"/>
              <a:t>.</a:t>
            </a:r>
          </a:p>
          <a:p>
            <a:r>
              <a:rPr lang="en-GB" sz="1400" dirty="0"/>
              <a:t>Each NAT gateway is created in a </a:t>
            </a:r>
            <a:r>
              <a:rPr lang="en-GB" sz="1400" b="1" dirty="0"/>
              <a:t>specific Availability Zone</a:t>
            </a:r>
            <a:r>
              <a:rPr lang="en-GB" sz="1400" dirty="0"/>
              <a:t> and implemented with redundancy in that zone. You have a limit on the number of NAT gateways you can create in an Availability </a:t>
            </a:r>
            <a:r>
              <a:rPr lang="en-GB" sz="1400" dirty="0" smtClean="0"/>
              <a:t>Zone</a:t>
            </a:r>
            <a:endParaRPr lang="en-GB" sz="1400" dirty="0"/>
          </a:p>
          <a:p>
            <a:r>
              <a:rPr lang="en-GB" sz="1400" dirty="0"/>
              <a:t>If you have resources in multiple Availability Zones and they share one NAT gateway, in the event that the NAT gateway’s Availability Zone is down, resources in the other Availability Zones lose internet access. To create an Availability Zone-independent architecture, create a NAT gateway in each Availability Zone and configure your routing to ensure that resources use the NAT gateway in the same Availability Zone</a:t>
            </a:r>
            <a:r>
              <a:rPr lang="en-GB" sz="1400" dirty="0" smtClean="0"/>
              <a:t>.</a:t>
            </a:r>
          </a:p>
          <a:p>
            <a:r>
              <a:rPr lang="en-GB" sz="1400" dirty="0"/>
              <a:t>If you no longer need a NAT gateway, you can delete it. Deleting a NAT gateway disassociates its Elastic IP address, but does not release the address from your account</a:t>
            </a:r>
            <a:r>
              <a:rPr lang="en-GB" sz="1400" dirty="0" smtClean="0"/>
              <a:t>.</a:t>
            </a:r>
          </a:p>
          <a:p>
            <a:r>
              <a:rPr lang="en-GB" sz="1400" dirty="0"/>
              <a:t>A NAT gateway supports the following protocols: TCP, UDP, and </a:t>
            </a:r>
            <a:r>
              <a:rPr lang="en-GB" sz="1400" dirty="0" smtClean="0"/>
              <a:t>ICMP</a:t>
            </a:r>
          </a:p>
          <a:p>
            <a:r>
              <a:rPr lang="en-GB" sz="1400" dirty="0"/>
              <a:t>You cannot associate a security group with a NAT gateway</a:t>
            </a:r>
            <a:r>
              <a:rPr lang="en-GB" sz="1400" dirty="0" smtClean="0"/>
              <a:t>.</a:t>
            </a:r>
          </a:p>
          <a:p>
            <a:r>
              <a:rPr lang="en-GB" sz="1400" dirty="0"/>
              <a:t>You can use a network ACL to control the traffic to and from the subnet in which the NAT gateway is located. The network ACL applies to the NAT gateway's traffic.</a:t>
            </a:r>
          </a:p>
        </p:txBody>
      </p:sp>
      <p:sp>
        <p:nvSpPr>
          <p:cNvPr id="4" name="Slide Number Placeholder 3"/>
          <p:cNvSpPr>
            <a:spLocks noGrp="1"/>
          </p:cNvSpPr>
          <p:nvPr>
            <p:ph type="sldNum" sz="quarter" idx="12"/>
          </p:nvPr>
        </p:nvSpPr>
        <p:spPr/>
        <p:txBody>
          <a:bodyPr/>
          <a:lstStyle/>
          <a:p>
            <a:fld id="{CF3BE448-F768-4AC5-8094-8F17F27BA907}" type="slidenum">
              <a:rPr lang="en-US" smtClean="0"/>
              <a:t>15</a:t>
            </a:fld>
            <a:endParaRPr lang="en-US"/>
          </a:p>
        </p:txBody>
      </p:sp>
    </p:spTree>
    <p:extLst>
      <p:ext uri="{BB962C8B-B14F-4D97-AF65-F5344CB8AC3E}">
        <p14:creationId xmlns:p14="http://schemas.microsoft.com/office/powerpoint/2010/main" val="31974937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VPC - </a:t>
            </a:r>
            <a:r>
              <a:rPr lang="en-GB" sz="3200" dirty="0"/>
              <a:t>VPC with </a:t>
            </a:r>
            <a:r>
              <a:rPr lang="en-GB" sz="3200" dirty="0" smtClean="0"/>
              <a:t>egress only Internet Gateway</a:t>
            </a:r>
            <a:r>
              <a:rPr lang="en-US" sz="3200" dirty="0" smtClean="0"/>
              <a:t> (Scenario 5)</a:t>
            </a:r>
            <a:endParaRPr lang="en-US" sz="3200" dirty="0"/>
          </a:p>
        </p:txBody>
      </p:sp>
      <p:sp>
        <p:nvSpPr>
          <p:cNvPr id="3" name="Content Placeholder 2"/>
          <p:cNvSpPr>
            <a:spLocks noGrp="1"/>
          </p:cNvSpPr>
          <p:nvPr>
            <p:ph idx="1"/>
          </p:nvPr>
        </p:nvSpPr>
        <p:spPr/>
        <p:txBody>
          <a:bodyPr>
            <a:normAutofit/>
          </a:bodyPr>
          <a:lstStyle/>
          <a:p>
            <a:r>
              <a:rPr lang="en-GB" sz="1400" dirty="0"/>
              <a:t>If you want your instance to be able to access the Internet, but you want to prevent resources on the Internet from initiating communication with your instance, you can use an egress-only Internet gateway</a:t>
            </a:r>
            <a:r>
              <a:rPr lang="en-GB" sz="1400" dirty="0" smtClean="0"/>
              <a:t>.</a:t>
            </a:r>
          </a:p>
          <a:p>
            <a:r>
              <a:rPr lang="en-GB" sz="1400" dirty="0" smtClean="0"/>
              <a:t>Supports </a:t>
            </a:r>
            <a:r>
              <a:rPr lang="en-GB" sz="1400" b="1" dirty="0"/>
              <a:t>IPv6</a:t>
            </a:r>
            <a:r>
              <a:rPr lang="en-GB" sz="1400" dirty="0"/>
              <a:t> address</a:t>
            </a:r>
          </a:p>
        </p:txBody>
      </p:sp>
      <p:sp>
        <p:nvSpPr>
          <p:cNvPr id="4" name="Slide Number Placeholder 3"/>
          <p:cNvSpPr>
            <a:spLocks noGrp="1"/>
          </p:cNvSpPr>
          <p:nvPr>
            <p:ph type="sldNum" sz="quarter" idx="12"/>
          </p:nvPr>
        </p:nvSpPr>
        <p:spPr/>
        <p:txBody>
          <a:bodyPr/>
          <a:lstStyle/>
          <a:p>
            <a:fld id="{CF3BE448-F768-4AC5-8094-8F17F27BA907}" type="slidenum">
              <a:rPr lang="en-US" smtClean="0"/>
              <a:pPr/>
              <a:t>16</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780928"/>
            <a:ext cx="7848872"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94261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VPC – Create wizard</a:t>
            </a:r>
            <a:endParaRPr lang="en-US" dirty="0"/>
          </a:p>
        </p:txBody>
      </p:sp>
      <p:sp>
        <p:nvSpPr>
          <p:cNvPr id="3" name="Content Placeholder 2"/>
          <p:cNvSpPr>
            <a:spLocks noGrp="1"/>
          </p:cNvSpPr>
          <p:nvPr>
            <p:ph idx="1"/>
          </p:nvPr>
        </p:nvSpPr>
        <p:spPr/>
        <p:txBody>
          <a:bodyPr>
            <a:normAutofit/>
          </a:bodyPr>
          <a:lstStyle/>
          <a:p>
            <a:r>
              <a:rPr lang="en-GB" sz="1400" dirty="0"/>
              <a:t>The wizard does not create a NAT instance by default. The user can create it manually and attach it with a VPN only subnet</a:t>
            </a:r>
            <a:r>
              <a:rPr lang="en-GB" sz="1400" dirty="0" smtClean="0"/>
              <a:t>.</a:t>
            </a:r>
          </a:p>
          <a:p>
            <a:r>
              <a:rPr lang="en-GB" sz="1400" dirty="0" smtClean="0"/>
              <a:t>Note that there is a difference between </a:t>
            </a:r>
            <a:r>
              <a:rPr lang="en-GB" sz="1400" b="1" dirty="0" smtClean="0">
                <a:solidFill>
                  <a:srgbClr val="FF0000"/>
                </a:solidFill>
              </a:rPr>
              <a:t>NAT instance vs NAT gateway</a:t>
            </a:r>
            <a:endParaRPr lang="en-GB" sz="1400" b="1" dirty="0">
              <a:solidFill>
                <a:srgbClr val="FF0000"/>
              </a:solidFill>
            </a:endParaRPr>
          </a:p>
        </p:txBody>
      </p:sp>
      <p:sp>
        <p:nvSpPr>
          <p:cNvPr id="4" name="Slide Number Placeholder 3"/>
          <p:cNvSpPr>
            <a:spLocks noGrp="1"/>
          </p:cNvSpPr>
          <p:nvPr>
            <p:ph type="sldNum" sz="quarter" idx="12"/>
          </p:nvPr>
        </p:nvSpPr>
        <p:spPr/>
        <p:txBody>
          <a:bodyPr/>
          <a:lstStyle/>
          <a:p>
            <a:fld id="{CF3BE448-F768-4AC5-8094-8F17F27BA907}" type="slidenum">
              <a:rPr lang="en-US" smtClean="0"/>
              <a:t>17</a:t>
            </a:fld>
            <a:endParaRPr lang="en-US"/>
          </a:p>
        </p:txBody>
      </p:sp>
    </p:spTree>
    <p:extLst>
      <p:ext uri="{BB962C8B-B14F-4D97-AF65-F5344CB8AC3E}">
        <p14:creationId xmlns:p14="http://schemas.microsoft.com/office/powerpoint/2010/main" val="33911191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 Peering</a:t>
            </a:r>
            <a:endParaRPr lang="en-US" dirty="0"/>
          </a:p>
        </p:txBody>
      </p:sp>
      <p:sp>
        <p:nvSpPr>
          <p:cNvPr id="3" name="Content Placeholder 2"/>
          <p:cNvSpPr>
            <a:spLocks noGrp="1"/>
          </p:cNvSpPr>
          <p:nvPr>
            <p:ph idx="1"/>
          </p:nvPr>
        </p:nvSpPr>
        <p:spPr/>
        <p:txBody>
          <a:bodyPr>
            <a:normAutofit/>
          </a:bodyPr>
          <a:lstStyle/>
          <a:p>
            <a:r>
              <a:rPr lang="en-GB" sz="1400" dirty="0"/>
              <a:t>A </a:t>
            </a:r>
            <a:r>
              <a:rPr lang="en-GB" sz="1400" b="1" dirty="0"/>
              <a:t>VPC peering </a:t>
            </a:r>
            <a:r>
              <a:rPr lang="en-GB" sz="1400" dirty="0"/>
              <a:t>connection allows the user to route traffic between the peer VPCs </a:t>
            </a:r>
            <a:r>
              <a:rPr lang="en-GB" sz="1400" b="1" dirty="0"/>
              <a:t>using private IP</a:t>
            </a:r>
            <a:r>
              <a:rPr lang="en-GB" sz="1400" dirty="0"/>
              <a:t> addresses as if they are a part of the same </a:t>
            </a:r>
            <a:r>
              <a:rPr lang="en-GB" sz="1400" dirty="0" smtClean="0"/>
              <a:t>network</a:t>
            </a:r>
          </a:p>
          <a:p>
            <a:r>
              <a:rPr lang="en-GB" sz="1400" dirty="0"/>
              <a:t>You cannot have more than one VPC peering connection between the same two VPCs at the same </a:t>
            </a:r>
            <a:r>
              <a:rPr lang="en-GB" sz="1400" dirty="0" smtClean="0"/>
              <a:t>time</a:t>
            </a:r>
            <a:endParaRPr lang="en-GB" sz="1400" dirty="0"/>
          </a:p>
          <a:p>
            <a:r>
              <a:rPr lang="en-GB" sz="1400" dirty="0"/>
              <a:t>VPC peering only routes traffic between source and destination VPCs. VPC peering </a:t>
            </a:r>
            <a:r>
              <a:rPr lang="en-GB" sz="1400" b="1" dirty="0">
                <a:solidFill>
                  <a:srgbClr val="FF0000"/>
                </a:solidFill>
              </a:rPr>
              <a:t>does not support edge to edge routing</a:t>
            </a:r>
          </a:p>
        </p:txBody>
      </p:sp>
      <p:sp>
        <p:nvSpPr>
          <p:cNvPr id="4" name="Slide Number Placeholder 3"/>
          <p:cNvSpPr>
            <a:spLocks noGrp="1"/>
          </p:cNvSpPr>
          <p:nvPr>
            <p:ph type="sldNum" sz="quarter" idx="12"/>
          </p:nvPr>
        </p:nvSpPr>
        <p:spPr/>
        <p:txBody>
          <a:bodyPr/>
          <a:lstStyle/>
          <a:p>
            <a:fld id="{CF3BE448-F768-4AC5-8094-8F17F27BA907}" type="slidenum">
              <a:rPr lang="en-US" smtClean="0"/>
              <a:t>18</a:t>
            </a:fld>
            <a:endParaRPr lang="en-US"/>
          </a:p>
        </p:txBody>
      </p:sp>
    </p:spTree>
    <p:extLst>
      <p:ext uri="{BB962C8B-B14F-4D97-AF65-F5344CB8AC3E}">
        <p14:creationId xmlns:p14="http://schemas.microsoft.com/office/powerpoint/2010/main" val="35812785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 Custom Route Table</a:t>
            </a:r>
            <a:endParaRPr lang="en-US" dirty="0"/>
          </a:p>
        </p:txBody>
      </p:sp>
      <p:sp>
        <p:nvSpPr>
          <p:cNvPr id="3" name="Content Placeholder 2"/>
          <p:cNvSpPr>
            <a:spLocks noGrp="1"/>
          </p:cNvSpPr>
          <p:nvPr>
            <p:ph idx="1"/>
          </p:nvPr>
        </p:nvSpPr>
        <p:spPr/>
        <p:txBody>
          <a:bodyPr>
            <a:normAutofit/>
          </a:bodyPr>
          <a:lstStyle/>
          <a:p>
            <a:r>
              <a:rPr lang="en-GB" sz="1600" dirty="0"/>
              <a:t>When you create a subnet, we automatically associate it with the main route table for the VPC. By default, </a:t>
            </a:r>
            <a:r>
              <a:rPr lang="en-GB" sz="1600" b="1" dirty="0">
                <a:solidFill>
                  <a:srgbClr val="FF0000"/>
                </a:solidFill>
              </a:rPr>
              <a:t>the main route table doesn't contain a route to an Internet gateway</a:t>
            </a:r>
            <a:r>
              <a:rPr lang="en-GB" sz="1600" dirty="0"/>
              <a:t>. The following procedure creates a custom route table with a route that sends traffic destined outside the VPC to the Internet gateway, and then associates it with your subnet</a:t>
            </a:r>
            <a:r>
              <a:rPr lang="en-GB" sz="1600" dirty="0" smtClean="0"/>
              <a:t>.</a:t>
            </a:r>
          </a:p>
          <a:p>
            <a:r>
              <a:rPr lang="en-GB" sz="1600" dirty="0"/>
              <a:t>On the </a:t>
            </a:r>
            <a:r>
              <a:rPr lang="en-GB" sz="1600" b="1" dirty="0"/>
              <a:t>Routes</a:t>
            </a:r>
            <a:r>
              <a:rPr lang="en-GB" sz="1600" dirty="0"/>
              <a:t> tab, choose </a:t>
            </a:r>
            <a:r>
              <a:rPr lang="en-GB" sz="1600" b="1" dirty="0"/>
              <a:t>Edit</a:t>
            </a:r>
            <a:r>
              <a:rPr lang="en-GB" sz="1600" dirty="0"/>
              <a:t>, </a:t>
            </a:r>
            <a:r>
              <a:rPr lang="en-GB" sz="1600" b="1" dirty="0"/>
              <a:t>Add another route</a:t>
            </a:r>
            <a:r>
              <a:rPr lang="en-GB" sz="1600" dirty="0"/>
              <a:t>, and add the following routes as necessary. Choose </a:t>
            </a:r>
            <a:r>
              <a:rPr lang="en-GB" sz="1600" b="1" dirty="0"/>
              <a:t>Save</a:t>
            </a:r>
            <a:r>
              <a:rPr lang="en-GB" sz="1600" dirty="0"/>
              <a:t> when you're done.</a:t>
            </a:r>
          </a:p>
          <a:p>
            <a:pPr lvl="1">
              <a:buFont typeface="Wingdings" panose="05000000000000000000" pitchFamily="2" charset="2"/>
              <a:buChar char="Ø"/>
            </a:pPr>
            <a:r>
              <a:rPr lang="en-GB" sz="1600" dirty="0"/>
              <a:t>For IPv4 traffic specify </a:t>
            </a:r>
            <a:r>
              <a:rPr lang="en-GB" sz="1600" dirty="0">
                <a:solidFill>
                  <a:srgbClr val="FF0000"/>
                </a:solidFill>
              </a:rPr>
              <a:t>0.0.0.0/0</a:t>
            </a:r>
            <a:r>
              <a:rPr lang="en-GB" sz="1600" dirty="0"/>
              <a:t> in the </a:t>
            </a:r>
            <a:r>
              <a:rPr lang="en-GB" sz="1600" b="1" dirty="0"/>
              <a:t>Destination</a:t>
            </a:r>
            <a:r>
              <a:rPr lang="en-GB" sz="1600" dirty="0"/>
              <a:t> box, and select the Internet gateway ID in the </a:t>
            </a:r>
            <a:r>
              <a:rPr lang="en-GB" sz="1600" b="1" dirty="0"/>
              <a:t>Target</a:t>
            </a:r>
            <a:r>
              <a:rPr lang="en-GB" sz="1600" dirty="0"/>
              <a:t> list.</a:t>
            </a:r>
          </a:p>
          <a:p>
            <a:pPr lvl="1">
              <a:buFont typeface="Wingdings" panose="05000000000000000000" pitchFamily="2" charset="2"/>
              <a:buChar char="Ø"/>
            </a:pPr>
            <a:r>
              <a:rPr lang="en-GB" sz="1600" dirty="0"/>
              <a:t>For IPv6 traffic, specify </a:t>
            </a:r>
            <a:r>
              <a:rPr lang="en-GB" sz="1600" dirty="0">
                <a:solidFill>
                  <a:srgbClr val="FF0000"/>
                </a:solidFill>
              </a:rPr>
              <a:t>::/0</a:t>
            </a:r>
            <a:r>
              <a:rPr lang="en-GB" sz="1600" dirty="0"/>
              <a:t> in the </a:t>
            </a:r>
            <a:r>
              <a:rPr lang="en-GB" sz="1600" b="1" dirty="0"/>
              <a:t>Destination</a:t>
            </a:r>
            <a:r>
              <a:rPr lang="en-GB" sz="1600" dirty="0"/>
              <a:t> box, and select the Internet gateway ID in the </a:t>
            </a:r>
            <a:r>
              <a:rPr lang="en-GB" sz="1600" b="1" dirty="0"/>
              <a:t>Target</a:t>
            </a:r>
            <a:r>
              <a:rPr lang="en-GB" sz="1600" dirty="0"/>
              <a:t> list.</a:t>
            </a:r>
          </a:p>
          <a:p>
            <a:endParaRPr lang="en-GB" sz="1600" b="1" dirty="0">
              <a:solidFill>
                <a:srgbClr val="FF0000"/>
              </a:solidFill>
            </a:endParaRPr>
          </a:p>
        </p:txBody>
      </p:sp>
      <p:sp>
        <p:nvSpPr>
          <p:cNvPr id="4" name="Slide Number Placeholder 3"/>
          <p:cNvSpPr>
            <a:spLocks noGrp="1"/>
          </p:cNvSpPr>
          <p:nvPr>
            <p:ph type="sldNum" sz="quarter" idx="12"/>
          </p:nvPr>
        </p:nvSpPr>
        <p:spPr/>
        <p:txBody>
          <a:bodyPr/>
          <a:lstStyle/>
          <a:p>
            <a:fld id="{CF3BE448-F768-4AC5-8094-8F17F27BA907}" type="slidenum">
              <a:rPr lang="en-US" smtClean="0"/>
              <a:t>19</a:t>
            </a:fld>
            <a:endParaRPr lang="en-US"/>
          </a:p>
        </p:txBody>
      </p:sp>
    </p:spTree>
    <p:extLst>
      <p:ext uri="{BB962C8B-B14F-4D97-AF65-F5344CB8AC3E}">
        <p14:creationId xmlns:p14="http://schemas.microsoft.com/office/powerpoint/2010/main" val="29280096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Account</a:t>
            </a:r>
            <a:endParaRPr lang="en-US" dirty="0"/>
          </a:p>
        </p:txBody>
      </p:sp>
      <p:sp>
        <p:nvSpPr>
          <p:cNvPr id="3" name="Content Placeholder 2"/>
          <p:cNvSpPr>
            <a:spLocks noGrp="1"/>
          </p:cNvSpPr>
          <p:nvPr>
            <p:ph idx="1"/>
          </p:nvPr>
        </p:nvSpPr>
        <p:spPr/>
        <p:txBody>
          <a:bodyPr>
            <a:normAutofit/>
          </a:bodyPr>
          <a:lstStyle/>
          <a:p>
            <a:r>
              <a:rPr lang="en-GB" sz="1400" dirty="0" smtClean="0"/>
              <a:t>Default maximum number of users in an AWS account is </a:t>
            </a:r>
            <a:r>
              <a:rPr lang="en-GB" sz="1400" b="1" dirty="0" smtClean="0">
                <a:solidFill>
                  <a:srgbClr val="FF0000"/>
                </a:solidFill>
              </a:rPr>
              <a:t>5000</a:t>
            </a:r>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2</a:t>
            </a:fld>
            <a:endParaRPr lang="en-US"/>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 CIDR Block</a:t>
            </a:r>
            <a:endParaRPr lang="en-US" dirty="0"/>
          </a:p>
        </p:txBody>
      </p:sp>
      <p:sp>
        <p:nvSpPr>
          <p:cNvPr id="3" name="Content Placeholder 2"/>
          <p:cNvSpPr>
            <a:spLocks noGrp="1"/>
          </p:cNvSpPr>
          <p:nvPr>
            <p:ph idx="1"/>
          </p:nvPr>
        </p:nvSpPr>
        <p:spPr/>
        <p:txBody>
          <a:bodyPr>
            <a:normAutofit/>
          </a:bodyPr>
          <a:lstStyle/>
          <a:p>
            <a:r>
              <a:rPr lang="en-GB" sz="1600" dirty="0" smtClean="0"/>
              <a:t>CIDR block of the VPC can be same as the CIDR block of the subset for a single subnet in the VPC or a subset (to enable multiple subsets)</a:t>
            </a:r>
          </a:p>
          <a:p>
            <a:r>
              <a:rPr lang="en-GB" sz="1600" b="1" dirty="0" smtClean="0">
                <a:solidFill>
                  <a:srgbClr val="FF0000"/>
                </a:solidFill>
              </a:rPr>
              <a:t>Rule: </a:t>
            </a:r>
            <a:r>
              <a:rPr lang="en-GB" sz="1600" dirty="0" smtClean="0"/>
              <a:t>The CIDR blocks of the subset must not overlap</a:t>
            </a:r>
          </a:p>
          <a:p>
            <a:r>
              <a:rPr lang="en-GB" sz="1600" dirty="0" smtClean="0"/>
              <a:t>CIDR block – 20.0.0.0/24 supports 256 IP addresses. The user can break this CIDR into two subnets, each supporting 128 IP addresses</a:t>
            </a:r>
            <a:endParaRPr lang="en-GB" sz="1600" dirty="0"/>
          </a:p>
        </p:txBody>
      </p:sp>
      <p:sp>
        <p:nvSpPr>
          <p:cNvPr id="4" name="Slide Number Placeholder 3"/>
          <p:cNvSpPr>
            <a:spLocks noGrp="1"/>
          </p:cNvSpPr>
          <p:nvPr>
            <p:ph type="sldNum" sz="quarter" idx="12"/>
          </p:nvPr>
        </p:nvSpPr>
        <p:spPr/>
        <p:txBody>
          <a:bodyPr/>
          <a:lstStyle/>
          <a:p>
            <a:fld id="{CF3BE448-F768-4AC5-8094-8F17F27BA907}" type="slidenum">
              <a:rPr lang="en-US" smtClean="0"/>
              <a:t>20</a:t>
            </a:fld>
            <a:endParaRPr lang="en-US"/>
          </a:p>
        </p:txBody>
      </p:sp>
    </p:spTree>
    <p:extLst>
      <p:ext uri="{BB962C8B-B14F-4D97-AF65-F5344CB8AC3E}">
        <p14:creationId xmlns:p14="http://schemas.microsoft.com/office/powerpoint/2010/main" val="22860811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VPC</a:t>
            </a:r>
            <a:endParaRPr lang="en-US" dirty="0"/>
          </a:p>
        </p:txBody>
      </p:sp>
      <p:sp>
        <p:nvSpPr>
          <p:cNvPr id="3" name="Content Placeholder 2"/>
          <p:cNvSpPr>
            <a:spLocks noGrp="1"/>
          </p:cNvSpPr>
          <p:nvPr>
            <p:ph idx="1"/>
          </p:nvPr>
        </p:nvSpPr>
        <p:spPr/>
        <p:txBody>
          <a:bodyPr>
            <a:normAutofit/>
          </a:bodyPr>
          <a:lstStyle/>
          <a:p>
            <a:r>
              <a:rPr lang="en-GB" sz="1600" dirty="0"/>
              <a:t>When we create a default VPC, we do the following to set it up for you:</a:t>
            </a:r>
          </a:p>
          <a:p>
            <a:pPr>
              <a:buFont typeface="Wingdings" panose="05000000000000000000" pitchFamily="2" charset="2"/>
              <a:buChar char="Ø"/>
            </a:pPr>
            <a:r>
              <a:rPr lang="en-GB" sz="1600" dirty="0"/>
              <a:t>Create a VPC with a size /16 </a:t>
            </a:r>
            <a:r>
              <a:rPr lang="en-GB" sz="1600" dirty="0">
                <a:solidFill>
                  <a:srgbClr val="FF0000"/>
                </a:solidFill>
              </a:rPr>
              <a:t>IPv4 CIDR block </a:t>
            </a:r>
            <a:r>
              <a:rPr lang="en-GB" sz="1600" dirty="0"/>
              <a:t>(172.31.0.0/16). This provides up to 65,536 private IPv4 addresses.</a:t>
            </a:r>
          </a:p>
          <a:p>
            <a:pPr>
              <a:buFont typeface="Wingdings" panose="05000000000000000000" pitchFamily="2" charset="2"/>
              <a:buChar char="Ø"/>
            </a:pPr>
            <a:r>
              <a:rPr lang="en-GB" sz="1600" dirty="0"/>
              <a:t>Create a size /20 </a:t>
            </a:r>
            <a:r>
              <a:rPr lang="en-GB" sz="1600" dirty="0">
                <a:solidFill>
                  <a:srgbClr val="FF0000"/>
                </a:solidFill>
              </a:rPr>
              <a:t>default subnet </a:t>
            </a:r>
            <a:r>
              <a:rPr lang="en-GB" sz="1600" dirty="0"/>
              <a:t>in each Availability Zone. This provides up to 4,096 addresses per subnet, a few of which are reserved for our use.</a:t>
            </a:r>
          </a:p>
          <a:p>
            <a:pPr>
              <a:buFont typeface="Wingdings" panose="05000000000000000000" pitchFamily="2" charset="2"/>
              <a:buChar char="Ø"/>
            </a:pPr>
            <a:r>
              <a:rPr lang="en-GB" sz="1600" dirty="0"/>
              <a:t>Create an </a:t>
            </a:r>
            <a:r>
              <a:rPr lang="en-GB" sz="1600" dirty="0">
                <a:hlinkClick r:id="rId2"/>
              </a:rPr>
              <a:t>internet gateway</a:t>
            </a:r>
            <a:r>
              <a:rPr lang="en-GB" sz="1600" dirty="0"/>
              <a:t> and connect it to your default VPC.</a:t>
            </a:r>
          </a:p>
          <a:p>
            <a:pPr>
              <a:buFont typeface="Wingdings" panose="05000000000000000000" pitchFamily="2" charset="2"/>
              <a:buChar char="Ø"/>
            </a:pPr>
            <a:r>
              <a:rPr lang="en-GB" sz="1600" dirty="0"/>
              <a:t>Create a </a:t>
            </a:r>
            <a:r>
              <a:rPr lang="en-GB" sz="1600" dirty="0">
                <a:solidFill>
                  <a:srgbClr val="FF0000"/>
                </a:solidFill>
              </a:rPr>
              <a:t>main route table </a:t>
            </a:r>
            <a:r>
              <a:rPr lang="en-GB" sz="1600" dirty="0"/>
              <a:t>for your default VPC with a rule that sends all IPv4 traffic destined for the internet to the internet gateway.</a:t>
            </a:r>
          </a:p>
          <a:p>
            <a:pPr>
              <a:buFont typeface="Wingdings" panose="05000000000000000000" pitchFamily="2" charset="2"/>
              <a:buChar char="Ø"/>
            </a:pPr>
            <a:r>
              <a:rPr lang="en-GB" sz="1600" dirty="0"/>
              <a:t>Create a </a:t>
            </a:r>
            <a:r>
              <a:rPr lang="en-GB" sz="1600" dirty="0">
                <a:solidFill>
                  <a:srgbClr val="FF0000"/>
                </a:solidFill>
              </a:rPr>
              <a:t>default security group </a:t>
            </a:r>
            <a:r>
              <a:rPr lang="en-GB" sz="1600" dirty="0"/>
              <a:t>and associate it with your default VPC.</a:t>
            </a:r>
          </a:p>
          <a:p>
            <a:pPr>
              <a:buFont typeface="Wingdings" panose="05000000000000000000" pitchFamily="2" charset="2"/>
              <a:buChar char="Ø"/>
            </a:pPr>
            <a:r>
              <a:rPr lang="en-GB" sz="1600" dirty="0"/>
              <a:t>Create a </a:t>
            </a:r>
            <a:r>
              <a:rPr lang="en-GB" sz="1600" dirty="0">
                <a:solidFill>
                  <a:srgbClr val="FF0000"/>
                </a:solidFill>
              </a:rPr>
              <a:t>default network access control list (ACL) </a:t>
            </a:r>
            <a:r>
              <a:rPr lang="en-GB" sz="1600" dirty="0"/>
              <a:t>and associate it with your default VPC.</a:t>
            </a:r>
          </a:p>
          <a:p>
            <a:pPr>
              <a:buFont typeface="Wingdings" panose="05000000000000000000" pitchFamily="2" charset="2"/>
              <a:buChar char="Ø"/>
            </a:pPr>
            <a:r>
              <a:rPr lang="en-GB" sz="1600" dirty="0"/>
              <a:t>Associate the </a:t>
            </a:r>
            <a:r>
              <a:rPr lang="en-GB" sz="1600" dirty="0">
                <a:solidFill>
                  <a:srgbClr val="FF0000"/>
                </a:solidFill>
              </a:rPr>
              <a:t>default DHCP options</a:t>
            </a:r>
            <a:r>
              <a:rPr lang="en-GB" sz="1600" dirty="0"/>
              <a:t> set for your AWS account with your default VPC.</a:t>
            </a:r>
          </a:p>
        </p:txBody>
      </p:sp>
      <p:sp>
        <p:nvSpPr>
          <p:cNvPr id="4" name="Slide Number Placeholder 3"/>
          <p:cNvSpPr>
            <a:spLocks noGrp="1"/>
          </p:cNvSpPr>
          <p:nvPr>
            <p:ph type="sldNum" sz="quarter" idx="12"/>
          </p:nvPr>
        </p:nvSpPr>
        <p:spPr/>
        <p:txBody>
          <a:bodyPr/>
          <a:lstStyle/>
          <a:p>
            <a:fld id="{CF3BE448-F768-4AC5-8094-8F17F27BA907}" type="slidenum">
              <a:rPr lang="en-US" smtClean="0"/>
              <a:t>21</a:t>
            </a:fld>
            <a:endParaRPr lang="en-US"/>
          </a:p>
        </p:txBody>
      </p:sp>
    </p:spTree>
    <p:extLst>
      <p:ext uri="{BB962C8B-B14F-4D97-AF65-F5344CB8AC3E}">
        <p14:creationId xmlns:p14="http://schemas.microsoft.com/office/powerpoint/2010/main" val="6036028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VPC Continued…</a:t>
            </a:r>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22</a:t>
            </a:fld>
            <a:endParaRPr lang="en-US"/>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87624" y="2132856"/>
            <a:ext cx="6768752" cy="4176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38436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Subnet</a:t>
            </a:r>
            <a:endParaRPr lang="en-US" dirty="0"/>
          </a:p>
        </p:txBody>
      </p:sp>
      <p:sp>
        <p:nvSpPr>
          <p:cNvPr id="3" name="Content Placeholder 2"/>
          <p:cNvSpPr>
            <a:spLocks noGrp="1"/>
          </p:cNvSpPr>
          <p:nvPr>
            <p:ph idx="1"/>
          </p:nvPr>
        </p:nvSpPr>
        <p:spPr/>
        <p:txBody>
          <a:bodyPr>
            <a:normAutofit/>
          </a:bodyPr>
          <a:lstStyle/>
          <a:p>
            <a:r>
              <a:rPr lang="en-GB" sz="1600" dirty="0"/>
              <a:t>By default, a default subnet is a </a:t>
            </a:r>
            <a:r>
              <a:rPr lang="en-GB" sz="1600" b="1" dirty="0">
                <a:solidFill>
                  <a:srgbClr val="FF0000"/>
                </a:solidFill>
              </a:rPr>
              <a:t>public subnet</a:t>
            </a:r>
            <a:r>
              <a:rPr lang="en-GB" sz="1600" dirty="0"/>
              <a:t>, because the main route table sends the subnet's traffic that is destined for the internet to the internet gateway. You can make a default subnet into a private subnet by removing the route from the destination 0.0.0.0/0 to the internet gateway. However, if you do this, any EC2 instance running in that subnet can't access the internet.</a:t>
            </a:r>
          </a:p>
        </p:txBody>
      </p:sp>
      <p:sp>
        <p:nvSpPr>
          <p:cNvPr id="4" name="Slide Number Placeholder 3"/>
          <p:cNvSpPr>
            <a:spLocks noGrp="1"/>
          </p:cNvSpPr>
          <p:nvPr>
            <p:ph type="sldNum" sz="quarter" idx="12"/>
          </p:nvPr>
        </p:nvSpPr>
        <p:spPr/>
        <p:txBody>
          <a:bodyPr/>
          <a:lstStyle/>
          <a:p>
            <a:fld id="{CF3BE448-F768-4AC5-8094-8F17F27BA907}" type="slidenum">
              <a:rPr lang="en-US" smtClean="0"/>
              <a:t>23</a:t>
            </a:fld>
            <a:endParaRPr lang="en-US"/>
          </a:p>
        </p:txBody>
      </p:sp>
    </p:spTree>
    <p:extLst>
      <p:ext uri="{BB962C8B-B14F-4D97-AF65-F5344CB8AC3E}">
        <p14:creationId xmlns:p14="http://schemas.microsoft.com/office/powerpoint/2010/main" val="30007010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DHCP Option sets</a:t>
            </a:r>
            <a:endParaRPr lang="en-US" dirty="0"/>
          </a:p>
        </p:txBody>
      </p:sp>
      <p:sp>
        <p:nvSpPr>
          <p:cNvPr id="3" name="Content Placeholder 2"/>
          <p:cNvSpPr>
            <a:spLocks noGrp="1"/>
          </p:cNvSpPr>
          <p:nvPr>
            <p:ph idx="1"/>
          </p:nvPr>
        </p:nvSpPr>
        <p:spPr/>
        <p:txBody>
          <a:bodyPr>
            <a:normAutofit/>
          </a:bodyPr>
          <a:lstStyle/>
          <a:p>
            <a:r>
              <a:rPr lang="en-GB" sz="1400" dirty="0"/>
              <a:t>The Dynamic Host Configuration Protocol (DHCP) provides a standard for </a:t>
            </a:r>
            <a:r>
              <a:rPr lang="en-GB" sz="1400" b="1" dirty="0"/>
              <a:t>passing configuration information</a:t>
            </a:r>
            <a:r>
              <a:rPr lang="en-GB" sz="1400" dirty="0"/>
              <a:t> to hosts on a TCP/IP network</a:t>
            </a:r>
            <a:r>
              <a:rPr lang="en-GB" sz="1400" dirty="0" smtClean="0"/>
              <a:t>.</a:t>
            </a:r>
          </a:p>
          <a:p>
            <a:r>
              <a:rPr lang="en-GB" sz="1400" dirty="0"/>
              <a:t>DHCP options sets are </a:t>
            </a:r>
            <a:r>
              <a:rPr lang="en-GB" sz="1400" b="1" dirty="0">
                <a:solidFill>
                  <a:srgbClr val="00B050"/>
                </a:solidFill>
              </a:rPr>
              <a:t>associated with your AWS account </a:t>
            </a:r>
            <a:r>
              <a:rPr lang="en-GB" sz="1400" dirty="0"/>
              <a:t>so that you can use them across all of your virtual private clouds (VPC</a:t>
            </a:r>
            <a:r>
              <a:rPr lang="en-GB" sz="1400" dirty="0" smtClean="0"/>
              <a:t>).</a:t>
            </a:r>
          </a:p>
          <a:p>
            <a:r>
              <a:rPr lang="en-GB" sz="1400" dirty="0"/>
              <a:t>The Amazon EC2 instances you launch into a </a:t>
            </a:r>
            <a:r>
              <a:rPr lang="en-GB" sz="1400" b="1" dirty="0" err="1"/>
              <a:t>nondefault</a:t>
            </a:r>
            <a:r>
              <a:rPr lang="en-GB" sz="1400" b="1" dirty="0"/>
              <a:t> VPC </a:t>
            </a:r>
            <a:r>
              <a:rPr lang="en-GB" sz="1400" dirty="0"/>
              <a:t>are private by default; they're not assigned a public IPv4 address unless you specifically assign one during launch, or you modify the subnet's public IPv4 address attribute. By default, all instances in a </a:t>
            </a:r>
            <a:r>
              <a:rPr lang="en-GB" sz="1400" dirty="0" err="1"/>
              <a:t>nondefault</a:t>
            </a:r>
            <a:r>
              <a:rPr lang="en-GB" sz="1400" dirty="0"/>
              <a:t> VPC receive an </a:t>
            </a:r>
            <a:r>
              <a:rPr lang="en-GB" sz="1400" b="1" dirty="0"/>
              <a:t>unresolvable host name </a:t>
            </a:r>
            <a:r>
              <a:rPr lang="en-GB" sz="1400" dirty="0"/>
              <a:t>that AWS </a:t>
            </a:r>
            <a:r>
              <a:rPr lang="en-GB" sz="1400" dirty="0" smtClean="0"/>
              <a:t>assigns. </a:t>
            </a:r>
            <a:r>
              <a:rPr lang="en-GB" sz="1400" dirty="0"/>
              <a:t>You can assign your own domain name to your instances, and use up to </a:t>
            </a:r>
            <a:r>
              <a:rPr lang="en-GB" sz="1400" b="1" u="sng" dirty="0">
                <a:solidFill>
                  <a:srgbClr val="FF0000"/>
                </a:solidFill>
              </a:rPr>
              <a:t>four</a:t>
            </a:r>
            <a:r>
              <a:rPr lang="en-GB" sz="1400" b="1" dirty="0">
                <a:solidFill>
                  <a:srgbClr val="FF0000"/>
                </a:solidFill>
              </a:rPr>
              <a:t> of your own DNS servers</a:t>
            </a:r>
            <a:r>
              <a:rPr lang="en-GB" sz="1400" dirty="0"/>
              <a:t>. To do that, you must specify a special set of DHCP options to use with the VPC.</a:t>
            </a:r>
          </a:p>
        </p:txBody>
      </p:sp>
      <p:sp>
        <p:nvSpPr>
          <p:cNvPr id="4" name="Slide Number Placeholder 3"/>
          <p:cNvSpPr>
            <a:spLocks noGrp="1"/>
          </p:cNvSpPr>
          <p:nvPr>
            <p:ph type="sldNum" sz="quarter" idx="12"/>
          </p:nvPr>
        </p:nvSpPr>
        <p:spPr/>
        <p:txBody>
          <a:bodyPr/>
          <a:lstStyle/>
          <a:p>
            <a:fld id="{CF3BE448-F768-4AC5-8094-8F17F27BA907}" type="slidenum">
              <a:rPr lang="en-US" smtClean="0"/>
              <a:t>24</a:t>
            </a:fld>
            <a:endParaRPr lang="en-US"/>
          </a:p>
        </p:txBody>
      </p:sp>
    </p:spTree>
    <p:extLst>
      <p:ext uri="{BB962C8B-B14F-4D97-AF65-F5344CB8AC3E}">
        <p14:creationId xmlns:p14="http://schemas.microsoft.com/office/powerpoint/2010/main" val="31783346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Gateway</a:t>
            </a:r>
            <a:endParaRPr lang="en-US" dirty="0"/>
          </a:p>
        </p:txBody>
      </p:sp>
      <p:sp>
        <p:nvSpPr>
          <p:cNvPr id="3" name="Content Placeholder 2"/>
          <p:cNvSpPr>
            <a:spLocks noGrp="1"/>
          </p:cNvSpPr>
          <p:nvPr>
            <p:ph idx="1"/>
          </p:nvPr>
        </p:nvSpPr>
        <p:spPr/>
        <p:txBody>
          <a:bodyPr>
            <a:normAutofit/>
          </a:bodyPr>
          <a:lstStyle/>
          <a:p>
            <a:r>
              <a:rPr lang="en-GB" sz="1600" dirty="0" smtClean="0"/>
              <a:t>Customer gateway configuration – Totally 4 parts</a:t>
            </a:r>
          </a:p>
          <a:p>
            <a:r>
              <a:rPr lang="en-GB" sz="1600" dirty="0" smtClean="0"/>
              <a:t>3 mandatory parts – IKE, </a:t>
            </a:r>
            <a:r>
              <a:rPr lang="en-GB" sz="1600" dirty="0" err="1" smtClean="0"/>
              <a:t>IPSec</a:t>
            </a:r>
            <a:r>
              <a:rPr lang="en-GB" sz="1600" dirty="0" smtClean="0"/>
              <a:t>, and Tunnel</a:t>
            </a:r>
          </a:p>
          <a:p>
            <a:r>
              <a:rPr lang="en-GB" sz="1600" dirty="0" smtClean="0"/>
              <a:t>1 optional part - BGP</a:t>
            </a:r>
            <a:endParaRPr lang="en-GB" sz="1600" dirty="0"/>
          </a:p>
        </p:txBody>
      </p:sp>
      <p:sp>
        <p:nvSpPr>
          <p:cNvPr id="4" name="Slide Number Placeholder 3"/>
          <p:cNvSpPr>
            <a:spLocks noGrp="1"/>
          </p:cNvSpPr>
          <p:nvPr>
            <p:ph type="sldNum" sz="quarter" idx="12"/>
          </p:nvPr>
        </p:nvSpPr>
        <p:spPr/>
        <p:txBody>
          <a:bodyPr/>
          <a:lstStyle/>
          <a:p>
            <a:fld id="{CF3BE448-F768-4AC5-8094-8F17F27BA907}" type="slidenum">
              <a:rPr lang="en-US" smtClean="0"/>
              <a:t>25</a:t>
            </a:fld>
            <a:endParaRPr lang="en-US"/>
          </a:p>
        </p:txBody>
      </p:sp>
    </p:spTree>
    <p:extLst>
      <p:ext uri="{BB962C8B-B14F-4D97-AF65-F5344CB8AC3E}">
        <p14:creationId xmlns:p14="http://schemas.microsoft.com/office/powerpoint/2010/main" val="18753651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Servers - DNS</a:t>
            </a:r>
            <a:endParaRPr lang="en-US" dirty="0"/>
          </a:p>
        </p:txBody>
      </p:sp>
      <p:sp>
        <p:nvSpPr>
          <p:cNvPr id="3" name="Content Placeholder 2"/>
          <p:cNvSpPr>
            <a:spLocks noGrp="1"/>
          </p:cNvSpPr>
          <p:nvPr>
            <p:ph idx="1"/>
          </p:nvPr>
        </p:nvSpPr>
        <p:spPr/>
        <p:txBody>
          <a:bodyPr>
            <a:normAutofit/>
          </a:bodyPr>
          <a:lstStyle/>
          <a:p>
            <a:r>
              <a:rPr lang="en-GB" sz="1400" dirty="0"/>
              <a:t>You can assign your own domain name to your instances and use up to </a:t>
            </a:r>
            <a:r>
              <a:rPr lang="en-GB" sz="1400" b="1" u="sng" dirty="0">
                <a:solidFill>
                  <a:srgbClr val="FF0000"/>
                </a:solidFill>
              </a:rPr>
              <a:t>four</a:t>
            </a:r>
            <a:r>
              <a:rPr lang="en-GB" sz="1400" dirty="0">
                <a:solidFill>
                  <a:srgbClr val="FF0000"/>
                </a:solidFill>
              </a:rPr>
              <a:t> </a:t>
            </a:r>
            <a:r>
              <a:rPr lang="en-GB" sz="1400" dirty="0"/>
              <a:t>of your own DNS servers. To do that, you must specify a special set of DHCP options to use with the </a:t>
            </a:r>
            <a:r>
              <a:rPr lang="en-GB" sz="1400" dirty="0" smtClean="0"/>
              <a:t>VPC</a:t>
            </a:r>
          </a:p>
          <a:p>
            <a:r>
              <a:rPr lang="en-GB" sz="1400" dirty="0"/>
              <a:t>By design, AWS DNS </a:t>
            </a:r>
            <a:r>
              <a:rPr lang="en-GB" sz="1400" dirty="0">
                <a:solidFill>
                  <a:srgbClr val="FF0000"/>
                </a:solidFill>
              </a:rPr>
              <a:t>does not </a:t>
            </a:r>
            <a:r>
              <a:rPr lang="en-GB" sz="1400" dirty="0"/>
              <a:t>respond to requests </a:t>
            </a:r>
            <a:r>
              <a:rPr lang="en-GB" sz="1400" dirty="0">
                <a:solidFill>
                  <a:srgbClr val="FF0000"/>
                </a:solidFill>
              </a:rPr>
              <a:t>originating from outside the </a:t>
            </a:r>
            <a:r>
              <a:rPr lang="en-GB" sz="1400" dirty="0" smtClean="0">
                <a:solidFill>
                  <a:srgbClr val="FF0000"/>
                </a:solidFill>
              </a:rPr>
              <a:t>VPC</a:t>
            </a:r>
            <a:endParaRPr lang="en-GB" sz="1400" dirty="0">
              <a:solidFill>
                <a:srgbClr val="FF0000"/>
              </a:solidFill>
            </a:endParaRPr>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26</a:t>
            </a:fld>
            <a:endParaRPr lang="en-US"/>
          </a:p>
        </p:txBody>
      </p:sp>
    </p:spTree>
    <p:extLst>
      <p:ext uri="{BB962C8B-B14F-4D97-AF65-F5344CB8AC3E}">
        <p14:creationId xmlns:p14="http://schemas.microsoft.com/office/powerpoint/2010/main" val="37422830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AMI</a:t>
            </a:r>
            <a:endParaRPr lang="en-US" dirty="0"/>
          </a:p>
        </p:txBody>
      </p:sp>
      <p:sp>
        <p:nvSpPr>
          <p:cNvPr id="3" name="Content Placeholder 2"/>
          <p:cNvSpPr>
            <a:spLocks noGrp="1"/>
          </p:cNvSpPr>
          <p:nvPr>
            <p:ph idx="1"/>
          </p:nvPr>
        </p:nvSpPr>
        <p:spPr/>
        <p:txBody>
          <a:bodyPr>
            <a:normAutofit/>
          </a:bodyPr>
          <a:lstStyle/>
          <a:p>
            <a:r>
              <a:rPr lang="en-GB" sz="1400" dirty="0"/>
              <a:t>Your organization might have multiple AWS accounts. Amazon EC2 enables you to specify additional AWS accounts that can use your Amazon Machine Images (AMIs) and Amazon EBS snapshots. Each AMI has a </a:t>
            </a:r>
            <a:r>
              <a:rPr lang="en-GB" sz="1400" b="1" dirty="0" err="1"/>
              <a:t>LaunchPermission</a:t>
            </a:r>
            <a:r>
              <a:rPr lang="en-GB" sz="1400" dirty="0"/>
              <a:t> attribute that controls which AWS accounts can access the </a:t>
            </a:r>
            <a:r>
              <a:rPr lang="en-GB" sz="1400" dirty="0" smtClean="0"/>
              <a:t>AMI</a:t>
            </a:r>
          </a:p>
          <a:p>
            <a:r>
              <a:rPr lang="en-GB" sz="1400" b="1" dirty="0" err="1" smtClean="0"/>
              <a:t>CreateVolumePermission</a:t>
            </a:r>
            <a:r>
              <a:rPr lang="en-GB" sz="1400" dirty="0" smtClean="0"/>
              <a:t> – To create the volume while launching the instance from AMI</a:t>
            </a:r>
          </a:p>
          <a:p>
            <a:r>
              <a:rPr lang="en-GB" sz="1400" dirty="0"/>
              <a:t>AWS </a:t>
            </a:r>
            <a:r>
              <a:rPr lang="en-GB" sz="1400" b="1" dirty="0">
                <a:solidFill>
                  <a:srgbClr val="FF0000"/>
                </a:solidFill>
              </a:rPr>
              <a:t>does not </a:t>
            </a:r>
            <a:r>
              <a:rPr lang="en-GB" sz="1400" dirty="0"/>
              <a:t>copy launch permissions, user-defined tags, or Amazon S3 bucket permissions from the source AMI to the new </a:t>
            </a:r>
            <a:r>
              <a:rPr lang="en-GB" sz="1400" dirty="0" smtClean="0"/>
              <a:t>AMI</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27</a:t>
            </a:fld>
            <a:endParaRPr lang="en-US"/>
          </a:p>
        </p:txBody>
      </p:sp>
    </p:spTree>
    <p:extLst>
      <p:ext uri="{BB962C8B-B14F-4D97-AF65-F5344CB8AC3E}">
        <p14:creationId xmlns:p14="http://schemas.microsoft.com/office/powerpoint/2010/main" val="17872549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VPN</a:t>
            </a:r>
            <a:endParaRPr lang="en-US" dirty="0"/>
          </a:p>
        </p:txBody>
      </p:sp>
      <p:sp>
        <p:nvSpPr>
          <p:cNvPr id="3" name="Content Placeholder 2"/>
          <p:cNvSpPr>
            <a:spLocks noGrp="1"/>
          </p:cNvSpPr>
          <p:nvPr>
            <p:ph idx="1"/>
          </p:nvPr>
        </p:nvSpPr>
        <p:spPr/>
        <p:txBody>
          <a:bodyPr>
            <a:normAutofit/>
          </a:bodyPr>
          <a:lstStyle/>
          <a:p>
            <a:r>
              <a:rPr lang="en-GB" sz="1400" dirty="0"/>
              <a:t>VPN connection-hours are billed for any time your VPN connections are in the</a:t>
            </a:r>
            <a:r>
              <a:rPr lang="en-GB" sz="1400" b="1" dirty="0"/>
              <a:t> "available"</a:t>
            </a:r>
            <a:r>
              <a:rPr lang="en-GB" sz="1400" dirty="0"/>
              <a:t> state. The "available" state is an attribute of the VPN connection, not the tunnels themselves, and therefore the status of the tunnels has no impact on the VPN connection billing.</a:t>
            </a:r>
          </a:p>
        </p:txBody>
      </p:sp>
      <p:sp>
        <p:nvSpPr>
          <p:cNvPr id="4" name="Slide Number Placeholder 3"/>
          <p:cNvSpPr>
            <a:spLocks noGrp="1"/>
          </p:cNvSpPr>
          <p:nvPr>
            <p:ph type="sldNum" sz="quarter" idx="12"/>
          </p:nvPr>
        </p:nvSpPr>
        <p:spPr/>
        <p:txBody>
          <a:bodyPr/>
          <a:lstStyle/>
          <a:p>
            <a:fld id="{CF3BE448-F768-4AC5-8094-8F17F27BA907}" type="slidenum">
              <a:rPr lang="en-US" smtClean="0"/>
              <a:t>28</a:t>
            </a:fld>
            <a:endParaRPr lang="en-US"/>
          </a:p>
        </p:txBody>
      </p:sp>
    </p:spTree>
    <p:extLst>
      <p:ext uri="{BB962C8B-B14F-4D97-AF65-F5344CB8AC3E}">
        <p14:creationId xmlns:p14="http://schemas.microsoft.com/office/powerpoint/2010/main" val="9222164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VPN Connections</a:t>
            </a:r>
            <a:endParaRPr lang="en-US" dirty="0"/>
          </a:p>
        </p:txBody>
      </p:sp>
      <p:sp>
        <p:nvSpPr>
          <p:cNvPr id="3" name="Content Placeholder 2"/>
          <p:cNvSpPr>
            <a:spLocks noGrp="1"/>
          </p:cNvSpPr>
          <p:nvPr>
            <p:ph idx="1"/>
          </p:nvPr>
        </p:nvSpPr>
        <p:spPr/>
        <p:txBody>
          <a:bodyPr>
            <a:normAutofit/>
          </a:bodyPr>
          <a:lstStyle/>
          <a:p>
            <a:r>
              <a:rPr lang="en-GB" sz="1400" dirty="0"/>
              <a:t>You can connect your VPC to remote networks by using a VPN connection. </a:t>
            </a:r>
            <a:endParaRPr lang="en-GB" sz="1400" dirty="0" smtClean="0"/>
          </a:p>
          <a:p>
            <a:r>
              <a:rPr lang="en-GB" sz="1400" b="1" dirty="0" smtClean="0">
                <a:solidFill>
                  <a:srgbClr val="FF0000"/>
                </a:solidFill>
              </a:rPr>
              <a:t>Connectivity Options:-</a:t>
            </a:r>
          </a:p>
          <a:p>
            <a:pPr>
              <a:buFont typeface="Wingdings" panose="05000000000000000000" pitchFamily="2" charset="2"/>
              <a:buChar char="Ø"/>
            </a:pPr>
            <a:r>
              <a:rPr lang="en-GB" sz="1400" b="1" dirty="0"/>
              <a:t>AWS managed </a:t>
            </a:r>
            <a:r>
              <a:rPr lang="en-GB" sz="1400" b="1" dirty="0" smtClean="0"/>
              <a:t>VPN</a:t>
            </a:r>
            <a:r>
              <a:rPr lang="en-GB" sz="1400" dirty="0" smtClean="0"/>
              <a:t> - </a:t>
            </a:r>
            <a:r>
              <a:rPr lang="en-GB" sz="1400" dirty="0"/>
              <a:t>You can create an IPsec VPN connection between your VPC and your remote network. On the AWS side of the VPN connection, a </a:t>
            </a:r>
            <a:r>
              <a:rPr lang="en-GB" sz="1400" i="1" dirty="0"/>
              <a:t>virtual private gateway</a:t>
            </a:r>
            <a:r>
              <a:rPr lang="en-GB" sz="1400" dirty="0"/>
              <a:t> provides two VPN endpoints (tunnels) for automatic failover. You configure your </a:t>
            </a:r>
            <a:r>
              <a:rPr lang="en-GB" sz="1400" i="1" dirty="0"/>
              <a:t>customer gateway</a:t>
            </a:r>
            <a:r>
              <a:rPr lang="en-GB" sz="1400" dirty="0"/>
              <a:t> on the remote side of the VPN connection</a:t>
            </a:r>
            <a:r>
              <a:rPr lang="en-GB" sz="1400" dirty="0" smtClean="0"/>
              <a:t>.</a:t>
            </a:r>
          </a:p>
          <a:p>
            <a:pPr>
              <a:buFont typeface="Wingdings" panose="05000000000000000000" pitchFamily="2" charset="2"/>
              <a:buChar char="Ø"/>
            </a:pPr>
            <a:r>
              <a:rPr lang="en-GB" sz="1400" b="1" dirty="0"/>
              <a:t>AWS VPN </a:t>
            </a:r>
            <a:r>
              <a:rPr lang="en-GB" sz="1400" b="1" dirty="0" err="1" smtClean="0"/>
              <a:t>CloudHub</a:t>
            </a:r>
            <a:r>
              <a:rPr lang="en-GB" sz="1400" dirty="0" smtClean="0"/>
              <a:t> - </a:t>
            </a:r>
            <a:r>
              <a:rPr lang="en-GB" sz="1400" dirty="0"/>
              <a:t>If you have more than one remote network (for example, multiple branch offices), you can create multiple AWS managed VPN connections via your virtual private gateway to enable communication between these networks. </a:t>
            </a:r>
            <a:endParaRPr lang="en-GB" sz="1400" dirty="0" smtClean="0"/>
          </a:p>
          <a:p>
            <a:pPr>
              <a:buFont typeface="Wingdings" panose="05000000000000000000" pitchFamily="2" charset="2"/>
              <a:buChar char="Ø"/>
            </a:pPr>
            <a:r>
              <a:rPr lang="en-GB" sz="1400" b="1" dirty="0"/>
              <a:t>Third party software VPN </a:t>
            </a:r>
            <a:r>
              <a:rPr lang="en-GB" sz="1400" b="1" dirty="0" smtClean="0"/>
              <a:t>appliance</a:t>
            </a:r>
            <a:r>
              <a:rPr lang="en-GB" sz="1400" dirty="0" smtClean="0"/>
              <a:t> - </a:t>
            </a:r>
            <a:r>
              <a:rPr lang="en-GB" sz="1400" dirty="0"/>
              <a:t>You can create a VPN connection to your remote network by using an Amazon EC2 instance in your VPC that's running a third party software VPN appliance. AWS does not provide or maintain third party software VPN appliances; however, you can choose from a range of products provided by partners and open source communities.</a:t>
            </a:r>
          </a:p>
        </p:txBody>
      </p:sp>
      <p:sp>
        <p:nvSpPr>
          <p:cNvPr id="4" name="Slide Number Placeholder 3"/>
          <p:cNvSpPr>
            <a:spLocks noGrp="1"/>
          </p:cNvSpPr>
          <p:nvPr>
            <p:ph type="sldNum" sz="quarter" idx="12"/>
          </p:nvPr>
        </p:nvSpPr>
        <p:spPr/>
        <p:txBody>
          <a:bodyPr/>
          <a:lstStyle/>
          <a:p>
            <a:fld id="{CF3BE448-F768-4AC5-8094-8F17F27BA907}" type="slidenum">
              <a:rPr lang="en-US" smtClean="0"/>
              <a:t>29</a:t>
            </a:fld>
            <a:endParaRPr lang="en-US"/>
          </a:p>
        </p:txBody>
      </p:sp>
    </p:spTree>
    <p:extLst>
      <p:ext uri="{BB962C8B-B14F-4D97-AF65-F5344CB8AC3E}">
        <p14:creationId xmlns:p14="http://schemas.microsoft.com/office/powerpoint/2010/main" val="22336662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 Zone</a:t>
            </a:r>
            <a:endParaRPr lang="en-US" dirty="0"/>
          </a:p>
        </p:txBody>
      </p:sp>
      <p:sp>
        <p:nvSpPr>
          <p:cNvPr id="3" name="Content Placeholder 2"/>
          <p:cNvSpPr>
            <a:spLocks noGrp="1"/>
          </p:cNvSpPr>
          <p:nvPr>
            <p:ph idx="1"/>
          </p:nvPr>
        </p:nvSpPr>
        <p:spPr/>
        <p:txBody>
          <a:bodyPr>
            <a:normAutofit/>
          </a:bodyPr>
          <a:lstStyle/>
          <a:p>
            <a:r>
              <a:rPr lang="en-GB" sz="1400" dirty="0"/>
              <a:t>Availability Zone names are </a:t>
            </a:r>
            <a:r>
              <a:rPr lang="en-GB" sz="1400" b="1" dirty="0">
                <a:solidFill>
                  <a:srgbClr val="FF0000"/>
                </a:solidFill>
              </a:rPr>
              <a:t>unique per account </a:t>
            </a:r>
            <a:r>
              <a:rPr lang="en-GB" sz="1400" dirty="0"/>
              <a:t>and do not represent a specific set of physical </a:t>
            </a:r>
            <a:r>
              <a:rPr lang="en-GB" sz="1400" dirty="0" smtClean="0"/>
              <a:t>resources</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3</a:t>
            </a:fld>
            <a:endParaRPr lang="en-US"/>
          </a:p>
        </p:txBody>
      </p:sp>
    </p:spTree>
    <p:extLst>
      <p:ext uri="{BB962C8B-B14F-4D97-AF65-F5344CB8AC3E}">
        <p14:creationId xmlns:p14="http://schemas.microsoft.com/office/powerpoint/2010/main" val="31206614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59" y="1772816"/>
            <a:ext cx="8127173" cy="345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CF3BE448-F768-4AC5-8094-8F17F27BA907}" type="slidenum">
              <a:rPr lang="en-US" smtClean="0"/>
              <a:t>30</a:t>
            </a:fld>
            <a:endParaRPr lang="en-US"/>
          </a:p>
        </p:txBody>
      </p:sp>
    </p:spTree>
    <p:extLst>
      <p:ext uri="{BB962C8B-B14F-4D97-AF65-F5344CB8AC3E}">
        <p14:creationId xmlns:p14="http://schemas.microsoft.com/office/powerpoint/2010/main" val="6352699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 Components</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772816"/>
            <a:ext cx="8229600" cy="3721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CF3BE448-F768-4AC5-8094-8F17F27BA907}" type="slidenum">
              <a:rPr lang="en-US" smtClean="0"/>
              <a:t>31</a:t>
            </a:fld>
            <a:endParaRPr lang="en-US"/>
          </a:p>
        </p:txBody>
      </p:sp>
    </p:spTree>
    <p:extLst>
      <p:ext uri="{BB962C8B-B14F-4D97-AF65-F5344CB8AC3E}">
        <p14:creationId xmlns:p14="http://schemas.microsoft.com/office/powerpoint/2010/main" val="9512931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Placement Group</a:t>
            </a:r>
            <a:endParaRPr lang="en-US" dirty="0"/>
          </a:p>
        </p:txBody>
      </p:sp>
      <p:sp>
        <p:nvSpPr>
          <p:cNvPr id="3" name="Content Placeholder 2"/>
          <p:cNvSpPr>
            <a:spLocks noGrp="1"/>
          </p:cNvSpPr>
          <p:nvPr>
            <p:ph idx="1"/>
          </p:nvPr>
        </p:nvSpPr>
        <p:spPr/>
        <p:txBody>
          <a:bodyPr>
            <a:normAutofit/>
          </a:bodyPr>
          <a:lstStyle/>
          <a:p>
            <a:r>
              <a:rPr lang="en-GB" sz="1400" dirty="0"/>
              <a:t>A </a:t>
            </a:r>
            <a:r>
              <a:rPr lang="en-GB" sz="1400" b="1" i="1" dirty="0"/>
              <a:t>placement group</a:t>
            </a:r>
            <a:r>
              <a:rPr lang="en-GB" sz="1400" dirty="0"/>
              <a:t> is a logical grouping of instances </a:t>
            </a:r>
            <a:r>
              <a:rPr lang="en-GB" sz="1400" b="1" dirty="0">
                <a:solidFill>
                  <a:srgbClr val="FF0000"/>
                </a:solidFill>
              </a:rPr>
              <a:t>within a single Availability Zone</a:t>
            </a:r>
            <a:r>
              <a:rPr lang="en-GB" sz="1400" dirty="0"/>
              <a:t>. Placement groups are recommended for applications that benefit </a:t>
            </a:r>
            <a:r>
              <a:rPr lang="en-GB" sz="1400" b="1" dirty="0"/>
              <a:t>from low network latency, high network throughput, or both</a:t>
            </a:r>
            <a:r>
              <a:rPr lang="en-GB" sz="1400" dirty="0"/>
              <a:t>. To provide the lowest latency, and the highest packet-per-second network performance for your placement group, choose an instance type that supports enhanced networking.</a:t>
            </a:r>
          </a:p>
        </p:txBody>
      </p:sp>
      <p:sp>
        <p:nvSpPr>
          <p:cNvPr id="4" name="Slide Number Placeholder 3"/>
          <p:cNvSpPr>
            <a:spLocks noGrp="1"/>
          </p:cNvSpPr>
          <p:nvPr>
            <p:ph type="sldNum" sz="quarter" idx="12"/>
          </p:nvPr>
        </p:nvSpPr>
        <p:spPr/>
        <p:txBody>
          <a:bodyPr/>
          <a:lstStyle/>
          <a:p>
            <a:fld id="{CF3BE448-F768-4AC5-8094-8F17F27BA907}" type="slidenum">
              <a:rPr lang="en-US" smtClean="0"/>
              <a:t>32</a:t>
            </a:fld>
            <a:endParaRPr lang="en-US"/>
          </a:p>
        </p:txBody>
      </p:sp>
    </p:spTree>
    <p:extLst>
      <p:ext uri="{BB962C8B-B14F-4D97-AF65-F5344CB8AC3E}">
        <p14:creationId xmlns:p14="http://schemas.microsoft.com/office/powerpoint/2010/main" val="30893971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CloudWatch</a:t>
            </a:r>
            <a:endParaRPr lang="en-US" dirty="0"/>
          </a:p>
        </p:txBody>
      </p:sp>
      <p:sp>
        <p:nvSpPr>
          <p:cNvPr id="3" name="Content Placeholder 2"/>
          <p:cNvSpPr>
            <a:spLocks noGrp="1"/>
          </p:cNvSpPr>
          <p:nvPr>
            <p:ph idx="1"/>
          </p:nvPr>
        </p:nvSpPr>
        <p:spPr/>
        <p:txBody>
          <a:bodyPr>
            <a:normAutofit/>
          </a:bodyPr>
          <a:lstStyle/>
          <a:p>
            <a:r>
              <a:rPr lang="en-GB" sz="1400" dirty="0"/>
              <a:t>You can create a CloudWatch alarm that watches a </a:t>
            </a:r>
            <a:r>
              <a:rPr lang="en-GB" sz="1400" b="1" dirty="0">
                <a:solidFill>
                  <a:srgbClr val="FF0000"/>
                </a:solidFill>
              </a:rPr>
              <a:t>single metric</a:t>
            </a:r>
            <a:r>
              <a:rPr lang="en-GB" sz="1400" dirty="0"/>
              <a:t>. The alarm performs one or more actions based on the value of the metric relative to a threshold over a number of time periods. The action can be an Amazon EC2 action, an Auto Scaling action, or a notification sent to an Amazon SNS topic.</a:t>
            </a:r>
          </a:p>
          <a:p>
            <a:pPr marL="0" indent="0">
              <a:buNone/>
            </a:pPr>
            <a:r>
              <a:rPr lang="en-GB" sz="1400" dirty="0"/>
              <a:t> </a:t>
            </a:r>
            <a:r>
              <a:rPr lang="en-GB" sz="1400" dirty="0" smtClean="0"/>
              <a:t>   An </a:t>
            </a:r>
            <a:r>
              <a:rPr lang="en-GB" sz="1400" dirty="0"/>
              <a:t>alarm has three possible states:</a:t>
            </a:r>
          </a:p>
          <a:p>
            <a:pPr>
              <a:buFont typeface="Wingdings" panose="05000000000000000000" pitchFamily="2" charset="2"/>
              <a:buChar char="Ø"/>
            </a:pPr>
            <a:r>
              <a:rPr lang="en-GB" sz="1400" b="1" i="1" dirty="0"/>
              <a:t>OK</a:t>
            </a:r>
            <a:r>
              <a:rPr lang="en-GB" sz="1400" dirty="0"/>
              <a:t>—The metric is within the defined threshold</a:t>
            </a:r>
          </a:p>
          <a:p>
            <a:pPr>
              <a:buFont typeface="Wingdings" panose="05000000000000000000" pitchFamily="2" charset="2"/>
              <a:buChar char="Ø"/>
            </a:pPr>
            <a:r>
              <a:rPr lang="en-GB" sz="1400" b="1" i="1" dirty="0"/>
              <a:t>ALARM</a:t>
            </a:r>
            <a:r>
              <a:rPr lang="en-GB" sz="1400" dirty="0"/>
              <a:t>—The metric is outside of the defined threshold</a:t>
            </a:r>
          </a:p>
          <a:p>
            <a:pPr>
              <a:buFont typeface="Wingdings" panose="05000000000000000000" pitchFamily="2" charset="2"/>
              <a:buChar char="Ø"/>
            </a:pPr>
            <a:r>
              <a:rPr lang="en-GB" sz="1400" b="1" i="1" dirty="0"/>
              <a:t>INSUFFICIENT_DATA</a:t>
            </a:r>
            <a:r>
              <a:rPr lang="en-GB" sz="1400" dirty="0"/>
              <a:t>—The alarm has just started, the metric is not available, or not enough data is available for the metric to determine the alarm state</a:t>
            </a:r>
          </a:p>
        </p:txBody>
      </p:sp>
      <p:sp>
        <p:nvSpPr>
          <p:cNvPr id="4" name="Slide Number Placeholder 3"/>
          <p:cNvSpPr>
            <a:spLocks noGrp="1"/>
          </p:cNvSpPr>
          <p:nvPr>
            <p:ph type="sldNum" sz="quarter" idx="12"/>
          </p:nvPr>
        </p:nvSpPr>
        <p:spPr/>
        <p:txBody>
          <a:bodyPr/>
          <a:lstStyle/>
          <a:p>
            <a:fld id="{CF3BE448-F768-4AC5-8094-8F17F27BA907}" type="slidenum">
              <a:rPr lang="en-US" smtClean="0"/>
              <a:t>33</a:t>
            </a:fld>
            <a:endParaRPr lang="en-US"/>
          </a:p>
        </p:txBody>
      </p:sp>
    </p:spTree>
    <p:extLst>
      <p:ext uri="{BB962C8B-B14F-4D97-AF65-F5344CB8AC3E}">
        <p14:creationId xmlns:p14="http://schemas.microsoft.com/office/powerpoint/2010/main" val="38167194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CloudWatch</a:t>
            </a:r>
            <a:endParaRPr lang="en-US" dirty="0"/>
          </a:p>
        </p:txBody>
      </p:sp>
      <p:sp>
        <p:nvSpPr>
          <p:cNvPr id="3" name="Content Placeholder 2"/>
          <p:cNvSpPr>
            <a:spLocks noGrp="1"/>
          </p:cNvSpPr>
          <p:nvPr>
            <p:ph idx="1"/>
          </p:nvPr>
        </p:nvSpPr>
        <p:spPr/>
        <p:txBody>
          <a:bodyPr>
            <a:normAutofit/>
          </a:bodyPr>
          <a:lstStyle/>
          <a:p>
            <a:r>
              <a:rPr lang="en-GB" sz="1400" b="1" dirty="0" smtClean="0"/>
              <a:t>Two types of namespaces</a:t>
            </a:r>
          </a:p>
          <a:p>
            <a:pPr lvl="1">
              <a:buFont typeface="Wingdings" panose="05000000000000000000" pitchFamily="2" charset="2"/>
              <a:buChar char="Ø"/>
            </a:pPr>
            <a:r>
              <a:rPr lang="en-GB" sz="1400" dirty="0" smtClean="0"/>
              <a:t>Custom Namespace</a:t>
            </a:r>
          </a:p>
          <a:p>
            <a:pPr lvl="1">
              <a:buFont typeface="Wingdings" panose="05000000000000000000" pitchFamily="2" charset="2"/>
              <a:buChar char="Ø"/>
            </a:pPr>
            <a:r>
              <a:rPr lang="en-GB" sz="1400" dirty="0" smtClean="0"/>
              <a:t>AWS Namespace</a:t>
            </a:r>
          </a:p>
          <a:p>
            <a:pPr marL="274320" lvl="1" indent="0">
              <a:buNone/>
            </a:pPr>
            <a:endParaRPr lang="en-GB" sz="1400" dirty="0"/>
          </a:p>
          <a:p>
            <a:r>
              <a:rPr lang="en-GB" sz="1400" b="1" dirty="0" smtClean="0"/>
              <a:t>Types of monitoring</a:t>
            </a:r>
          </a:p>
          <a:p>
            <a:pPr lvl="1">
              <a:buFont typeface="Wingdings" panose="05000000000000000000" pitchFamily="2" charset="2"/>
              <a:buChar char="Ø"/>
            </a:pPr>
            <a:r>
              <a:rPr lang="en-GB" sz="1400" dirty="0" smtClean="0"/>
              <a:t>Basic Monitoring		every 5 Minutes</a:t>
            </a:r>
            <a:endParaRPr lang="en-GB" sz="1400" dirty="0"/>
          </a:p>
          <a:p>
            <a:pPr lvl="1">
              <a:buFont typeface="Wingdings" panose="05000000000000000000" pitchFamily="2" charset="2"/>
              <a:buChar char="Ø"/>
            </a:pPr>
            <a:r>
              <a:rPr lang="en-GB" sz="1400" dirty="0" smtClean="0"/>
              <a:t>Detailed Monitoring	every 1 minute</a:t>
            </a:r>
          </a:p>
          <a:p>
            <a:pPr lvl="1">
              <a:buFont typeface="Wingdings" panose="05000000000000000000" pitchFamily="2" charset="2"/>
              <a:buChar char="Ø"/>
            </a:pPr>
            <a:endParaRPr lang="en-GB" sz="1400" dirty="0"/>
          </a:p>
          <a:p>
            <a:r>
              <a:rPr lang="en-GB" sz="1400" b="1" dirty="0" smtClean="0"/>
              <a:t>CloudWatch logs can monitor:-</a:t>
            </a:r>
          </a:p>
          <a:p>
            <a:pPr lvl="1"/>
            <a:r>
              <a:rPr lang="en-GB" sz="1400" dirty="0" smtClean="0"/>
              <a:t>Application generated log files</a:t>
            </a:r>
          </a:p>
          <a:p>
            <a:pPr lvl="1"/>
            <a:r>
              <a:rPr lang="en-GB" sz="1400" dirty="0" smtClean="0"/>
              <a:t>OS generated log files</a:t>
            </a:r>
          </a:p>
          <a:p>
            <a:pPr lvl="1"/>
            <a:r>
              <a:rPr lang="en-GB" sz="1400" dirty="0" smtClean="0"/>
              <a:t>Any other messages of interest</a:t>
            </a:r>
          </a:p>
          <a:p>
            <a:pPr lvl="1"/>
            <a:endParaRPr lang="en-GB" sz="1400" dirty="0"/>
          </a:p>
          <a:p>
            <a:r>
              <a:rPr lang="en-GB" sz="1400" b="1" dirty="0"/>
              <a:t>When you </a:t>
            </a:r>
            <a:r>
              <a:rPr lang="en-GB" sz="1400" b="1" dirty="0">
                <a:solidFill>
                  <a:srgbClr val="FF0000"/>
                </a:solidFill>
              </a:rPr>
              <a:t>recover</a:t>
            </a:r>
            <a:r>
              <a:rPr lang="en-GB" sz="1400" b="1" dirty="0"/>
              <a:t> an EC2 instance using CloudWatch Alarm, what happens to the </a:t>
            </a:r>
            <a:r>
              <a:rPr lang="en-GB" sz="1400" b="1" dirty="0" smtClean="0"/>
              <a:t>instance? </a:t>
            </a:r>
            <a:r>
              <a:rPr lang="en-GB" sz="1400" dirty="0" smtClean="0"/>
              <a:t>Instance is moved to a different physical host. Instance has </a:t>
            </a:r>
            <a:r>
              <a:rPr lang="en-GB" sz="1400" b="1" dirty="0" smtClean="0">
                <a:solidFill>
                  <a:srgbClr val="00B050"/>
                </a:solidFill>
              </a:rPr>
              <a:t>same metadata including public IP address</a:t>
            </a:r>
          </a:p>
          <a:p>
            <a:r>
              <a:rPr lang="en-GB" sz="1400" dirty="0"/>
              <a:t>Alarm is associated with one </a:t>
            </a:r>
            <a:r>
              <a:rPr lang="en-GB" sz="1400" dirty="0" smtClean="0"/>
              <a:t>metric</a:t>
            </a:r>
          </a:p>
          <a:p>
            <a:r>
              <a:rPr lang="en-GB" sz="1400" b="1" dirty="0" smtClean="0"/>
              <a:t>9 dimensions and 1 metric </a:t>
            </a:r>
            <a:endParaRPr lang="en-GB" sz="1400" b="1" dirty="0"/>
          </a:p>
          <a:p>
            <a:pPr lvl="1">
              <a:buFont typeface="Wingdings" panose="05000000000000000000" pitchFamily="2" charset="2"/>
              <a:buChar char="Ø"/>
            </a:pPr>
            <a:endParaRPr lang="en-GB" sz="1400" dirty="0"/>
          </a:p>
          <a:p>
            <a:endParaRPr lang="en-GB" sz="1400" dirty="0" smtClean="0"/>
          </a:p>
          <a:p>
            <a:endParaRPr lang="en-GB" sz="1400" dirty="0"/>
          </a:p>
          <a:p>
            <a:pPr marL="274320" lvl="1" indent="0">
              <a:buNone/>
            </a:pP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34</a:t>
            </a:fld>
            <a:endParaRPr lang="en-US"/>
          </a:p>
        </p:txBody>
      </p:sp>
    </p:spTree>
    <p:extLst>
      <p:ext uri="{BB962C8B-B14F-4D97-AF65-F5344CB8AC3E}">
        <p14:creationId xmlns:p14="http://schemas.microsoft.com/office/powerpoint/2010/main" val="25567293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CloudWatch</a:t>
            </a:r>
            <a:endParaRPr lang="en-US" dirty="0"/>
          </a:p>
        </p:txBody>
      </p:sp>
      <p:sp>
        <p:nvSpPr>
          <p:cNvPr id="3" name="Content Placeholder 2"/>
          <p:cNvSpPr>
            <a:spLocks noGrp="1"/>
          </p:cNvSpPr>
          <p:nvPr>
            <p:ph idx="1"/>
          </p:nvPr>
        </p:nvSpPr>
        <p:spPr/>
        <p:txBody>
          <a:bodyPr>
            <a:normAutofit/>
          </a:bodyPr>
          <a:lstStyle/>
          <a:p>
            <a:r>
              <a:rPr lang="en-GB" sz="1400" b="1" dirty="0" smtClean="0"/>
              <a:t>Memory usage metric – </a:t>
            </a:r>
            <a:r>
              <a:rPr lang="en-GB" sz="1400" dirty="0" smtClean="0"/>
              <a:t>requires custom CloudWatch metrics</a:t>
            </a:r>
          </a:p>
          <a:p>
            <a:r>
              <a:rPr lang="en-GB" sz="1400" dirty="0"/>
              <a:t>You </a:t>
            </a:r>
            <a:r>
              <a:rPr lang="en-GB" sz="1400" dirty="0">
                <a:solidFill>
                  <a:srgbClr val="FF0000"/>
                </a:solidFill>
              </a:rPr>
              <a:t>can't</a:t>
            </a:r>
            <a:r>
              <a:rPr lang="en-GB" sz="1400" dirty="0"/>
              <a:t> use IAM to control access to CloudWatch data for </a:t>
            </a:r>
            <a:r>
              <a:rPr lang="en-GB" sz="1400" b="1" dirty="0">
                <a:solidFill>
                  <a:srgbClr val="FF0000"/>
                </a:solidFill>
              </a:rPr>
              <a:t>specific </a:t>
            </a:r>
            <a:r>
              <a:rPr lang="en-GB" sz="1400" b="1" dirty="0" smtClean="0">
                <a:solidFill>
                  <a:srgbClr val="FF0000"/>
                </a:solidFill>
              </a:rPr>
              <a:t>resources</a:t>
            </a:r>
            <a:r>
              <a:rPr lang="en-GB" sz="1400" dirty="0" smtClean="0"/>
              <a:t>. The same applies for AWS Direct Connect</a:t>
            </a:r>
          </a:p>
          <a:p>
            <a:endParaRPr lang="en-GB" sz="1400" dirty="0" smtClean="0"/>
          </a:p>
          <a:p>
            <a:endParaRPr lang="en-GB" sz="1400" dirty="0" smtClean="0"/>
          </a:p>
          <a:p>
            <a:pPr marL="274320" lvl="1" indent="0">
              <a:buNone/>
            </a:pP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35</a:t>
            </a:fld>
            <a:endParaRPr lang="en-US"/>
          </a:p>
        </p:txBody>
      </p:sp>
    </p:spTree>
    <p:extLst>
      <p:ext uri="{BB962C8B-B14F-4D97-AF65-F5344CB8AC3E}">
        <p14:creationId xmlns:p14="http://schemas.microsoft.com/office/powerpoint/2010/main" val="29457660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CloudWatch Metrics</a:t>
            </a:r>
            <a:endParaRPr lang="en-US" dirty="0"/>
          </a:p>
        </p:txBody>
      </p:sp>
      <p:sp>
        <p:nvSpPr>
          <p:cNvPr id="3" name="Content Placeholder 2"/>
          <p:cNvSpPr>
            <a:spLocks noGrp="1"/>
          </p:cNvSpPr>
          <p:nvPr>
            <p:ph idx="1"/>
          </p:nvPr>
        </p:nvSpPr>
        <p:spPr/>
        <p:txBody>
          <a:bodyPr>
            <a:normAutofit/>
          </a:bodyPr>
          <a:lstStyle/>
          <a:p>
            <a:r>
              <a:rPr lang="en-GB" sz="1400" dirty="0"/>
              <a:t>Using the </a:t>
            </a:r>
            <a:r>
              <a:rPr lang="en-GB" sz="1400" b="1" dirty="0">
                <a:solidFill>
                  <a:srgbClr val="FF0000"/>
                </a:solidFill>
              </a:rPr>
              <a:t>Cloudwatch Monitoring scripts </a:t>
            </a:r>
            <a:r>
              <a:rPr lang="en-GB" sz="1400" dirty="0"/>
              <a:t>for Linux, you can measure memory and disk usage of your Linux EC2 </a:t>
            </a:r>
            <a:r>
              <a:rPr lang="en-GB" sz="1400" dirty="0" smtClean="0"/>
              <a:t>instances</a:t>
            </a:r>
          </a:p>
          <a:p>
            <a:r>
              <a:rPr lang="en-GB" sz="1400" b="1" dirty="0" err="1" smtClean="0"/>
              <a:t>DisableAlarmActions</a:t>
            </a:r>
            <a:r>
              <a:rPr lang="en-GB" sz="1400" b="1" dirty="0" smtClean="0"/>
              <a:t> API - </a:t>
            </a:r>
            <a:r>
              <a:rPr lang="en-GB" sz="1400" dirty="0"/>
              <a:t>Disables the actions for the specified alarms. When an alarm's actions are disabled, the alarm actions do not execute when the alarm state changes</a:t>
            </a:r>
            <a:r>
              <a:rPr lang="en-GB" sz="1400" dirty="0" smtClean="0"/>
              <a:t>.</a:t>
            </a:r>
          </a:p>
          <a:p>
            <a:r>
              <a:rPr lang="en-GB" sz="1400" dirty="0"/>
              <a:t>When a user is setting up an alarm on the EC2 instance metric, the time period should be equal to or more than the metric frequency. For basic monitoring, the metric is monitored at every </a:t>
            </a:r>
            <a:r>
              <a:rPr lang="en-GB" sz="1400" b="1" dirty="0"/>
              <a:t>5 minutes (300 seconds</a:t>
            </a:r>
            <a:r>
              <a:rPr lang="en-GB" sz="1400" b="1" dirty="0" smtClean="0"/>
              <a:t>)</a:t>
            </a:r>
          </a:p>
          <a:p>
            <a:r>
              <a:rPr lang="en-GB" sz="1400" dirty="0"/>
              <a:t>AWS CloudWatch supports the </a:t>
            </a:r>
            <a:r>
              <a:rPr lang="en-GB" sz="1400" b="1" dirty="0"/>
              <a:t>custom metrics</a:t>
            </a:r>
            <a:r>
              <a:rPr lang="en-GB" sz="1400" dirty="0"/>
              <a:t>. The user can always capture the custom data and upload the data to CloudWatch using CLI or APIs. The user can publish data to CloudWatch as single data points or as an aggregated set of data points called a statistic set using the command </a:t>
            </a:r>
            <a:r>
              <a:rPr lang="en-GB" sz="1400" dirty="0" smtClean="0">
                <a:solidFill>
                  <a:srgbClr val="FF0000"/>
                </a:solidFill>
              </a:rPr>
              <a:t>“</a:t>
            </a:r>
            <a:r>
              <a:rPr lang="en-GB" sz="1400" b="1" dirty="0" smtClean="0">
                <a:solidFill>
                  <a:srgbClr val="FF0000"/>
                </a:solidFill>
              </a:rPr>
              <a:t>put-metric-data”</a:t>
            </a:r>
            <a:r>
              <a:rPr lang="en-GB" sz="1400" dirty="0" smtClean="0"/>
              <a:t>. </a:t>
            </a:r>
            <a:r>
              <a:rPr lang="en-GB" sz="1400" dirty="0"/>
              <a:t>It is recommended that when the user is having multiple data points per minute, he should aggregate the data so that it will minimize the number of calls to put-metric-data. In this case it will be single call to CloudWatch instead of 1000 calls if the data is aggregated</a:t>
            </a:r>
            <a:r>
              <a:rPr lang="en-GB" sz="1400" dirty="0" smtClean="0"/>
              <a:t>.</a:t>
            </a:r>
          </a:p>
          <a:p>
            <a:r>
              <a:rPr lang="en-GB" sz="1400" dirty="0"/>
              <a:t>A </a:t>
            </a:r>
            <a:r>
              <a:rPr lang="en-GB" sz="1400" b="1" dirty="0">
                <a:solidFill>
                  <a:srgbClr val="FF0000"/>
                </a:solidFill>
              </a:rPr>
              <a:t>dimension</a:t>
            </a:r>
            <a:r>
              <a:rPr lang="en-GB" sz="1400" dirty="0">
                <a:solidFill>
                  <a:srgbClr val="FF0000"/>
                </a:solidFill>
              </a:rPr>
              <a:t> </a:t>
            </a:r>
            <a:r>
              <a:rPr lang="en-GB" sz="1400" dirty="0"/>
              <a:t>is a key-value pair used to uniquely identify a metric. CloudWatch treats each unique combination of dimensions as a separate metric. Thus, if the user is making 4 calls with the same metric name but a separate dimension, it will create 4 separate metrics</a:t>
            </a:r>
            <a:r>
              <a:rPr lang="en-GB" sz="1400" dirty="0" smtClean="0"/>
              <a:t>.</a:t>
            </a:r>
          </a:p>
          <a:p>
            <a:r>
              <a:rPr lang="en-GB" sz="1400" dirty="0"/>
              <a:t>CloudWatch won't take any future actions, which includes the </a:t>
            </a:r>
            <a:r>
              <a:rPr lang="en-GB" sz="1400" b="1" dirty="0">
                <a:solidFill>
                  <a:srgbClr val="FF0000"/>
                </a:solidFill>
              </a:rPr>
              <a:t>reboot</a:t>
            </a:r>
            <a:r>
              <a:rPr lang="en-GB" sz="1400" dirty="0"/>
              <a:t> instance, until the current </a:t>
            </a:r>
            <a:r>
              <a:rPr lang="en-GB" sz="1400" b="1" dirty="0"/>
              <a:t>ALARM</a:t>
            </a:r>
            <a:r>
              <a:rPr lang="en-GB" sz="1400" dirty="0"/>
              <a:t> state is dealt with. </a:t>
            </a:r>
            <a:endParaRPr lang="en-GB" sz="1400" b="1" dirty="0"/>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36</a:t>
            </a:fld>
            <a:endParaRPr lang="en-US"/>
          </a:p>
        </p:txBody>
      </p:sp>
    </p:spTree>
    <p:extLst>
      <p:ext uri="{BB962C8B-B14F-4D97-AF65-F5344CB8AC3E}">
        <p14:creationId xmlns:p14="http://schemas.microsoft.com/office/powerpoint/2010/main" val="21433051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79249459"/>
              </p:ext>
            </p:extLst>
          </p:nvPr>
        </p:nvGraphicFramePr>
        <p:xfrm>
          <a:off x="611560" y="1628800"/>
          <a:ext cx="7488832" cy="2758440"/>
        </p:xfrm>
        <a:graphic>
          <a:graphicData uri="http://schemas.openxmlformats.org/drawingml/2006/table">
            <a:tbl>
              <a:tblPr firstRow="1" bandRow="1">
                <a:tableStyleId>{5C22544A-7EE6-4342-B048-85BDC9FD1C3A}</a:tableStyleId>
              </a:tblPr>
              <a:tblGrid>
                <a:gridCol w="3744416"/>
                <a:gridCol w="3744416"/>
              </a:tblGrid>
              <a:tr h="370840">
                <a:tc>
                  <a:txBody>
                    <a:bodyPr/>
                    <a:lstStyle/>
                    <a:p>
                      <a:r>
                        <a:rPr lang="en-GB" dirty="0" smtClean="0">
                          <a:solidFill>
                            <a:schemeClr val="accent2">
                              <a:lumMod val="75000"/>
                            </a:schemeClr>
                          </a:solidFill>
                        </a:rPr>
                        <a:t>Standard Queue</a:t>
                      </a:r>
                      <a:endParaRPr lang="en-GB" dirty="0">
                        <a:solidFill>
                          <a:schemeClr val="accent2">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smtClean="0">
                          <a:solidFill>
                            <a:schemeClr val="accent2">
                              <a:lumMod val="75000"/>
                            </a:schemeClr>
                          </a:solidFill>
                        </a:rPr>
                        <a:t>FIFO Queue</a:t>
                      </a:r>
                      <a:endParaRPr lang="en-GB" dirty="0">
                        <a:solidFill>
                          <a:schemeClr val="accent2">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GB" sz="1600" dirty="0" smtClean="0"/>
                        <a:t>Unlimited transactions per second</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dirty="0" smtClean="0"/>
                        <a:t>300 transactions per</a:t>
                      </a:r>
                      <a:r>
                        <a:rPr lang="en-GB" sz="1600" baseline="0" dirty="0" smtClean="0"/>
                        <a:t> second</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GB" sz="1600" dirty="0" smtClean="0"/>
                        <a:t>At-Least</a:t>
                      </a:r>
                      <a:r>
                        <a:rPr lang="en-GB" sz="1600" baseline="0" dirty="0" smtClean="0"/>
                        <a:t> once delivery</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dirty="0" smtClean="0"/>
                        <a:t>Exactly once delivery</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GB" sz="1600" dirty="0" smtClean="0"/>
                        <a:t>Best Effort Ordering - </a:t>
                      </a:r>
                      <a:r>
                        <a:rPr lang="en-GB" sz="1600" b="0" i="0" kern="1200" dirty="0" smtClean="0">
                          <a:solidFill>
                            <a:schemeClr val="dk1"/>
                          </a:solidFill>
                          <a:effectLst/>
                          <a:latin typeface="+mn-lt"/>
                          <a:ea typeface="+mn-ea"/>
                          <a:cs typeface="+mn-cs"/>
                        </a:rPr>
                        <a:t>Occasionally, messages are delivered in an order different from which they were sent.</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dirty="0" smtClean="0"/>
                        <a:t>Limited Throughput</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GB" sz="1600" b="1" i="0" kern="1200" dirty="0" smtClean="0">
                          <a:solidFill>
                            <a:schemeClr val="dk1"/>
                          </a:solidFill>
                          <a:effectLst/>
                          <a:latin typeface="+mn-lt"/>
                          <a:ea typeface="+mn-ea"/>
                          <a:cs typeface="+mn-cs"/>
                        </a:rPr>
                        <a:t>High Throughput:</a:t>
                      </a:r>
                      <a:r>
                        <a:rPr lang="en-GB" sz="1600" b="0" i="0" kern="1200" dirty="0" smtClean="0">
                          <a:solidFill>
                            <a:schemeClr val="dk1"/>
                          </a:solidFill>
                          <a:effectLst/>
                          <a:latin typeface="+mn-lt"/>
                          <a:ea typeface="+mn-ea"/>
                          <a:cs typeface="+mn-cs"/>
                        </a:rPr>
                        <a:t> Standard queues have nearly-unlimited transactions per second (TPS).</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b="1" i="0" kern="1200" dirty="0" smtClean="0">
                          <a:solidFill>
                            <a:schemeClr val="dk1"/>
                          </a:solidFill>
                          <a:effectLst/>
                          <a:latin typeface="+mn-lt"/>
                          <a:ea typeface="+mn-ea"/>
                          <a:cs typeface="+mn-cs"/>
                        </a:rPr>
                        <a:t>First-ln-First-out Delivery:</a:t>
                      </a:r>
                      <a:r>
                        <a:rPr lang="en-GB" sz="1600" b="0" i="0" kern="1200" dirty="0" smtClean="0">
                          <a:solidFill>
                            <a:schemeClr val="dk1"/>
                          </a:solidFill>
                          <a:effectLst/>
                          <a:latin typeface="+mn-lt"/>
                          <a:ea typeface="+mn-ea"/>
                          <a:cs typeface="+mn-cs"/>
                        </a:rPr>
                        <a:t> The order in which messages are sent and received is strictly preserved.</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3" name="Slide Number Placeholder 2"/>
          <p:cNvSpPr>
            <a:spLocks noGrp="1"/>
          </p:cNvSpPr>
          <p:nvPr>
            <p:ph type="sldNum" sz="quarter" idx="12"/>
          </p:nvPr>
        </p:nvSpPr>
        <p:spPr/>
        <p:txBody>
          <a:bodyPr/>
          <a:lstStyle/>
          <a:p>
            <a:fld id="{CF3BE448-F768-4AC5-8094-8F17F27BA907}" type="slidenum">
              <a:rPr lang="en-US" smtClean="0"/>
              <a:t>37</a:t>
            </a:fld>
            <a:endParaRPr lang="en-US"/>
          </a:p>
        </p:txBody>
      </p:sp>
    </p:spTree>
    <p:extLst>
      <p:ext uri="{BB962C8B-B14F-4D97-AF65-F5344CB8AC3E}">
        <p14:creationId xmlns:p14="http://schemas.microsoft.com/office/powerpoint/2010/main" val="1635942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SQS</a:t>
            </a:r>
            <a:endParaRPr lang="en-US" dirty="0"/>
          </a:p>
        </p:txBody>
      </p:sp>
      <p:sp>
        <p:nvSpPr>
          <p:cNvPr id="3" name="Content Placeholder 2"/>
          <p:cNvSpPr>
            <a:spLocks noGrp="1"/>
          </p:cNvSpPr>
          <p:nvPr>
            <p:ph idx="1"/>
          </p:nvPr>
        </p:nvSpPr>
        <p:spPr/>
        <p:txBody>
          <a:bodyPr>
            <a:normAutofit/>
          </a:bodyPr>
          <a:lstStyle/>
          <a:p>
            <a:r>
              <a:rPr lang="en-GB" sz="1400" b="1" dirty="0" smtClean="0"/>
              <a:t>Maximum visibility timeout – 12 hours</a:t>
            </a:r>
            <a:r>
              <a:rPr lang="en-GB" sz="1400" dirty="0" smtClean="0"/>
              <a:t>. </a:t>
            </a:r>
            <a:r>
              <a:rPr lang="en-GB" sz="1400" dirty="0"/>
              <a:t>The visibility timeout controls how long a message is </a:t>
            </a:r>
            <a:r>
              <a:rPr lang="en-GB" sz="1400" b="1" dirty="0">
                <a:solidFill>
                  <a:srgbClr val="FF0000"/>
                </a:solidFill>
              </a:rPr>
              <a:t>invisible</a:t>
            </a:r>
            <a:r>
              <a:rPr lang="en-GB" sz="1400" dirty="0">
                <a:solidFill>
                  <a:srgbClr val="FF0000"/>
                </a:solidFill>
              </a:rPr>
              <a:t> </a:t>
            </a:r>
            <a:r>
              <a:rPr lang="en-GB" sz="1400" dirty="0"/>
              <a:t>in the queue while it is being worked on by a processing instance. This interval should not be confused with how long the message can remain in the queue</a:t>
            </a:r>
            <a:r>
              <a:rPr lang="en-GB" sz="1400" dirty="0" smtClean="0"/>
              <a:t>.</a:t>
            </a:r>
          </a:p>
          <a:p>
            <a:r>
              <a:rPr lang="en-GB" sz="1400" b="1" dirty="0"/>
              <a:t>Default visibility </a:t>
            </a:r>
            <a:r>
              <a:rPr lang="en-GB" sz="1400" b="1" dirty="0" smtClean="0"/>
              <a:t>timeout – 30 seconds</a:t>
            </a:r>
          </a:p>
          <a:p>
            <a:r>
              <a:rPr lang="en-GB" sz="1400" dirty="0" smtClean="0"/>
              <a:t>The </a:t>
            </a:r>
            <a:r>
              <a:rPr lang="en-GB" sz="1400" dirty="0"/>
              <a:t>SQS message retention period is configurable and can be set anywhere from 1 minute to 2 weeks. </a:t>
            </a:r>
            <a:r>
              <a:rPr lang="en-GB" sz="1400" b="1" dirty="0"/>
              <a:t>The default is 4 days</a:t>
            </a:r>
            <a:r>
              <a:rPr lang="en-GB" sz="1400" dirty="0"/>
              <a:t> and once the message retention limit is reached your messages will be automatically deleted. </a:t>
            </a:r>
            <a:endParaRPr lang="en-GB" sz="1400" dirty="0" smtClean="0"/>
          </a:p>
          <a:p>
            <a:r>
              <a:rPr lang="en-GB" sz="1400" b="1" dirty="0" smtClean="0"/>
              <a:t>Queue Name : </a:t>
            </a:r>
            <a:r>
              <a:rPr lang="en-GB" sz="1400" dirty="0">
                <a:hlinkClick r:id="rId2"/>
              </a:rPr>
              <a:t>http://</a:t>
            </a:r>
            <a:r>
              <a:rPr lang="en-GB" sz="1400" dirty="0" smtClean="0">
                <a:hlinkClick r:id="rId2"/>
              </a:rPr>
              <a:t>sqs.us-east-2.amazonaws.com/123456789012/MyQueue</a:t>
            </a:r>
            <a:endParaRPr lang="en-GB" sz="1400" dirty="0" smtClean="0"/>
          </a:p>
          <a:p>
            <a:r>
              <a:rPr lang="en-GB" sz="1400" dirty="0" smtClean="0"/>
              <a:t>123456789012 is the account id</a:t>
            </a:r>
          </a:p>
          <a:p>
            <a:r>
              <a:rPr lang="en-GB" sz="1400" dirty="0"/>
              <a:t>A single Amazon SQS message queue can contain an unlimited number of messages. However, there is a 120,000 limit for the number of inflight messages for a standard queue and 20,000 for a FIFO queue.</a:t>
            </a:r>
            <a:endParaRPr lang="en-GB" sz="1400" b="1" dirty="0" smtClean="0"/>
          </a:p>
          <a:p>
            <a:r>
              <a:rPr lang="en-GB" sz="1400" b="1" dirty="0" err="1" smtClean="0"/>
              <a:t>DeleteMessageQueue</a:t>
            </a:r>
            <a:r>
              <a:rPr lang="en-GB" sz="1400" dirty="0" smtClean="0"/>
              <a:t> – is NOT a valid command</a:t>
            </a:r>
          </a:p>
          <a:p>
            <a:r>
              <a:rPr lang="en-GB" sz="1400" dirty="0"/>
              <a:t>The SQS message retention period is configurable and can be set anywhere from </a:t>
            </a:r>
            <a:r>
              <a:rPr lang="en-GB" sz="1400" b="1" dirty="0"/>
              <a:t>1 minute to 2 weeks</a:t>
            </a:r>
            <a:r>
              <a:rPr lang="en-GB" sz="1400" dirty="0"/>
              <a:t>. </a:t>
            </a:r>
            <a:endParaRPr lang="en-GB" sz="1400" dirty="0" smtClean="0"/>
          </a:p>
          <a:p>
            <a:r>
              <a:rPr lang="en-GB" sz="1400" dirty="0" smtClean="0"/>
              <a:t>Maximum data size – </a:t>
            </a:r>
            <a:r>
              <a:rPr lang="en-GB" sz="1400" b="1" dirty="0" smtClean="0"/>
              <a:t>256 KB</a:t>
            </a:r>
          </a:p>
          <a:p>
            <a:r>
              <a:rPr lang="en-GB" sz="1400" dirty="0"/>
              <a:t>Amazon SQS supports </a:t>
            </a:r>
            <a:r>
              <a:rPr lang="en-GB" sz="1400" b="1" dirty="0"/>
              <a:t>SOAP and QUERY APIs </a:t>
            </a:r>
            <a:r>
              <a:rPr lang="en-GB" sz="1400" b="1" dirty="0" smtClean="0"/>
              <a:t>only</a:t>
            </a:r>
          </a:p>
          <a:p>
            <a:r>
              <a:rPr lang="en-GB" sz="1400" dirty="0" smtClean="0"/>
              <a:t>Security</a:t>
            </a:r>
            <a:r>
              <a:rPr lang="en-GB" sz="1400" b="1" dirty="0" smtClean="0"/>
              <a:t> </a:t>
            </a:r>
            <a:r>
              <a:rPr lang="en-GB" sz="1400" dirty="0" smtClean="0"/>
              <a:t>-</a:t>
            </a:r>
            <a:r>
              <a:rPr lang="en-GB" sz="1400" b="1" dirty="0" smtClean="0"/>
              <a:t> </a:t>
            </a:r>
            <a:r>
              <a:rPr lang="en-GB" sz="1400" b="1" dirty="0">
                <a:solidFill>
                  <a:srgbClr val="FF0000"/>
                </a:solidFill>
              </a:rPr>
              <a:t>Access Key ID</a:t>
            </a:r>
            <a:r>
              <a:rPr lang="en-GB" sz="1400" dirty="0"/>
              <a:t> and request signature, or through the use of an </a:t>
            </a:r>
            <a:r>
              <a:rPr lang="en-GB" sz="1400" b="1" dirty="0">
                <a:solidFill>
                  <a:srgbClr val="FF0000"/>
                </a:solidFill>
              </a:rPr>
              <a:t>X.509 certificate</a:t>
            </a:r>
            <a:r>
              <a:rPr lang="en-GB" sz="1400" dirty="0"/>
              <a:t>.</a:t>
            </a:r>
            <a:endParaRPr lang="en-GB" sz="1400" b="1" dirty="0"/>
          </a:p>
        </p:txBody>
      </p:sp>
      <p:sp>
        <p:nvSpPr>
          <p:cNvPr id="4" name="Slide Number Placeholder 3"/>
          <p:cNvSpPr>
            <a:spLocks noGrp="1"/>
          </p:cNvSpPr>
          <p:nvPr>
            <p:ph type="sldNum" sz="quarter" idx="12"/>
          </p:nvPr>
        </p:nvSpPr>
        <p:spPr/>
        <p:txBody>
          <a:bodyPr/>
          <a:lstStyle/>
          <a:p>
            <a:fld id="{CF3BE448-F768-4AC5-8094-8F17F27BA907}" type="slidenum">
              <a:rPr lang="en-US" smtClean="0"/>
              <a:t>38</a:t>
            </a:fld>
            <a:endParaRPr lang="en-US"/>
          </a:p>
        </p:txBody>
      </p:sp>
    </p:spTree>
    <p:extLst>
      <p:ext uri="{BB962C8B-B14F-4D97-AF65-F5344CB8AC3E}">
        <p14:creationId xmlns:p14="http://schemas.microsoft.com/office/powerpoint/2010/main" val="5622928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Scaling</a:t>
            </a:r>
            <a:endParaRPr lang="en-US" dirty="0"/>
          </a:p>
        </p:txBody>
      </p:sp>
      <p:sp>
        <p:nvSpPr>
          <p:cNvPr id="3" name="Content Placeholder 2"/>
          <p:cNvSpPr>
            <a:spLocks noGrp="1"/>
          </p:cNvSpPr>
          <p:nvPr>
            <p:ph idx="1"/>
          </p:nvPr>
        </p:nvSpPr>
        <p:spPr/>
        <p:txBody>
          <a:bodyPr>
            <a:normAutofit/>
          </a:bodyPr>
          <a:lstStyle/>
          <a:p>
            <a:r>
              <a:rPr lang="en-GB" sz="1400" b="1" dirty="0"/>
              <a:t>Availability Zone Rebalancing </a:t>
            </a:r>
            <a:r>
              <a:rPr lang="en-GB" sz="1400" b="1" dirty="0" smtClean="0"/>
              <a:t>process (</a:t>
            </a:r>
            <a:r>
              <a:rPr lang="en-GB" sz="1400" b="1" dirty="0" err="1"/>
              <a:t>AZRebalance</a:t>
            </a:r>
            <a:r>
              <a:rPr lang="en-GB" sz="1400" b="1" dirty="0" smtClean="0"/>
              <a:t>)</a:t>
            </a:r>
            <a:r>
              <a:rPr lang="en-GB" sz="1400" dirty="0" smtClean="0"/>
              <a:t> - </a:t>
            </a:r>
            <a:r>
              <a:rPr lang="en-GB" sz="1400" dirty="0"/>
              <a:t>Auto Scaling performs various processes, such as Launch, Terminate, and Availability Zone Rebalance (</a:t>
            </a:r>
            <a:r>
              <a:rPr lang="en-GB" sz="1400" dirty="0" err="1"/>
              <a:t>AZRebalance</a:t>
            </a:r>
            <a:r>
              <a:rPr lang="en-GB" sz="1400" dirty="0"/>
              <a:t>). The </a:t>
            </a:r>
            <a:r>
              <a:rPr lang="en-GB" sz="1400" dirty="0" err="1"/>
              <a:t>AZRebalance</a:t>
            </a:r>
            <a:r>
              <a:rPr lang="en-GB" sz="1400" dirty="0"/>
              <a:t> process type seeks to maintain a balanced number of instances across Availability Zones within a region. If the user suspends the Terminate process, the </a:t>
            </a:r>
            <a:r>
              <a:rPr lang="en-GB" sz="1400" dirty="0" err="1"/>
              <a:t>AZRebalance</a:t>
            </a:r>
            <a:r>
              <a:rPr lang="en-GB" sz="1400" dirty="0"/>
              <a:t> process can cause the Auto Scaling group to grow up to ten percent larger than the maximum size. This is because Auto Scaling allows groups to temporarily grow larger than the maximum size during rebalancing activities. If Auto Scaling cannot terminate instances, the Auto Scaling group could remain up to </a:t>
            </a:r>
            <a:r>
              <a:rPr lang="en-GB" sz="1400" dirty="0">
                <a:solidFill>
                  <a:srgbClr val="FF0000"/>
                </a:solidFill>
              </a:rPr>
              <a:t>ten percent larger </a:t>
            </a:r>
            <a:r>
              <a:rPr lang="en-GB" sz="1400" dirty="0"/>
              <a:t>than the maximum size until the user resumes the Terminate process type.  </a:t>
            </a:r>
            <a:endParaRPr lang="en-GB" sz="1400" dirty="0" smtClean="0"/>
          </a:p>
          <a:p>
            <a:r>
              <a:rPr lang="en-GB" sz="1400" dirty="0" smtClean="0"/>
              <a:t>Auto scaling can be terminated temporarily </a:t>
            </a:r>
          </a:p>
          <a:p>
            <a:r>
              <a:rPr lang="en-GB" sz="1400" dirty="0"/>
              <a:t>When rebalancing, Auto Scaling </a:t>
            </a:r>
            <a:r>
              <a:rPr lang="en-GB" sz="1400" b="1" dirty="0">
                <a:solidFill>
                  <a:srgbClr val="FF0000"/>
                </a:solidFill>
              </a:rPr>
              <a:t>launches new instances before terminating the old ones</a:t>
            </a:r>
            <a:r>
              <a:rPr lang="en-GB" sz="1400" dirty="0"/>
              <a:t>, so that rebalancing does not compromise the performance or availability of your application. Because Auto Scaling attempts to launch new instances before terminating the old ones, being at or near the specified maximum capacity could impede or completely halt rebalancing activities. To avoid this problem, the system can temporarily exceed the specified maximum capacity of a group by a </a:t>
            </a:r>
            <a:r>
              <a:rPr lang="en-GB" sz="1400" b="1" dirty="0">
                <a:solidFill>
                  <a:srgbClr val="00B050"/>
                </a:solidFill>
              </a:rPr>
              <a:t>10 percent margin</a:t>
            </a:r>
            <a:r>
              <a:rPr lang="en-GB" sz="1400" dirty="0"/>
              <a:t> (or by a 1-instance margin, whichever is greater) during a rebalancing activity</a:t>
            </a:r>
            <a:r>
              <a:rPr lang="en-GB" sz="1400" dirty="0" smtClean="0"/>
              <a:t>.</a:t>
            </a:r>
          </a:p>
          <a:p>
            <a:r>
              <a:rPr lang="en-GB" sz="1400" dirty="0"/>
              <a:t>Auto Scaling can </a:t>
            </a:r>
            <a:r>
              <a:rPr lang="en-GB" sz="1400" dirty="0" smtClean="0"/>
              <a:t>automatically </a:t>
            </a:r>
            <a:r>
              <a:rPr lang="en-GB" sz="1400" b="1" dirty="0">
                <a:solidFill>
                  <a:srgbClr val="00B050"/>
                </a:solidFill>
              </a:rPr>
              <a:t>maintain </a:t>
            </a:r>
            <a:r>
              <a:rPr lang="en-GB" sz="1400" b="1" dirty="0" smtClean="0">
                <a:solidFill>
                  <a:srgbClr val="00B050"/>
                </a:solidFill>
              </a:rPr>
              <a:t>capacity</a:t>
            </a:r>
          </a:p>
          <a:p>
            <a:r>
              <a:rPr lang="en-GB" sz="1400" dirty="0"/>
              <a:t>You can create an Auto Scaling group directly from an EC2 instance. When you use this feature, Auto Scaling automatically creates a launch configuration for you as well.</a:t>
            </a:r>
            <a:endParaRPr lang="en-GB" sz="1400" b="1" dirty="0">
              <a:solidFill>
                <a:srgbClr val="00B050"/>
              </a:solidFill>
            </a:endParaRPr>
          </a:p>
        </p:txBody>
      </p:sp>
      <p:sp>
        <p:nvSpPr>
          <p:cNvPr id="4" name="Slide Number Placeholder 3"/>
          <p:cNvSpPr>
            <a:spLocks noGrp="1"/>
          </p:cNvSpPr>
          <p:nvPr>
            <p:ph type="sldNum" sz="quarter" idx="12"/>
          </p:nvPr>
        </p:nvSpPr>
        <p:spPr/>
        <p:txBody>
          <a:bodyPr/>
          <a:lstStyle/>
          <a:p>
            <a:fld id="{CF3BE448-F768-4AC5-8094-8F17F27BA907}" type="slidenum">
              <a:rPr lang="en-US" smtClean="0"/>
              <a:t>39</a:t>
            </a:fld>
            <a:endParaRPr lang="en-US"/>
          </a:p>
        </p:txBody>
      </p:sp>
    </p:spTree>
    <p:extLst>
      <p:ext uri="{BB962C8B-B14F-4D97-AF65-F5344CB8AC3E}">
        <p14:creationId xmlns:p14="http://schemas.microsoft.com/office/powerpoint/2010/main" val="11205584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a:t>
            </a:r>
            <a:endParaRPr lang="en-US" dirty="0"/>
          </a:p>
        </p:txBody>
      </p:sp>
      <p:sp>
        <p:nvSpPr>
          <p:cNvPr id="3" name="Content Placeholder 2"/>
          <p:cNvSpPr>
            <a:spLocks noGrp="1"/>
          </p:cNvSpPr>
          <p:nvPr>
            <p:ph idx="1"/>
          </p:nvPr>
        </p:nvSpPr>
        <p:spPr/>
        <p:txBody>
          <a:bodyPr>
            <a:normAutofit/>
          </a:bodyPr>
          <a:lstStyle/>
          <a:p>
            <a:r>
              <a:rPr lang="en-GB" sz="1400" dirty="0"/>
              <a:t>Security Groups in VPC allow you to specify rules for both outgoing and incoming </a:t>
            </a:r>
            <a:r>
              <a:rPr lang="en-GB" sz="1400" dirty="0" smtClean="0"/>
              <a:t>traffic</a:t>
            </a:r>
          </a:p>
          <a:p>
            <a:r>
              <a:rPr lang="en-GB" sz="1400" dirty="0"/>
              <a:t>The maximum number of VPCs allowed </a:t>
            </a:r>
            <a:r>
              <a:rPr lang="en-GB" sz="1400" b="1" dirty="0">
                <a:solidFill>
                  <a:srgbClr val="FF0000"/>
                </a:solidFill>
              </a:rPr>
              <a:t>per region is 5</a:t>
            </a:r>
            <a:r>
              <a:rPr lang="en-GB" sz="1400" dirty="0"/>
              <a:t>. The limit for Internet gateways per region is directly correlated to this one. Increasing this limit will increase the limit on Internet gateways per region by the same amount</a:t>
            </a:r>
            <a:r>
              <a:rPr lang="en-GB" sz="1400" dirty="0" smtClean="0"/>
              <a:t>.</a:t>
            </a:r>
          </a:p>
          <a:p>
            <a:r>
              <a:rPr lang="en-GB" sz="1400" dirty="0"/>
              <a:t>Amazon creates the requested VPC and the following linked services:</a:t>
            </a:r>
          </a:p>
          <a:p>
            <a:r>
              <a:rPr lang="en-GB" sz="1400" dirty="0"/>
              <a:t>a </a:t>
            </a:r>
            <a:r>
              <a:rPr lang="en-GB" sz="1400" b="1" dirty="0"/>
              <a:t>DHCP options set </a:t>
            </a:r>
            <a:r>
              <a:rPr lang="en-GB" sz="1400" dirty="0"/>
              <a:t> (this set enables DNS for instances that need to communicate over the VPC's Internet gateway) </a:t>
            </a:r>
          </a:p>
          <a:p>
            <a:r>
              <a:rPr lang="en-GB" sz="1400" dirty="0"/>
              <a:t>a </a:t>
            </a:r>
            <a:r>
              <a:rPr lang="en-GB" sz="1400" b="1" dirty="0"/>
              <a:t>Route Table  </a:t>
            </a:r>
            <a:r>
              <a:rPr lang="en-GB" sz="1400" dirty="0"/>
              <a:t>(it contains a set of rules, called </a:t>
            </a:r>
            <a:r>
              <a:rPr lang="en-GB" sz="1400" i="1" dirty="0"/>
              <a:t>routes</a:t>
            </a:r>
            <a:r>
              <a:rPr lang="en-GB" sz="1400" dirty="0"/>
              <a:t>, that are used to determine where network traffic is directed) </a:t>
            </a:r>
          </a:p>
          <a:p>
            <a:r>
              <a:rPr lang="en-GB" sz="1400" dirty="0"/>
              <a:t>a </a:t>
            </a:r>
            <a:r>
              <a:rPr lang="en-GB" sz="1400" b="1" dirty="0"/>
              <a:t>Network ACL  </a:t>
            </a:r>
            <a:r>
              <a:rPr lang="en-GB" sz="1400" dirty="0"/>
              <a:t>(it is a list of rules to determine whether traffic is allowed in or out of any subnet associated with the network ACL</a:t>
            </a:r>
            <a:r>
              <a:rPr lang="en-GB" sz="1400" dirty="0" smtClean="0"/>
              <a:t>)</a:t>
            </a:r>
          </a:p>
          <a:p>
            <a:r>
              <a:rPr lang="en-GB" sz="1400" dirty="0"/>
              <a:t>A route table contains a set of rules, called </a:t>
            </a:r>
            <a:r>
              <a:rPr lang="en-GB" sz="1400" dirty="0">
                <a:solidFill>
                  <a:srgbClr val="FF0000"/>
                </a:solidFill>
              </a:rPr>
              <a:t>routes</a:t>
            </a:r>
            <a:r>
              <a:rPr lang="en-GB" sz="1400" dirty="0"/>
              <a:t>, that are used to determine where network traffic is directed. Each route in a table specifies a destination CIDR and a </a:t>
            </a:r>
            <a:r>
              <a:rPr lang="en-GB" sz="1400" dirty="0" smtClean="0"/>
              <a:t>target. </a:t>
            </a:r>
            <a:r>
              <a:rPr lang="en-GB" sz="1400" dirty="0"/>
              <a:t>If a subnet have a route with the destination (0.0.0.0/0) and target the Internet Gateway, the subnet is known as a </a:t>
            </a:r>
            <a:r>
              <a:rPr lang="en-GB" sz="1400" b="1" dirty="0"/>
              <a:t>public subnet</a:t>
            </a:r>
            <a:r>
              <a:rPr lang="en-GB" sz="1400" b="1" dirty="0" smtClean="0"/>
              <a:t>. </a:t>
            </a:r>
            <a:r>
              <a:rPr lang="en-GB" sz="1400" dirty="0"/>
              <a:t>If a subnet doesn't have a route to the Internet (0.0.0.0/0) through a gateway, the subnet is known as a </a:t>
            </a:r>
            <a:r>
              <a:rPr lang="en-GB" sz="1400" b="1" dirty="0"/>
              <a:t>private subnet.</a:t>
            </a:r>
            <a:endParaRPr lang="en-GB" sz="1400" b="1" dirty="0" smtClean="0"/>
          </a:p>
          <a:p>
            <a:r>
              <a:rPr lang="en-GB" sz="1400" dirty="0" smtClean="0"/>
              <a:t>If </a:t>
            </a:r>
            <a:r>
              <a:rPr lang="en-GB" sz="1400" dirty="0"/>
              <a:t>you don't explicitly associate a subnet with a network ACL, the subnet is automatically associated with the </a:t>
            </a:r>
            <a:r>
              <a:rPr lang="en-GB" sz="1400" b="1" dirty="0">
                <a:solidFill>
                  <a:srgbClr val="FF0000"/>
                </a:solidFill>
              </a:rPr>
              <a:t>default network ACL that allows all inbound and outbound traffic</a:t>
            </a:r>
            <a:r>
              <a:rPr lang="en-GB" sz="1400" dirty="0" smtClean="0"/>
              <a:t>.</a:t>
            </a:r>
          </a:p>
          <a:p>
            <a:r>
              <a:rPr lang="en-GB" sz="1400" dirty="0" smtClean="0"/>
              <a:t>It's </a:t>
            </a:r>
            <a:r>
              <a:rPr lang="en-GB" sz="1400" dirty="0"/>
              <a:t>important to disable the Source destination Check on NAT </a:t>
            </a:r>
            <a:r>
              <a:rPr lang="en-GB" sz="1400" dirty="0" smtClean="0"/>
              <a:t>Instance</a:t>
            </a:r>
          </a:p>
          <a:p>
            <a:r>
              <a:rPr lang="en-GB" sz="1400" dirty="0" smtClean="0"/>
              <a:t>In VPC, an instance </a:t>
            </a:r>
            <a:r>
              <a:rPr lang="en-GB" sz="1400" b="1" dirty="0" smtClean="0"/>
              <a:t>retains the private IP</a:t>
            </a:r>
            <a:r>
              <a:rPr lang="en-GB" sz="1400" dirty="0" smtClean="0"/>
              <a:t> </a:t>
            </a:r>
            <a:endParaRPr lang="en-GB" sz="1400" dirty="0"/>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4</a:t>
            </a:fld>
            <a:endParaRPr lang="en-US"/>
          </a:p>
        </p:txBody>
      </p:sp>
    </p:spTree>
    <p:extLst>
      <p:ext uri="{BB962C8B-B14F-4D97-AF65-F5344CB8AC3E}">
        <p14:creationId xmlns:p14="http://schemas.microsoft.com/office/powerpoint/2010/main" val="39246567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Scaling</a:t>
            </a:r>
            <a:endParaRPr lang="en-US" dirty="0"/>
          </a:p>
        </p:txBody>
      </p:sp>
      <p:sp>
        <p:nvSpPr>
          <p:cNvPr id="3" name="Content Placeholder 2"/>
          <p:cNvSpPr>
            <a:spLocks noGrp="1"/>
          </p:cNvSpPr>
          <p:nvPr>
            <p:ph idx="1"/>
          </p:nvPr>
        </p:nvSpPr>
        <p:spPr/>
        <p:txBody>
          <a:bodyPr>
            <a:normAutofit/>
          </a:bodyPr>
          <a:lstStyle/>
          <a:p>
            <a:r>
              <a:rPr lang="en-GB" sz="1400" b="1" dirty="0" smtClean="0"/>
              <a:t>Groups:-</a:t>
            </a:r>
            <a:r>
              <a:rPr lang="en-GB" sz="1400" dirty="0" smtClean="0"/>
              <a:t> Your </a:t>
            </a:r>
            <a:r>
              <a:rPr lang="en-GB" sz="1400" dirty="0"/>
              <a:t>EC2 instances are organized into groups so that they can be treated as a logical unit for the purposes of scaling and management. When you create a group, you can specify its minimum, maximum, and, desired number of EC2 instances. </a:t>
            </a:r>
          </a:p>
          <a:p>
            <a:r>
              <a:rPr lang="en-GB" sz="1400" b="1" dirty="0"/>
              <a:t>Launch </a:t>
            </a:r>
            <a:r>
              <a:rPr lang="en-GB" sz="1400" b="1" dirty="0" smtClean="0"/>
              <a:t>configurations:-</a:t>
            </a:r>
            <a:r>
              <a:rPr lang="en-GB" sz="1400" dirty="0" smtClean="0"/>
              <a:t> Your </a:t>
            </a:r>
            <a:r>
              <a:rPr lang="en-GB" sz="1400" dirty="0"/>
              <a:t>group uses a launch configuration as a template for its EC2 instances. When you create a launch configuration, you can specify information such as the AMI ID, instance type, key pair, security groups, and block device mapping for your instances. </a:t>
            </a:r>
            <a:endParaRPr lang="en-GB" sz="1400" dirty="0" smtClean="0"/>
          </a:p>
          <a:p>
            <a:r>
              <a:rPr lang="en-GB" sz="1400" dirty="0" smtClean="0"/>
              <a:t>When </a:t>
            </a:r>
            <a:r>
              <a:rPr lang="en-GB" sz="1400" dirty="0"/>
              <a:t>auto scaling, each instance is guaranteed to be just like the last one. It's repeatable, scalable, and reliable</a:t>
            </a:r>
            <a:r>
              <a:rPr lang="en-GB" sz="1400" dirty="0" smtClean="0"/>
              <a:t>.</a:t>
            </a:r>
          </a:p>
          <a:p>
            <a:r>
              <a:rPr lang="en-GB" sz="1400" dirty="0"/>
              <a:t>When you create your Auto Scaling group, you must associate it with a Launch Configuration. You can attach </a:t>
            </a:r>
            <a:r>
              <a:rPr lang="en-GB" sz="1400" b="1" dirty="0">
                <a:solidFill>
                  <a:srgbClr val="00B050"/>
                </a:solidFill>
              </a:rPr>
              <a:t>only one Launch Configuration to an Auto Scaling group </a:t>
            </a:r>
            <a:r>
              <a:rPr lang="en-GB" sz="1400" dirty="0"/>
              <a:t>at a time and it cannot be modified</a:t>
            </a:r>
            <a:r>
              <a:rPr lang="en-GB" sz="1400" dirty="0" smtClean="0"/>
              <a:t>.</a:t>
            </a:r>
          </a:p>
          <a:p>
            <a:r>
              <a:rPr lang="en-GB" sz="1400" dirty="0"/>
              <a:t>The AWS account comes with the default limits on the resources for </a:t>
            </a:r>
            <a:r>
              <a:rPr lang="en-GB" sz="1400" dirty="0" err="1"/>
              <a:t>AutoScaling</a:t>
            </a:r>
            <a:r>
              <a:rPr lang="en-GB" sz="1400" dirty="0"/>
              <a:t> and other Amazon Web Services. Unless otherwise noted, each limit is per region. There is a default limit of </a:t>
            </a:r>
            <a:r>
              <a:rPr lang="en-GB" sz="1400" b="1" dirty="0">
                <a:solidFill>
                  <a:srgbClr val="00B050"/>
                </a:solidFill>
              </a:rPr>
              <a:t>20 </a:t>
            </a:r>
            <a:r>
              <a:rPr lang="en-GB" sz="1400" b="1" dirty="0" err="1">
                <a:solidFill>
                  <a:srgbClr val="00B050"/>
                </a:solidFill>
              </a:rPr>
              <a:t>AutoScaling</a:t>
            </a:r>
            <a:r>
              <a:rPr lang="en-GB" sz="1400" b="1" dirty="0">
                <a:solidFill>
                  <a:srgbClr val="00B050"/>
                </a:solidFill>
              </a:rPr>
              <a:t> groups</a:t>
            </a:r>
            <a:r>
              <a:rPr lang="en-GB" sz="1400" dirty="0"/>
              <a:t> and </a:t>
            </a:r>
            <a:r>
              <a:rPr lang="en-GB" sz="1400" b="1" dirty="0">
                <a:solidFill>
                  <a:srgbClr val="00B050"/>
                </a:solidFill>
              </a:rPr>
              <a:t>100 launch configurations</a:t>
            </a:r>
            <a:r>
              <a:rPr lang="en-GB" sz="1400" dirty="0"/>
              <a:t> </a:t>
            </a:r>
            <a:r>
              <a:rPr lang="en-GB" sz="1400" b="1" dirty="0">
                <a:solidFill>
                  <a:srgbClr val="00B050"/>
                </a:solidFill>
              </a:rPr>
              <a:t>per region.</a:t>
            </a:r>
          </a:p>
          <a:p>
            <a:r>
              <a:rPr lang="en-GB" sz="1400" dirty="0" err="1"/>
              <a:t>AutoScaling</a:t>
            </a:r>
            <a:r>
              <a:rPr lang="en-GB" sz="1400" dirty="0"/>
              <a:t> rounds off the values returned by the </a:t>
            </a:r>
            <a:r>
              <a:rPr lang="en-GB" sz="1400" b="1" dirty="0" err="1"/>
              <a:t>PercentChangeInCapacity</a:t>
            </a:r>
            <a:r>
              <a:rPr lang="en-GB" sz="1400" dirty="0"/>
              <a:t> to the </a:t>
            </a:r>
            <a:r>
              <a:rPr lang="en-GB" sz="1400" b="1" dirty="0"/>
              <a:t>lower number </a:t>
            </a:r>
            <a:r>
              <a:rPr lang="en-GB" sz="1400" dirty="0"/>
              <a:t>if the value is positive. If the current count is 68 and  the policy gets executed, the total number of instances to be added will be calculated as 6.8 (10% of 68). AWS will round it off to 6 and launch 6 more instances</a:t>
            </a:r>
            <a:r>
              <a:rPr lang="en-GB" sz="1400" dirty="0" smtClean="0"/>
              <a:t>.</a:t>
            </a:r>
          </a:p>
          <a:p>
            <a:r>
              <a:rPr lang="en-GB" sz="1400" b="1" dirty="0"/>
              <a:t>as-describe-launch-</a:t>
            </a:r>
            <a:r>
              <a:rPr lang="en-GB" sz="1400" b="1" dirty="0" err="1"/>
              <a:t>configs</a:t>
            </a:r>
            <a:r>
              <a:rPr lang="en-GB" sz="1400" b="1" dirty="0"/>
              <a:t> --</a:t>
            </a:r>
            <a:r>
              <a:rPr lang="en-GB" sz="1400" b="1" dirty="0" smtClean="0"/>
              <a:t>show-long – Command </a:t>
            </a:r>
            <a:r>
              <a:rPr lang="en-GB" sz="1400" dirty="0"/>
              <a:t>describes all the launch </a:t>
            </a:r>
            <a:r>
              <a:rPr lang="en-GB" sz="1400" dirty="0" err="1"/>
              <a:t>config</a:t>
            </a:r>
            <a:r>
              <a:rPr lang="en-GB" sz="1400" dirty="0"/>
              <a:t> parameters created by the AWS account in the specified region. </a:t>
            </a:r>
            <a:endParaRPr lang="en-GB" sz="1400" b="1" dirty="0"/>
          </a:p>
        </p:txBody>
      </p:sp>
      <p:sp>
        <p:nvSpPr>
          <p:cNvPr id="4" name="Slide Number Placeholder 3"/>
          <p:cNvSpPr>
            <a:spLocks noGrp="1"/>
          </p:cNvSpPr>
          <p:nvPr>
            <p:ph type="sldNum" sz="quarter" idx="12"/>
          </p:nvPr>
        </p:nvSpPr>
        <p:spPr/>
        <p:txBody>
          <a:bodyPr/>
          <a:lstStyle/>
          <a:p>
            <a:fld id="{CF3BE448-F768-4AC5-8094-8F17F27BA907}" type="slidenum">
              <a:rPr lang="en-US" smtClean="0"/>
              <a:t>40</a:t>
            </a:fld>
            <a:endParaRPr lang="en-US"/>
          </a:p>
        </p:txBody>
      </p:sp>
    </p:spTree>
    <p:extLst>
      <p:ext uri="{BB962C8B-B14F-4D97-AF65-F5344CB8AC3E}">
        <p14:creationId xmlns:p14="http://schemas.microsoft.com/office/powerpoint/2010/main" val="40566292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Scaling</a:t>
            </a:r>
            <a:endParaRPr lang="en-US" dirty="0"/>
          </a:p>
        </p:txBody>
      </p:sp>
      <p:sp>
        <p:nvSpPr>
          <p:cNvPr id="3" name="Content Placeholder 2"/>
          <p:cNvSpPr>
            <a:spLocks noGrp="1"/>
          </p:cNvSpPr>
          <p:nvPr>
            <p:ph idx="1"/>
          </p:nvPr>
        </p:nvSpPr>
        <p:spPr/>
        <p:txBody>
          <a:bodyPr>
            <a:normAutofit/>
          </a:bodyPr>
          <a:lstStyle/>
          <a:p>
            <a:r>
              <a:rPr lang="en-GB" sz="1400" dirty="0"/>
              <a:t>When a user is creating a new launch configuration from the existing instance, AS will take all the parameters except the instance ID and </a:t>
            </a:r>
            <a:r>
              <a:rPr lang="en-GB" sz="1400" dirty="0" err="1"/>
              <a:t>config</a:t>
            </a:r>
            <a:r>
              <a:rPr lang="en-GB" sz="1400" dirty="0"/>
              <a:t> name from the existing instance. The launch </a:t>
            </a:r>
            <a:r>
              <a:rPr lang="en-GB" sz="1400" dirty="0" err="1"/>
              <a:t>config</a:t>
            </a:r>
            <a:r>
              <a:rPr lang="en-GB" sz="1400" dirty="0"/>
              <a:t> though, will not take the new block device mapping into consideration and instead use the one which was the default one with AMI.  In this case there was no additional block device with EBS. Thus, the future EBS will have 0 additional EBS </a:t>
            </a:r>
            <a:r>
              <a:rPr lang="en-GB" sz="1400" dirty="0" smtClean="0"/>
              <a:t>volumes</a:t>
            </a:r>
          </a:p>
          <a:p>
            <a:r>
              <a:rPr lang="en-GB" sz="1400" dirty="0"/>
              <a:t>Even though the user has configured the </a:t>
            </a:r>
            <a:r>
              <a:rPr lang="en-GB" sz="1400" b="1" dirty="0"/>
              <a:t>termination policy</a:t>
            </a:r>
            <a:r>
              <a:rPr lang="en-GB" sz="1400" dirty="0"/>
              <a:t>, before </a:t>
            </a:r>
            <a:r>
              <a:rPr lang="en-GB" sz="1400" dirty="0" err="1"/>
              <a:t>AutoScaling</a:t>
            </a:r>
            <a:r>
              <a:rPr lang="en-GB" sz="1400" dirty="0"/>
              <a:t> selects an instance to terminate, </a:t>
            </a:r>
            <a:r>
              <a:rPr lang="en-GB" sz="1400" b="1" dirty="0"/>
              <a:t>it first identifies the Availability Zone that has more instances than the other Availability Zones used by the group</a:t>
            </a:r>
            <a:r>
              <a:rPr lang="en-GB" sz="1400" dirty="0"/>
              <a:t>. Within the selected Availability Zone, it identifies the instance that matches the specified termination policy</a:t>
            </a:r>
            <a:r>
              <a:rPr lang="en-GB" sz="1400" dirty="0" smtClean="0"/>
              <a:t>.</a:t>
            </a:r>
          </a:p>
          <a:p>
            <a:r>
              <a:rPr lang="en-GB" sz="1400" dirty="0"/>
              <a:t>If you want to </a:t>
            </a:r>
            <a:r>
              <a:rPr lang="en-GB" sz="1400" b="1" dirty="0">
                <a:solidFill>
                  <a:srgbClr val="00B050"/>
                </a:solidFill>
              </a:rPr>
              <a:t>change the launch configuration </a:t>
            </a:r>
            <a:r>
              <a:rPr lang="en-GB" sz="1400" dirty="0"/>
              <a:t>of your Auto Scaling group, you have to first create a new launch configuration and then update your Auto Scaling group by attaching the new launch configuration</a:t>
            </a:r>
            <a:r>
              <a:rPr lang="en-GB" sz="1400" dirty="0" smtClean="0"/>
              <a:t>.</a:t>
            </a:r>
          </a:p>
          <a:p>
            <a:r>
              <a:rPr lang="en-GB" sz="1400" dirty="0"/>
              <a:t>If the user has configured two separate single availability zone Auto Scaling groups and wants to </a:t>
            </a:r>
            <a:r>
              <a:rPr lang="en-GB" sz="1400" b="1" dirty="0">
                <a:solidFill>
                  <a:srgbClr val="00B050"/>
                </a:solidFill>
              </a:rPr>
              <a:t>merge them </a:t>
            </a:r>
            <a:r>
              <a:rPr lang="en-GB" sz="1400" dirty="0"/>
              <a:t>then he should update one of the groups and delete the other one. </a:t>
            </a:r>
            <a:endParaRPr lang="en-GB" sz="1400" dirty="0" smtClean="0"/>
          </a:p>
          <a:p>
            <a:r>
              <a:rPr lang="en-GB" sz="1400" b="1" dirty="0" smtClean="0"/>
              <a:t>as-</a:t>
            </a:r>
            <a:r>
              <a:rPr lang="en-GB" sz="1400" b="1" dirty="0" err="1" smtClean="0"/>
              <a:t>cmd</a:t>
            </a:r>
            <a:r>
              <a:rPr lang="en-GB" sz="1400" dirty="0" smtClean="0"/>
              <a:t> - when </a:t>
            </a:r>
            <a:r>
              <a:rPr lang="en-GB" sz="1400" dirty="0"/>
              <a:t>executed will list all the commands and their description in the console</a:t>
            </a:r>
            <a:endParaRPr lang="en-GB" sz="1400" dirty="0" smtClean="0"/>
          </a:p>
          <a:p>
            <a:endParaRPr lang="en-GB" sz="1400" b="1" dirty="0"/>
          </a:p>
        </p:txBody>
      </p:sp>
      <p:sp>
        <p:nvSpPr>
          <p:cNvPr id="4" name="Slide Number Placeholder 3"/>
          <p:cNvSpPr>
            <a:spLocks noGrp="1"/>
          </p:cNvSpPr>
          <p:nvPr>
            <p:ph type="sldNum" sz="quarter" idx="12"/>
          </p:nvPr>
        </p:nvSpPr>
        <p:spPr/>
        <p:txBody>
          <a:bodyPr/>
          <a:lstStyle/>
          <a:p>
            <a:fld id="{CF3BE448-F768-4AC5-8094-8F17F27BA907}" type="slidenum">
              <a:rPr lang="en-US" smtClean="0"/>
              <a:t>41</a:t>
            </a:fld>
            <a:endParaRPr lang="en-US"/>
          </a:p>
        </p:txBody>
      </p:sp>
    </p:spTree>
    <p:extLst>
      <p:ext uri="{BB962C8B-B14F-4D97-AF65-F5344CB8AC3E}">
        <p14:creationId xmlns:p14="http://schemas.microsoft.com/office/powerpoint/2010/main" val="30741802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Auto Scaling – Administrative Suspension</a:t>
            </a:r>
            <a:endParaRPr lang="en-US" dirty="0"/>
          </a:p>
        </p:txBody>
      </p:sp>
      <p:sp>
        <p:nvSpPr>
          <p:cNvPr id="3" name="Content Placeholder 2"/>
          <p:cNvSpPr>
            <a:spLocks noGrp="1"/>
          </p:cNvSpPr>
          <p:nvPr>
            <p:ph idx="1"/>
          </p:nvPr>
        </p:nvSpPr>
        <p:spPr/>
        <p:txBody>
          <a:bodyPr>
            <a:normAutofit/>
          </a:bodyPr>
          <a:lstStyle/>
          <a:p>
            <a:r>
              <a:rPr lang="en-GB" sz="1400" dirty="0"/>
              <a:t>Auto Scaling enables you to suspend and then resume </a:t>
            </a:r>
            <a:r>
              <a:rPr lang="en-GB" sz="1400" b="1" dirty="0"/>
              <a:t>one or more of the Auto Scaling processes </a:t>
            </a:r>
            <a:r>
              <a:rPr lang="en-GB" sz="1400" dirty="0"/>
              <a:t>in your Auto Scaling group. This can be useful when you want to investigate a configuration problem or other issue with your web application and then make changes to your application, without triggering the Auto Scaling process.</a:t>
            </a:r>
          </a:p>
          <a:p>
            <a:r>
              <a:rPr lang="en-GB" sz="1400" dirty="0"/>
              <a:t>Auto Scaling might suspend processes for Auto Scaling groups that repeatedly fail to launch instances. This is known as an</a:t>
            </a:r>
            <a:r>
              <a:rPr lang="en-GB" sz="1400" b="1" dirty="0"/>
              <a:t> </a:t>
            </a:r>
            <a:r>
              <a:rPr lang="en-GB" sz="1400" b="1" i="1" dirty="0"/>
              <a:t>administrative suspension</a:t>
            </a:r>
            <a:r>
              <a:rPr lang="en-GB" sz="1400" dirty="0"/>
              <a:t>, and most commonly applies to Auto Scaling groups that have been trying to launch instances for </a:t>
            </a:r>
            <a:r>
              <a:rPr lang="en-GB" sz="1400" b="1" dirty="0"/>
              <a:t>over 24 hours </a:t>
            </a:r>
            <a:r>
              <a:rPr lang="en-GB" sz="1400" dirty="0"/>
              <a:t>but have not succeeded in launching any instances. You can resume processes suspended for administrative reasons.</a:t>
            </a:r>
          </a:p>
        </p:txBody>
      </p:sp>
      <p:sp>
        <p:nvSpPr>
          <p:cNvPr id="4" name="Slide Number Placeholder 3"/>
          <p:cNvSpPr>
            <a:spLocks noGrp="1"/>
          </p:cNvSpPr>
          <p:nvPr>
            <p:ph type="sldNum" sz="quarter" idx="12"/>
          </p:nvPr>
        </p:nvSpPr>
        <p:spPr/>
        <p:txBody>
          <a:bodyPr/>
          <a:lstStyle/>
          <a:p>
            <a:fld id="{CF3BE448-F768-4AC5-8094-8F17F27BA907}" type="slidenum">
              <a:rPr lang="en-US" smtClean="0"/>
              <a:t>42</a:t>
            </a:fld>
            <a:endParaRPr lang="en-US"/>
          </a:p>
        </p:txBody>
      </p:sp>
    </p:spTree>
    <p:extLst>
      <p:ext uri="{BB962C8B-B14F-4D97-AF65-F5344CB8AC3E}">
        <p14:creationId xmlns:p14="http://schemas.microsoft.com/office/powerpoint/2010/main" val="38000486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Auto Scaling – Termination Policy</a:t>
            </a:r>
            <a:endParaRPr lang="en-US" dirty="0"/>
          </a:p>
        </p:txBody>
      </p:sp>
      <p:sp>
        <p:nvSpPr>
          <p:cNvPr id="3" name="Content Placeholder 2"/>
          <p:cNvSpPr>
            <a:spLocks noGrp="1"/>
          </p:cNvSpPr>
          <p:nvPr>
            <p:ph idx="1"/>
          </p:nvPr>
        </p:nvSpPr>
        <p:spPr/>
        <p:txBody>
          <a:bodyPr>
            <a:normAutofit/>
          </a:bodyPr>
          <a:lstStyle/>
          <a:p>
            <a:r>
              <a:rPr lang="en-GB" sz="1400" dirty="0" smtClean="0"/>
              <a:t>Default termination policy:-</a:t>
            </a:r>
          </a:p>
          <a:p>
            <a:pPr lvl="1">
              <a:buFont typeface="Wingdings" panose="05000000000000000000" pitchFamily="2" charset="2"/>
              <a:buChar char="Ø"/>
            </a:pPr>
            <a:r>
              <a:rPr lang="en-GB" sz="1400" dirty="0"/>
              <a:t>Auto Scaling determines whether there are instances in multiple Availability Zones. If so, it selects the Availability Zone with the </a:t>
            </a:r>
            <a:r>
              <a:rPr lang="en-GB" sz="1400" b="1" dirty="0"/>
              <a:t>most instances </a:t>
            </a:r>
            <a:r>
              <a:rPr lang="en-GB" sz="1400" dirty="0"/>
              <a:t>and at least one instance that is not protected from scale in. </a:t>
            </a:r>
            <a:endParaRPr lang="en-GB" sz="1400" dirty="0" smtClean="0"/>
          </a:p>
          <a:p>
            <a:pPr lvl="1">
              <a:buFont typeface="Wingdings" panose="05000000000000000000" pitchFamily="2" charset="2"/>
              <a:buChar char="Ø"/>
            </a:pPr>
            <a:r>
              <a:rPr lang="en-GB" sz="1400" dirty="0"/>
              <a:t>Auto Scaling determines which unprotected instances in the selected Availability Zone use the </a:t>
            </a:r>
            <a:r>
              <a:rPr lang="en-GB" sz="1400" b="1" dirty="0"/>
              <a:t>oldest launch configuration</a:t>
            </a:r>
            <a:r>
              <a:rPr lang="en-GB" sz="1400" dirty="0" smtClean="0"/>
              <a:t>.</a:t>
            </a:r>
          </a:p>
          <a:p>
            <a:pPr lvl="1">
              <a:buFont typeface="Wingdings" panose="05000000000000000000" pitchFamily="2" charset="2"/>
              <a:buChar char="Ø"/>
            </a:pPr>
            <a:r>
              <a:rPr lang="en-GB" sz="1400" dirty="0"/>
              <a:t>If there are multiple instances that use the oldest launch configuration, Auto Scaling determines which unprotected instances are closest to the </a:t>
            </a:r>
            <a:r>
              <a:rPr lang="en-GB" sz="1400" b="1" dirty="0"/>
              <a:t>next billing hour</a:t>
            </a:r>
            <a:r>
              <a:rPr lang="en-GB" sz="1400" b="1" dirty="0" smtClean="0"/>
              <a:t>.</a:t>
            </a:r>
          </a:p>
          <a:p>
            <a:pPr lvl="1">
              <a:buFont typeface="Wingdings" panose="05000000000000000000" pitchFamily="2" charset="2"/>
              <a:buChar char="Ø"/>
            </a:pPr>
            <a:r>
              <a:rPr lang="en-GB" sz="1400" dirty="0"/>
              <a:t>If there is more than one unprotected instance closest to the next billing hour, Auto Scaling selects one of these instances at </a:t>
            </a:r>
            <a:r>
              <a:rPr lang="en-GB" sz="1400" b="1" dirty="0"/>
              <a:t>random</a:t>
            </a:r>
            <a:r>
              <a:rPr lang="en-GB" sz="1400" dirty="0"/>
              <a:t>.</a:t>
            </a:r>
            <a:endParaRPr lang="en-GB" sz="1400" b="1" dirty="0"/>
          </a:p>
        </p:txBody>
      </p:sp>
      <p:sp>
        <p:nvSpPr>
          <p:cNvPr id="4" name="Slide Number Placeholder 3"/>
          <p:cNvSpPr>
            <a:spLocks noGrp="1"/>
          </p:cNvSpPr>
          <p:nvPr>
            <p:ph type="sldNum" sz="quarter" idx="12"/>
          </p:nvPr>
        </p:nvSpPr>
        <p:spPr/>
        <p:txBody>
          <a:bodyPr/>
          <a:lstStyle/>
          <a:p>
            <a:fld id="{CF3BE448-F768-4AC5-8094-8F17F27BA907}" type="slidenum">
              <a:rPr lang="en-US" smtClean="0"/>
              <a:t>43</a:t>
            </a:fld>
            <a:endParaRPr lang="en-US"/>
          </a:p>
        </p:txBody>
      </p:sp>
    </p:spTree>
    <p:extLst>
      <p:ext uri="{BB962C8B-B14F-4D97-AF65-F5344CB8AC3E}">
        <p14:creationId xmlns:p14="http://schemas.microsoft.com/office/powerpoint/2010/main" val="29299700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 IP Address</a:t>
            </a:r>
            <a:endParaRPr lang="en-US" dirty="0"/>
          </a:p>
        </p:txBody>
      </p:sp>
      <p:sp>
        <p:nvSpPr>
          <p:cNvPr id="3" name="Content Placeholder 2"/>
          <p:cNvSpPr>
            <a:spLocks noGrp="1"/>
          </p:cNvSpPr>
          <p:nvPr>
            <p:ph idx="1"/>
          </p:nvPr>
        </p:nvSpPr>
        <p:spPr/>
        <p:txBody>
          <a:bodyPr>
            <a:normAutofit/>
          </a:bodyPr>
          <a:lstStyle/>
          <a:p>
            <a:r>
              <a:rPr lang="en-GB" sz="1400" dirty="0"/>
              <a:t>The number of Elastic IP addresses you can have in EC2 per region is </a:t>
            </a:r>
            <a:r>
              <a:rPr lang="en-GB" sz="1400" b="1" dirty="0" smtClean="0"/>
              <a:t>5</a:t>
            </a:r>
          </a:p>
          <a:p>
            <a:r>
              <a:rPr lang="en-GB" sz="1400" dirty="0"/>
              <a:t>The advantage of associating the Elastic IP address with the network interface instead of directly with the instance is that you can </a:t>
            </a:r>
            <a:r>
              <a:rPr lang="en-GB" sz="1400" b="1" dirty="0"/>
              <a:t>move all the attributes </a:t>
            </a:r>
            <a:r>
              <a:rPr lang="en-GB" sz="1400" dirty="0"/>
              <a:t>of the network interface from one instance to another in a single </a:t>
            </a:r>
            <a:r>
              <a:rPr lang="en-GB" sz="1400" dirty="0" smtClean="0"/>
              <a:t>step</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44</a:t>
            </a:fld>
            <a:endParaRPr lang="en-US"/>
          </a:p>
        </p:txBody>
      </p:sp>
    </p:spTree>
    <p:extLst>
      <p:ext uri="{BB962C8B-B14F-4D97-AF65-F5344CB8AC3E}">
        <p14:creationId xmlns:p14="http://schemas.microsoft.com/office/powerpoint/2010/main" val="12785251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CloudTrail</a:t>
            </a:r>
            <a:endParaRPr lang="en-US" dirty="0"/>
          </a:p>
        </p:txBody>
      </p:sp>
      <p:sp>
        <p:nvSpPr>
          <p:cNvPr id="3" name="Content Placeholder 2"/>
          <p:cNvSpPr>
            <a:spLocks noGrp="1"/>
          </p:cNvSpPr>
          <p:nvPr>
            <p:ph idx="1"/>
          </p:nvPr>
        </p:nvSpPr>
        <p:spPr/>
        <p:txBody>
          <a:bodyPr>
            <a:normAutofit/>
          </a:bodyPr>
          <a:lstStyle/>
          <a:p>
            <a:r>
              <a:rPr lang="en-GB" sz="1400" dirty="0"/>
              <a:t>CloudTrail integration with CloudWatch Logs delivers API activity captured by CloudTrail to a </a:t>
            </a:r>
            <a:r>
              <a:rPr lang="en-GB" sz="1400" b="1" dirty="0"/>
              <a:t>CloudWatch Logs log stream </a:t>
            </a:r>
            <a:r>
              <a:rPr lang="en-GB" sz="1400" dirty="0"/>
              <a:t>in the CloudWatch Logs log group you </a:t>
            </a:r>
            <a:r>
              <a:rPr lang="en-GB" sz="1400" dirty="0" smtClean="0"/>
              <a:t>specify</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45</a:t>
            </a:fld>
            <a:endParaRPr lang="en-US"/>
          </a:p>
        </p:txBody>
      </p:sp>
    </p:spTree>
    <p:extLst>
      <p:ext uri="{BB962C8B-B14F-4D97-AF65-F5344CB8AC3E}">
        <p14:creationId xmlns:p14="http://schemas.microsoft.com/office/powerpoint/2010/main" val="42548793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RDS</a:t>
            </a:r>
            <a:endParaRPr lang="en-US" dirty="0"/>
          </a:p>
        </p:txBody>
      </p:sp>
      <p:sp>
        <p:nvSpPr>
          <p:cNvPr id="3" name="Content Placeholder 2"/>
          <p:cNvSpPr>
            <a:spLocks noGrp="1"/>
          </p:cNvSpPr>
          <p:nvPr>
            <p:ph idx="1"/>
          </p:nvPr>
        </p:nvSpPr>
        <p:spPr/>
        <p:txBody>
          <a:bodyPr>
            <a:normAutofit lnSpcReduction="10000"/>
          </a:bodyPr>
          <a:lstStyle/>
          <a:p>
            <a:r>
              <a:rPr lang="en-GB" sz="1400" dirty="0"/>
              <a:t>Before launching actual RDS instances, you need to configure a </a:t>
            </a:r>
            <a:r>
              <a:rPr lang="en-GB" sz="1400" b="1" dirty="0"/>
              <a:t>DB Subnet </a:t>
            </a:r>
            <a:r>
              <a:rPr lang="en-GB" sz="1400" b="1" dirty="0" smtClean="0"/>
              <a:t>Group</a:t>
            </a:r>
          </a:p>
          <a:p>
            <a:r>
              <a:rPr lang="en-GB" sz="1400" dirty="0"/>
              <a:t>A </a:t>
            </a:r>
            <a:r>
              <a:rPr lang="en-GB" sz="1400" b="1" dirty="0"/>
              <a:t>DB Subnet Group</a:t>
            </a:r>
            <a:r>
              <a:rPr lang="en-GB" sz="1400" dirty="0"/>
              <a:t> is a collection of subnets (typically private) that you create in a VPC and designate for your DB instances</a:t>
            </a:r>
            <a:r>
              <a:rPr lang="en-GB" sz="1400" dirty="0" smtClean="0"/>
              <a:t>. </a:t>
            </a:r>
            <a:r>
              <a:rPr lang="en-GB" sz="1400" dirty="0"/>
              <a:t>Each DB subnet group should have subnets in at least </a:t>
            </a:r>
            <a:r>
              <a:rPr lang="en-GB" sz="1400" dirty="0">
                <a:solidFill>
                  <a:srgbClr val="FF0000"/>
                </a:solidFill>
              </a:rPr>
              <a:t>two Availability Zones in a given region</a:t>
            </a:r>
            <a:r>
              <a:rPr lang="en-GB" sz="1400" dirty="0"/>
              <a:t>. Note that SQL Server Mirroring with a SQL Server DB instance requires at least 3 subnets in distinct Availability Zones</a:t>
            </a:r>
            <a:r>
              <a:rPr lang="en-GB" sz="1400" dirty="0" smtClean="0"/>
              <a:t>.</a:t>
            </a:r>
          </a:p>
          <a:p>
            <a:r>
              <a:rPr lang="en-GB" sz="1400" dirty="0"/>
              <a:t>When Amazon RDS creates a DB instance in a VPC, it assigns a </a:t>
            </a:r>
            <a:r>
              <a:rPr lang="en-GB" sz="1400" b="1" dirty="0"/>
              <a:t>network interface </a:t>
            </a:r>
            <a:r>
              <a:rPr lang="en-GB" sz="1400" dirty="0"/>
              <a:t>to your DB instance by using an </a:t>
            </a:r>
            <a:r>
              <a:rPr lang="en-GB" sz="1400" b="1" dirty="0"/>
              <a:t>IP address selected </a:t>
            </a:r>
            <a:r>
              <a:rPr lang="en-GB" sz="1400" dirty="0"/>
              <a:t>from your DB Subnet Group. If the primary DB instance of a Multi-AZ deployment fails, Amazon RDS can promote the corresponding standby and subsequently create a new standby using an IP address from an assigned subnet in one of the other Availability Zones</a:t>
            </a:r>
            <a:r>
              <a:rPr lang="en-GB" sz="1400" dirty="0" smtClean="0"/>
              <a:t>.</a:t>
            </a:r>
          </a:p>
          <a:p>
            <a:r>
              <a:rPr lang="en-GB" sz="1400" dirty="0"/>
              <a:t>The rules of a </a:t>
            </a:r>
            <a:r>
              <a:rPr lang="en-GB" sz="1400" b="1" dirty="0"/>
              <a:t>Security Group</a:t>
            </a:r>
            <a:r>
              <a:rPr lang="en-GB" sz="1400" dirty="0"/>
              <a:t> control the inbound traffic that's allowed to reach the instances that are associated with the security group and the outbound traffic that's allowed to leave them. By </a:t>
            </a:r>
            <a:r>
              <a:rPr lang="en-GB" sz="1400" b="1" dirty="0"/>
              <a:t>default</a:t>
            </a:r>
            <a:r>
              <a:rPr lang="en-GB" sz="1400" dirty="0"/>
              <a:t>, security groups allow all outbound traffic and deny all inbound traffic</a:t>
            </a:r>
            <a:r>
              <a:rPr lang="en-GB" sz="1400" dirty="0" smtClean="0"/>
              <a:t>.</a:t>
            </a:r>
          </a:p>
          <a:p>
            <a:r>
              <a:rPr lang="en-GB" sz="1400" b="1" dirty="0" smtClean="0"/>
              <a:t>No charge</a:t>
            </a:r>
            <a:r>
              <a:rPr lang="en-GB" sz="1400" dirty="0" smtClean="0"/>
              <a:t> for replicating the data from primary instance to secondary instance</a:t>
            </a:r>
          </a:p>
          <a:p>
            <a:r>
              <a:rPr lang="en-GB" sz="1400" dirty="0" smtClean="0"/>
              <a:t>IO operation </a:t>
            </a:r>
            <a:r>
              <a:rPr lang="en-GB" sz="1400" b="1" dirty="0" smtClean="0"/>
              <a:t>briefly suspended</a:t>
            </a:r>
            <a:r>
              <a:rPr lang="en-GB" sz="1400" dirty="0" smtClean="0"/>
              <a:t> while the backup process initializes, and you may experience a brief period of elevated latency</a:t>
            </a:r>
          </a:p>
          <a:p>
            <a:r>
              <a:rPr lang="en-GB" sz="1400" dirty="0"/>
              <a:t>You </a:t>
            </a:r>
            <a:r>
              <a:rPr lang="en-GB" sz="1400" b="1" dirty="0"/>
              <a:t>do not need to specify a destination port number when you create DB security group rules</a:t>
            </a:r>
            <a:r>
              <a:rPr lang="en-GB" sz="1400" dirty="0"/>
              <a:t>; the port number defined for the DB instance is used as the destination port number for all rules defined for the DB security </a:t>
            </a:r>
            <a:r>
              <a:rPr lang="en-GB" sz="1400" dirty="0" smtClean="0"/>
              <a:t>group</a:t>
            </a:r>
            <a:endParaRPr lang="en-GB" sz="1400" dirty="0"/>
          </a:p>
          <a:p>
            <a:r>
              <a:rPr lang="en-GB" sz="1400" dirty="0"/>
              <a:t>You can create MySQL, </a:t>
            </a:r>
            <a:r>
              <a:rPr lang="en-GB" sz="1400" dirty="0" err="1"/>
              <a:t>MariaDB</a:t>
            </a:r>
            <a:r>
              <a:rPr lang="en-GB" sz="1400" dirty="0"/>
              <a:t>, PostgreSQL, and Oracle RDS DB instances with up to </a:t>
            </a:r>
            <a:r>
              <a:rPr lang="en-GB" sz="1400" b="1" dirty="0"/>
              <a:t>6TB </a:t>
            </a:r>
            <a:r>
              <a:rPr lang="en-GB" sz="1400" dirty="0"/>
              <a:t>of storage and SQL Server RDS DB instances with up to </a:t>
            </a:r>
            <a:r>
              <a:rPr lang="en-GB" sz="1400" b="1" dirty="0"/>
              <a:t>4TB </a:t>
            </a:r>
            <a:r>
              <a:rPr lang="en-GB" sz="1400" dirty="0"/>
              <a:t>of storage when using the </a:t>
            </a:r>
            <a:r>
              <a:rPr lang="en-GB" sz="1400" b="1" dirty="0"/>
              <a:t>Provisioned IOPS and General Purpose (SSD) storage types</a:t>
            </a:r>
            <a:r>
              <a:rPr lang="en-GB" sz="1400" dirty="0"/>
              <a:t>.</a:t>
            </a:r>
          </a:p>
        </p:txBody>
      </p:sp>
      <p:sp>
        <p:nvSpPr>
          <p:cNvPr id="4" name="Slide Number Placeholder 3"/>
          <p:cNvSpPr>
            <a:spLocks noGrp="1"/>
          </p:cNvSpPr>
          <p:nvPr>
            <p:ph type="sldNum" sz="quarter" idx="12"/>
          </p:nvPr>
        </p:nvSpPr>
        <p:spPr/>
        <p:txBody>
          <a:bodyPr/>
          <a:lstStyle/>
          <a:p>
            <a:fld id="{CF3BE448-F768-4AC5-8094-8F17F27BA907}" type="slidenum">
              <a:rPr lang="en-US" smtClean="0"/>
              <a:t>46</a:t>
            </a:fld>
            <a:endParaRPr lang="en-US"/>
          </a:p>
        </p:txBody>
      </p:sp>
    </p:spTree>
    <p:extLst>
      <p:ext uri="{BB962C8B-B14F-4D97-AF65-F5344CB8AC3E}">
        <p14:creationId xmlns:p14="http://schemas.microsoft.com/office/powerpoint/2010/main" val="17457189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RDS</a:t>
            </a:r>
            <a:endParaRPr lang="en-US" dirty="0"/>
          </a:p>
        </p:txBody>
      </p:sp>
      <p:sp>
        <p:nvSpPr>
          <p:cNvPr id="3" name="Content Placeholder 2"/>
          <p:cNvSpPr>
            <a:spLocks noGrp="1"/>
          </p:cNvSpPr>
          <p:nvPr>
            <p:ph idx="1"/>
          </p:nvPr>
        </p:nvSpPr>
        <p:spPr/>
        <p:txBody>
          <a:bodyPr>
            <a:normAutofit/>
          </a:bodyPr>
          <a:lstStyle/>
          <a:p>
            <a:r>
              <a:rPr lang="en-GB" sz="1400" dirty="0" smtClean="0"/>
              <a:t>RDS automatically provisions and maintains a </a:t>
            </a:r>
            <a:r>
              <a:rPr lang="en-GB" sz="1400" b="1" dirty="0" smtClean="0">
                <a:solidFill>
                  <a:srgbClr val="00B050"/>
                </a:solidFill>
              </a:rPr>
              <a:t>synchronous standby replica </a:t>
            </a:r>
            <a:r>
              <a:rPr lang="en-GB" sz="1400" dirty="0" smtClean="0"/>
              <a:t>in a different AZ</a:t>
            </a:r>
          </a:p>
          <a:p>
            <a:r>
              <a:rPr lang="en-GB" sz="1400" dirty="0"/>
              <a:t>Synchronous replication only acknowledges a transaction after it has been durably stored in both the primary location and its replicas. It is ideal for protecting the integrity of data from the event of a failure of the </a:t>
            </a:r>
            <a:r>
              <a:rPr lang="en-GB" sz="1400" dirty="0" smtClean="0"/>
              <a:t>primary </a:t>
            </a:r>
            <a:r>
              <a:rPr lang="en-GB" sz="1400" dirty="0"/>
              <a:t>node. Synchronous replication can also scale read capacity for queries that require the most up-to-date data (strong consistency</a:t>
            </a:r>
            <a:r>
              <a:rPr lang="en-GB" sz="1400" dirty="0" smtClean="0"/>
              <a:t>)</a:t>
            </a:r>
          </a:p>
          <a:p>
            <a:r>
              <a:rPr lang="en-GB" sz="1400" b="1" dirty="0" smtClean="0"/>
              <a:t>SQL Server </a:t>
            </a:r>
            <a:r>
              <a:rPr lang="en-GB" sz="1400" dirty="0" smtClean="0"/>
              <a:t>– performs synchronous </a:t>
            </a:r>
            <a:r>
              <a:rPr lang="en-GB" sz="1400" dirty="0"/>
              <a:t>logical </a:t>
            </a:r>
            <a:r>
              <a:rPr lang="en-GB" sz="1400" dirty="0" smtClean="0"/>
              <a:t>replication rather than </a:t>
            </a:r>
            <a:r>
              <a:rPr lang="en-GB" sz="1400" dirty="0"/>
              <a:t>synchronous physical replication</a:t>
            </a:r>
            <a:endParaRPr lang="en-GB" sz="1400" dirty="0" smtClean="0"/>
          </a:p>
          <a:p>
            <a:r>
              <a:rPr lang="en-GB" sz="1400" dirty="0" smtClean="0"/>
              <a:t>Redshift block size – 1024 KB / 1MB</a:t>
            </a:r>
          </a:p>
          <a:p>
            <a:r>
              <a:rPr lang="en-GB" sz="1400" dirty="0" smtClean="0"/>
              <a:t>While deploying the RDS, you can </a:t>
            </a:r>
            <a:r>
              <a:rPr lang="en-GB" sz="1400" b="1" dirty="0" smtClean="0"/>
              <a:t>select the AZ</a:t>
            </a:r>
            <a:r>
              <a:rPr lang="en-GB" sz="1400" dirty="0" smtClean="0"/>
              <a:t> into which you deploy it</a:t>
            </a:r>
          </a:p>
          <a:p>
            <a:r>
              <a:rPr lang="en-GB" sz="1400" dirty="0" smtClean="0"/>
              <a:t>Aurora stores </a:t>
            </a:r>
            <a:r>
              <a:rPr lang="en-GB" sz="1400" b="1" dirty="0" smtClean="0"/>
              <a:t>6 copies </a:t>
            </a:r>
            <a:r>
              <a:rPr lang="en-GB" sz="1400" dirty="0" smtClean="0"/>
              <a:t>of data by default</a:t>
            </a:r>
          </a:p>
          <a:p>
            <a:r>
              <a:rPr lang="en-GB" sz="1400" dirty="0" smtClean="0"/>
              <a:t>RDS backup retention period is </a:t>
            </a:r>
            <a:r>
              <a:rPr lang="en-GB" sz="1400" b="1" dirty="0" smtClean="0"/>
              <a:t>35 days</a:t>
            </a:r>
          </a:p>
          <a:p>
            <a:r>
              <a:rPr lang="en-GB" sz="1400" dirty="0" smtClean="0"/>
              <a:t>Microsoft SQL express edition – maximum storage size is </a:t>
            </a:r>
            <a:r>
              <a:rPr lang="en-GB" sz="1400" b="1" dirty="0" smtClean="0"/>
              <a:t>300 GB</a:t>
            </a:r>
          </a:p>
          <a:p>
            <a:r>
              <a:rPr lang="en-GB" sz="1400" dirty="0" smtClean="0"/>
              <a:t>In case of outage, the RDS automatically switches to a standby replica in another AZ if you have enabled </a:t>
            </a:r>
            <a:r>
              <a:rPr lang="en-GB" sz="1400" b="1" dirty="0" smtClean="0">
                <a:solidFill>
                  <a:srgbClr val="FF0000"/>
                </a:solidFill>
              </a:rPr>
              <a:t>Multiple AZ</a:t>
            </a:r>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47</a:t>
            </a:fld>
            <a:endParaRPr lang="en-US"/>
          </a:p>
        </p:txBody>
      </p:sp>
    </p:spTree>
    <p:extLst>
      <p:ext uri="{BB962C8B-B14F-4D97-AF65-F5344CB8AC3E}">
        <p14:creationId xmlns:p14="http://schemas.microsoft.com/office/powerpoint/2010/main" val="20029404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RDS – Internet Accessible</a:t>
            </a:r>
            <a:endParaRPr lang="en-US" dirty="0"/>
          </a:p>
        </p:txBody>
      </p:sp>
      <p:sp>
        <p:nvSpPr>
          <p:cNvPr id="3" name="Content Placeholder 2"/>
          <p:cNvSpPr>
            <a:spLocks noGrp="1"/>
          </p:cNvSpPr>
          <p:nvPr>
            <p:ph idx="1"/>
          </p:nvPr>
        </p:nvSpPr>
        <p:spPr/>
        <p:txBody>
          <a:bodyPr>
            <a:normAutofit/>
          </a:bodyPr>
          <a:lstStyle/>
          <a:p>
            <a:r>
              <a:rPr lang="en-GB" sz="1400" dirty="0"/>
              <a:t>If the RDS instance is required to be accessible from the internet:</a:t>
            </a:r>
          </a:p>
          <a:p>
            <a:pPr lvl="1">
              <a:buFont typeface="Wingdings" panose="05000000000000000000" pitchFamily="2" charset="2"/>
              <a:buChar char="Ø"/>
            </a:pPr>
            <a:r>
              <a:rPr lang="en-GB" sz="1400" dirty="0"/>
              <a:t>The organization must setup that the RDS instance is enabled with the VPC attributes, DNS hostnames and DNS resolution.   </a:t>
            </a:r>
          </a:p>
          <a:p>
            <a:pPr lvl="1">
              <a:buFont typeface="Wingdings" panose="05000000000000000000" pitchFamily="2" charset="2"/>
              <a:buChar char="Ø"/>
            </a:pPr>
            <a:r>
              <a:rPr lang="en-GB" sz="1400" dirty="0"/>
              <a:t>The organization must enable the parameter in the console which makes the RDS instance publicly accessible.</a:t>
            </a:r>
          </a:p>
          <a:p>
            <a:pPr lvl="1">
              <a:buFont typeface="Wingdings" panose="05000000000000000000" pitchFamily="2" charset="2"/>
              <a:buChar char="Ø"/>
            </a:pPr>
            <a:r>
              <a:rPr lang="en-GB" sz="1400" dirty="0"/>
              <a:t>The organization must allow access from the internet in the RDS VPC security group.</a:t>
            </a:r>
          </a:p>
        </p:txBody>
      </p:sp>
      <p:sp>
        <p:nvSpPr>
          <p:cNvPr id="4" name="Slide Number Placeholder 3"/>
          <p:cNvSpPr>
            <a:spLocks noGrp="1"/>
          </p:cNvSpPr>
          <p:nvPr>
            <p:ph type="sldNum" sz="quarter" idx="12"/>
          </p:nvPr>
        </p:nvSpPr>
        <p:spPr/>
        <p:txBody>
          <a:bodyPr/>
          <a:lstStyle/>
          <a:p>
            <a:fld id="{CF3BE448-F768-4AC5-8094-8F17F27BA907}" type="slidenum">
              <a:rPr lang="en-US" smtClean="0"/>
              <a:t>48</a:t>
            </a:fld>
            <a:endParaRPr lang="en-US"/>
          </a:p>
        </p:txBody>
      </p:sp>
    </p:spTree>
    <p:extLst>
      <p:ext uri="{BB962C8B-B14F-4D97-AF65-F5344CB8AC3E}">
        <p14:creationId xmlns:p14="http://schemas.microsoft.com/office/powerpoint/2010/main" val="15277907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Subnet</a:t>
            </a:r>
            <a:endParaRPr lang="en-US" dirty="0"/>
          </a:p>
        </p:txBody>
      </p:sp>
      <p:sp>
        <p:nvSpPr>
          <p:cNvPr id="3" name="Content Placeholder 2"/>
          <p:cNvSpPr>
            <a:spLocks noGrp="1"/>
          </p:cNvSpPr>
          <p:nvPr>
            <p:ph idx="1"/>
          </p:nvPr>
        </p:nvSpPr>
        <p:spPr/>
        <p:txBody>
          <a:bodyPr>
            <a:normAutofit/>
          </a:bodyPr>
          <a:lstStyle/>
          <a:p>
            <a:r>
              <a:rPr lang="en-GB" sz="1400" b="1" dirty="0"/>
              <a:t>Subnets</a:t>
            </a:r>
            <a:r>
              <a:rPr lang="en-GB" sz="1400" dirty="0"/>
              <a:t> are segments of a VPC's IP address range that allow you </a:t>
            </a:r>
            <a:r>
              <a:rPr lang="en-GB" sz="1400" b="1" dirty="0"/>
              <a:t>to group your resources </a:t>
            </a:r>
            <a:r>
              <a:rPr lang="en-GB" sz="1400" dirty="0"/>
              <a:t>based on security and operational </a:t>
            </a:r>
            <a:r>
              <a:rPr lang="en-GB" sz="1400" dirty="0" smtClean="0"/>
              <a:t>needs</a:t>
            </a:r>
          </a:p>
          <a:p>
            <a:r>
              <a:rPr lang="en-GB" sz="1400" dirty="0" smtClean="0"/>
              <a:t>By default, new subnets in a custom VPC </a:t>
            </a:r>
            <a:r>
              <a:rPr lang="en-GB" sz="1400" b="1" dirty="0" smtClean="0"/>
              <a:t>can communicate </a:t>
            </a:r>
            <a:r>
              <a:rPr lang="en-GB" sz="1400" dirty="0" smtClean="0"/>
              <a:t>with each other across AZ</a:t>
            </a:r>
          </a:p>
          <a:p>
            <a:r>
              <a:rPr lang="en-GB" sz="1400" dirty="0"/>
              <a:t>Every subnet in your VPC must be associated with exactly </a:t>
            </a:r>
            <a:r>
              <a:rPr lang="en-GB" sz="1400" b="1" dirty="0"/>
              <a:t>one Route Table</a:t>
            </a:r>
            <a:r>
              <a:rPr lang="en-GB" sz="1400" dirty="0"/>
              <a:t>. However, multiple subnets can be associated with the same Route Table</a:t>
            </a:r>
            <a:r>
              <a:rPr lang="en-GB" sz="1400" dirty="0" smtClean="0"/>
              <a:t>.</a:t>
            </a:r>
          </a:p>
          <a:p>
            <a:r>
              <a:rPr lang="en-GB" sz="1400" dirty="0"/>
              <a:t>Instances that you launch into a </a:t>
            </a:r>
            <a:r>
              <a:rPr lang="en-GB" sz="1400" b="1" dirty="0"/>
              <a:t>default subnet </a:t>
            </a:r>
            <a:r>
              <a:rPr lang="en-GB" sz="1400" dirty="0"/>
              <a:t>receive </a:t>
            </a:r>
            <a:r>
              <a:rPr lang="en-GB" sz="1400" b="1" dirty="0">
                <a:solidFill>
                  <a:srgbClr val="00B050"/>
                </a:solidFill>
              </a:rPr>
              <a:t>both</a:t>
            </a:r>
            <a:r>
              <a:rPr lang="en-GB" sz="1400" dirty="0">
                <a:solidFill>
                  <a:srgbClr val="00B050"/>
                </a:solidFill>
              </a:rPr>
              <a:t> </a:t>
            </a:r>
            <a:r>
              <a:rPr lang="en-GB" sz="1400" dirty="0"/>
              <a:t>a public IP address and a private IP </a:t>
            </a:r>
            <a:r>
              <a:rPr lang="en-GB" sz="1400" dirty="0" smtClean="0"/>
              <a:t>address</a:t>
            </a:r>
          </a:p>
          <a:p>
            <a:r>
              <a:rPr lang="en-GB" sz="1400" dirty="0"/>
              <a:t>Instances that you launch into a </a:t>
            </a:r>
            <a:r>
              <a:rPr lang="en-GB" sz="1400" b="1" dirty="0" err="1"/>
              <a:t>nondefault</a:t>
            </a:r>
            <a:r>
              <a:rPr lang="en-GB" sz="1400" b="1" dirty="0"/>
              <a:t> subnet</a:t>
            </a:r>
            <a:r>
              <a:rPr lang="en-GB" sz="1400" dirty="0"/>
              <a:t> in a default VPC don't receive a public IP address or a DNS hostname. You can change your subnet's default public IP addressing </a:t>
            </a:r>
            <a:r>
              <a:rPr lang="en-GB" sz="1400" dirty="0" err="1"/>
              <a:t>behavior</a:t>
            </a:r>
            <a:r>
              <a:rPr lang="en-GB" sz="1400" dirty="0"/>
              <a:t>.</a:t>
            </a:r>
          </a:p>
        </p:txBody>
      </p:sp>
      <p:sp>
        <p:nvSpPr>
          <p:cNvPr id="4" name="Slide Number Placeholder 3"/>
          <p:cNvSpPr>
            <a:spLocks noGrp="1"/>
          </p:cNvSpPr>
          <p:nvPr>
            <p:ph type="sldNum" sz="quarter" idx="12"/>
          </p:nvPr>
        </p:nvSpPr>
        <p:spPr/>
        <p:txBody>
          <a:bodyPr/>
          <a:lstStyle/>
          <a:p>
            <a:fld id="{CF3BE448-F768-4AC5-8094-8F17F27BA907}" type="slidenum">
              <a:rPr lang="en-US" smtClean="0"/>
              <a:t>49</a:t>
            </a:fld>
            <a:endParaRPr lang="en-US"/>
          </a:p>
        </p:txBody>
      </p:sp>
    </p:spTree>
    <p:extLst>
      <p:ext uri="{BB962C8B-B14F-4D97-AF65-F5344CB8AC3E}">
        <p14:creationId xmlns:p14="http://schemas.microsoft.com/office/powerpoint/2010/main" val="27131406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a:t>
            </a:r>
            <a:endParaRPr lang="en-US" dirty="0"/>
          </a:p>
        </p:txBody>
      </p:sp>
      <p:sp>
        <p:nvSpPr>
          <p:cNvPr id="3" name="Content Placeholder 2"/>
          <p:cNvSpPr>
            <a:spLocks noGrp="1"/>
          </p:cNvSpPr>
          <p:nvPr>
            <p:ph idx="1"/>
          </p:nvPr>
        </p:nvSpPr>
        <p:spPr/>
        <p:txBody>
          <a:bodyPr>
            <a:normAutofit/>
          </a:bodyPr>
          <a:lstStyle/>
          <a:p>
            <a:r>
              <a:rPr lang="en-GB" sz="1400" b="1" dirty="0" smtClean="0"/>
              <a:t>Site to site VPN connection </a:t>
            </a:r>
            <a:r>
              <a:rPr lang="en-GB" sz="1400" dirty="0" smtClean="0"/>
              <a:t>requires public IP address to your Amazon VPC gateway</a:t>
            </a:r>
          </a:p>
          <a:p>
            <a:r>
              <a:rPr lang="en-GB" sz="1400" dirty="0" smtClean="0"/>
              <a:t>Launch a </a:t>
            </a:r>
            <a:r>
              <a:rPr lang="en-GB" sz="1400" b="1" dirty="0" smtClean="0"/>
              <a:t>NAT instance in a public subnet </a:t>
            </a:r>
            <a:r>
              <a:rPr lang="en-GB" sz="1400" dirty="0" smtClean="0"/>
              <a:t>and route internet bound traffic to the NAT instance from Private subnet</a:t>
            </a:r>
          </a:p>
          <a:p>
            <a:r>
              <a:rPr lang="en-GB" sz="1400" dirty="0"/>
              <a:t>To use the </a:t>
            </a:r>
            <a:r>
              <a:rPr lang="en-GB" sz="1400" b="1" dirty="0"/>
              <a:t>AWS VPN </a:t>
            </a:r>
            <a:r>
              <a:rPr lang="en-GB" sz="1400" b="1" dirty="0" err="1"/>
              <a:t>CloudHub</a:t>
            </a:r>
            <a:r>
              <a:rPr lang="en-GB" sz="1400" dirty="0"/>
              <a:t>, you must create a virtual private gateway with </a:t>
            </a:r>
            <a:r>
              <a:rPr lang="en-GB" sz="1400" dirty="0">
                <a:solidFill>
                  <a:srgbClr val="FF0000"/>
                </a:solidFill>
              </a:rPr>
              <a:t>multiple customer gateways</a:t>
            </a:r>
            <a:r>
              <a:rPr lang="en-GB" sz="1400" dirty="0"/>
              <a:t>. You can use the same </a:t>
            </a:r>
            <a:r>
              <a:rPr lang="en-GB" sz="1400" b="1" dirty="0"/>
              <a:t>Border Gateway Protocol </a:t>
            </a:r>
            <a:r>
              <a:rPr lang="en-GB" sz="1400" dirty="0"/>
              <a:t>(BGP) Autonomous System Number (ASN) for each, or if you prefer, you can use a unique ASN for </a:t>
            </a:r>
            <a:r>
              <a:rPr lang="en-GB" sz="1400" dirty="0" smtClean="0"/>
              <a:t>each</a:t>
            </a:r>
          </a:p>
          <a:p>
            <a:r>
              <a:rPr lang="en-GB" sz="1400" b="1" dirty="0" smtClean="0"/>
              <a:t>BGP</a:t>
            </a:r>
            <a:r>
              <a:rPr lang="en-GB" sz="1400" dirty="0" smtClean="0"/>
              <a:t> acts as a proxy between virtual private gateway and customer gateway. When you use BGP, the routing can be </a:t>
            </a:r>
            <a:r>
              <a:rPr lang="en-GB" sz="1400" b="1" dirty="0" smtClean="0">
                <a:solidFill>
                  <a:srgbClr val="00B050"/>
                </a:solidFill>
              </a:rPr>
              <a:t>dynamic routing</a:t>
            </a:r>
          </a:p>
          <a:p>
            <a:r>
              <a:rPr lang="en-GB" sz="1400" dirty="0"/>
              <a:t>The </a:t>
            </a:r>
            <a:r>
              <a:rPr lang="en-GB" sz="1400" b="1" dirty="0"/>
              <a:t>Dynamic Host Configuration Protocol (DHCP) </a:t>
            </a:r>
            <a:r>
              <a:rPr lang="en-GB" sz="1400" dirty="0"/>
              <a:t>provides a </a:t>
            </a:r>
            <a:r>
              <a:rPr lang="en-GB" sz="1400" dirty="0">
                <a:solidFill>
                  <a:srgbClr val="FF0000"/>
                </a:solidFill>
              </a:rPr>
              <a:t>standard for passing configuration information </a:t>
            </a:r>
            <a:r>
              <a:rPr lang="en-GB" sz="1400" dirty="0"/>
              <a:t>to hosts on a TCP/IP network. In AWS, after you create a set of DHCP options, you can't modify them. If you want your VPC to use a different set of DHCP options, you must create a new set and associate them with your VPC. </a:t>
            </a:r>
            <a:r>
              <a:rPr lang="en-GB" sz="1400" dirty="0">
                <a:solidFill>
                  <a:srgbClr val="FF0000"/>
                </a:solidFill>
              </a:rPr>
              <a:t>You can also set up your VPC to use no DHCP options at all</a:t>
            </a:r>
            <a:r>
              <a:rPr lang="en-GB" sz="1400" dirty="0" smtClean="0">
                <a:solidFill>
                  <a:srgbClr val="FF0000"/>
                </a:solidFill>
              </a:rPr>
              <a:t>.</a:t>
            </a:r>
          </a:p>
          <a:p>
            <a:r>
              <a:rPr lang="en-GB" sz="1400" dirty="0"/>
              <a:t>Amazon VPC supports the creation of an </a:t>
            </a:r>
            <a:r>
              <a:rPr lang="en-GB" sz="1400" b="1" dirty="0"/>
              <a:t>Internet gateway</a:t>
            </a:r>
            <a:r>
              <a:rPr lang="en-GB" sz="1400" dirty="0"/>
              <a:t>. This gateway enables Amazon EC2 instances in the VPC to directly access the Internet</a:t>
            </a:r>
            <a:r>
              <a:rPr lang="en-GB" sz="1400" dirty="0" smtClean="0"/>
              <a:t>.</a:t>
            </a:r>
          </a:p>
          <a:p>
            <a:r>
              <a:rPr lang="en-GB" sz="1400" dirty="0"/>
              <a:t>You can establish </a:t>
            </a:r>
            <a:r>
              <a:rPr lang="en-GB" sz="1400" b="1" dirty="0"/>
              <a:t>multiple VPN connections</a:t>
            </a:r>
            <a:r>
              <a:rPr lang="en-GB" sz="1400" dirty="0"/>
              <a:t> to a single virtual private gateway from multiple customer </a:t>
            </a:r>
            <a:r>
              <a:rPr lang="en-GB" sz="1400" dirty="0" smtClean="0"/>
              <a:t>gateways</a:t>
            </a:r>
          </a:p>
          <a:p>
            <a:r>
              <a:rPr lang="en-GB" sz="1400" dirty="0"/>
              <a:t>You can create several sets of </a:t>
            </a:r>
            <a:r>
              <a:rPr lang="en-GB" sz="1400" b="1" dirty="0"/>
              <a:t>DHCP options </a:t>
            </a:r>
            <a:r>
              <a:rPr lang="en-GB" sz="1400" dirty="0"/>
              <a:t>in AWS. If you want your VPC to use a different set of DHCP options, you must create a new set and associate them with your VPC. You can also set up your VPC to use no DHCP options at all.</a:t>
            </a:r>
          </a:p>
        </p:txBody>
      </p:sp>
      <p:sp>
        <p:nvSpPr>
          <p:cNvPr id="4" name="Slide Number Placeholder 3"/>
          <p:cNvSpPr>
            <a:spLocks noGrp="1"/>
          </p:cNvSpPr>
          <p:nvPr>
            <p:ph type="sldNum" sz="quarter" idx="12"/>
          </p:nvPr>
        </p:nvSpPr>
        <p:spPr/>
        <p:txBody>
          <a:bodyPr/>
          <a:lstStyle/>
          <a:p>
            <a:fld id="{CF3BE448-F768-4AC5-8094-8F17F27BA907}" type="slidenum">
              <a:rPr lang="en-US" smtClean="0"/>
              <a:t>5</a:t>
            </a:fld>
            <a:endParaRPr lang="en-US"/>
          </a:p>
        </p:txBody>
      </p:sp>
    </p:spTree>
    <p:extLst>
      <p:ext uri="{BB962C8B-B14F-4D97-AF65-F5344CB8AC3E}">
        <p14:creationId xmlns:p14="http://schemas.microsoft.com/office/powerpoint/2010/main" val="16786009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idx="1"/>
          </p:nvPr>
        </p:nvSpPr>
        <p:spPr/>
        <p:txBody>
          <a:bodyPr>
            <a:normAutofit/>
          </a:bodyPr>
          <a:lstStyle/>
          <a:p>
            <a:r>
              <a:rPr lang="en-GB" sz="1400" i="1" dirty="0"/>
              <a:t>Note</a:t>
            </a:r>
            <a:r>
              <a:rPr lang="en-GB" sz="1400" dirty="0"/>
              <a:t>: </a:t>
            </a:r>
            <a:r>
              <a:rPr lang="en-GB" sz="1400" b="1" dirty="0"/>
              <a:t>Ephemeral storage </a:t>
            </a:r>
            <a:r>
              <a:rPr lang="en-GB" sz="1400" dirty="0"/>
              <a:t>is also known as </a:t>
            </a:r>
            <a:r>
              <a:rPr lang="en-GB" sz="1400" i="1" dirty="0"/>
              <a:t>instance storage</a:t>
            </a:r>
            <a:r>
              <a:rPr lang="en-GB" sz="1400" dirty="0"/>
              <a:t>. It is temporary storage that is added to your instance, unlike EBS which is an attached volume that is permanent in nature</a:t>
            </a:r>
            <a:r>
              <a:rPr lang="en-GB" sz="1400" dirty="0" smtClean="0"/>
              <a:t>.</a:t>
            </a:r>
          </a:p>
          <a:p>
            <a:r>
              <a:rPr lang="en-GB" sz="1400" b="1" dirty="0" smtClean="0">
                <a:solidFill>
                  <a:srgbClr val="FF0000"/>
                </a:solidFill>
              </a:rPr>
              <a:t>General purpose and Provisioned IOPS </a:t>
            </a:r>
            <a:r>
              <a:rPr lang="en-GB" sz="1400" dirty="0" smtClean="0"/>
              <a:t>- Both </a:t>
            </a:r>
            <a:r>
              <a:rPr lang="en-GB" sz="1400" dirty="0"/>
              <a:t>are SSD based and suitable </a:t>
            </a:r>
            <a:r>
              <a:rPr lang="en-GB" sz="1400" b="1" dirty="0">
                <a:solidFill>
                  <a:srgbClr val="00B050"/>
                </a:solidFill>
              </a:rPr>
              <a:t>for random I/O </a:t>
            </a:r>
            <a:r>
              <a:rPr lang="en-GB" sz="1400" b="1" dirty="0" smtClean="0">
                <a:solidFill>
                  <a:srgbClr val="00B050"/>
                </a:solidFill>
              </a:rPr>
              <a:t>workloads</a:t>
            </a:r>
          </a:p>
          <a:p>
            <a:r>
              <a:rPr lang="en-GB" sz="1400" b="1" dirty="0">
                <a:solidFill>
                  <a:srgbClr val="00B050"/>
                </a:solidFill>
              </a:rPr>
              <a:t>Snowball</a:t>
            </a:r>
            <a:r>
              <a:rPr lang="en-GB" sz="1400" dirty="0">
                <a:solidFill>
                  <a:srgbClr val="00B050"/>
                </a:solidFill>
              </a:rPr>
              <a:t> </a:t>
            </a:r>
            <a:r>
              <a:rPr lang="en-GB" sz="1400" dirty="0"/>
              <a:t>offers convenient way to transfer large amount of data by physically shipping the data using secure snowball </a:t>
            </a:r>
            <a:r>
              <a:rPr lang="en-GB" sz="1400" dirty="0" smtClean="0"/>
              <a:t>appliance</a:t>
            </a:r>
          </a:p>
          <a:p>
            <a:r>
              <a:rPr lang="en-GB" sz="1400" dirty="0" smtClean="0"/>
              <a:t>Unencrypted to Encrypted:-</a:t>
            </a:r>
          </a:p>
          <a:p>
            <a:pPr lvl="1">
              <a:buFont typeface="Wingdings" panose="05000000000000000000" pitchFamily="2" charset="2"/>
              <a:buChar char="Ø"/>
            </a:pPr>
            <a:r>
              <a:rPr lang="en-GB" sz="1400" dirty="0" smtClean="0"/>
              <a:t>Create a snapshot</a:t>
            </a:r>
          </a:p>
          <a:p>
            <a:pPr lvl="1">
              <a:buFont typeface="Wingdings" panose="05000000000000000000" pitchFamily="2" charset="2"/>
              <a:buChar char="Ø"/>
            </a:pPr>
            <a:r>
              <a:rPr lang="en-GB" sz="1400" dirty="0" smtClean="0"/>
              <a:t>Copy the snapshot while applying encryption parameters</a:t>
            </a:r>
          </a:p>
          <a:p>
            <a:pPr lvl="1">
              <a:buFont typeface="Wingdings" panose="05000000000000000000" pitchFamily="2" charset="2"/>
              <a:buChar char="Ø"/>
            </a:pPr>
            <a:r>
              <a:rPr lang="en-GB" sz="1400" dirty="0" smtClean="0"/>
              <a:t>Restore the encrypted snapshot to a new volume</a:t>
            </a:r>
          </a:p>
          <a:p>
            <a:r>
              <a:rPr lang="en-GB" sz="1400" b="1" dirty="0" smtClean="0">
                <a:solidFill>
                  <a:srgbClr val="FF0000"/>
                </a:solidFill>
              </a:rPr>
              <a:t>Two types</a:t>
            </a:r>
            <a:r>
              <a:rPr lang="en-GB" sz="1400" dirty="0" smtClean="0"/>
              <a:t> of block devices:-</a:t>
            </a:r>
          </a:p>
          <a:p>
            <a:pPr lvl="1">
              <a:buFont typeface="Wingdings" panose="05000000000000000000" pitchFamily="2" charset="2"/>
              <a:buChar char="Ø"/>
            </a:pPr>
            <a:r>
              <a:rPr lang="en-GB" sz="1400" dirty="0"/>
              <a:t>Instance store </a:t>
            </a:r>
            <a:r>
              <a:rPr lang="en-GB" sz="1400" dirty="0" smtClean="0"/>
              <a:t>volumes (</a:t>
            </a:r>
            <a:r>
              <a:rPr lang="en-GB" sz="1400" dirty="0"/>
              <a:t>virtual devices whose underlying hardware is physically attached to the host computer for the instance)</a:t>
            </a:r>
            <a:endParaRPr lang="en-GB" sz="1400" dirty="0" smtClean="0"/>
          </a:p>
          <a:p>
            <a:pPr lvl="1">
              <a:buFont typeface="Wingdings" panose="05000000000000000000" pitchFamily="2" charset="2"/>
              <a:buChar char="Ø"/>
            </a:pPr>
            <a:r>
              <a:rPr lang="fr-FR" sz="1400" dirty="0"/>
              <a:t>EBS volumes (</a:t>
            </a:r>
            <a:r>
              <a:rPr lang="fr-FR" sz="1400" dirty="0" err="1"/>
              <a:t>remote</a:t>
            </a:r>
            <a:r>
              <a:rPr lang="fr-FR" sz="1400" dirty="0"/>
              <a:t> </a:t>
            </a:r>
            <a:r>
              <a:rPr lang="fr-FR" sz="1400" dirty="0" err="1"/>
              <a:t>storage</a:t>
            </a:r>
            <a:r>
              <a:rPr lang="fr-FR" sz="1400" dirty="0"/>
              <a:t> </a:t>
            </a:r>
            <a:r>
              <a:rPr lang="fr-FR" sz="1400" dirty="0" err="1"/>
              <a:t>devices</a:t>
            </a:r>
            <a:r>
              <a:rPr lang="fr-FR" sz="1400" dirty="0" smtClean="0"/>
              <a:t>)</a:t>
            </a:r>
            <a:endParaRPr lang="en-GB" sz="1400" dirty="0"/>
          </a:p>
          <a:p>
            <a:r>
              <a:rPr lang="en-GB" sz="1400" dirty="0" smtClean="0"/>
              <a:t>RAID - </a:t>
            </a:r>
            <a:r>
              <a:rPr lang="en-GB" sz="1400" dirty="0"/>
              <a:t>R</a:t>
            </a:r>
            <a:r>
              <a:rPr lang="en-GB" sz="1400" dirty="0" smtClean="0"/>
              <a:t>edundant Array </a:t>
            </a:r>
            <a:r>
              <a:rPr lang="en-GB" sz="1400" dirty="0"/>
              <a:t>of </a:t>
            </a:r>
            <a:r>
              <a:rPr lang="en-GB" sz="1400" dirty="0" smtClean="0"/>
              <a:t>Inexpensive Disks</a:t>
            </a:r>
          </a:p>
          <a:p>
            <a:r>
              <a:rPr lang="en-GB" sz="1400" b="1" dirty="0"/>
              <a:t>RAID 5 and RAID 6 are not recommended for Amazon EBS</a:t>
            </a:r>
            <a:r>
              <a:rPr lang="en-GB" sz="1400" dirty="0"/>
              <a:t> because the parity write operations of these RAID modes consume some of the IOPS available to your volumes.</a:t>
            </a:r>
          </a:p>
          <a:p>
            <a:pPr lvl="1">
              <a:buFont typeface="Wingdings" panose="05000000000000000000" pitchFamily="2" charset="2"/>
              <a:buChar char="Ø"/>
            </a:pP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50</a:t>
            </a:fld>
            <a:endParaRPr lang="en-US"/>
          </a:p>
        </p:txBody>
      </p:sp>
    </p:spTree>
    <p:extLst>
      <p:ext uri="{BB962C8B-B14F-4D97-AF65-F5344CB8AC3E}">
        <p14:creationId xmlns:p14="http://schemas.microsoft.com/office/powerpoint/2010/main" val="147344769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idx="1"/>
          </p:nvPr>
        </p:nvSpPr>
        <p:spPr/>
        <p:txBody>
          <a:bodyPr>
            <a:normAutofit/>
          </a:bodyPr>
          <a:lstStyle/>
          <a:p>
            <a:r>
              <a:rPr lang="en-GB" sz="1400" dirty="0"/>
              <a:t>When modifying EBS snapshot permissions with AWS Console, one of the options is to make the snapshot public or not. However, snapshots </a:t>
            </a:r>
            <a:r>
              <a:rPr lang="en-GB" sz="1400" b="1" dirty="0"/>
              <a:t>with AWS Marketplace product codes can't be made public.</a:t>
            </a:r>
          </a:p>
        </p:txBody>
      </p:sp>
      <p:sp>
        <p:nvSpPr>
          <p:cNvPr id="4" name="Slide Number Placeholder 3"/>
          <p:cNvSpPr>
            <a:spLocks noGrp="1"/>
          </p:cNvSpPr>
          <p:nvPr>
            <p:ph type="sldNum" sz="quarter" idx="12"/>
          </p:nvPr>
        </p:nvSpPr>
        <p:spPr/>
        <p:txBody>
          <a:bodyPr/>
          <a:lstStyle/>
          <a:p>
            <a:fld id="{CF3BE448-F768-4AC5-8094-8F17F27BA907}" type="slidenum">
              <a:rPr lang="en-US" smtClean="0"/>
              <a:t>51</a:t>
            </a:fld>
            <a:endParaRPr lang="en-US"/>
          </a:p>
        </p:txBody>
      </p:sp>
    </p:spTree>
    <p:extLst>
      <p:ext uri="{BB962C8B-B14F-4D97-AF65-F5344CB8AC3E}">
        <p14:creationId xmlns:p14="http://schemas.microsoft.com/office/powerpoint/2010/main" val="229298797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Gateway</a:t>
            </a:r>
            <a:endParaRPr lang="en-US" dirty="0"/>
          </a:p>
        </p:txBody>
      </p:sp>
      <p:sp>
        <p:nvSpPr>
          <p:cNvPr id="3" name="Content Placeholder 2"/>
          <p:cNvSpPr>
            <a:spLocks noGrp="1"/>
          </p:cNvSpPr>
          <p:nvPr>
            <p:ph idx="1"/>
          </p:nvPr>
        </p:nvSpPr>
        <p:spPr/>
        <p:txBody>
          <a:bodyPr>
            <a:normAutofit/>
          </a:bodyPr>
          <a:lstStyle/>
          <a:p>
            <a:r>
              <a:rPr lang="en-GB" sz="1400" dirty="0" smtClean="0"/>
              <a:t>It is an </a:t>
            </a:r>
            <a:r>
              <a:rPr lang="en-GB" sz="1400" dirty="0" err="1" smtClean="0"/>
              <a:t>on-premise</a:t>
            </a:r>
            <a:r>
              <a:rPr lang="en-GB" sz="1400" dirty="0" smtClean="0"/>
              <a:t> virtual appliance that can be used to </a:t>
            </a:r>
            <a:r>
              <a:rPr lang="en-GB" sz="1400" b="1" dirty="0" smtClean="0">
                <a:solidFill>
                  <a:srgbClr val="FF0000"/>
                </a:solidFill>
              </a:rPr>
              <a:t>cache S3 locally at a customer site</a:t>
            </a:r>
          </a:p>
          <a:p>
            <a:r>
              <a:rPr lang="en-GB" sz="1400" b="1" dirty="0"/>
              <a:t>Gateway-Stored volumes </a:t>
            </a:r>
            <a:r>
              <a:rPr lang="en-GB" sz="1400" dirty="0"/>
              <a:t>store your primary data locally, while asynchronously backing up that data to AWS. </a:t>
            </a:r>
            <a:r>
              <a:rPr lang="en-GB" sz="1400" dirty="0" smtClean="0"/>
              <a:t>Used for low latency applications.</a:t>
            </a:r>
          </a:p>
          <a:p>
            <a:r>
              <a:rPr lang="en-GB" sz="1400" b="1" dirty="0"/>
              <a:t>Gateway-Cached volumes</a:t>
            </a:r>
            <a:r>
              <a:rPr lang="en-GB" sz="1400" dirty="0"/>
              <a:t> retain a copy of frequently accessed data subsets locally. Cached volumes offer a substantial cost savings on primary storage and minimize the need to scale your storage on-premises. </a:t>
            </a:r>
          </a:p>
        </p:txBody>
      </p:sp>
      <p:sp>
        <p:nvSpPr>
          <p:cNvPr id="4" name="Slide Number Placeholder 3"/>
          <p:cNvSpPr>
            <a:spLocks noGrp="1"/>
          </p:cNvSpPr>
          <p:nvPr>
            <p:ph type="sldNum" sz="quarter" idx="12"/>
          </p:nvPr>
        </p:nvSpPr>
        <p:spPr/>
        <p:txBody>
          <a:bodyPr/>
          <a:lstStyle/>
          <a:p>
            <a:fld id="{CF3BE448-F768-4AC5-8094-8F17F27BA907}" type="slidenum">
              <a:rPr lang="en-US" smtClean="0"/>
              <a:t>52</a:t>
            </a:fld>
            <a:endParaRPr lang="en-US"/>
          </a:p>
        </p:txBody>
      </p:sp>
    </p:spTree>
    <p:extLst>
      <p:ext uri="{BB962C8B-B14F-4D97-AF65-F5344CB8AC3E}">
        <p14:creationId xmlns:p14="http://schemas.microsoft.com/office/powerpoint/2010/main" val="89181548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CloudFront - CDN </a:t>
            </a:r>
            <a:endParaRPr lang="en-US" dirty="0"/>
          </a:p>
        </p:txBody>
      </p:sp>
      <p:sp>
        <p:nvSpPr>
          <p:cNvPr id="3" name="Content Placeholder 2"/>
          <p:cNvSpPr>
            <a:spLocks noGrp="1"/>
          </p:cNvSpPr>
          <p:nvPr>
            <p:ph idx="1"/>
          </p:nvPr>
        </p:nvSpPr>
        <p:spPr/>
        <p:txBody>
          <a:bodyPr>
            <a:normAutofit/>
          </a:bodyPr>
          <a:lstStyle/>
          <a:p>
            <a:r>
              <a:rPr lang="en-GB" sz="1400" dirty="0" smtClean="0"/>
              <a:t>Two different kinds of distributions:-</a:t>
            </a:r>
          </a:p>
          <a:p>
            <a:pPr lvl="1">
              <a:buFont typeface="Wingdings" panose="05000000000000000000" pitchFamily="2" charset="2"/>
              <a:buChar char="Ø"/>
            </a:pPr>
            <a:r>
              <a:rPr lang="en-GB" sz="1400" b="1" dirty="0"/>
              <a:t>Web Distributions</a:t>
            </a:r>
            <a:r>
              <a:rPr lang="en-GB" sz="1400" dirty="0"/>
              <a:t> for HTTP/HTTPS-delivered </a:t>
            </a:r>
            <a:r>
              <a:rPr lang="en-GB" sz="1400" dirty="0" smtClean="0"/>
              <a:t>contents</a:t>
            </a:r>
          </a:p>
          <a:p>
            <a:pPr lvl="1">
              <a:buFont typeface="Wingdings" panose="05000000000000000000" pitchFamily="2" charset="2"/>
              <a:buChar char="Ø"/>
            </a:pPr>
            <a:r>
              <a:rPr lang="en-GB" sz="1400" b="1" dirty="0" smtClean="0"/>
              <a:t>RTMP </a:t>
            </a:r>
            <a:r>
              <a:rPr lang="en-GB" sz="1400" b="1" dirty="0"/>
              <a:t>Distributions</a:t>
            </a:r>
            <a:r>
              <a:rPr lang="en-GB" sz="1400" dirty="0"/>
              <a:t> for delivering streaming media content to end users in real </a:t>
            </a:r>
            <a:r>
              <a:rPr lang="en-GB" sz="1400" dirty="0" smtClean="0"/>
              <a:t>time</a:t>
            </a:r>
          </a:p>
          <a:p>
            <a:pPr lvl="1">
              <a:buFont typeface="Wingdings" panose="05000000000000000000" pitchFamily="2" charset="2"/>
              <a:buChar char="Ø"/>
            </a:pPr>
            <a:endParaRPr lang="en-GB" sz="1400" dirty="0"/>
          </a:p>
          <a:p>
            <a:r>
              <a:rPr lang="en-GB" sz="1400" dirty="0"/>
              <a:t>Each distribution has a unique </a:t>
            </a:r>
            <a:r>
              <a:rPr lang="en-GB" sz="1400" b="1" i="1" dirty="0">
                <a:solidFill>
                  <a:srgbClr val="FF0000"/>
                </a:solidFill>
              </a:rPr>
              <a:t>cloudfront.net</a:t>
            </a:r>
            <a:r>
              <a:rPr lang="en-GB" sz="1400" b="1" dirty="0">
                <a:solidFill>
                  <a:srgbClr val="FF0000"/>
                </a:solidFill>
              </a:rPr>
              <a:t> </a:t>
            </a:r>
            <a:r>
              <a:rPr lang="en-GB" sz="1400" dirty="0"/>
              <a:t>domain name (e.g. cdn123.cloudfront.net) that can be used to reference objects through the global network of edge locations. </a:t>
            </a:r>
            <a:endParaRPr lang="en-GB" sz="1400" dirty="0" smtClean="0"/>
          </a:p>
          <a:p>
            <a:endParaRPr lang="en-GB" sz="1400" dirty="0"/>
          </a:p>
          <a:p>
            <a:r>
              <a:rPr lang="en-GB" sz="1400" dirty="0"/>
              <a:t>To use Amazon CloudFront</a:t>
            </a:r>
            <a:r>
              <a:rPr lang="en-GB" sz="1400" dirty="0" smtClean="0"/>
              <a:t>:-</a:t>
            </a:r>
            <a:endParaRPr lang="en-GB" sz="1400" dirty="0"/>
          </a:p>
          <a:p>
            <a:r>
              <a:rPr lang="en-GB" sz="1400" dirty="0"/>
              <a:t>Store the original versions of your files on one or more origin servers. An </a:t>
            </a:r>
            <a:r>
              <a:rPr lang="en-GB" sz="1400" b="1" dirty="0"/>
              <a:t>origin server</a:t>
            </a:r>
            <a:r>
              <a:rPr lang="en-GB" sz="1400" dirty="0"/>
              <a:t> is the location of the definitive version of an object. Origin servers could be </a:t>
            </a:r>
            <a:r>
              <a:rPr lang="en-GB" sz="1400" b="1" dirty="0"/>
              <a:t>an Amazon S3 bucket, an Amazon EC2 instance, an Elastic Load Balancer or another remote server</a:t>
            </a:r>
            <a:r>
              <a:rPr lang="en-GB" sz="1400" dirty="0"/>
              <a:t>.</a:t>
            </a:r>
          </a:p>
          <a:p>
            <a:r>
              <a:rPr lang="en-GB" sz="1400" dirty="0"/>
              <a:t>Create a distribution to register the origin servers with Amazon CloudFront.</a:t>
            </a:r>
          </a:p>
          <a:p>
            <a:r>
              <a:rPr lang="en-GB" sz="1400" dirty="0"/>
              <a:t>Use your distribution’s domain name in your web pages, media player, or application. When end users request an object using this domain name, they are automatically routed to the nearest edge location for high-performance delivery of your content.</a:t>
            </a:r>
          </a:p>
          <a:p>
            <a:r>
              <a:rPr lang="en-GB" sz="1400" dirty="0" smtClean="0"/>
              <a:t>CloudFront can handle data transfer rate </a:t>
            </a:r>
            <a:r>
              <a:rPr lang="en-GB" sz="1400" b="1" dirty="0" smtClean="0">
                <a:solidFill>
                  <a:srgbClr val="FF0000"/>
                </a:solidFill>
              </a:rPr>
              <a:t>1,000 MBPS and 1000 requests per second</a:t>
            </a:r>
            <a:endParaRPr lang="en-GB" sz="1400" b="1" dirty="0">
              <a:solidFill>
                <a:srgbClr val="FF0000"/>
              </a:solidFill>
            </a:endParaRPr>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53</a:t>
            </a:fld>
            <a:endParaRPr lang="en-US"/>
          </a:p>
        </p:txBody>
      </p:sp>
    </p:spTree>
    <p:extLst>
      <p:ext uri="{BB962C8B-B14F-4D97-AF65-F5344CB8AC3E}">
        <p14:creationId xmlns:p14="http://schemas.microsoft.com/office/powerpoint/2010/main" val="212797170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CloudFront - Distribution</a:t>
            </a:r>
            <a:endParaRPr lang="en-US" dirty="0"/>
          </a:p>
        </p:txBody>
      </p:sp>
      <p:sp>
        <p:nvSpPr>
          <p:cNvPr id="3" name="Content Placeholder 2"/>
          <p:cNvSpPr>
            <a:spLocks noGrp="1"/>
          </p:cNvSpPr>
          <p:nvPr>
            <p:ph idx="1"/>
          </p:nvPr>
        </p:nvSpPr>
        <p:spPr/>
        <p:txBody>
          <a:bodyPr>
            <a:normAutofit/>
          </a:bodyPr>
          <a:lstStyle/>
          <a:p>
            <a:pPr marL="0" indent="0">
              <a:buNone/>
            </a:pPr>
            <a:r>
              <a:rPr lang="en-GB" sz="1400" b="1" dirty="0" smtClean="0"/>
              <a:t>Web:-</a:t>
            </a:r>
          </a:p>
          <a:p>
            <a:pPr marL="0" indent="0">
              <a:buNone/>
            </a:pPr>
            <a:endParaRPr lang="en-GB" sz="1400" dirty="0" smtClean="0"/>
          </a:p>
          <a:p>
            <a:r>
              <a:rPr lang="en-GB" sz="1400" dirty="0" smtClean="0"/>
              <a:t>Create </a:t>
            </a:r>
            <a:r>
              <a:rPr lang="en-GB" sz="1400" dirty="0"/>
              <a:t>a web distribution if you want to:</a:t>
            </a:r>
          </a:p>
          <a:p>
            <a:r>
              <a:rPr lang="en-GB" sz="1400" dirty="0"/>
              <a:t>Speed up distribution of static and dynamic content, for example, .html, .</a:t>
            </a:r>
            <a:r>
              <a:rPr lang="en-GB" sz="1400" dirty="0" err="1"/>
              <a:t>css</a:t>
            </a:r>
            <a:r>
              <a:rPr lang="en-GB" sz="1400" dirty="0"/>
              <a:t>, .</a:t>
            </a:r>
            <a:r>
              <a:rPr lang="en-GB" sz="1400" dirty="0" err="1"/>
              <a:t>php</a:t>
            </a:r>
            <a:r>
              <a:rPr lang="en-GB" sz="1400" dirty="0"/>
              <a:t>, and graphics files.</a:t>
            </a:r>
          </a:p>
          <a:p>
            <a:r>
              <a:rPr lang="en-GB" sz="1400" dirty="0"/>
              <a:t>Distribute media files using HTTP or HTTPS.</a:t>
            </a:r>
          </a:p>
          <a:p>
            <a:r>
              <a:rPr lang="en-GB" sz="1400" dirty="0"/>
              <a:t>Add, update, or delete objects, and submit data from web forms.</a:t>
            </a:r>
          </a:p>
          <a:p>
            <a:r>
              <a:rPr lang="en-GB" sz="1400" dirty="0"/>
              <a:t>Use live streaming to stream an event in real time.</a:t>
            </a:r>
          </a:p>
          <a:p>
            <a:r>
              <a:rPr lang="en-GB" sz="1400" dirty="0"/>
              <a:t>You store your files in an origin - either an Amazon S3 bucket or a web server. After you create the distribution, you can add more origins to the distribution</a:t>
            </a:r>
            <a:r>
              <a:rPr lang="en-GB" sz="1400" dirty="0" smtClean="0"/>
              <a:t>.</a:t>
            </a:r>
          </a:p>
          <a:p>
            <a:endParaRPr lang="en-GB" sz="1400" dirty="0" smtClean="0"/>
          </a:p>
          <a:p>
            <a:pPr marL="0" indent="0">
              <a:buNone/>
            </a:pPr>
            <a:r>
              <a:rPr lang="en-GB" sz="1400" b="1" dirty="0" smtClean="0"/>
              <a:t>RTMP:-</a:t>
            </a:r>
            <a:endParaRPr lang="en-GB" sz="1400" b="1" dirty="0"/>
          </a:p>
          <a:p>
            <a:pPr marL="0" indent="0">
              <a:buNone/>
            </a:pPr>
            <a:endParaRPr lang="en-GB" sz="1400" dirty="0"/>
          </a:p>
          <a:p>
            <a:r>
              <a:rPr lang="en-GB" sz="1400" dirty="0"/>
              <a:t>Create an RTMP distribution to speed up distribution of your streaming media files using Adobe Flash Media Server's RTMP protocol. An RTMP distribution allows an end user to begin playing a media file before the file has finished downloading from a CloudFront edge location. Note the following:</a:t>
            </a:r>
          </a:p>
          <a:p>
            <a:r>
              <a:rPr lang="en-GB" sz="1400" dirty="0"/>
              <a:t>To create an RTMP distribution, you must store the media files in an </a:t>
            </a:r>
            <a:r>
              <a:rPr lang="en-GB" sz="1400" b="1" dirty="0">
                <a:solidFill>
                  <a:srgbClr val="00B050"/>
                </a:solidFill>
              </a:rPr>
              <a:t>Amazon S3 </a:t>
            </a:r>
            <a:r>
              <a:rPr lang="en-GB" sz="1400" b="1" dirty="0" smtClean="0">
                <a:solidFill>
                  <a:srgbClr val="00B050"/>
                </a:solidFill>
              </a:rPr>
              <a:t>bucket</a:t>
            </a:r>
            <a:endParaRPr lang="en-GB" sz="1400" dirty="0"/>
          </a:p>
          <a:p>
            <a:r>
              <a:rPr lang="en-GB" sz="1400" dirty="0"/>
              <a:t>To use CloudFront live streaming, create a web distribution.</a:t>
            </a:r>
          </a:p>
          <a:p>
            <a:endParaRPr lang="en-GB" sz="1400" dirty="0"/>
          </a:p>
          <a:p>
            <a:endParaRPr lang="en-GB" sz="1400" dirty="0"/>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54</a:t>
            </a:fld>
            <a:endParaRPr lang="en-US"/>
          </a:p>
        </p:txBody>
      </p:sp>
    </p:spTree>
    <p:extLst>
      <p:ext uri="{BB962C8B-B14F-4D97-AF65-F5344CB8AC3E}">
        <p14:creationId xmlns:p14="http://schemas.microsoft.com/office/powerpoint/2010/main" val="235113738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CloudFront - Setup</a:t>
            </a:r>
            <a:endParaRPr lang="en-US" dirty="0"/>
          </a:p>
        </p:txBody>
      </p:sp>
      <p:sp>
        <p:nvSpPr>
          <p:cNvPr id="3" name="Content Placeholder 2"/>
          <p:cNvSpPr>
            <a:spLocks noGrp="1"/>
          </p:cNvSpPr>
          <p:nvPr>
            <p:ph idx="1"/>
          </p:nvPr>
        </p:nvSpPr>
        <p:spPr/>
        <p:txBody>
          <a:bodyPr>
            <a:normAutofit/>
          </a:bodyPr>
          <a:lstStyle/>
          <a:p>
            <a:r>
              <a:rPr lang="en-GB" sz="1400" dirty="0" smtClean="0"/>
              <a:t>CloudFront </a:t>
            </a:r>
            <a:r>
              <a:rPr lang="en-GB" sz="1400" dirty="0"/>
              <a:t>immediately assigns an </a:t>
            </a:r>
            <a:r>
              <a:rPr lang="en-GB" sz="1400" b="1" dirty="0"/>
              <a:t>ID</a:t>
            </a:r>
            <a:r>
              <a:rPr lang="en-GB" sz="1400" dirty="0"/>
              <a:t> and a </a:t>
            </a:r>
            <a:r>
              <a:rPr lang="en-GB" sz="1400" b="1" dirty="0"/>
              <a:t>Domain Name</a:t>
            </a:r>
            <a:r>
              <a:rPr lang="en-GB" sz="1400" dirty="0"/>
              <a:t> to the distribution and starts updating the edge locations to serve your </a:t>
            </a:r>
            <a:r>
              <a:rPr lang="en-GB" sz="1400" dirty="0" smtClean="0"/>
              <a:t>content</a:t>
            </a:r>
          </a:p>
          <a:p>
            <a:r>
              <a:rPr lang="en-GB" sz="1400" dirty="0"/>
              <a:t>If you don't need the distribution anymore, you can disable and then delete it. A disabled distribution is no longer functional and Amazon stops billing for </a:t>
            </a:r>
            <a:r>
              <a:rPr lang="en-GB" sz="1400" dirty="0" smtClean="0"/>
              <a:t>it</a:t>
            </a:r>
          </a:p>
          <a:p>
            <a:endParaRPr lang="en-GB"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708920"/>
            <a:ext cx="1781175" cy="3533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CF3BE448-F768-4AC5-8094-8F17F27BA907}" type="slidenum">
              <a:rPr lang="en-US" smtClean="0"/>
              <a:t>55</a:t>
            </a:fld>
            <a:endParaRPr lang="en-US"/>
          </a:p>
        </p:txBody>
      </p:sp>
    </p:spTree>
    <p:extLst>
      <p:ext uri="{BB962C8B-B14F-4D97-AF65-F5344CB8AC3E}">
        <p14:creationId xmlns:p14="http://schemas.microsoft.com/office/powerpoint/2010/main" val="104122705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CloudFront - Cost</a:t>
            </a:r>
            <a:endParaRPr lang="en-US" dirty="0"/>
          </a:p>
        </p:txBody>
      </p:sp>
      <p:sp>
        <p:nvSpPr>
          <p:cNvPr id="3" name="Content Placeholder 2"/>
          <p:cNvSpPr>
            <a:spLocks noGrp="1"/>
          </p:cNvSpPr>
          <p:nvPr>
            <p:ph idx="1"/>
          </p:nvPr>
        </p:nvSpPr>
        <p:spPr/>
        <p:txBody>
          <a:bodyPr>
            <a:normAutofit/>
          </a:bodyPr>
          <a:lstStyle/>
          <a:p>
            <a:r>
              <a:rPr lang="en-GB" sz="1400" dirty="0"/>
              <a:t>CloudFront </a:t>
            </a:r>
            <a:r>
              <a:rPr lang="en-GB" sz="1400" dirty="0">
                <a:hlinkClick r:id="rId2"/>
              </a:rPr>
              <a:t>pricing is based on data transfer</a:t>
            </a:r>
            <a:r>
              <a:rPr lang="en-GB" sz="1400" dirty="0"/>
              <a:t> to the Internet or origin site, as well as HTTP </a:t>
            </a:r>
            <a:r>
              <a:rPr lang="en-GB" sz="1400" dirty="0" smtClean="0"/>
              <a:t>requests</a:t>
            </a:r>
            <a:endParaRPr lang="en-GB" sz="1400" dirty="0"/>
          </a:p>
          <a:p>
            <a:r>
              <a:rPr lang="en-GB" sz="1400" dirty="0"/>
              <a:t>CloudFront currently has edge locations in North America, South America, Asia, Australia and </a:t>
            </a:r>
            <a:r>
              <a:rPr lang="en-GB" sz="1400" dirty="0" smtClean="0"/>
              <a:t>Europe. Total </a:t>
            </a:r>
            <a:r>
              <a:rPr lang="en-GB" sz="1400" b="1" dirty="0" smtClean="0">
                <a:solidFill>
                  <a:srgbClr val="00B050"/>
                </a:solidFill>
              </a:rPr>
              <a:t>5 edge locations</a:t>
            </a:r>
          </a:p>
          <a:p>
            <a:r>
              <a:rPr lang="en-GB" sz="1400" dirty="0"/>
              <a:t>Amazon charges the </a:t>
            </a:r>
            <a:r>
              <a:rPr lang="en-GB" sz="1400" b="1" dirty="0">
                <a:solidFill>
                  <a:srgbClr val="FF0000"/>
                </a:solidFill>
              </a:rPr>
              <a:t>same</a:t>
            </a:r>
            <a:r>
              <a:rPr lang="en-GB" sz="1400" dirty="0">
                <a:solidFill>
                  <a:srgbClr val="FF0000"/>
                </a:solidFill>
              </a:rPr>
              <a:t> </a:t>
            </a:r>
            <a:r>
              <a:rPr lang="en-GB" sz="1400" dirty="0"/>
              <a:t>for distributing </a:t>
            </a:r>
            <a:r>
              <a:rPr lang="en-GB" sz="1400" dirty="0">
                <a:hlinkClick r:id="rId3"/>
              </a:rPr>
              <a:t>dynamic content</a:t>
            </a:r>
            <a:r>
              <a:rPr lang="en-GB" sz="1400" dirty="0"/>
              <a:t> as it does for distributing static </a:t>
            </a:r>
            <a:r>
              <a:rPr lang="en-GB" sz="1400" dirty="0" smtClean="0"/>
              <a:t>content</a:t>
            </a:r>
          </a:p>
          <a:p>
            <a:r>
              <a:rPr lang="en-GB" sz="1400" b="1" dirty="0"/>
              <a:t>OAI</a:t>
            </a:r>
            <a:r>
              <a:rPr lang="en-GB" sz="1400" dirty="0"/>
              <a:t> - Original Archive Identity </a:t>
            </a:r>
            <a:endParaRPr lang="en-GB" sz="1400" dirty="0">
              <a:solidFill>
                <a:srgbClr val="00B050"/>
              </a:solidFill>
            </a:endParaRPr>
          </a:p>
        </p:txBody>
      </p:sp>
      <p:sp>
        <p:nvSpPr>
          <p:cNvPr id="4" name="Slide Number Placeholder 3"/>
          <p:cNvSpPr>
            <a:spLocks noGrp="1"/>
          </p:cNvSpPr>
          <p:nvPr>
            <p:ph type="sldNum" sz="quarter" idx="12"/>
          </p:nvPr>
        </p:nvSpPr>
        <p:spPr/>
        <p:txBody>
          <a:bodyPr/>
          <a:lstStyle/>
          <a:p>
            <a:fld id="{CF3BE448-F768-4AC5-8094-8F17F27BA907}" type="slidenum">
              <a:rPr lang="en-US" smtClean="0"/>
              <a:t>56</a:t>
            </a:fld>
            <a:endParaRPr lang="en-US"/>
          </a:p>
        </p:txBody>
      </p:sp>
    </p:spTree>
    <p:extLst>
      <p:ext uri="{BB962C8B-B14F-4D97-AF65-F5344CB8AC3E}">
        <p14:creationId xmlns:p14="http://schemas.microsoft.com/office/powerpoint/2010/main" val="255814427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CloudFormation</a:t>
            </a:r>
            <a:endParaRPr lang="en-US" dirty="0"/>
          </a:p>
        </p:txBody>
      </p:sp>
      <p:sp>
        <p:nvSpPr>
          <p:cNvPr id="3" name="Content Placeholder 2"/>
          <p:cNvSpPr>
            <a:spLocks noGrp="1"/>
          </p:cNvSpPr>
          <p:nvPr>
            <p:ph idx="1"/>
          </p:nvPr>
        </p:nvSpPr>
        <p:spPr/>
        <p:txBody>
          <a:bodyPr>
            <a:normAutofit/>
          </a:bodyPr>
          <a:lstStyle/>
          <a:p>
            <a:r>
              <a:rPr lang="en-GB" sz="1400" dirty="0" smtClean="0"/>
              <a:t>CloudFormation </a:t>
            </a:r>
            <a:r>
              <a:rPr lang="en-GB" sz="1400" dirty="0"/>
              <a:t>automatically handles dependencies between the resources in the stack. The EC2 instance can't be created without a security group, so CloudFormation waits for the security group to finish before moving on. </a:t>
            </a:r>
            <a:endParaRPr lang="en-GB" sz="1400" dirty="0" smtClean="0"/>
          </a:p>
          <a:p>
            <a:r>
              <a:rPr lang="en-GB" sz="1400" dirty="0"/>
              <a:t>CloudFormation is easy to integrate into other workflows because all it does is orchestrate other AWS products and make it easy to repeat patterns. </a:t>
            </a:r>
            <a:endParaRPr lang="en-GB" sz="1400" dirty="0" smtClean="0"/>
          </a:p>
          <a:p>
            <a:r>
              <a:rPr lang="en-GB" sz="1400" dirty="0"/>
              <a:t>N</a:t>
            </a:r>
            <a:r>
              <a:rPr lang="en-GB" sz="1400" dirty="0" smtClean="0"/>
              <a:t>ame </a:t>
            </a:r>
            <a:r>
              <a:rPr lang="en-GB" sz="1400" dirty="0"/>
              <a:t>for the security group itself because CloudFormation generates one </a:t>
            </a:r>
            <a:r>
              <a:rPr lang="en-GB" sz="1400" dirty="0" smtClean="0"/>
              <a:t>automatically</a:t>
            </a:r>
          </a:p>
          <a:p>
            <a:r>
              <a:rPr lang="en-GB" sz="1400" b="1" dirty="0" smtClean="0"/>
              <a:t>Outputs:</a:t>
            </a:r>
            <a:r>
              <a:rPr lang="en-GB" sz="1400" dirty="0" smtClean="0"/>
              <a:t> Tab has the EC2 or resource URL</a:t>
            </a:r>
          </a:p>
          <a:p>
            <a:r>
              <a:rPr lang="en-GB" sz="1400" b="1" dirty="0" smtClean="0"/>
              <a:t>List-stacks</a:t>
            </a:r>
            <a:r>
              <a:rPr lang="en-GB" sz="1400" dirty="0" smtClean="0"/>
              <a:t> command is used to list any of the stacks you have created or have deleted up to 90 days ago</a:t>
            </a:r>
            <a:endParaRPr lang="en-GB" sz="1400" dirty="0"/>
          </a:p>
          <a:p>
            <a:pPr marL="0" indent="0">
              <a:buNone/>
            </a:pP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57</a:t>
            </a:fld>
            <a:endParaRPr lang="en-US"/>
          </a:p>
        </p:txBody>
      </p:sp>
    </p:spTree>
    <p:extLst>
      <p:ext uri="{BB962C8B-B14F-4D97-AF65-F5344CB8AC3E}">
        <p14:creationId xmlns:p14="http://schemas.microsoft.com/office/powerpoint/2010/main" val="170230303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ELB</a:t>
            </a:r>
            <a:endParaRPr lang="en-US" dirty="0"/>
          </a:p>
        </p:txBody>
      </p:sp>
      <p:sp>
        <p:nvSpPr>
          <p:cNvPr id="3" name="Content Placeholder 2"/>
          <p:cNvSpPr>
            <a:spLocks noGrp="1"/>
          </p:cNvSpPr>
          <p:nvPr>
            <p:ph idx="1"/>
          </p:nvPr>
        </p:nvSpPr>
        <p:spPr/>
        <p:txBody>
          <a:bodyPr>
            <a:normAutofit/>
          </a:bodyPr>
          <a:lstStyle/>
          <a:p>
            <a:r>
              <a:rPr lang="en-GB" sz="1400" dirty="0" smtClean="0"/>
              <a:t>ELB Protocols supported – HTTP, HTTPS, TCP, SSL. </a:t>
            </a:r>
            <a:r>
              <a:rPr lang="en-GB" sz="1400" b="1" dirty="0" smtClean="0">
                <a:solidFill>
                  <a:srgbClr val="FF0000"/>
                </a:solidFill>
              </a:rPr>
              <a:t>SSH protocol</a:t>
            </a:r>
            <a:r>
              <a:rPr lang="en-GB" sz="1400" dirty="0" smtClean="0"/>
              <a:t> is not supported.</a:t>
            </a:r>
          </a:p>
          <a:p>
            <a:r>
              <a:rPr lang="en-GB" sz="1400" dirty="0"/>
              <a:t>Elastic Load Balancers can be enabled within a single Availability Zone or across multiple zones for greater consistent application </a:t>
            </a:r>
            <a:r>
              <a:rPr lang="en-GB" sz="1400" dirty="0" smtClean="0"/>
              <a:t>performance</a:t>
            </a:r>
          </a:p>
          <a:p>
            <a:r>
              <a:rPr lang="en-GB" sz="1400" dirty="0"/>
              <a:t>By default, your Classic Load Balancer distributes incoming requests evenly across</a:t>
            </a:r>
            <a:r>
              <a:rPr lang="en-GB" sz="1400" b="1" dirty="0">
                <a:solidFill>
                  <a:srgbClr val="00B050"/>
                </a:solidFill>
              </a:rPr>
              <a:t> its enabled Availability Zones</a:t>
            </a:r>
            <a:r>
              <a:rPr lang="en-GB" sz="1400" dirty="0"/>
              <a:t>. For example, if you have ten instances in Availability Zone us-west-2a and two instances in us-west-2b, the requests are distributed evenly between the two Availability Zones. As a result, the two instances in us-west-2b serve the same amount of traffic as the ten instances in us-west-2a. To ensure that your load balancer distributes incoming requests evenly across all instances in its enabled Availability Zones, enable cross-zone load balancing</a:t>
            </a:r>
            <a:r>
              <a:rPr lang="en-GB" sz="1400" dirty="0" smtClean="0"/>
              <a:t>. </a:t>
            </a:r>
          </a:p>
          <a:p>
            <a:r>
              <a:rPr lang="en-GB" sz="1400" b="1" dirty="0">
                <a:solidFill>
                  <a:srgbClr val="00B050"/>
                </a:solidFill>
              </a:rPr>
              <a:t>Cross-zone load balancing</a:t>
            </a:r>
            <a:r>
              <a:rPr lang="en-GB" sz="1400" dirty="0"/>
              <a:t> reduces the need to maintain equivalent numbers of instances in each enabled Availability Zone, and improves your application's ability to handle the loss of one or more instances</a:t>
            </a:r>
            <a:r>
              <a:rPr lang="en-GB" sz="1400" dirty="0" smtClean="0"/>
              <a:t>.</a:t>
            </a:r>
          </a:p>
          <a:p>
            <a:r>
              <a:rPr lang="en-GB" sz="1400" dirty="0" smtClean="0"/>
              <a:t>Only Classic load balancer supports </a:t>
            </a:r>
            <a:r>
              <a:rPr lang="en-GB" sz="1400" b="1" dirty="0" smtClean="0">
                <a:solidFill>
                  <a:srgbClr val="FF0000"/>
                </a:solidFill>
              </a:rPr>
              <a:t>TCP protocol </a:t>
            </a:r>
          </a:p>
          <a:p>
            <a:r>
              <a:rPr lang="en-GB" sz="1400" dirty="0"/>
              <a:t>When a user is configuring ELB and registering the EC2 instances with it, ELB will create a </a:t>
            </a:r>
            <a:r>
              <a:rPr lang="en-GB" sz="1400" b="1" dirty="0"/>
              <a:t>source security group</a:t>
            </a:r>
            <a:r>
              <a:rPr lang="en-GB" sz="1400" dirty="0"/>
              <a:t>. If the user wants to allow traffic only from ELB, he should remove all the rules set for the other requests and open the port only for the ELB source security group</a:t>
            </a:r>
            <a:r>
              <a:rPr lang="en-GB" sz="1400" dirty="0" smtClean="0"/>
              <a:t>.</a:t>
            </a:r>
          </a:p>
          <a:p>
            <a:r>
              <a:rPr lang="en-GB" sz="1400" dirty="0"/>
              <a:t>The user can specify a maximum time of </a:t>
            </a:r>
            <a:r>
              <a:rPr lang="en-GB" sz="1400" b="1" dirty="0"/>
              <a:t>3600 seconds (1 hour) </a:t>
            </a:r>
            <a:r>
              <a:rPr lang="en-GB" sz="1400" dirty="0"/>
              <a:t>for the load balancer to keep the connections alive before reporting the instance as deregistered. </a:t>
            </a:r>
            <a:endParaRPr lang="en-GB" sz="1400" b="1" dirty="0" smtClean="0"/>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58</a:t>
            </a:fld>
            <a:endParaRPr lang="en-US"/>
          </a:p>
        </p:txBody>
      </p:sp>
    </p:spTree>
    <p:extLst>
      <p:ext uri="{BB962C8B-B14F-4D97-AF65-F5344CB8AC3E}">
        <p14:creationId xmlns:p14="http://schemas.microsoft.com/office/powerpoint/2010/main" val="106343298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ELB</a:t>
            </a:r>
            <a:endParaRPr lang="en-US" dirty="0"/>
          </a:p>
        </p:txBody>
      </p:sp>
      <p:sp>
        <p:nvSpPr>
          <p:cNvPr id="3" name="Content Placeholder 2"/>
          <p:cNvSpPr>
            <a:spLocks noGrp="1"/>
          </p:cNvSpPr>
          <p:nvPr>
            <p:ph idx="1"/>
          </p:nvPr>
        </p:nvSpPr>
        <p:spPr/>
        <p:txBody>
          <a:bodyPr>
            <a:normAutofit/>
          </a:bodyPr>
          <a:lstStyle/>
          <a:p>
            <a:r>
              <a:rPr lang="en-GB" sz="1400" dirty="0"/>
              <a:t>Elastic Load Balancing uses a Secure Socket Layer (SSL) negotiation configuration which is known as a </a:t>
            </a:r>
            <a:r>
              <a:rPr lang="en-GB" sz="1400" b="1" dirty="0">
                <a:solidFill>
                  <a:srgbClr val="FF0000"/>
                </a:solidFill>
              </a:rPr>
              <a:t>Security Policy</a:t>
            </a:r>
            <a:r>
              <a:rPr lang="en-GB" sz="1400" dirty="0"/>
              <a:t>. It is used to negotiate the SSL connections between a client and the load balancer. When client is requesting ELB DNS over SSL and if the load balancer is configured to support the </a:t>
            </a:r>
            <a:r>
              <a:rPr lang="en-GB" sz="1400" b="1" dirty="0">
                <a:solidFill>
                  <a:srgbClr val="FF0000"/>
                </a:solidFill>
              </a:rPr>
              <a:t>Server Order Preference</a:t>
            </a:r>
            <a:r>
              <a:rPr lang="en-GB" sz="1400" dirty="0"/>
              <a:t>, then the load balancer gets to select the first cipher in its list that matches any one of the ciphers in the client's list. Server Order Preference ensures that the load balancer determines which cipher is used for the SSL connection</a:t>
            </a:r>
            <a:r>
              <a:rPr lang="en-GB" sz="1400" dirty="0" smtClean="0"/>
              <a:t>.</a:t>
            </a:r>
          </a:p>
          <a:p>
            <a:r>
              <a:rPr lang="en-GB" sz="1400" dirty="0"/>
              <a:t>Elastic Load Balancing uses a Secure Socket Layer (SSL) negotiation configuration which is known as a Security Policy. It is used to negotiate the SSL connections between a client and the load balancer. Elastic Load Balancing supports the following versions of the SSL protocol:</a:t>
            </a:r>
          </a:p>
          <a:p>
            <a:pPr lvl="1">
              <a:buFont typeface="Wingdings" panose="05000000000000000000" pitchFamily="2" charset="2"/>
              <a:buChar char="Ø"/>
            </a:pPr>
            <a:r>
              <a:rPr lang="en-GB" sz="1400" dirty="0"/>
              <a:t>TLS 1.2</a:t>
            </a:r>
          </a:p>
          <a:p>
            <a:pPr lvl="1">
              <a:buFont typeface="Wingdings" panose="05000000000000000000" pitchFamily="2" charset="2"/>
              <a:buChar char="Ø"/>
            </a:pPr>
            <a:r>
              <a:rPr lang="en-GB" sz="1400" dirty="0"/>
              <a:t>TLS 1.1</a:t>
            </a:r>
          </a:p>
          <a:p>
            <a:pPr lvl="1">
              <a:buFont typeface="Wingdings" panose="05000000000000000000" pitchFamily="2" charset="2"/>
              <a:buChar char="Ø"/>
            </a:pPr>
            <a:r>
              <a:rPr lang="en-GB" sz="1400" dirty="0"/>
              <a:t>TLS 1.0</a:t>
            </a:r>
          </a:p>
          <a:p>
            <a:pPr lvl="1">
              <a:buFont typeface="Wingdings" panose="05000000000000000000" pitchFamily="2" charset="2"/>
              <a:buChar char="Ø"/>
            </a:pPr>
            <a:r>
              <a:rPr lang="en-GB" sz="1400" dirty="0"/>
              <a:t>SSL </a:t>
            </a:r>
            <a:r>
              <a:rPr lang="en-GB" sz="1400" dirty="0" smtClean="0"/>
              <a:t>3.0</a:t>
            </a:r>
          </a:p>
          <a:p>
            <a:r>
              <a:rPr lang="en-GB" sz="1400" dirty="0" smtClean="0"/>
              <a:t>ELB helps to deliver </a:t>
            </a:r>
            <a:r>
              <a:rPr lang="en-GB" sz="1400" b="1" dirty="0" err="1" smtClean="0"/>
              <a:t>stateful</a:t>
            </a:r>
            <a:r>
              <a:rPr lang="en-GB" sz="1400" dirty="0" smtClean="0"/>
              <a:t> services</a:t>
            </a:r>
          </a:p>
          <a:p>
            <a:r>
              <a:rPr lang="en-GB" sz="1400" b="1" dirty="0" smtClean="0"/>
              <a:t>Controller service </a:t>
            </a:r>
            <a:r>
              <a:rPr lang="en-GB" sz="1400" dirty="0" smtClean="0"/>
              <a:t>is responsible for monitoring the Load Balancers</a:t>
            </a:r>
          </a:p>
          <a:p>
            <a:r>
              <a:rPr lang="en-GB" sz="1400" dirty="0"/>
              <a:t>The SSL and TLS protocols use an </a:t>
            </a:r>
            <a:r>
              <a:rPr lang="en-GB" sz="1400" b="1" dirty="0"/>
              <a:t>X.509 certificate</a:t>
            </a:r>
            <a:r>
              <a:rPr lang="en-GB" sz="1400" dirty="0"/>
              <a:t> (SSL/TLS server certificate) to authenticate both the client and the back-end </a:t>
            </a:r>
            <a:r>
              <a:rPr lang="en-GB" sz="1400" dirty="0" smtClean="0"/>
              <a:t>application</a:t>
            </a:r>
          </a:p>
          <a:p>
            <a:r>
              <a:rPr lang="en-GB" sz="1400" dirty="0" smtClean="0"/>
              <a:t>ELB </a:t>
            </a:r>
            <a:r>
              <a:rPr lang="en-GB" sz="1400" b="1" dirty="0" smtClean="0">
                <a:solidFill>
                  <a:srgbClr val="FF0000"/>
                </a:solidFill>
              </a:rPr>
              <a:t>can’t have multiple SSL certificates </a:t>
            </a:r>
            <a:r>
              <a:rPr lang="en-GB" sz="1400" dirty="0" smtClean="0"/>
              <a:t>on load balancer</a:t>
            </a:r>
            <a:endParaRPr lang="en-GB" sz="1400" dirty="0"/>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59</a:t>
            </a:fld>
            <a:endParaRPr lang="en-US"/>
          </a:p>
        </p:txBody>
      </p:sp>
    </p:spTree>
    <p:extLst>
      <p:ext uri="{BB962C8B-B14F-4D97-AF65-F5344CB8AC3E}">
        <p14:creationId xmlns:p14="http://schemas.microsoft.com/office/powerpoint/2010/main" val="39295901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a:t>
            </a:r>
            <a:endParaRPr lang="en-US" dirty="0"/>
          </a:p>
        </p:txBody>
      </p:sp>
      <p:sp>
        <p:nvSpPr>
          <p:cNvPr id="3" name="Content Placeholder 2"/>
          <p:cNvSpPr>
            <a:spLocks noGrp="1"/>
          </p:cNvSpPr>
          <p:nvPr>
            <p:ph idx="1"/>
          </p:nvPr>
        </p:nvSpPr>
        <p:spPr/>
        <p:txBody>
          <a:bodyPr>
            <a:normAutofit/>
          </a:bodyPr>
          <a:lstStyle/>
          <a:p>
            <a:r>
              <a:rPr lang="en-GB" sz="1400" dirty="0"/>
              <a:t>The default limit for </a:t>
            </a:r>
            <a:r>
              <a:rPr lang="en-GB" sz="1400" b="1" dirty="0"/>
              <a:t>NAT gateways per Availability Zone is 5</a:t>
            </a:r>
            <a:r>
              <a:rPr lang="en-GB" sz="1400" dirty="0"/>
              <a:t>. A NAT gateway in the pending, active, or deleting state counts against your </a:t>
            </a:r>
            <a:r>
              <a:rPr lang="en-GB" sz="1400" dirty="0" smtClean="0"/>
              <a:t>limit.</a:t>
            </a:r>
          </a:p>
          <a:p>
            <a:r>
              <a:rPr lang="en-GB" sz="1400" dirty="0"/>
              <a:t>When the user launches an instance which is </a:t>
            </a:r>
            <a:r>
              <a:rPr lang="en-GB" sz="1400" b="1" dirty="0"/>
              <a:t>not a part of the non-default subnet</a:t>
            </a:r>
            <a:r>
              <a:rPr lang="en-GB" sz="1400" dirty="0"/>
              <a:t>, it will only have a private IP assigned to it. The instances part of a subnet can communicate with each other but cannot communicate over the internet or to the AWS services, such as RDS / </a:t>
            </a:r>
            <a:r>
              <a:rPr lang="en-GB" sz="1400" dirty="0" smtClean="0"/>
              <a:t>S3</a:t>
            </a:r>
            <a:endParaRPr lang="en-GB" sz="1400" dirty="0"/>
          </a:p>
          <a:p>
            <a:r>
              <a:rPr lang="en-GB" sz="1400" dirty="0" smtClean="0"/>
              <a:t>When a NAT instance is available, this route will mostly be present to allow internet access. </a:t>
            </a:r>
            <a:r>
              <a:rPr lang="en-GB" sz="1400" b="1" dirty="0" smtClean="0"/>
              <a:t>Destination</a:t>
            </a:r>
            <a:r>
              <a:rPr lang="en-GB" sz="1400" b="1" dirty="0"/>
              <a:t>: 0.0.0.0/0 &amp; Target: i-123456 (To route all internet traffic to the NAT Instance</a:t>
            </a:r>
            <a:r>
              <a:rPr lang="en-GB" sz="1400" b="1" dirty="0" smtClean="0"/>
              <a:t>)</a:t>
            </a:r>
          </a:p>
          <a:p>
            <a:r>
              <a:rPr lang="en-GB" sz="1400" dirty="0"/>
              <a:t>A user can create a subnet with VPC and launch instances inside that subnet. When the user is launching an instance he needs to select an option which attaches a public IP to the instance. If the user has not selected the option to attach the public IP then it will only have a private IP when launched. The user cannot connect to the instance from the internet. </a:t>
            </a:r>
            <a:r>
              <a:rPr lang="en-GB" sz="1400" b="1" dirty="0"/>
              <a:t>If the user wants an elastic IP to connect to the instance from the internet he should create an internet gateway and assign an elastic IP to instance</a:t>
            </a:r>
            <a:r>
              <a:rPr lang="en-GB" sz="1400" b="1" dirty="0" smtClean="0"/>
              <a:t>.</a:t>
            </a:r>
          </a:p>
          <a:p>
            <a:r>
              <a:rPr lang="en-GB" sz="1400" dirty="0" smtClean="0"/>
              <a:t>The default number of </a:t>
            </a:r>
            <a:r>
              <a:rPr lang="en-GB" sz="1400" b="1" dirty="0" smtClean="0">
                <a:solidFill>
                  <a:srgbClr val="FF0000"/>
                </a:solidFill>
              </a:rPr>
              <a:t>subnets per VPC is 200</a:t>
            </a:r>
            <a:endParaRPr lang="en-GB" sz="1400" b="1" dirty="0">
              <a:solidFill>
                <a:srgbClr val="FF0000"/>
              </a:solidFill>
            </a:endParaRPr>
          </a:p>
          <a:p>
            <a:endParaRPr lang="en-GB" sz="1400" dirty="0" smtClean="0"/>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6</a:t>
            </a:fld>
            <a:endParaRPr lang="en-US"/>
          </a:p>
        </p:txBody>
      </p:sp>
    </p:spTree>
    <p:extLst>
      <p:ext uri="{BB962C8B-B14F-4D97-AF65-F5344CB8AC3E}">
        <p14:creationId xmlns:p14="http://schemas.microsoft.com/office/powerpoint/2010/main" val="311964522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ELB -Failover</a:t>
            </a:r>
            <a:endParaRPr lang="en-US" dirty="0"/>
          </a:p>
        </p:txBody>
      </p:sp>
      <p:sp>
        <p:nvSpPr>
          <p:cNvPr id="3" name="Content Placeholder 2"/>
          <p:cNvSpPr>
            <a:spLocks noGrp="1"/>
          </p:cNvSpPr>
          <p:nvPr>
            <p:ph idx="1"/>
          </p:nvPr>
        </p:nvSpPr>
        <p:spPr/>
        <p:txBody>
          <a:bodyPr>
            <a:normAutofit/>
          </a:bodyPr>
          <a:lstStyle/>
          <a:p>
            <a:r>
              <a:rPr lang="en-GB" sz="1400" dirty="0"/>
              <a:t>You have the option of either using an Elastic Load Balancer or multiple Elastic IP addresses and configuring DNS failover with health checks using route 53. You </a:t>
            </a:r>
            <a:r>
              <a:rPr lang="en-GB" sz="1400" b="1" dirty="0">
                <a:solidFill>
                  <a:srgbClr val="FF0000"/>
                </a:solidFill>
              </a:rPr>
              <a:t>cannot configure a Route53 A </a:t>
            </a:r>
            <a:r>
              <a:rPr lang="en-GB" sz="1400" dirty="0"/>
              <a:t>record that points to an ELB and </a:t>
            </a:r>
            <a:r>
              <a:rPr lang="en-GB" sz="1400" b="1" dirty="0">
                <a:solidFill>
                  <a:srgbClr val="FF0000"/>
                </a:solidFill>
              </a:rPr>
              <a:t>you can’t use a NAT as a makeshift Load Balancer</a:t>
            </a:r>
            <a:r>
              <a:rPr lang="en-GB" sz="1400" dirty="0"/>
              <a:t>.</a:t>
            </a:r>
          </a:p>
        </p:txBody>
      </p:sp>
      <p:sp>
        <p:nvSpPr>
          <p:cNvPr id="4" name="Slide Number Placeholder 3"/>
          <p:cNvSpPr>
            <a:spLocks noGrp="1"/>
          </p:cNvSpPr>
          <p:nvPr>
            <p:ph type="sldNum" sz="quarter" idx="12"/>
          </p:nvPr>
        </p:nvSpPr>
        <p:spPr/>
        <p:txBody>
          <a:bodyPr/>
          <a:lstStyle/>
          <a:p>
            <a:fld id="{CF3BE448-F768-4AC5-8094-8F17F27BA907}" type="slidenum">
              <a:rPr lang="en-US" smtClean="0"/>
              <a:t>60</a:t>
            </a:fld>
            <a:endParaRPr lang="en-US"/>
          </a:p>
        </p:txBody>
      </p:sp>
    </p:spTree>
    <p:extLst>
      <p:ext uri="{BB962C8B-B14F-4D97-AF65-F5344CB8AC3E}">
        <p14:creationId xmlns:p14="http://schemas.microsoft.com/office/powerpoint/2010/main" val="400349307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a:t>
            </a:r>
            <a:endParaRPr lang="en-US" dirty="0"/>
          </a:p>
        </p:txBody>
      </p:sp>
      <p:sp>
        <p:nvSpPr>
          <p:cNvPr id="3" name="Content Placeholder 2"/>
          <p:cNvSpPr>
            <a:spLocks noGrp="1"/>
          </p:cNvSpPr>
          <p:nvPr>
            <p:ph idx="1"/>
          </p:nvPr>
        </p:nvSpPr>
        <p:spPr/>
        <p:txBody>
          <a:bodyPr>
            <a:normAutofit/>
          </a:bodyPr>
          <a:lstStyle/>
          <a:p>
            <a:r>
              <a:rPr lang="en-GB" sz="1400" dirty="0"/>
              <a:t>By default, Amazon EBS </a:t>
            </a:r>
            <a:r>
              <a:rPr lang="en-GB" sz="1400" b="1" dirty="0">
                <a:solidFill>
                  <a:srgbClr val="FF0000"/>
                </a:solidFill>
              </a:rPr>
              <a:t>root</a:t>
            </a:r>
            <a:r>
              <a:rPr lang="en-GB" sz="1400" dirty="0">
                <a:solidFill>
                  <a:srgbClr val="FF0000"/>
                </a:solidFill>
              </a:rPr>
              <a:t> </a:t>
            </a:r>
            <a:r>
              <a:rPr lang="en-GB" sz="1400" dirty="0"/>
              <a:t>device volumes are </a:t>
            </a:r>
            <a:r>
              <a:rPr lang="en-GB" sz="1400" b="1" dirty="0">
                <a:solidFill>
                  <a:srgbClr val="FF0000"/>
                </a:solidFill>
              </a:rPr>
              <a:t>automatically deleted </a:t>
            </a:r>
            <a:r>
              <a:rPr lang="en-GB" sz="1400" dirty="0"/>
              <a:t>when the instance </a:t>
            </a:r>
            <a:r>
              <a:rPr lang="en-GB" sz="1400" dirty="0" smtClean="0"/>
              <a:t>terminates</a:t>
            </a:r>
          </a:p>
          <a:p>
            <a:r>
              <a:rPr lang="en-GB" sz="1400" dirty="0"/>
              <a:t>Your existing software license is tied to physical cores and sockets.  Since AWS provides virtual instances, what option does AWS have for existing software licenses at hardware level</a:t>
            </a:r>
            <a:r>
              <a:rPr lang="en-GB" sz="1400" dirty="0" smtClean="0"/>
              <a:t>? Answer: Use dedicated </a:t>
            </a:r>
            <a:r>
              <a:rPr lang="en-GB" sz="1400" b="1" dirty="0" smtClean="0"/>
              <a:t>hosts</a:t>
            </a:r>
            <a:r>
              <a:rPr lang="en-GB" sz="1400" dirty="0" smtClean="0"/>
              <a:t> to obtain a single tenant hardware and use your license</a:t>
            </a:r>
          </a:p>
          <a:p>
            <a:r>
              <a:rPr lang="en-GB" sz="1400" dirty="0" smtClean="0"/>
              <a:t>Multiple EBS volumes can be attached to an instance. However, a volume can be associated with only one instance</a:t>
            </a:r>
          </a:p>
          <a:p>
            <a:r>
              <a:rPr lang="en-GB" sz="1400" b="1" dirty="0" smtClean="0"/>
              <a:t>Elastic File Store</a:t>
            </a:r>
            <a:r>
              <a:rPr lang="en-GB" sz="1400" dirty="0" smtClean="0"/>
              <a:t> </a:t>
            </a:r>
            <a:r>
              <a:rPr lang="en-GB" sz="1400" dirty="0"/>
              <a:t>supports one to thousands of Amazon EC2 instances connecting to a file system </a:t>
            </a:r>
            <a:r>
              <a:rPr lang="en-GB" sz="1400" dirty="0" smtClean="0"/>
              <a:t>concurrently</a:t>
            </a:r>
          </a:p>
          <a:p>
            <a:r>
              <a:rPr lang="en-GB" sz="1400" dirty="0" smtClean="0"/>
              <a:t>EBS </a:t>
            </a:r>
            <a:r>
              <a:rPr lang="en-GB" sz="1400" dirty="0"/>
              <a:t>offers seamless encryption of data volumes and </a:t>
            </a:r>
            <a:r>
              <a:rPr lang="en-GB" sz="1400" dirty="0" smtClean="0"/>
              <a:t>snapshots</a:t>
            </a:r>
            <a:endParaRPr lang="en-GB" sz="1400" dirty="0"/>
          </a:p>
          <a:p>
            <a:r>
              <a:rPr lang="en-GB" sz="1400" dirty="0" smtClean="0"/>
              <a:t>EBS stores redundant copies across single AZ zone in a region</a:t>
            </a:r>
          </a:p>
          <a:p>
            <a:r>
              <a:rPr lang="en-GB" sz="1400" dirty="0" smtClean="0"/>
              <a:t>EC2 </a:t>
            </a:r>
            <a:r>
              <a:rPr lang="en-GB" sz="1400" b="1" dirty="0" smtClean="0"/>
              <a:t>dedicated</a:t>
            </a:r>
            <a:r>
              <a:rPr lang="en-GB" sz="1400" dirty="0" smtClean="0"/>
              <a:t> hosting – Modes : </a:t>
            </a:r>
            <a:r>
              <a:rPr lang="en-GB" sz="1400" b="1" dirty="0" smtClean="0"/>
              <a:t>Dedicated and Host</a:t>
            </a:r>
          </a:p>
          <a:p>
            <a:r>
              <a:rPr lang="en-GB" sz="1400" b="1" dirty="0" smtClean="0">
                <a:hlinkClick r:id="rId2"/>
              </a:rPr>
              <a:t>http://169.254.169.254</a:t>
            </a:r>
            <a:r>
              <a:rPr lang="en-GB" sz="1400" b="1" dirty="0" smtClean="0"/>
              <a:t> – </a:t>
            </a:r>
            <a:r>
              <a:rPr lang="en-GB" sz="1400" dirty="0" smtClean="0"/>
              <a:t>IP address</a:t>
            </a:r>
            <a:r>
              <a:rPr lang="en-GB" sz="1400" b="1" dirty="0" smtClean="0"/>
              <a:t> </a:t>
            </a:r>
            <a:r>
              <a:rPr lang="en-GB" sz="1400" dirty="0" smtClean="0"/>
              <a:t>to retrieve instance metadata or user data</a:t>
            </a:r>
          </a:p>
          <a:p>
            <a:r>
              <a:rPr lang="en-GB" sz="1400" dirty="0" smtClean="0"/>
              <a:t>Possible to transfer a </a:t>
            </a:r>
            <a:r>
              <a:rPr lang="en-GB" sz="1400" b="1" dirty="0" smtClean="0"/>
              <a:t>reserved instance </a:t>
            </a:r>
            <a:r>
              <a:rPr lang="en-GB" sz="1400" dirty="0" smtClean="0"/>
              <a:t>from one AZ to another. </a:t>
            </a:r>
            <a:r>
              <a:rPr lang="en-GB" sz="1400" dirty="0"/>
              <a:t>There are </a:t>
            </a:r>
            <a:r>
              <a:rPr lang="en-GB" sz="1400" b="1" dirty="0"/>
              <a:t>20</a:t>
            </a:r>
            <a:r>
              <a:rPr lang="en-GB" sz="1400" dirty="0"/>
              <a:t> Reserved Instances per Availability Zone in each month</a:t>
            </a:r>
            <a:r>
              <a:rPr lang="en-GB" sz="1400" dirty="0" smtClean="0"/>
              <a:t>.</a:t>
            </a:r>
          </a:p>
          <a:p>
            <a:r>
              <a:rPr lang="en-GB" sz="1400" b="1" dirty="0" smtClean="0"/>
              <a:t>Partial upfront, All upfront and No upfront </a:t>
            </a:r>
            <a:r>
              <a:rPr lang="en-GB" sz="1400" dirty="0" smtClean="0"/>
              <a:t>– payment options are associated with Reserved Instances</a:t>
            </a:r>
          </a:p>
          <a:p>
            <a:r>
              <a:rPr lang="en-GB" sz="1400" dirty="0" smtClean="0"/>
              <a:t>Shuffle </a:t>
            </a:r>
            <a:r>
              <a:rPr lang="en-GB" sz="1400" dirty="0" err="1" smtClean="0"/>
              <a:t>Sharding</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61</a:t>
            </a:fld>
            <a:endParaRPr lang="en-US"/>
          </a:p>
        </p:txBody>
      </p:sp>
    </p:spTree>
    <p:extLst>
      <p:ext uri="{BB962C8B-B14F-4D97-AF65-F5344CB8AC3E}">
        <p14:creationId xmlns:p14="http://schemas.microsoft.com/office/powerpoint/2010/main" val="242391632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a:t>
            </a:r>
            <a:endParaRPr lang="en-US" dirty="0"/>
          </a:p>
        </p:txBody>
      </p:sp>
      <p:sp>
        <p:nvSpPr>
          <p:cNvPr id="3" name="Content Placeholder 2"/>
          <p:cNvSpPr>
            <a:spLocks noGrp="1"/>
          </p:cNvSpPr>
          <p:nvPr>
            <p:ph idx="1"/>
          </p:nvPr>
        </p:nvSpPr>
        <p:spPr/>
        <p:txBody>
          <a:bodyPr>
            <a:normAutofit/>
          </a:bodyPr>
          <a:lstStyle/>
          <a:p>
            <a:r>
              <a:rPr lang="en-GB" sz="1400" dirty="0"/>
              <a:t>Certain AWS resource types like Amazon EC2 instances, Amazon RDS DB instances, Amazon Elastic Block Store (Amazon EBS) volumes, etc., can be launched from a golden image: a snapshot of a particular state of that resource. When compared to the </a:t>
            </a:r>
            <a:r>
              <a:rPr lang="en-GB" sz="1400" b="1" dirty="0">
                <a:solidFill>
                  <a:srgbClr val="00B050"/>
                </a:solidFill>
              </a:rPr>
              <a:t>bootstrapping</a:t>
            </a:r>
            <a:r>
              <a:rPr lang="en-GB" sz="1400" dirty="0">
                <a:solidFill>
                  <a:srgbClr val="00B050"/>
                </a:solidFill>
              </a:rPr>
              <a:t> </a:t>
            </a:r>
            <a:r>
              <a:rPr lang="en-GB" sz="1400" dirty="0"/>
              <a:t>approach, a </a:t>
            </a:r>
            <a:r>
              <a:rPr lang="en-GB" sz="1400" b="1" dirty="0">
                <a:solidFill>
                  <a:srgbClr val="00B050"/>
                </a:solidFill>
              </a:rPr>
              <a:t>golden image</a:t>
            </a:r>
            <a:r>
              <a:rPr lang="en-GB" sz="1400" dirty="0"/>
              <a:t> results in faster start times and removes dependencies to configuration services or third-party repositories</a:t>
            </a:r>
            <a:r>
              <a:rPr lang="en-GB" sz="1400" dirty="0" smtClean="0"/>
              <a:t>.</a:t>
            </a:r>
          </a:p>
          <a:p>
            <a:r>
              <a:rPr lang="en-GB" sz="1400" b="1" dirty="0"/>
              <a:t>Amazon ENI</a:t>
            </a:r>
            <a:r>
              <a:rPr lang="en-GB" sz="1400" dirty="0"/>
              <a:t>, or an elastic network interface, is a virtual network interface that can be easily created, attached, and detached from any of your EC2 Instances within your VPC. </a:t>
            </a:r>
            <a:endParaRPr lang="en-GB" sz="1400" dirty="0" smtClean="0"/>
          </a:p>
          <a:p>
            <a:r>
              <a:rPr lang="en-GB" sz="1400" b="1" dirty="0"/>
              <a:t>T2 instances</a:t>
            </a:r>
            <a:r>
              <a:rPr lang="en-GB" sz="1400" dirty="0"/>
              <a:t> provide a baseline level of CPU performance with the ability to </a:t>
            </a:r>
            <a:r>
              <a:rPr lang="en-GB" sz="1400" b="1" dirty="0">
                <a:solidFill>
                  <a:srgbClr val="FF0000"/>
                </a:solidFill>
              </a:rPr>
              <a:t>burst above the baseline</a:t>
            </a:r>
            <a:r>
              <a:rPr lang="en-GB" sz="1400" dirty="0"/>
              <a:t>. T2 instances are for workloads that don’t use the full CPU often or consistently, but occasionally need to burst. T2 instances’ baseline performance and ability to burst are governed by CPU Credits. Each T2 instance receives CPU Credits continuously, the rate of which depends on the instance size</a:t>
            </a:r>
            <a:r>
              <a:rPr lang="en-GB" sz="1400" dirty="0" smtClean="0"/>
              <a:t>.</a:t>
            </a:r>
          </a:p>
          <a:p>
            <a:r>
              <a:rPr lang="en-GB" sz="1400" b="1" dirty="0"/>
              <a:t>i2.8xlarge</a:t>
            </a:r>
            <a:r>
              <a:rPr lang="en-GB" sz="1400" dirty="0"/>
              <a:t> EC2 instance type is a member of the </a:t>
            </a:r>
            <a:r>
              <a:rPr lang="en-GB" sz="1400" b="1" dirty="0"/>
              <a:t>storage optimized </a:t>
            </a:r>
            <a:r>
              <a:rPr lang="en-GB" sz="1400" dirty="0"/>
              <a:t>instance family. </a:t>
            </a:r>
            <a:endParaRPr lang="en-GB" sz="1400" dirty="0" smtClean="0"/>
          </a:p>
          <a:p>
            <a:r>
              <a:rPr lang="en-GB" sz="1400" b="1" dirty="0"/>
              <a:t>Micro instances </a:t>
            </a:r>
            <a:r>
              <a:rPr lang="en-GB" sz="1400" dirty="0"/>
              <a:t>have low network performance and storage capacity and are </a:t>
            </a:r>
            <a:r>
              <a:rPr lang="en-GB" sz="1400" b="1" dirty="0">
                <a:solidFill>
                  <a:srgbClr val="FF0000"/>
                </a:solidFill>
              </a:rPr>
              <a:t>no longer offered </a:t>
            </a:r>
            <a:r>
              <a:rPr lang="en-GB" sz="1400" dirty="0"/>
              <a:t>as a current generation instance type</a:t>
            </a:r>
            <a:r>
              <a:rPr lang="en-GB" sz="1400" dirty="0" smtClean="0"/>
              <a:t>.</a:t>
            </a:r>
          </a:p>
          <a:p>
            <a:r>
              <a:rPr lang="en-GB" sz="1400" b="1" dirty="0" smtClean="0"/>
              <a:t>XEN</a:t>
            </a:r>
            <a:r>
              <a:rPr lang="en-GB" sz="1400" dirty="0" smtClean="0"/>
              <a:t> is the underlying Hypervisor for EC2</a:t>
            </a:r>
          </a:p>
          <a:p>
            <a:r>
              <a:rPr lang="en-GB" sz="1400" b="1" dirty="0"/>
              <a:t>Reservation IDs </a:t>
            </a:r>
            <a:r>
              <a:rPr lang="en-GB" sz="1400" dirty="0"/>
              <a:t>apply to all instances, and are different from Reserved Instances. Every instance launched by EC2 has a reservation ID.</a:t>
            </a:r>
          </a:p>
        </p:txBody>
      </p:sp>
      <p:sp>
        <p:nvSpPr>
          <p:cNvPr id="4" name="Slide Number Placeholder 3"/>
          <p:cNvSpPr>
            <a:spLocks noGrp="1"/>
          </p:cNvSpPr>
          <p:nvPr>
            <p:ph type="sldNum" sz="quarter" idx="12"/>
          </p:nvPr>
        </p:nvSpPr>
        <p:spPr/>
        <p:txBody>
          <a:bodyPr/>
          <a:lstStyle/>
          <a:p>
            <a:fld id="{CF3BE448-F768-4AC5-8094-8F17F27BA907}" type="slidenum">
              <a:rPr lang="en-US" smtClean="0"/>
              <a:t>62</a:t>
            </a:fld>
            <a:endParaRPr lang="en-US"/>
          </a:p>
        </p:txBody>
      </p:sp>
    </p:spTree>
    <p:extLst>
      <p:ext uri="{BB962C8B-B14F-4D97-AF65-F5344CB8AC3E}">
        <p14:creationId xmlns:p14="http://schemas.microsoft.com/office/powerpoint/2010/main" val="15328882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a:t>
            </a:r>
            <a:endParaRPr lang="en-US" dirty="0"/>
          </a:p>
        </p:txBody>
      </p:sp>
      <p:sp>
        <p:nvSpPr>
          <p:cNvPr id="3" name="Content Placeholder 2"/>
          <p:cNvSpPr>
            <a:spLocks noGrp="1"/>
          </p:cNvSpPr>
          <p:nvPr>
            <p:ph idx="1"/>
          </p:nvPr>
        </p:nvSpPr>
        <p:spPr/>
        <p:txBody>
          <a:bodyPr>
            <a:normAutofit/>
          </a:bodyPr>
          <a:lstStyle/>
          <a:p>
            <a:r>
              <a:rPr lang="en-GB" sz="1400" dirty="0" smtClean="0"/>
              <a:t>For </a:t>
            </a:r>
            <a:r>
              <a:rPr lang="en-GB" sz="1400" dirty="0"/>
              <a:t>stream-based services, AWS Lambda calculates the request rate as follow:</a:t>
            </a:r>
          </a:p>
          <a:p>
            <a:pPr marL="0" indent="0">
              <a:buNone/>
            </a:pPr>
            <a:r>
              <a:rPr lang="en-GB" sz="1400" dirty="0" smtClean="0"/>
              <a:t>	request </a:t>
            </a:r>
            <a:r>
              <a:rPr lang="en-GB" sz="1400" dirty="0"/>
              <a:t>rate = number of concurrent executions / function </a:t>
            </a:r>
            <a:r>
              <a:rPr lang="en-GB" sz="1400" dirty="0" smtClean="0"/>
              <a:t>duration</a:t>
            </a:r>
          </a:p>
          <a:p>
            <a:r>
              <a:rPr lang="en-GB" sz="1400" dirty="0"/>
              <a:t>If the organization keeps copying data to S3 it will take a much longer time to recovery and may not fit the </a:t>
            </a:r>
            <a:r>
              <a:rPr lang="en-GB" sz="1400" b="1" dirty="0"/>
              <a:t>warm standby </a:t>
            </a:r>
            <a:r>
              <a:rPr lang="en-GB" sz="1400" b="1" dirty="0" smtClean="0"/>
              <a:t>solution</a:t>
            </a:r>
          </a:p>
          <a:p>
            <a:r>
              <a:rPr lang="en-GB" sz="1400" b="1" dirty="0"/>
              <a:t>Proactive Cyclic Scaling </a:t>
            </a:r>
            <a:r>
              <a:rPr lang="en-GB" sz="1400" dirty="0"/>
              <a:t>allows you to scale during the desired time window</a:t>
            </a:r>
            <a:r>
              <a:rPr lang="en-GB" sz="1400" dirty="0" smtClean="0"/>
              <a:t>.</a:t>
            </a:r>
          </a:p>
          <a:p>
            <a:r>
              <a:rPr lang="en-GB" sz="1400" dirty="0"/>
              <a:t>The Public IP address is not managed on the instance: It is, instead, an alias applied as a network address translation of the Private IP </a:t>
            </a:r>
            <a:r>
              <a:rPr lang="en-GB" sz="1400" dirty="0" smtClean="0"/>
              <a:t>address</a:t>
            </a:r>
            <a:r>
              <a:rPr lang="en-GB" sz="1400" dirty="0"/>
              <a:t> </a:t>
            </a:r>
            <a:endParaRPr lang="en-GB" sz="1400" dirty="0" smtClean="0"/>
          </a:p>
          <a:p>
            <a:r>
              <a:rPr lang="en-GB" sz="1400" dirty="0" smtClean="0"/>
              <a:t>Command </a:t>
            </a:r>
            <a:r>
              <a:rPr lang="en-GB" sz="1400" b="1" dirty="0" smtClean="0"/>
              <a:t>ec2-create-vpc – </a:t>
            </a:r>
            <a:r>
              <a:rPr lang="en-GB" sz="1400" dirty="0" smtClean="0"/>
              <a:t>Create VPC with specified CIDR block</a:t>
            </a:r>
            <a:endParaRPr lang="en-GB" sz="1400" b="1" dirty="0"/>
          </a:p>
          <a:p>
            <a:pPr marL="0" indent="0">
              <a:buNone/>
            </a:pPr>
            <a:endParaRPr lang="en-GB" sz="1400" dirty="0"/>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63</a:t>
            </a:fld>
            <a:endParaRPr lang="en-US"/>
          </a:p>
        </p:txBody>
      </p:sp>
    </p:spTree>
    <p:extLst>
      <p:ext uri="{BB962C8B-B14F-4D97-AF65-F5344CB8AC3E}">
        <p14:creationId xmlns:p14="http://schemas.microsoft.com/office/powerpoint/2010/main" val="284052537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 Dedicated Instance</a:t>
            </a:r>
            <a:endParaRPr lang="en-US" dirty="0"/>
          </a:p>
        </p:txBody>
      </p:sp>
      <p:sp>
        <p:nvSpPr>
          <p:cNvPr id="3" name="Content Placeholder 2"/>
          <p:cNvSpPr>
            <a:spLocks noGrp="1"/>
          </p:cNvSpPr>
          <p:nvPr>
            <p:ph idx="1"/>
          </p:nvPr>
        </p:nvSpPr>
        <p:spPr/>
        <p:txBody>
          <a:bodyPr>
            <a:normAutofit/>
          </a:bodyPr>
          <a:lstStyle/>
          <a:p>
            <a:r>
              <a:rPr lang="en-GB" sz="1400" dirty="0"/>
              <a:t>Dedicated instances are Amazon EC2 instances that run in a virtual private cloud (VPC) on hardware that's dedicated to a </a:t>
            </a:r>
            <a:r>
              <a:rPr lang="en-GB" sz="1400" b="1" dirty="0"/>
              <a:t>single customer</a:t>
            </a:r>
            <a:r>
              <a:rPr lang="en-GB" sz="1400" dirty="0" smtClean="0"/>
              <a:t>. The dedicated instances </a:t>
            </a:r>
            <a:r>
              <a:rPr lang="en-GB" sz="1400" dirty="0" smtClean="0">
                <a:solidFill>
                  <a:srgbClr val="FF0000"/>
                </a:solidFill>
              </a:rPr>
              <a:t>cannot have RDS installed</a:t>
            </a:r>
            <a:r>
              <a:rPr lang="en-GB" sz="1400" dirty="0" smtClean="0"/>
              <a:t>. You can have </a:t>
            </a:r>
            <a:r>
              <a:rPr lang="en-GB" sz="1400" dirty="0" smtClean="0">
                <a:solidFill>
                  <a:srgbClr val="FF0000"/>
                </a:solidFill>
              </a:rPr>
              <a:t>some reserved instances </a:t>
            </a:r>
            <a:r>
              <a:rPr lang="en-GB" sz="1400" dirty="0" smtClean="0"/>
              <a:t>in dedicated instances.</a:t>
            </a:r>
          </a:p>
          <a:p>
            <a:pPr marL="0" indent="0">
              <a:buNone/>
            </a:pPr>
            <a:endParaRPr lang="en-GB" sz="1400" dirty="0"/>
          </a:p>
          <a:p>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64</a:t>
            </a:fld>
            <a:endParaRPr lang="en-US"/>
          </a:p>
        </p:txBody>
      </p:sp>
    </p:spTree>
    <p:extLst>
      <p:ext uri="{BB962C8B-B14F-4D97-AF65-F5344CB8AC3E}">
        <p14:creationId xmlns:p14="http://schemas.microsoft.com/office/powerpoint/2010/main" val="227055829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 Tenancy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66741298"/>
              </p:ext>
            </p:extLst>
          </p:nvPr>
        </p:nvGraphicFramePr>
        <p:xfrm>
          <a:off x="683568" y="1844824"/>
          <a:ext cx="7643192" cy="3851910"/>
        </p:xfrm>
        <a:graphic>
          <a:graphicData uri="http://schemas.openxmlformats.org/drawingml/2006/table">
            <a:tbl>
              <a:tblPr/>
              <a:tblGrid>
                <a:gridCol w="3821596"/>
                <a:gridCol w="3821596"/>
              </a:tblGrid>
              <a:tr h="285764">
                <a:tc>
                  <a:txBody>
                    <a:bodyPr/>
                    <a:lstStyle/>
                    <a:p>
                      <a:pPr algn="l" fontAlgn="t"/>
                      <a:r>
                        <a:rPr lang="en-GB" b="1" dirty="0">
                          <a:solidFill>
                            <a:srgbClr val="333333"/>
                          </a:solidFill>
                          <a:effectLst/>
                        </a:rPr>
                        <a:t>Value</a:t>
                      </a:r>
                    </a:p>
                  </a:txBody>
                  <a:tcPr marL="47625" marR="47625" marT="47625" marB="47625">
                    <a:lnL w="9525" cap="flat" cmpd="sng" algn="ctr">
                      <a:solidFill>
                        <a:srgbClr val="205D69"/>
                      </a:solidFill>
                      <a:prstDash val="solid"/>
                      <a:round/>
                      <a:headEnd type="none" w="med" len="med"/>
                      <a:tailEnd type="none" w="med" len="med"/>
                    </a:lnL>
                    <a:lnR w="9525" cap="flat" cmpd="sng" algn="ctr">
                      <a:solidFill>
                        <a:srgbClr val="C09C68"/>
                      </a:solidFill>
                      <a:prstDash val="solid"/>
                      <a:round/>
                      <a:headEnd type="none" w="med" len="med"/>
                      <a:tailEnd type="none" w="med" len="med"/>
                    </a:lnR>
                    <a:lnT w="9525" cap="flat" cmpd="sng" algn="ctr">
                      <a:solidFill>
                        <a:srgbClr val="509D68"/>
                      </a:solidFill>
                      <a:prstDash val="solid"/>
                      <a:round/>
                      <a:headEnd type="none" w="med" len="med"/>
                      <a:tailEnd type="none" w="med" len="med"/>
                    </a:lnT>
                    <a:lnB w="9525" cap="flat" cmpd="sng" algn="ctr">
                      <a:solidFill>
                        <a:srgbClr val="40C86A"/>
                      </a:solidFill>
                      <a:prstDash val="solid"/>
                      <a:round/>
                      <a:headEnd type="none" w="med" len="med"/>
                      <a:tailEnd type="none" w="med" len="med"/>
                    </a:lnB>
                    <a:solidFill>
                      <a:srgbClr val="EEEEEE"/>
                    </a:solidFill>
                  </a:tcPr>
                </a:tc>
                <a:tc>
                  <a:txBody>
                    <a:bodyPr/>
                    <a:lstStyle/>
                    <a:p>
                      <a:pPr algn="l" fontAlgn="t"/>
                      <a:r>
                        <a:rPr lang="en-GB" b="1">
                          <a:solidFill>
                            <a:srgbClr val="333333"/>
                          </a:solidFill>
                          <a:effectLst/>
                        </a:rPr>
                        <a:t>Description</a:t>
                      </a:r>
                    </a:p>
                  </a:txBody>
                  <a:tcPr marL="47625" marR="47625" marT="47625" marB="47625">
                    <a:lnL w="9525" cap="flat" cmpd="sng" algn="ctr">
                      <a:solidFill>
                        <a:srgbClr val="C09C68"/>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F05C69"/>
                      </a:solidFill>
                      <a:prstDash val="solid"/>
                      <a:round/>
                      <a:headEnd type="none" w="med" len="med"/>
                      <a:tailEnd type="none" w="med" len="med"/>
                    </a:lnT>
                    <a:lnB w="9525" cap="flat" cmpd="sng" algn="ctr">
                      <a:solidFill>
                        <a:srgbClr val="C09C68"/>
                      </a:solidFill>
                      <a:prstDash val="solid"/>
                      <a:round/>
                      <a:headEnd type="none" w="med" len="med"/>
                      <a:tailEnd type="none" w="med" len="med"/>
                    </a:lnB>
                    <a:solidFill>
                      <a:srgbClr val="EEEEEE"/>
                    </a:solidFill>
                  </a:tcPr>
                </a:tc>
              </a:tr>
              <a:tr h="1430630">
                <a:tc>
                  <a:txBody>
                    <a:bodyPr/>
                    <a:lstStyle/>
                    <a:p>
                      <a:pPr fontAlgn="t"/>
                      <a:r>
                        <a:rPr lang="en-GB">
                          <a:solidFill>
                            <a:srgbClr val="444444"/>
                          </a:solidFill>
                          <a:effectLst/>
                          <a:latin typeface="Open Sans"/>
                        </a:rPr>
                        <a:t>default</a:t>
                      </a:r>
                    </a:p>
                  </a:txBody>
                  <a:tcPr marL="47625" marR="47625" marT="47625" marB="47625">
                    <a:lnL w="9525" cap="flat" cmpd="sng" algn="ctr">
                      <a:solidFill>
                        <a:srgbClr val="F0116B"/>
                      </a:solidFill>
                      <a:prstDash val="solid"/>
                      <a:round/>
                      <a:headEnd type="none" w="med" len="med"/>
                      <a:tailEnd type="none" w="med" len="med"/>
                    </a:lnL>
                    <a:lnR w="9525" cap="flat" cmpd="sng" algn="ctr">
                      <a:solidFill>
                        <a:srgbClr val="005D69"/>
                      </a:solidFill>
                      <a:prstDash val="solid"/>
                      <a:round/>
                      <a:headEnd type="none" w="med" len="med"/>
                      <a:tailEnd type="none" w="med" len="med"/>
                    </a:lnR>
                    <a:lnT w="9525" cap="flat" cmpd="sng" algn="ctr">
                      <a:solidFill>
                        <a:srgbClr val="40C86A"/>
                      </a:solidFill>
                      <a:prstDash val="solid"/>
                      <a:round/>
                      <a:headEnd type="none" w="med" len="med"/>
                      <a:tailEnd type="none" w="med" len="med"/>
                    </a:lnT>
                    <a:lnB w="9525" cap="flat" cmpd="sng" algn="ctr">
                      <a:solidFill>
                        <a:srgbClr val="40C86A"/>
                      </a:solidFill>
                      <a:prstDash val="solid"/>
                      <a:round/>
                      <a:headEnd type="none" w="med" len="med"/>
                      <a:tailEnd type="none" w="med" len="med"/>
                    </a:lnB>
                    <a:solidFill>
                      <a:srgbClr val="FFFFFF"/>
                    </a:solidFill>
                  </a:tcPr>
                </a:tc>
                <a:tc>
                  <a:txBody>
                    <a:bodyPr/>
                    <a:lstStyle/>
                    <a:p>
                      <a:pPr fontAlgn="t"/>
                      <a:r>
                        <a:rPr lang="en-GB" dirty="0">
                          <a:solidFill>
                            <a:srgbClr val="444444"/>
                          </a:solidFill>
                          <a:effectLst/>
                          <a:latin typeface="Open Sans"/>
                        </a:rPr>
                        <a:t>An instance launched into the VPC runs on shared hardware by default, unless you explicitly specify a different tenancy during instance launch.</a:t>
                      </a:r>
                    </a:p>
                  </a:txBody>
                  <a:tcPr marL="47625" marR="47625" marT="47625" marB="47625">
                    <a:lnL w="9525" cap="flat" cmpd="sng" algn="ctr">
                      <a:solidFill>
                        <a:srgbClr val="005D69"/>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09C68"/>
                      </a:solidFill>
                      <a:prstDash val="solid"/>
                      <a:round/>
                      <a:headEnd type="none" w="med" len="med"/>
                      <a:tailEnd type="none" w="med" len="med"/>
                    </a:lnT>
                    <a:lnB w="9525" cap="flat" cmpd="sng" algn="ctr">
                      <a:solidFill>
                        <a:srgbClr val="C09C68"/>
                      </a:solidFill>
                      <a:prstDash val="solid"/>
                      <a:round/>
                      <a:headEnd type="none" w="med" len="med"/>
                      <a:tailEnd type="none" w="med" len="med"/>
                    </a:lnB>
                    <a:solidFill>
                      <a:srgbClr val="FFFFFF"/>
                    </a:solidFill>
                  </a:tcPr>
                </a:tc>
              </a:tr>
              <a:tr h="1346333">
                <a:tc>
                  <a:txBody>
                    <a:bodyPr/>
                    <a:lstStyle/>
                    <a:p>
                      <a:pPr fontAlgn="t"/>
                      <a:r>
                        <a:rPr lang="en-GB" dirty="0">
                          <a:solidFill>
                            <a:srgbClr val="444444"/>
                          </a:solidFill>
                          <a:effectLst/>
                          <a:latin typeface="Open Sans"/>
                        </a:rPr>
                        <a:t>dedicated</a:t>
                      </a:r>
                    </a:p>
                  </a:txBody>
                  <a:tcPr marL="47625" marR="47625" marT="47625" marB="47625">
                    <a:lnL w="9525" cap="flat" cmpd="sng" algn="ctr">
                      <a:solidFill>
                        <a:srgbClr val="B0576A"/>
                      </a:solidFill>
                      <a:prstDash val="solid"/>
                      <a:round/>
                      <a:headEnd type="none" w="med" len="med"/>
                      <a:tailEnd type="none" w="med" len="med"/>
                    </a:lnL>
                    <a:lnR w="9525" cap="flat" cmpd="sng" algn="ctr">
                      <a:solidFill>
                        <a:srgbClr val="A09E68"/>
                      </a:solidFill>
                      <a:prstDash val="solid"/>
                      <a:round/>
                      <a:headEnd type="none" w="med" len="med"/>
                      <a:tailEnd type="none" w="med" len="med"/>
                    </a:lnR>
                    <a:lnT w="9525" cap="flat" cmpd="sng" algn="ctr">
                      <a:solidFill>
                        <a:srgbClr val="40C86A"/>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GB" dirty="0">
                          <a:solidFill>
                            <a:srgbClr val="444444"/>
                          </a:solidFill>
                          <a:effectLst/>
                          <a:latin typeface="Open Sans"/>
                        </a:rPr>
                        <a:t>An instance launched into the VPC is a Dedicated instance by default, unless you explicitly specify a tenancy of host during instance launch. You cannot specify a tenancy of default during instance launch.</a:t>
                      </a:r>
                    </a:p>
                  </a:txBody>
                  <a:tcPr marL="47625" marR="47625" marT="47625" marB="47625">
                    <a:lnL w="9525" cap="flat" cmpd="sng" algn="ctr">
                      <a:solidFill>
                        <a:srgbClr val="A09E68"/>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09C68"/>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bl>
          </a:graphicData>
        </a:graphic>
      </p:graphicFrame>
      <p:sp>
        <p:nvSpPr>
          <p:cNvPr id="3" name="Slide Number Placeholder 2"/>
          <p:cNvSpPr>
            <a:spLocks noGrp="1"/>
          </p:cNvSpPr>
          <p:nvPr>
            <p:ph type="sldNum" sz="quarter" idx="12"/>
          </p:nvPr>
        </p:nvSpPr>
        <p:spPr/>
        <p:txBody>
          <a:bodyPr/>
          <a:lstStyle/>
          <a:p>
            <a:fld id="{CF3BE448-F768-4AC5-8094-8F17F27BA907}" type="slidenum">
              <a:rPr lang="en-US" smtClean="0"/>
              <a:t>65</a:t>
            </a:fld>
            <a:endParaRPr lang="en-US"/>
          </a:p>
        </p:txBody>
      </p:sp>
    </p:spTree>
    <p:extLst>
      <p:ext uri="{BB962C8B-B14F-4D97-AF65-F5344CB8AC3E}">
        <p14:creationId xmlns:p14="http://schemas.microsoft.com/office/powerpoint/2010/main" val="257862358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 Tenancy</a:t>
            </a:r>
            <a:endParaRPr lang="en-US" dirty="0"/>
          </a:p>
        </p:txBody>
      </p:sp>
      <p:sp>
        <p:nvSpPr>
          <p:cNvPr id="3" name="Content Placeholder 2"/>
          <p:cNvSpPr>
            <a:spLocks noGrp="1"/>
          </p:cNvSpPr>
          <p:nvPr>
            <p:ph idx="1"/>
          </p:nvPr>
        </p:nvSpPr>
        <p:spPr/>
        <p:txBody>
          <a:bodyPr>
            <a:normAutofit/>
          </a:bodyPr>
          <a:lstStyle/>
          <a:p>
            <a:r>
              <a:rPr lang="en-GB" sz="1400" dirty="0" smtClean="0"/>
              <a:t>Three tenancies – default, host and dedicated</a:t>
            </a:r>
          </a:p>
          <a:p>
            <a:r>
              <a:rPr lang="en-GB" sz="1400" dirty="0" smtClean="0"/>
              <a:t>Instances launched in dedicated tenancy cannot be changed to default. However, it can be changed to </a:t>
            </a:r>
            <a:r>
              <a:rPr lang="en-GB" sz="1400" b="1" dirty="0" smtClean="0"/>
              <a:t>host</a:t>
            </a:r>
            <a:r>
              <a:rPr lang="en-GB" sz="1400" dirty="0" smtClean="0"/>
              <a:t>.</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66</a:t>
            </a:fld>
            <a:endParaRPr lang="en-US"/>
          </a:p>
        </p:txBody>
      </p:sp>
    </p:spTree>
    <p:extLst>
      <p:ext uri="{BB962C8B-B14F-4D97-AF65-F5344CB8AC3E}">
        <p14:creationId xmlns:p14="http://schemas.microsoft.com/office/powerpoint/2010/main" val="188719446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 Public IP address</a:t>
            </a:r>
            <a:endParaRPr lang="en-US" dirty="0"/>
          </a:p>
        </p:txBody>
      </p:sp>
      <p:sp>
        <p:nvSpPr>
          <p:cNvPr id="3" name="Content Placeholder 2"/>
          <p:cNvSpPr>
            <a:spLocks noGrp="1"/>
          </p:cNvSpPr>
          <p:nvPr>
            <p:ph idx="1"/>
          </p:nvPr>
        </p:nvSpPr>
        <p:spPr/>
        <p:txBody>
          <a:bodyPr>
            <a:normAutofit/>
          </a:bodyPr>
          <a:lstStyle/>
          <a:p>
            <a:r>
              <a:rPr lang="en-GB" sz="1400" dirty="0"/>
              <a:t>The Public IP address is </a:t>
            </a:r>
            <a:r>
              <a:rPr lang="en-GB" sz="1400" b="1" dirty="0">
                <a:solidFill>
                  <a:srgbClr val="FF0000"/>
                </a:solidFill>
              </a:rPr>
              <a:t>not</a:t>
            </a:r>
            <a:r>
              <a:rPr lang="en-GB" sz="1400" dirty="0"/>
              <a:t> managed on the instance: It is, instead, an alias applied as a network address translation of the Private IP </a:t>
            </a:r>
            <a:r>
              <a:rPr lang="en-GB" sz="1400" dirty="0" smtClean="0"/>
              <a:t>address</a:t>
            </a:r>
          </a:p>
          <a:p>
            <a:r>
              <a:rPr lang="en-GB" sz="1400" dirty="0"/>
              <a:t>A public IP address is assigned to your instance from </a:t>
            </a:r>
            <a:r>
              <a:rPr lang="en-GB" sz="1400" b="1" dirty="0"/>
              <a:t>Amazon's pool of public IPv4 addresses</a:t>
            </a:r>
            <a:r>
              <a:rPr lang="en-GB" sz="1400" dirty="0"/>
              <a:t>, and is </a:t>
            </a:r>
            <a:r>
              <a:rPr lang="en-GB" sz="1400" b="1" dirty="0">
                <a:solidFill>
                  <a:srgbClr val="FF0000"/>
                </a:solidFill>
              </a:rPr>
              <a:t>not associated with your AWS account</a:t>
            </a:r>
            <a:r>
              <a:rPr lang="en-GB" sz="1400" dirty="0"/>
              <a:t>. When a public IP address is disassociated from your instance, it is released back into the public IPv4 address pool, and you cannot reuse </a:t>
            </a:r>
            <a:r>
              <a:rPr lang="en-GB" sz="1400" dirty="0" smtClean="0"/>
              <a:t>it</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67</a:t>
            </a:fld>
            <a:endParaRPr lang="en-US"/>
          </a:p>
        </p:txBody>
      </p:sp>
    </p:spTree>
    <p:extLst>
      <p:ext uri="{BB962C8B-B14F-4D97-AF65-F5344CB8AC3E}">
        <p14:creationId xmlns:p14="http://schemas.microsoft.com/office/powerpoint/2010/main" val="412226680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Instance – Meta Data</a:t>
            </a:r>
            <a:endParaRPr lang="en-US" dirty="0"/>
          </a:p>
        </p:txBody>
      </p:sp>
      <p:sp>
        <p:nvSpPr>
          <p:cNvPr id="3" name="Content Placeholder 2"/>
          <p:cNvSpPr>
            <a:spLocks noGrp="1"/>
          </p:cNvSpPr>
          <p:nvPr>
            <p:ph idx="1"/>
          </p:nvPr>
        </p:nvSpPr>
        <p:spPr/>
        <p:txBody>
          <a:bodyPr>
            <a:normAutofit/>
          </a:bodyPr>
          <a:lstStyle/>
          <a:p>
            <a:r>
              <a:rPr lang="en-GB" sz="1600" i="1" dirty="0"/>
              <a:t>Instance metadata</a:t>
            </a:r>
            <a:r>
              <a:rPr lang="en-GB" sz="1600" dirty="0"/>
              <a:t> is data about your instance that you can use to configure or manage the running instance. </a:t>
            </a:r>
            <a:endParaRPr lang="en-GB" sz="1600" dirty="0" smtClean="0"/>
          </a:p>
          <a:p>
            <a:r>
              <a:rPr lang="en-GB" sz="1600" dirty="0"/>
              <a:t>EC2 instances can also include </a:t>
            </a:r>
            <a:r>
              <a:rPr lang="en-GB" sz="1600" b="1" i="1" dirty="0">
                <a:solidFill>
                  <a:srgbClr val="FF0000"/>
                </a:solidFill>
              </a:rPr>
              <a:t>dynamic data</a:t>
            </a:r>
            <a:r>
              <a:rPr lang="en-GB" sz="1600" dirty="0"/>
              <a:t>, such as an instance identity document that is generated when the instance is launched. </a:t>
            </a:r>
            <a:endParaRPr lang="en-GB" sz="1600" dirty="0" smtClean="0"/>
          </a:p>
          <a:p>
            <a:r>
              <a:rPr lang="en-GB" sz="1600" dirty="0" smtClean="0"/>
              <a:t>Instance metadata categories:-</a:t>
            </a:r>
          </a:p>
          <a:p>
            <a:pPr lvl="1"/>
            <a:r>
              <a:rPr lang="en-GB" sz="1600" dirty="0" err="1" smtClean="0"/>
              <a:t>iam</a:t>
            </a:r>
            <a:r>
              <a:rPr lang="en-GB" sz="1600" dirty="0" smtClean="0"/>
              <a:t>/info</a:t>
            </a:r>
          </a:p>
          <a:p>
            <a:pPr lvl="1"/>
            <a:r>
              <a:rPr lang="en-GB" sz="1600" dirty="0" err="1" smtClean="0"/>
              <a:t>iam</a:t>
            </a:r>
            <a:r>
              <a:rPr lang="en-GB" sz="1600" dirty="0" smtClean="0"/>
              <a:t>/security-credentials/</a:t>
            </a:r>
            <a:r>
              <a:rPr lang="en-GB" sz="1600" i="1" dirty="0" smtClean="0"/>
              <a:t>role-name</a:t>
            </a:r>
          </a:p>
          <a:p>
            <a:pPr lvl="1"/>
            <a:r>
              <a:rPr lang="en-GB" sz="1600" dirty="0" smtClean="0"/>
              <a:t>instance-action</a:t>
            </a:r>
          </a:p>
          <a:p>
            <a:r>
              <a:rPr lang="en-GB" sz="1600" dirty="0" smtClean="0"/>
              <a:t>Commands:-</a:t>
            </a:r>
          </a:p>
          <a:p>
            <a:pPr lvl="1"/>
            <a:r>
              <a:rPr lang="en-GB" sz="1600" b="1" dirty="0" smtClean="0"/>
              <a:t>curl </a:t>
            </a:r>
            <a:r>
              <a:rPr lang="en-GB" sz="1600" b="1" dirty="0">
                <a:hlinkClick r:id="rId2"/>
              </a:rPr>
              <a:t>http://169.254.169.254/latest/meta-data</a:t>
            </a:r>
            <a:r>
              <a:rPr lang="en-GB" sz="1600" b="1" dirty="0" smtClean="0">
                <a:hlinkClick r:id="rId2"/>
              </a:rPr>
              <a:t>/</a:t>
            </a:r>
            <a:endParaRPr lang="en-GB" sz="1600" b="1" dirty="0" smtClean="0"/>
          </a:p>
          <a:p>
            <a:pPr lvl="1"/>
            <a:r>
              <a:rPr lang="en-GB" sz="1600" b="1" dirty="0"/>
              <a:t>GET </a:t>
            </a:r>
            <a:r>
              <a:rPr lang="en-GB" sz="1600" b="1" dirty="0">
                <a:hlinkClick r:id="rId2"/>
              </a:rPr>
              <a:t>http://169.254.169.254/latest/meta-data</a:t>
            </a:r>
            <a:r>
              <a:rPr lang="en-GB" sz="1600" b="1" dirty="0" smtClean="0">
                <a:hlinkClick r:id="rId2"/>
              </a:rPr>
              <a:t>/</a:t>
            </a:r>
            <a:endParaRPr lang="en-GB" sz="1600" b="1" dirty="0" smtClean="0"/>
          </a:p>
          <a:p>
            <a:pPr lvl="1"/>
            <a:r>
              <a:rPr lang="en-GB" sz="1600" b="1" dirty="0"/>
              <a:t>curl </a:t>
            </a:r>
            <a:r>
              <a:rPr lang="en-GB" sz="1600" b="1" dirty="0">
                <a:hlinkClick r:id="rId3"/>
              </a:rPr>
              <a:t>http://</a:t>
            </a:r>
            <a:r>
              <a:rPr lang="en-GB" sz="1600" b="1" dirty="0" smtClean="0">
                <a:hlinkClick r:id="rId3"/>
              </a:rPr>
              <a:t>169.254.169.254/latest/meta-data/local-hostname</a:t>
            </a:r>
            <a:endParaRPr lang="en-GB" sz="1600" b="1" dirty="0" smtClean="0"/>
          </a:p>
          <a:p>
            <a:pPr lvl="1"/>
            <a:r>
              <a:rPr lang="en-GB" sz="1600" b="1" dirty="0"/>
              <a:t>curl http://169.254.169.254/latest/meta-data/public-hostname</a:t>
            </a:r>
          </a:p>
        </p:txBody>
      </p:sp>
      <p:sp>
        <p:nvSpPr>
          <p:cNvPr id="4" name="Slide Number Placeholder 3"/>
          <p:cNvSpPr>
            <a:spLocks noGrp="1"/>
          </p:cNvSpPr>
          <p:nvPr>
            <p:ph type="sldNum" sz="quarter" idx="12"/>
          </p:nvPr>
        </p:nvSpPr>
        <p:spPr/>
        <p:txBody>
          <a:bodyPr/>
          <a:lstStyle/>
          <a:p>
            <a:fld id="{CF3BE448-F768-4AC5-8094-8F17F27BA907}" type="slidenum">
              <a:rPr lang="en-US" smtClean="0"/>
              <a:t>68</a:t>
            </a:fld>
            <a:endParaRPr lang="en-US"/>
          </a:p>
        </p:txBody>
      </p:sp>
    </p:spTree>
    <p:extLst>
      <p:ext uri="{BB962C8B-B14F-4D97-AF65-F5344CB8AC3E}">
        <p14:creationId xmlns:p14="http://schemas.microsoft.com/office/powerpoint/2010/main" val="77162775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Instance – User Data</a:t>
            </a:r>
            <a:endParaRPr lang="en-US" dirty="0"/>
          </a:p>
        </p:txBody>
      </p:sp>
      <p:sp>
        <p:nvSpPr>
          <p:cNvPr id="3" name="Content Placeholder 2"/>
          <p:cNvSpPr>
            <a:spLocks noGrp="1"/>
          </p:cNvSpPr>
          <p:nvPr>
            <p:ph idx="1"/>
          </p:nvPr>
        </p:nvSpPr>
        <p:spPr/>
        <p:txBody>
          <a:bodyPr>
            <a:normAutofit/>
          </a:bodyPr>
          <a:lstStyle/>
          <a:p>
            <a:r>
              <a:rPr lang="en-GB" sz="1400" dirty="0"/>
              <a:t>When you launch an instance in Amazon EC2, you have the option of passing user data to the instance that can be used to perform common automated configuration tasks and even run scripts after the instance starts. You can pass two types of user data to Amazon EC2: </a:t>
            </a:r>
            <a:r>
              <a:rPr lang="en-GB" sz="1400" b="1" dirty="0">
                <a:solidFill>
                  <a:srgbClr val="FF0000"/>
                </a:solidFill>
              </a:rPr>
              <a:t>shell scripts and cloud-</a:t>
            </a:r>
            <a:r>
              <a:rPr lang="en-GB" sz="1400" b="1" dirty="0" err="1">
                <a:solidFill>
                  <a:srgbClr val="FF0000"/>
                </a:solidFill>
              </a:rPr>
              <a:t>init</a:t>
            </a:r>
            <a:r>
              <a:rPr lang="en-GB" sz="1400" b="1" dirty="0">
                <a:solidFill>
                  <a:srgbClr val="FF0000"/>
                </a:solidFill>
              </a:rPr>
              <a:t> directives</a:t>
            </a:r>
            <a:r>
              <a:rPr lang="en-GB" sz="1400" dirty="0"/>
              <a:t>. You can also pass this data into the launch wizard as plain text, as a file (this is useful for launching instances using the command line tools), or as base64-encoded text (for API calls).</a:t>
            </a:r>
          </a:p>
        </p:txBody>
      </p:sp>
      <p:sp>
        <p:nvSpPr>
          <p:cNvPr id="4" name="Slide Number Placeholder 3"/>
          <p:cNvSpPr>
            <a:spLocks noGrp="1"/>
          </p:cNvSpPr>
          <p:nvPr>
            <p:ph type="sldNum" sz="quarter" idx="12"/>
          </p:nvPr>
        </p:nvSpPr>
        <p:spPr/>
        <p:txBody>
          <a:bodyPr/>
          <a:lstStyle/>
          <a:p>
            <a:fld id="{CF3BE448-F768-4AC5-8094-8F17F27BA907}" type="slidenum">
              <a:rPr lang="en-US" smtClean="0"/>
              <a:t>69</a:t>
            </a:fld>
            <a:endParaRPr lang="en-US"/>
          </a:p>
        </p:txBody>
      </p:sp>
    </p:spTree>
    <p:extLst>
      <p:ext uri="{BB962C8B-B14F-4D97-AF65-F5344CB8AC3E}">
        <p14:creationId xmlns:p14="http://schemas.microsoft.com/office/powerpoint/2010/main" val="7080051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 to Data Centre</a:t>
            </a:r>
            <a:endParaRPr lang="en-US" dirty="0"/>
          </a:p>
        </p:txBody>
      </p:sp>
      <p:sp>
        <p:nvSpPr>
          <p:cNvPr id="3" name="Content Placeholder 2"/>
          <p:cNvSpPr>
            <a:spLocks noGrp="1"/>
          </p:cNvSpPr>
          <p:nvPr>
            <p:ph idx="1"/>
          </p:nvPr>
        </p:nvSpPr>
        <p:spPr/>
        <p:txBody>
          <a:bodyPr>
            <a:normAutofit/>
          </a:bodyPr>
          <a:lstStyle/>
          <a:p>
            <a:r>
              <a:rPr lang="en-GB" sz="1400" dirty="0"/>
              <a:t>Some AWS customers establish a </a:t>
            </a:r>
            <a:r>
              <a:rPr lang="en-GB" sz="1400" b="1" dirty="0"/>
              <a:t>single shared connection </a:t>
            </a:r>
            <a:r>
              <a:rPr lang="en-GB" sz="1400" dirty="0"/>
              <a:t>for multiple VPCs to minimize the number of remote connections they need to configure. Configurations like these can be beneficial because they save time and effort, and simplify network </a:t>
            </a:r>
            <a:r>
              <a:rPr lang="en-GB" sz="1400" dirty="0" smtClean="0"/>
              <a:t>management</a:t>
            </a:r>
          </a:p>
          <a:p>
            <a:r>
              <a:rPr lang="en-GB" sz="1400" dirty="0" smtClean="0"/>
              <a:t>Approaches</a:t>
            </a:r>
          </a:p>
          <a:p>
            <a:pPr lvl="1">
              <a:buFont typeface="Wingdings" panose="05000000000000000000" pitchFamily="2" charset="2"/>
              <a:buChar char="Ø"/>
            </a:pPr>
            <a:r>
              <a:rPr lang="en-GB" sz="1400" dirty="0" smtClean="0"/>
              <a:t>Shared services VPC</a:t>
            </a:r>
          </a:p>
          <a:p>
            <a:pPr lvl="1">
              <a:buFont typeface="Wingdings" panose="05000000000000000000" pitchFamily="2" charset="2"/>
              <a:buChar char="Ø"/>
            </a:pPr>
            <a:r>
              <a:rPr lang="en-GB" sz="1400" dirty="0" smtClean="0"/>
              <a:t>Transit VPC</a:t>
            </a:r>
          </a:p>
          <a:p>
            <a:pPr lvl="1">
              <a:buFont typeface="Wingdings" panose="05000000000000000000" pitchFamily="2" charset="2"/>
              <a:buChar char="Ø"/>
            </a:pPr>
            <a:r>
              <a:rPr lang="en-GB" sz="1400" dirty="0" smtClean="0"/>
              <a:t>Shared service and transit VPC</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7</a:t>
            </a:fld>
            <a:endParaRPr lang="en-US"/>
          </a:p>
        </p:txBody>
      </p:sp>
    </p:spTree>
    <p:extLst>
      <p:ext uri="{BB962C8B-B14F-4D97-AF65-F5344CB8AC3E}">
        <p14:creationId xmlns:p14="http://schemas.microsoft.com/office/powerpoint/2010/main" val="186875468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a:t>
            </a:r>
            <a:endParaRPr lang="en-US" dirty="0"/>
          </a:p>
        </p:txBody>
      </p:sp>
      <p:sp>
        <p:nvSpPr>
          <p:cNvPr id="3" name="Content Placeholder 2"/>
          <p:cNvSpPr>
            <a:spLocks noGrp="1"/>
          </p:cNvSpPr>
          <p:nvPr>
            <p:ph idx="1"/>
          </p:nvPr>
        </p:nvSpPr>
        <p:spPr/>
        <p:txBody>
          <a:bodyPr>
            <a:normAutofit/>
          </a:bodyPr>
          <a:lstStyle/>
          <a:p>
            <a:r>
              <a:rPr lang="en-GB" sz="1400" dirty="0"/>
              <a:t>For an event source to invoke your Lambda function, you must </a:t>
            </a:r>
            <a:r>
              <a:rPr lang="en-GB" sz="1400" b="1" dirty="0"/>
              <a:t>grant permissions using the permissions policy attached to the Lambda function</a:t>
            </a:r>
            <a:r>
              <a:rPr lang="en-GB" sz="1400" dirty="0"/>
              <a:t>. The event source mapping is maintained within the event source service</a:t>
            </a:r>
            <a:r>
              <a:rPr lang="en-GB" sz="1400" dirty="0" smtClean="0"/>
              <a:t>.</a:t>
            </a:r>
          </a:p>
          <a:p>
            <a:r>
              <a:rPr lang="en-GB" sz="1400" b="1" dirty="0"/>
              <a:t>AWS Lambda polls the stream and invokes the Lambda function</a:t>
            </a:r>
            <a:r>
              <a:rPr lang="en-GB" sz="1400" dirty="0"/>
              <a:t> when records are detected on the </a:t>
            </a:r>
            <a:r>
              <a:rPr lang="en-GB" sz="1400" dirty="0" smtClean="0"/>
              <a:t>stream</a:t>
            </a:r>
          </a:p>
          <a:p>
            <a:r>
              <a:rPr lang="en-GB" sz="1400" dirty="0" smtClean="0"/>
              <a:t>Published version of Lambda function – Both code and configuration information are </a:t>
            </a:r>
            <a:r>
              <a:rPr lang="en-GB" sz="1400" b="1" dirty="0" smtClean="0"/>
              <a:t>immutable</a:t>
            </a:r>
            <a:endParaRPr lang="en-GB" sz="1400" b="1" dirty="0"/>
          </a:p>
        </p:txBody>
      </p:sp>
      <p:sp>
        <p:nvSpPr>
          <p:cNvPr id="4" name="Slide Number Placeholder 3"/>
          <p:cNvSpPr>
            <a:spLocks noGrp="1"/>
          </p:cNvSpPr>
          <p:nvPr>
            <p:ph type="sldNum" sz="quarter" idx="12"/>
          </p:nvPr>
        </p:nvSpPr>
        <p:spPr/>
        <p:txBody>
          <a:bodyPr/>
          <a:lstStyle/>
          <a:p>
            <a:fld id="{CF3BE448-F768-4AC5-8094-8F17F27BA907}" type="slidenum">
              <a:rPr lang="en-US" smtClean="0"/>
              <a:t>70</a:t>
            </a:fld>
            <a:endParaRPr lang="en-US"/>
          </a:p>
        </p:txBody>
      </p:sp>
    </p:spTree>
    <p:extLst>
      <p:ext uri="{BB962C8B-B14F-4D97-AF65-F5344CB8AC3E}">
        <p14:creationId xmlns:p14="http://schemas.microsoft.com/office/powerpoint/2010/main" val="165070104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Tags</a:t>
            </a:r>
            <a:endParaRPr lang="en-US" dirty="0"/>
          </a:p>
        </p:txBody>
      </p:sp>
      <p:sp>
        <p:nvSpPr>
          <p:cNvPr id="3" name="Content Placeholder 2"/>
          <p:cNvSpPr>
            <a:spLocks noGrp="1"/>
          </p:cNvSpPr>
          <p:nvPr>
            <p:ph idx="1"/>
          </p:nvPr>
        </p:nvSpPr>
        <p:spPr/>
        <p:txBody>
          <a:bodyPr>
            <a:normAutofit/>
          </a:bodyPr>
          <a:lstStyle/>
          <a:p>
            <a:r>
              <a:rPr lang="en-GB" sz="1400" dirty="0"/>
              <a:t>Tags enable you to categorize your AWS resources in different ways, for example, by purpose, owner, or environment. This is useful when you have many resources of the same type — you can quickly identify a specific resource based on the tags you've assigned to it. </a:t>
            </a:r>
            <a:endParaRPr lang="en-GB" sz="1400" dirty="0" smtClean="0"/>
          </a:p>
          <a:p>
            <a:r>
              <a:rPr lang="en-GB" sz="1400" dirty="0"/>
              <a:t>You can assign tags only to resources that already exist. You can't terminate, stop, or delete a resource based solely on its tags; you must specify the resource identifier. For example, to delete snapshots that you tagged with a tag key called </a:t>
            </a:r>
            <a:r>
              <a:rPr lang="en-GB" sz="1400" dirty="0" err="1"/>
              <a:t>DeleteMe</a:t>
            </a:r>
            <a:r>
              <a:rPr lang="en-GB" sz="1400" dirty="0"/>
              <a:t>, you must use the </a:t>
            </a:r>
            <a:r>
              <a:rPr lang="en-GB" sz="1400" dirty="0" err="1"/>
              <a:t>DeleteSnapshots</a:t>
            </a:r>
            <a:r>
              <a:rPr lang="en-GB" sz="1400" dirty="0"/>
              <a:t> action with the resource identifiers of the snapshots, such as snap-1234567890abcdef0. To identify resources by their tags, you can use the </a:t>
            </a:r>
            <a:r>
              <a:rPr lang="en-GB" sz="1400" dirty="0" err="1"/>
              <a:t>DescribeTags</a:t>
            </a:r>
            <a:r>
              <a:rPr lang="en-GB" sz="1400" dirty="0"/>
              <a:t> action to list all of your tags and their associated resources.</a:t>
            </a:r>
          </a:p>
        </p:txBody>
      </p:sp>
      <p:sp>
        <p:nvSpPr>
          <p:cNvPr id="4" name="Slide Number Placeholder 3"/>
          <p:cNvSpPr>
            <a:spLocks noGrp="1"/>
          </p:cNvSpPr>
          <p:nvPr>
            <p:ph type="sldNum" sz="quarter" idx="12"/>
          </p:nvPr>
        </p:nvSpPr>
        <p:spPr/>
        <p:txBody>
          <a:bodyPr/>
          <a:lstStyle/>
          <a:p>
            <a:fld id="{CF3BE448-F768-4AC5-8094-8F17F27BA907}" type="slidenum">
              <a:rPr lang="en-US" smtClean="0"/>
              <a:t>71</a:t>
            </a:fld>
            <a:endParaRPr lang="en-US"/>
          </a:p>
        </p:txBody>
      </p:sp>
    </p:spTree>
    <p:extLst>
      <p:ext uri="{BB962C8B-B14F-4D97-AF65-F5344CB8AC3E}">
        <p14:creationId xmlns:p14="http://schemas.microsoft.com/office/powerpoint/2010/main" val="71310682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Instance Store</a:t>
            </a:r>
            <a:endParaRPr lang="en-US" dirty="0"/>
          </a:p>
        </p:txBody>
      </p:sp>
      <p:sp>
        <p:nvSpPr>
          <p:cNvPr id="3" name="Content Placeholder 2"/>
          <p:cNvSpPr>
            <a:spLocks noGrp="1"/>
          </p:cNvSpPr>
          <p:nvPr>
            <p:ph idx="1"/>
          </p:nvPr>
        </p:nvSpPr>
        <p:spPr/>
        <p:txBody>
          <a:bodyPr>
            <a:normAutofit/>
          </a:bodyPr>
          <a:lstStyle/>
          <a:p>
            <a:r>
              <a:rPr lang="en-GB" sz="1400" dirty="0"/>
              <a:t>The data in an instance store persists only during the lifetime of its associated instance. If an instance reboots (intentionally or unintentionally), data in the instance store persists. However, data on instance store volumes is lost under the following circumstances.</a:t>
            </a:r>
          </a:p>
          <a:p>
            <a:pPr lvl="1">
              <a:buFont typeface="Wingdings" panose="05000000000000000000" pitchFamily="2" charset="2"/>
              <a:buChar char="Ø"/>
            </a:pPr>
            <a:r>
              <a:rPr lang="en-GB" sz="1400" dirty="0"/>
              <a:t>Failure of an underlying drive</a:t>
            </a:r>
          </a:p>
          <a:p>
            <a:pPr lvl="1">
              <a:buFont typeface="Wingdings" panose="05000000000000000000" pitchFamily="2" charset="2"/>
              <a:buChar char="Ø"/>
            </a:pPr>
            <a:r>
              <a:rPr lang="en-GB" sz="1400" dirty="0"/>
              <a:t>The instance stop</a:t>
            </a:r>
          </a:p>
          <a:p>
            <a:pPr lvl="1">
              <a:buFont typeface="Wingdings" panose="05000000000000000000" pitchFamily="2" charset="2"/>
              <a:buChar char="Ø"/>
            </a:pPr>
            <a:r>
              <a:rPr lang="en-GB" sz="1400" dirty="0"/>
              <a:t>Terminating an instance</a:t>
            </a:r>
          </a:p>
        </p:txBody>
      </p:sp>
      <p:sp>
        <p:nvSpPr>
          <p:cNvPr id="4" name="Slide Number Placeholder 3"/>
          <p:cNvSpPr>
            <a:spLocks noGrp="1"/>
          </p:cNvSpPr>
          <p:nvPr>
            <p:ph type="sldNum" sz="quarter" idx="12"/>
          </p:nvPr>
        </p:nvSpPr>
        <p:spPr/>
        <p:txBody>
          <a:bodyPr/>
          <a:lstStyle/>
          <a:p>
            <a:fld id="{CF3BE448-F768-4AC5-8094-8F17F27BA907}" type="slidenum">
              <a:rPr lang="en-US" smtClean="0"/>
              <a:t>72</a:t>
            </a:fld>
            <a:endParaRPr lang="en-US"/>
          </a:p>
        </p:txBody>
      </p:sp>
    </p:spTree>
    <p:extLst>
      <p:ext uri="{BB962C8B-B14F-4D97-AF65-F5344CB8AC3E}">
        <p14:creationId xmlns:p14="http://schemas.microsoft.com/office/powerpoint/2010/main" val="364133868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 53</a:t>
            </a:r>
            <a:endParaRPr lang="en-US" dirty="0"/>
          </a:p>
        </p:txBody>
      </p:sp>
      <p:sp>
        <p:nvSpPr>
          <p:cNvPr id="3" name="Content Placeholder 2"/>
          <p:cNvSpPr>
            <a:spLocks noGrp="1"/>
          </p:cNvSpPr>
          <p:nvPr>
            <p:ph idx="1"/>
          </p:nvPr>
        </p:nvSpPr>
        <p:spPr/>
        <p:txBody>
          <a:bodyPr>
            <a:normAutofit/>
          </a:bodyPr>
          <a:lstStyle/>
          <a:p>
            <a:r>
              <a:rPr lang="en-GB" sz="1400" dirty="0"/>
              <a:t>You can set up a variety of failover configurations using Amazon Route 53 alias: weighted, latency, geolocation routing, and failover resource record sets.</a:t>
            </a:r>
          </a:p>
          <a:p>
            <a:r>
              <a:rPr lang="en-GB" sz="1400" b="1" dirty="0"/>
              <a:t>Active-active failover:</a:t>
            </a:r>
            <a:r>
              <a:rPr lang="en-GB" sz="1400" dirty="0"/>
              <a:t> Use this failover configuration when you want all of your resources to be available the majority of the time. When a resource becomes unavailable, Amazon Route 53 can detect that it's unhealthy and stop including it when responding to queries.</a:t>
            </a:r>
            <a:br>
              <a:rPr lang="en-GB" sz="1400" dirty="0"/>
            </a:br>
            <a:r>
              <a:rPr lang="en-GB" sz="1400" b="1" dirty="0"/>
              <a:t>Active-passive failover:</a:t>
            </a:r>
            <a:r>
              <a:rPr lang="en-GB" sz="1400" dirty="0"/>
              <a:t> Use this failover configuration when you want a primary group of resources to be available the majority of the time and you want a secondary group of resources to be on standby in case all of the primary resources become unavailable. When responding to queries, Amazon Route 53 includes only the healthy primary resources. If all of the primary resources are unhealthy, Amazon Route 53 begins to include only the healthy secondary resources in response to DNS queries.</a:t>
            </a:r>
          </a:p>
          <a:p>
            <a:r>
              <a:rPr lang="en-GB" sz="1400" b="1" dirty="0"/>
              <a:t>Active-active-passive and other mixed configurations:</a:t>
            </a:r>
            <a:r>
              <a:rPr lang="en-GB" sz="1400" dirty="0"/>
              <a:t> You can combine alias and non-alias resource record sets to produce a variety of Amazon Route 53 </a:t>
            </a:r>
            <a:r>
              <a:rPr lang="en-GB" sz="1400" dirty="0" err="1"/>
              <a:t>behaviors</a:t>
            </a:r>
            <a:r>
              <a:rPr lang="en-GB" sz="1400" dirty="0" smtClean="0"/>
              <a:t>.</a:t>
            </a:r>
          </a:p>
          <a:p>
            <a:r>
              <a:rPr lang="en-GB" sz="1400" dirty="0" smtClean="0"/>
              <a:t>In Route 53, if you have multiple resources that perform the same function, you can configure DNS failover so that Amazon Route 53 will route your traffic from an unhealthy resource to a healthy resource.</a:t>
            </a:r>
          </a:p>
          <a:p>
            <a:r>
              <a:rPr lang="en-GB" sz="1400" dirty="0" smtClean="0"/>
              <a:t>Limit – </a:t>
            </a:r>
            <a:r>
              <a:rPr lang="en-GB" sz="1400" b="1" dirty="0" smtClean="0">
                <a:solidFill>
                  <a:srgbClr val="FF0000"/>
                </a:solidFill>
              </a:rPr>
              <a:t>50 domain names</a:t>
            </a:r>
            <a:r>
              <a:rPr lang="en-GB" sz="1400" dirty="0" smtClean="0"/>
              <a:t>, but it can be increased by contacting AWS support</a:t>
            </a:r>
          </a:p>
          <a:p>
            <a:r>
              <a:rPr lang="en-GB" sz="1400" b="1" dirty="0" smtClean="0"/>
              <a:t>A/AAAA address record </a:t>
            </a:r>
            <a:r>
              <a:rPr lang="en-GB" sz="1400" dirty="0" smtClean="0"/>
              <a:t>or host record is used to point your domain address to physical IP address</a:t>
            </a:r>
          </a:p>
          <a:p>
            <a:r>
              <a:rPr lang="en-GB" sz="1400" b="1" dirty="0" smtClean="0"/>
              <a:t>CNAME</a:t>
            </a:r>
            <a:r>
              <a:rPr lang="en-GB" sz="1400" dirty="0" smtClean="0"/>
              <a:t> to point the subdomain to ELB using Route 53</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73</a:t>
            </a:fld>
            <a:endParaRPr lang="en-US"/>
          </a:p>
        </p:txBody>
      </p:sp>
    </p:spTree>
    <p:extLst>
      <p:ext uri="{BB962C8B-B14F-4D97-AF65-F5344CB8AC3E}">
        <p14:creationId xmlns:p14="http://schemas.microsoft.com/office/powerpoint/2010/main" val="318793676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 53</a:t>
            </a:r>
            <a:endParaRPr lang="en-US" dirty="0"/>
          </a:p>
        </p:txBody>
      </p:sp>
      <p:sp>
        <p:nvSpPr>
          <p:cNvPr id="3" name="Content Placeholder 2"/>
          <p:cNvSpPr>
            <a:spLocks noGrp="1"/>
          </p:cNvSpPr>
          <p:nvPr>
            <p:ph idx="1"/>
          </p:nvPr>
        </p:nvSpPr>
        <p:spPr/>
        <p:txBody>
          <a:bodyPr>
            <a:normAutofit/>
          </a:bodyPr>
          <a:lstStyle/>
          <a:p>
            <a:r>
              <a:rPr lang="en-GB" sz="1400" b="1" dirty="0"/>
              <a:t>CNAME</a:t>
            </a:r>
            <a:r>
              <a:rPr lang="en-GB" sz="1400" dirty="0"/>
              <a:t> record is a type of resource record in the Domain Name System (DNS) used to specify that a domain name is an alias for another domain, the canonical domain. All information, including subdomains, IP addresses, etc., are defined by the canonical domain</a:t>
            </a:r>
            <a:r>
              <a:rPr lang="en-GB" sz="1400" dirty="0" smtClean="0"/>
              <a:t>.</a:t>
            </a:r>
          </a:p>
          <a:p>
            <a:r>
              <a:rPr lang="en-GB" sz="1400" dirty="0"/>
              <a:t>In Amazon Route 53, you </a:t>
            </a:r>
            <a:r>
              <a:rPr lang="en-GB" sz="1400" b="1" dirty="0">
                <a:solidFill>
                  <a:srgbClr val="FF0000"/>
                </a:solidFill>
              </a:rPr>
              <a:t>cannot</a:t>
            </a:r>
            <a:r>
              <a:rPr lang="en-GB" sz="1400" dirty="0"/>
              <a:t> create a hosted zone for a </a:t>
            </a:r>
            <a:r>
              <a:rPr lang="en-GB" sz="1400" b="1" dirty="0"/>
              <a:t>top-level domain </a:t>
            </a:r>
            <a:r>
              <a:rPr lang="en-GB" sz="1400" dirty="0"/>
              <a:t>(TLD</a:t>
            </a:r>
            <a:r>
              <a:rPr lang="en-GB" sz="1400" dirty="0" smtClean="0"/>
              <a:t>).</a:t>
            </a:r>
          </a:p>
          <a:p>
            <a:r>
              <a:rPr lang="en-GB" sz="1400" dirty="0"/>
              <a:t>The resource record sets contained in a hosted zone must share the </a:t>
            </a:r>
            <a:r>
              <a:rPr lang="en-GB" sz="1400" b="1" dirty="0">
                <a:solidFill>
                  <a:srgbClr val="00B050"/>
                </a:solidFill>
              </a:rPr>
              <a:t>same suffix</a:t>
            </a:r>
            <a:r>
              <a:rPr lang="en-GB" sz="1400" dirty="0"/>
              <a:t>. For example, the example.com hosted zone can contain resource record sets for www.example.com and www.aws.example.com subdomains, but it cannot contain resource record sets for a www.example.ca subdomain</a:t>
            </a:r>
            <a:r>
              <a:rPr lang="en-GB" sz="1400" dirty="0" smtClean="0"/>
              <a:t>.</a:t>
            </a:r>
          </a:p>
          <a:p>
            <a:r>
              <a:rPr lang="en-GB" sz="1400" dirty="0"/>
              <a:t>Route53 has a security feature </a:t>
            </a:r>
            <a:r>
              <a:rPr lang="en-GB" sz="1400" b="1" dirty="0">
                <a:solidFill>
                  <a:srgbClr val="FF0000"/>
                </a:solidFill>
              </a:rPr>
              <a:t>that prevents internal DNS from being read by external sources</a:t>
            </a:r>
            <a:r>
              <a:rPr lang="en-GB" sz="1400" dirty="0"/>
              <a:t>. The work around is to create a </a:t>
            </a:r>
            <a:r>
              <a:rPr lang="en-GB" sz="1400" b="1" dirty="0"/>
              <a:t>EC2 hosted DNS instance</a:t>
            </a:r>
            <a:r>
              <a:rPr lang="en-GB" sz="1400" dirty="0"/>
              <a:t> that does zone transfers from the internal DNS, and allows itself to be queried by external servers.</a:t>
            </a:r>
          </a:p>
        </p:txBody>
      </p:sp>
      <p:sp>
        <p:nvSpPr>
          <p:cNvPr id="4" name="Slide Number Placeholder 3"/>
          <p:cNvSpPr>
            <a:spLocks noGrp="1"/>
          </p:cNvSpPr>
          <p:nvPr>
            <p:ph type="sldNum" sz="quarter" idx="12"/>
          </p:nvPr>
        </p:nvSpPr>
        <p:spPr/>
        <p:txBody>
          <a:bodyPr/>
          <a:lstStyle/>
          <a:p>
            <a:fld id="{CF3BE448-F768-4AC5-8094-8F17F27BA907}" type="slidenum">
              <a:rPr lang="en-US" smtClean="0"/>
              <a:t>74</a:t>
            </a:fld>
            <a:endParaRPr lang="en-US"/>
          </a:p>
        </p:txBody>
      </p:sp>
    </p:spTree>
    <p:extLst>
      <p:ext uri="{BB962C8B-B14F-4D97-AF65-F5344CB8AC3E}">
        <p14:creationId xmlns:p14="http://schemas.microsoft.com/office/powerpoint/2010/main" val="17935040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 53 – Policy Types</a:t>
            </a:r>
            <a:endParaRPr lang="en-US" dirty="0"/>
          </a:p>
        </p:txBody>
      </p:sp>
      <p:sp>
        <p:nvSpPr>
          <p:cNvPr id="3" name="Content Placeholder 2"/>
          <p:cNvSpPr>
            <a:spLocks noGrp="1"/>
          </p:cNvSpPr>
          <p:nvPr>
            <p:ph idx="1"/>
          </p:nvPr>
        </p:nvSpPr>
        <p:spPr/>
        <p:txBody>
          <a:bodyPr>
            <a:normAutofit/>
          </a:bodyPr>
          <a:lstStyle/>
          <a:p>
            <a:pPr marL="342900" indent="-342900">
              <a:buFont typeface="+mj-lt"/>
              <a:buAutoNum type="arabicPeriod"/>
            </a:pPr>
            <a:r>
              <a:rPr lang="en-GB" sz="1400" dirty="0" smtClean="0"/>
              <a:t>Simple routing policy</a:t>
            </a:r>
          </a:p>
          <a:p>
            <a:pPr marL="342900" indent="-342900">
              <a:buFont typeface="+mj-lt"/>
              <a:buAutoNum type="arabicPeriod"/>
            </a:pPr>
            <a:r>
              <a:rPr lang="en-GB" sz="1400" dirty="0" smtClean="0"/>
              <a:t>Weighted routing policy</a:t>
            </a:r>
          </a:p>
          <a:p>
            <a:pPr marL="342900" indent="-342900">
              <a:buFont typeface="+mj-lt"/>
              <a:buAutoNum type="arabicPeriod"/>
            </a:pPr>
            <a:r>
              <a:rPr lang="en-GB" sz="1400" dirty="0" smtClean="0"/>
              <a:t>Failover </a:t>
            </a:r>
          </a:p>
          <a:p>
            <a:pPr marL="342900" indent="-342900">
              <a:buFont typeface="+mj-lt"/>
              <a:buAutoNum type="arabicPeriod"/>
            </a:pPr>
            <a:r>
              <a:rPr lang="en-GB" sz="1400" dirty="0" smtClean="0"/>
              <a:t>Geolocation</a:t>
            </a:r>
          </a:p>
          <a:p>
            <a:pPr marL="342900" indent="-342900">
              <a:buFont typeface="+mj-lt"/>
              <a:buAutoNum type="arabicPeriod"/>
            </a:pPr>
            <a:r>
              <a:rPr lang="en-GB" sz="1400" dirty="0" smtClean="0"/>
              <a:t>Geoproximity</a:t>
            </a:r>
          </a:p>
          <a:p>
            <a:pPr marL="342900" indent="-342900">
              <a:buFont typeface="+mj-lt"/>
              <a:buAutoNum type="arabicPeriod"/>
            </a:pPr>
            <a:r>
              <a:rPr lang="en-GB" sz="1400" dirty="0" smtClean="0"/>
              <a:t>Latency</a:t>
            </a:r>
          </a:p>
          <a:p>
            <a:pPr marL="342900" indent="-342900">
              <a:buFont typeface="+mj-lt"/>
              <a:buAutoNum type="arabicPeriod"/>
            </a:pPr>
            <a:r>
              <a:rPr lang="en-GB" sz="1400" dirty="0" smtClean="0"/>
              <a:t>Multi-value answer </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75</a:t>
            </a:fld>
            <a:endParaRPr lang="en-US"/>
          </a:p>
        </p:txBody>
      </p:sp>
    </p:spTree>
    <p:extLst>
      <p:ext uri="{BB962C8B-B14F-4D97-AF65-F5344CB8AC3E}">
        <p14:creationId xmlns:p14="http://schemas.microsoft.com/office/powerpoint/2010/main" val="128924362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IAM</a:t>
            </a:r>
            <a:endParaRPr lang="en-US" dirty="0"/>
          </a:p>
        </p:txBody>
      </p:sp>
      <p:sp>
        <p:nvSpPr>
          <p:cNvPr id="3" name="Content Placeholder 2"/>
          <p:cNvSpPr>
            <a:spLocks noGrp="1"/>
          </p:cNvSpPr>
          <p:nvPr>
            <p:ph idx="1"/>
          </p:nvPr>
        </p:nvSpPr>
        <p:spPr/>
        <p:txBody>
          <a:bodyPr>
            <a:normAutofit/>
          </a:bodyPr>
          <a:lstStyle/>
          <a:p>
            <a:r>
              <a:rPr lang="en-GB" sz="1400" dirty="0"/>
              <a:t>AWS Identity and Access Management (IAM) is a web service that helps you securely control access to AWS resources for your users. You can specify permission to a single user or you can use groups to specify permissions for a collection of users, which can make those permissions easier to manage for those users. Furthermore you can use a </a:t>
            </a:r>
            <a:r>
              <a:rPr lang="en-GB" sz="1400" b="1" dirty="0"/>
              <a:t>Role</a:t>
            </a:r>
            <a:r>
              <a:rPr lang="en-GB" sz="1400" dirty="0"/>
              <a:t> for grant authorization to </a:t>
            </a:r>
            <a:r>
              <a:rPr lang="en-GB" sz="1400" dirty="0" smtClean="0"/>
              <a:t>AWS resources </a:t>
            </a:r>
            <a:r>
              <a:rPr lang="en-GB" sz="1400" dirty="0"/>
              <a:t>without any credentials (password or access keys) directly associated with </a:t>
            </a:r>
            <a:r>
              <a:rPr lang="en-GB" sz="1400" dirty="0" smtClean="0"/>
              <a:t>it</a:t>
            </a:r>
            <a:endParaRPr lang="en-GB" sz="1400" dirty="0"/>
          </a:p>
          <a:p>
            <a:r>
              <a:rPr lang="en-GB" sz="1400" dirty="0"/>
              <a:t>You can create customer managed policies to define sets of permissions to attach to principal entities (users, groups, and roles) in your AWS account</a:t>
            </a:r>
            <a:r>
              <a:rPr lang="en-GB" sz="1400" dirty="0" smtClean="0"/>
              <a:t>.</a:t>
            </a:r>
          </a:p>
          <a:p>
            <a:r>
              <a:rPr lang="en-GB" sz="1400" dirty="0"/>
              <a:t>Instead of creating and distributing your AWS credentials, you can delegate permission to making API requests using </a:t>
            </a:r>
            <a:r>
              <a:rPr lang="en-GB" sz="1400" b="1" dirty="0"/>
              <a:t>IAM roles</a:t>
            </a:r>
            <a:r>
              <a:rPr lang="en-GB" sz="1400" dirty="0" smtClean="0"/>
              <a:t>.</a:t>
            </a:r>
          </a:p>
          <a:p>
            <a:r>
              <a:rPr lang="en-GB" sz="1400" dirty="0"/>
              <a:t>ARN is transformed to the </a:t>
            </a:r>
            <a:r>
              <a:rPr lang="en-GB" sz="1400" dirty="0">
                <a:solidFill>
                  <a:srgbClr val="FF0000"/>
                </a:solidFill>
              </a:rPr>
              <a:t>user's unique principal ID </a:t>
            </a:r>
            <a:r>
              <a:rPr lang="en-GB" sz="1400" dirty="0"/>
              <a:t>when the policy is saved. This helps mitigate the risk of someone escalating their privileges by removing and recreating the user</a:t>
            </a:r>
            <a:r>
              <a:rPr lang="en-GB" sz="1400" dirty="0" smtClean="0"/>
              <a:t>.</a:t>
            </a:r>
          </a:p>
          <a:p>
            <a:r>
              <a:rPr lang="en-GB" sz="1400" dirty="0" smtClean="0"/>
              <a:t>You can’t create hierarchies of IAM group</a:t>
            </a:r>
          </a:p>
          <a:p>
            <a:r>
              <a:rPr lang="en-GB" sz="1400" dirty="0" smtClean="0"/>
              <a:t>User and policy documents are applied </a:t>
            </a:r>
            <a:r>
              <a:rPr lang="en-GB" sz="1400" b="1" dirty="0" smtClean="0"/>
              <a:t>globally</a:t>
            </a:r>
          </a:p>
          <a:p>
            <a:r>
              <a:rPr lang="en-GB" sz="1400" dirty="0" smtClean="0"/>
              <a:t>Root account has </a:t>
            </a:r>
            <a:r>
              <a:rPr lang="en-GB" sz="1400" b="1" dirty="0" smtClean="0"/>
              <a:t>admin access</a:t>
            </a:r>
          </a:p>
          <a:p>
            <a:r>
              <a:rPr lang="en-GB" sz="1400" b="1" dirty="0" smtClean="0"/>
              <a:t>Power user </a:t>
            </a:r>
            <a:r>
              <a:rPr lang="en-GB" sz="1400" dirty="0" smtClean="0"/>
              <a:t>access to all AWS services except the management of groups and users within IAM</a:t>
            </a:r>
          </a:p>
          <a:p>
            <a:r>
              <a:rPr lang="en-GB" sz="1400" dirty="0" smtClean="0"/>
              <a:t>Create a role in the Development account and specify the Production account as trusted entity. Developers can use the role in the AWS Management console to access the resources in the Production account</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76</a:t>
            </a:fld>
            <a:endParaRPr lang="en-US"/>
          </a:p>
        </p:txBody>
      </p:sp>
    </p:spTree>
    <p:extLst>
      <p:ext uri="{BB962C8B-B14F-4D97-AF65-F5344CB8AC3E}">
        <p14:creationId xmlns:p14="http://schemas.microsoft.com/office/powerpoint/2010/main" val="283700294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IAM</a:t>
            </a:r>
            <a:endParaRPr lang="en-US" dirty="0"/>
          </a:p>
        </p:txBody>
      </p:sp>
      <p:sp>
        <p:nvSpPr>
          <p:cNvPr id="3" name="Content Placeholder 2"/>
          <p:cNvSpPr>
            <a:spLocks noGrp="1"/>
          </p:cNvSpPr>
          <p:nvPr>
            <p:ph idx="1"/>
          </p:nvPr>
        </p:nvSpPr>
        <p:spPr/>
        <p:txBody>
          <a:bodyPr>
            <a:normAutofit/>
          </a:bodyPr>
          <a:lstStyle/>
          <a:p>
            <a:r>
              <a:rPr lang="en-GB" sz="1400" dirty="0"/>
              <a:t>An organization has multiple AWS accounts </a:t>
            </a:r>
            <a:r>
              <a:rPr lang="en-GB" sz="1400" b="1" dirty="0"/>
              <a:t>to isolate a development environment from a testing or production environment</a:t>
            </a:r>
            <a:r>
              <a:rPr lang="en-GB" sz="1400" dirty="0"/>
              <a:t>. </a:t>
            </a:r>
            <a:r>
              <a:rPr lang="en-GB" sz="1400" dirty="0" smtClean="0"/>
              <a:t>IAM </a:t>
            </a:r>
            <a:r>
              <a:rPr lang="en-GB" sz="1400" dirty="0"/>
              <a:t>role with cross account access will provide a </a:t>
            </a:r>
            <a:r>
              <a:rPr lang="en-GB" sz="1400" dirty="0" smtClean="0"/>
              <a:t>solution</a:t>
            </a:r>
          </a:p>
          <a:p>
            <a:r>
              <a:rPr lang="en-GB" sz="1400" b="1" dirty="0" smtClean="0"/>
              <a:t>AWS: secure transport</a:t>
            </a:r>
            <a:r>
              <a:rPr lang="en-GB" sz="1400" dirty="0" smtClean="0"/>
              <a:t> – IAM policy condition key to check whether the request was sent using SSL</a:t>
            </a:r>
          </a:p>
          <a:p>
            <a:r>
              <a:rPr lang="en-GB" sz="1400" dirty="0" smtClean="0"/>
              <a:t>IAM is available through </a:t>
            </a:r>
            <a:r>
              <a:rPr lang="en-GB" sz="1400" b="1" dirty="0" smtClean="0">
                <a:solidFill>
                  <a:srgbClr val="FF0000"/>
                </a:solidFill>
              </a:rPr>
              <a:t>AWS management console, CLI, IAM QUERY API</a:t>
            </a:r>
            <a:endParaRPr lang="en-GB" sz="1400" b="1" dirty="0">
              <a:solidFill>
                <a:srgbClr val="FF0000"/>
              </a:solidFill>
            </a:endParaRPr>
          </a:p>
        </p:txBody>
      </p:sp>
      <p:sp>
        <p:nvSpPr>
          <p:cNvPr id="4" name="Slide Number Placeholder 3"/>
          <p:cNvSpPr>
            <a:spLocks noGrp="1"/>
          </p:cNvSpPr>
          <p:nvPr>
            <p:ph type="sldNum" sz="quarter" idx="12"/>
          </p:nvPr>
        </p:nvSpPr>
        <p:spPr/>
        <p:txBody>
          <a:bodyPr/>
          <a:lstStyle/>
          <a:p>
            <a:fld id="{CF3BE448-F768-4AC5-8094-8F17F27BA907}" type="slidenum">
              <a:rPr lang="en-US" smtClean="0"/>
              <a:t>77</a:t>
            </a:fld>
            <a:endParaRPr lang="en-US"/>
          </a:p>
        </p:txBody>
      </p:sp>
    </p:spTree>
    <p:extLst>
      <p:ext uri="{BB962C8B-B14F-4D97-AF65-F5344CB8AC3E}">
        <p14:creationId xmlns:p14="http://schemas.microsoft.com/office/powerpoint/2010/main" val="363334263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Bastion Host</a:t>
            </a:r>
            <a:endParaRPr lang="en-US" dirty="0"/>
          </a:p>
        </p:txBody>
      </p:sp>
      <p:sp>
        <p:nvSpPr>
          <p:cNvPr id="3" name="Content Placeholder 2"/>
          <p:cNvSpPr>
            <a:spLocks noGrp="1"/>
          </p:cNvSpPr>
          <p:nvPr>
            <p:ph idx="1"/>
          </p:nvPr>
        </p:nvSpPr>
        <p:spPr/>
        <p:txBody>
          <a:bodyPr>
            <a:normAutofit/>
          </a:bodyPr>
          <a:lstStyle/>
          <a:p>
            <a:r>
              <a:rPr lang="en-GB" sz="1400" dirty="0"/>
              <a:t>Including bastion hosts in your VPC environment enables you to </a:t>
            </a:r>
            <a:r>
              <a:rPr lang="en-GB" sz="1400" b="1" dirty="0">
                <a:solidFill>
                  <a:srgbClr val="00B050"/>
                </a:solidFill>
              </a:rPr>
              <a:t>securely connect to your Linux instances without exposing your environment to the Internet</a:t>
            </a:r>
            <a:r>
              <a:rPr lang="en-GB" sz="1400" dirty="0"/>
              <a:t>. After you set up your bastion hosts, you can access the other instances in your VPC through Secure Shell (SSH) connections on Linux. Bastion hosts are also configured with security groups to provide fine-grained ingress control</a:t>
            </a:r>
            <a:r>
              <a:rPr lang="en-GB" sz="1400" dirty="0" smtClean="0"/>
              <a:t>.</a:t>
            </a:r>
          </a:p>
          <a:p>
            <a:r>
              <a:rPr lang="en-GB" sz="1400" dirty="0" smtClean="0"/>
              <a:t>Bastion servers – can act as a proxy as well</a:t>
            </a:r>
          </a:p>
          <a:p>
            <a:r>
              <a:rPr lang="en-GB" sz="1400" dirty="0" err="1" smtClean="0"/>
              <a:t>Ssh:agent</a:t>
            </a:r>
            <a:r>
              <a:rPr lang="en-GB" sz="1400" dirty="0" smtClean="0"/>
              <a:t> – using this agent will help to avoid storing the private key in Bastian host. This is another layer of security.</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78</a:t>
            </a:fld>
            <a:endParaRPr lang="en-US"/>
          </a:p>
        </p:txBody>
      </p:sp>
    </p:spTree>
    <p:extLst>
      <p:ext uri="{BB962C8B-B14F-4D97-AF65-F5344CB8AC3E}">
        <p14:creationId xmlns:p14="http://schemas.microsoft.com/office/powerpoint/2010/main" val="108804273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ACL</a:t>
            </a:r>
            <a:endParaRPr lang="en-US" dirty="0"/>
          </a:p>
        </p:txBody>
      </p:sp>
      <p:sp>
        <p:nvSpPr>
          <p:cNvPr id="3" name="Content Placeholder 2"/>
          <p:cNvSpPr>
            <a:spLocks noGrp="1"/>
          </p:cNvSpPr>
          <p:nvPr>
            <p:ph idx="1"/>
          </p:nvPr>
        </p:nvSpPr>
        <p:spPr/>
        <p:txBody>
          <a:bodyPr>
            <a:normAutofit/>
          </a:bodyPr>
          <a:lstStyle/>
          <a:p>
            <a:r>
              <a:rPr lang="en-GB" sz="1400" dirty="0" smtClean="0"/>
              <a:t>Stateless</a:t>
            </a:r>
          </a:p>
          <a:p>
            <a:r>
              <a:rPr lang="en-GB" sz="1400" dirty="0" smtClean="0"/>
              <a:t>The rules are executed in order</a:t>
            </a:r>
          </a:p>
          <a:p>
            <a:r>
              <a:rPr lang="en-GB" sz="1400" dirty="0"/>
              <a:t>ACLs process strictly by rule number and processes the rules until a matching one is </a:t>
            </a:r>
            <a:r>
              <a:rPr lang="en-GB" sz="1400" dirty="0" smtClean="0"/>
              <a:t>found</a:t>
            </a:r>
          </a:p>
          <a:p>
            <a:r>
              <a:rPr lang="en-GB" sz="1400" dirty="0" smtClean="0"/>
              <a:t>By default, it allows all inbound and outbound traffic </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79</a:t>
            </a:fld>
            <a:endParaRPr lang="en-US"/>
          </a:p>
        </p:txBody>
      </p:sp>
    </p:spTree>
    <p:extLst>
      <p:ext uri="{BB962C8B-B14F-4D97-AF65-F5344CB8AC3E}">
        <p14:creationId xmlns:p14="http://schemas.microsoft.com/office/powerpoint/2010/main" val="33440261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VPC – With Single Public Subnet (Scenario 1)</a:t>
            </a:r>
            <a:endParaRPr lang="en-US" dirty="0"/>
          </a:p>
        </p:txBody>
      </p:sp>
      <p:sp>
        <p:nvSpPr>
          <p:cNvPr id="3" name="Content Placeholder 2"/>
          <p:cNvSpPr>
            <a:spLocks noGrp="1"/>
          </p:cNvSpPr>
          <p:nvPr>
            <p:ph idx="1"/>
          </p:nvPr>
        </p:nvSpPr>
        <p:spPr/>
        <p:txBody>
          <a:bodyPr>
            <a:normAutofit/>
          </a:bodyPr>
          <a:lstStyle/>
          <a:p>
            <a:r>
              <a:rPr lang="en-GB" sz="1400" dirty="0"/>
              <a:t>The configuration for this scenario includes a virtual private cloud (VPC) with a single public subnet, and an Internet gateway to enable communication over the Internet. We recommend this configuration if you need to run a single-tier, public-facing web application, such as a blog or a simple website.</a:t>
            </a:r>
          </a:p>
        </p:txBody>
      </p:sp>
      <p:sp>
        <p:nvSpPr>
          <p:cNvPr id="4" name="Slide Number Placeholder 3"/>
          <p:cNvSpPr>
            <a:spLocks noGrp="1"/>
          </p:cNvSpPr>
          <p:nvPr>
            <p:ph type="sldNum" sz="quarter" idx="12"/>
          </p:nvPr>
        </p:nvSpPr>
        <p:spPr/>
        <p:txBody>
          <a:bodyPr/>
          <a:lstStyle/>
          <a:p>
            <a:fld id="{CF3BE448-F768-4AC5-8094-8F17F27BA907}" type="slidenum">
              <a:rPr lang="en-US" smtClean="0"/>
              <a:t>8</a:t>
            </a:fld>
            <a:endParaRPr lang="en-US"/>
          </a:p>
        </p:txBody>
      </p:sp>
    </p:spTree>
    <p:extLst>
      <p:ext uri="{BB962C8B-B14F-4D97-AF65-F5344CB8AC3E}">
        <p14:creationId xmlns:p14="http://schemas.microsoft.com/office/powerpoint/2010/main" val="128979812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Groups</a:t>
            </a:r>
            <a:endParaRPr lang="en-US" dirty="0"/>
          </a:p>
        </p:txBody>
      </p:sp>
      <p:sp>
        <p:nvSpPr>
          <p:cNvPr id="3" name="Content Placeholder 2"/>
          <p:cNvSpPr>
            <a:spLocks noGrp="1"/>
          </p:cNvSpPr>
          <p:nvPr>
            <p:ph idx="1"/>
          </p:nvPr>
        </p:nvSpPr>
        <p:spPr/>
        <p:txBody>
          <a:bodyPr>
            <a:normAutofit/>
          </a:bodyPr>
          <a:lstStyle/>
          <a:p>
            <a:r>
              <a:rPr lang="en-GB" sz="1400" dirty="0" err="1" smtClean="0"/>
              <a:t>Stateful</a:t>
            </a:r>
            <a:endParaRPr lang="en-GB" sz="1400" dirty="0" smtClean="0"/>
          </a:p>
          <a:p>
            <a:r>
              <a:rPr lang="en-GB" sz="1400" dirty="0" smtClean="0"/>
              <a:t>Confined to a </a:t>
            </a:r>
            <a:r>
              <a:rPr lang="en-GB" sz="1400" b="1" dirty="0" smtClean="0"/>
              <a:t>region</a:t>
            </a:r>
          </a:p>
          <a:p>
            <a:r>
              <a:rPr lang="en-GB" sz="1400" dirty="0" smtClean="0"/>
              <a:t>Doesn’t have deny rules</a:t>
            </a:r>
          </a:p>
          <a:p>
            <a:r>
              <a:rPr lang="en-GB" sz="1400" dirty="0"/>
              <a:t>Security Group consolidates all rules and evaluates all of them before deciding if traffic is </a:t>
            </a:r>
            <a:r>
              <a:rPr lang="en-GB" sz="1400" dirty="0" smtClean="0"/>
              <a:t>allowed</a:t>
            </a:r>
          </a:p>
          <a:p>
            <a:r>
              <a:rPr lang="en-GB" sz="1400" dirty="0"/>
              <a:t>Security groups act as a firewall for associated instances, controlling both inbound and outbound traffic at the instance level. You must add rules to a security group that enable you to connect to your instance from your IP address using RDP. It is good security practice to restrict RDP (Remote Desktop Protocol) connections to an authorized list of IP addresses rather than anyone</a:t>
            </a:r>
            <a:r>
              <a:rPr lang="en-GB" sz="1400" dirty="0" smtClean="0"/>
              <a:t>.</a:t>
            </a:r>
          </a:p>
          <a:p>
            <a:r>
              <a:rPr lang="en-GB" sz="1400" dirty="0"/>
              <a:t>In AWS EC2, while configuring a security group, the </a:t>
            </a:r>
            <a:r>
              <a:rPr lang="en-GB" sz="1400" b="1" dirty="0"/>
              <a:t>user needs to specify the IP address in CIDR notation</a:t>
            </a:r>
            <a:r>
              <a:rPr lang="en-GB" sz="1400" dirty="0"/>
              <a:t>. The CIDR IP range 10.20.30.40/32 says it is for a single IP 10.20.30.40. If the user specifies the IP as 10.20.30.40 only, the security group will not accept and ask for it in a CIDR format</a:t>
            </a:r>
            <a:r>
              <a:rPr lang="en-GB" sz="1400" dirty="0" smtClean="0"/>
              <a:t>.</a:t>
            </a:r>
          </a:p>
          <a:p>
            <a:r>
              <a:rPr lang="en-GB" sz="1400" dirty="0"/>
              <a:t> </a:t>
            </a:r>
            <a:r>
              <a:rPr lang="en-GB" sz="1400" dirty="0" smtClean="0"/>
              <a:t>You </a:t>
            </a:r>
            <a:r>
              <a:rPr lang="en-GB" sz="1400" dirty="0"/>
              <a:t>can't enable an instance to communicate with an instance outside its region using security group rules</a:t>
            </a:r>
            <a:r>
              <a:rPr lang="en-GB" sz="1400" dirty="0" smtClean="0"/>
              <a:t>.</a:t>
            </a:r>
          </a:p>
          <a:p>
            <a:r>
              <a:rPr lang="en-GB" sz="1400" dirty="0" smtClean="0"/>
              <a:t>You can create up to </a:t>
            </a:r>
            <a:r>
              <a:rPr lang="en-GB" sz="1400" b="1" dirty="0" smtClean="0">
                <a:solidFill>
                  <a:srgbClr val="FF0000"/>
                </a:solidFill>
              </a:rPr>
              <a:t>50 rules per security group </a:t>
            </a:r>
            <a:r>
              <a:rPr lang="en-GB" sz="1400" dirty="0" smtClean="0"/>
              <a:t>in Amazon EC2-VPC</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80</a:t>
            </a:fld>
            <a:endParaRPr lang="en-US"/>
          </a:p>
        </p:txBody>
      </p:sp>
    </p:spTree>
    <p:extLst>
      <p:ext uri="{BB962C8B-B14F-4D97-AF65-F5344CB8AC3E}">
        <p14:creationId xmlns:p14="http://schemas.microsoft.com/office/powerpoint/2010/main" val="143067188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Groups Commands</a:t>
            </a:r>
            <a:endParaRPr lang="en-US" dirty="0"/>
          </a:p>
        </p:txBody>
      </p:sp>
      <p:sp>
        <p:nvSpPr>
          <p:cNvPr id="3" name="Content Placeholder 2"/>
          <p:cNvSpPr>
            <a:spLocks noGrp="1"/>
          </p:cNvSpPr>
          <p:nvPr>
            <p:ph idx="1"/>
          </p:nvPr>
        </p:nvSpPr>
        <p:spPr/>
        <p:txBody>
          <a:bodyPr>
            <a:normAutofit/>
          </a:bodyPr>
          <a:lstStyle/>
          <a:p>
            <a:r>
              <a:rPr lang="en-GB" sz="1400" dirty="0"/>
              <a:t>When setting up security groups for incoming traffic in your VPC network, to add one or more </a:t>
            </a:r>
            <a:r>
              <a:rPr lang="en-GB" sz="1400" b="1" dirty="0"/>
              <a:t>ingress(incoming traffic)</a:t>
            </a:r>
            <a:r>
              <a:rPr lang="en-GB" sz="1400" dirty="0"/>
              <a:t> rules to a security group</a:t>
            </a:r>
          </a:p>
          <a:p>
            <a:pPr lvl="1">
              <a:buFont typeface="Wingdings" panose="05000000000000000000" pitchFamily="2" charset="2"/>
              <a:buChar char="Ø"/>
            </a:pPr>
            <a:r>
              <a:rPr lang="en-GB" sz="1400" b="1" dirty="0"/>
              <a:t>authorize-security-group-ingress (AWS CLI)</a:t>
            </a:r>
            <a:endParaRPr lang="en-GB" sz="1400" dirty="0"/>
          </a:p>
          <a:p>
            <a:pPr lvl="1">
              <a:buFont typeface="Wingdings" panose="05000000000000000000" pitchFamily="2" charset="2"/>
              <a:buChar char="Ø"/>
            </a:pPr>
            <a:r>
              <a:rPr lang="en-GB" sz="1400" dirty="0"/>
              <a:t>ec2-authorize (Amazon EC2 CLI)</a:t>
            </a:r>
          </a:p>
          <a:p>
            <a:pPr lvl="1">
              <a:buFont typeface="Wingdings" panose="05000000000000000000" pitchFamily="2" charset="2"/>
              <a:buChar char="Ø"/>
            </a:pPr>
            <a:r>
              <a:rPr lang="en-GB" sz="1400" dirty="0"/>
              <a:t>Grant-EC2SecurityGroupIngress (AWS Tools for Windows PowerShell)</a:t>
            </a:r>
          </a:p>
        </p:txBody>
      </p:sp>
      <p:sp>
        <p:nvSpPr>
          <p:cNvPr id="4" name="Slide Number Placeholder 3"/>
          <p:cNvSpPr>
            <a:spLocks noGrp="1"/>
          </p:cNvSpPr>
          <p:nvPr>
            <p:ph type="sldNum" sz="quarter" idx="12"/>
          </p:nvPr>
        </p:nvSpPr>
        <p:spPr/>
        <p:txBody>
          <a:bodyPr/>
          <a:lstStyle/>
          <a:p>
            <a:fld id="{CF3BE448-F768-4AC5-8094-8F17F27BA907}" type="slidenum">
              <a:rPr lang="en-US" smtClean="0"/>
              <a:t>81</a:t>
            </a:fld>
            <a:endParaRPr lang="en-US"/>
          </a:p>
        </p:txBody>
      </p:sp>
    </p:spTree>
    <p:extLst>
      <p:ext uri="{BB962C8B-B14F-4D97-AF65-F5344CB8AC3E}">
        <p14:creationId xmlns:p14="http://schemas.microsoft.com/office/powerpoint/2010/main" val="248578534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a:t>
            </a:r>
            <a:endParaRPr lang="en-US" dirty="0"/>
          </a:p>
        </p:txBody>
      </p:sp>
      <p:sp>
        <p:nvSpPr>
          <p:cNvPr id="3" name="Content Placeholder 2"/>
          <p:cNvSpPr>
            <a:spLocks noGrp="1"/>
          </p:cNvSpPr>
          <p:nvPr>
            <p:ph idx="1"/>
          </p:nvPr>
        </p:nvSpPr>
        <p:spPr/>
        <p:txBody>
          <a:bodyPr>
            <a:normAutofit/>
          </a:bodyPr>
          <a:lstStyle/>
          <a:p>
            <a:r>
              <a:rPr lang="en-GB" sz="1400" dirty="0"/>
              <a:t>For objects larger than </a:t>
            </a:r>
            <a:r>
              <a:rPr lang="en-GB" sz="1400" b="1" dirty="0">
                <a:solidFill>
                  <a:srgbClr val="00B050"/>
                </a:solidFill>
              </a:rPr>
              <a:t>100 megabytes</a:t>
            </a:r>
            <a:r>
              <a:rPr lang="en-GB" sz="1400" dirty="0"/>
              <a:t>, you should consider using the </a:t>
            </a:r>
            <a:r>
              <a:rPr lang="en-GB" sz="1400" b="1" dirty="0">
                <a:solidFill>
                  <a:srgbClr val="00B050"/>
                </a:solidFill>
              </a:rPr>
              <a:t>Multipart Upload </a:t>
            </a:r>
            <a:r>
              <a:rPr lang="en-GB" sz="1400" dirty="0"/>
              <a:t>capability</a:t>
            </a:r>
            <a:r>
              <a:rPr lang="en-GB" sz="1400" dirty="0" smtClean="0"/>
              <a:t>.</a:t>
            </a:r>
          </a:p>
          <a:p>
            <a:r>
              <a:rPr lang="en-GB" sz="1400" dirty="0"/>
              <a:t>Probability of loss = 100 </a:t>
            </a:r>
            <a:r>
              <a:rPr lang="en-GB" sz="1400" dirty="0" smtClean="0"/>
              <a:t>– durability</a:t>
            </a:r>
          </a:p>
          <a:p>
            <a:r>
              <a:rPr lang="en-GB" sz="1400" dirty="0" smtClean="0"/>
              <a:t>S3 offers </a:t>
            </a:r>
            <a:r>
              <a:rPr lang="en-GB" sz="1400" b="1" dirty="0" smtClean="0"/>
              <a:t>encryption services </a:t>
            </a:r>
            <a:r>
              <a:rPr lang="en-GB" sz="1400" dirty="0" smtClean="0"/>
              <a:t>for data at flight and at rest</a:t>
            </a:r>
          </a:p>
          <a:p>
            <a:r>
              <a:rPr lang="en-GB" sz="1400" dirty="0"/>
              <a:t>Amazon S3 offers </a:t>
            </a:r>
            <a:r>
              <a:rPr lang="en-GB" sz="1400" b="1" dirty="0"/>
              <a:t>three pricing options</a:t>
            </a:r>
            <a:r>
              <a:rPr lang="en-GB" sz="1400" dirty="0"/>
              <a:t>. Storage (per GB per month), data transfer in or out (per GB per month), and requests (per x thousand requests per month</a:t>
            </a:r>
            <a:r>
              <a:rPr lang="en-GB" sz="1400" dirty="0" smtClean="0"/>
              <a:t>).</a:t>
            </a:r>
          </a:p>
          <a:p>
            <a:r>
              <a:rPr lang="en-GB" sz="1400" dirty="0" smtClean="0"/>
              <a:t>Maximum file size = </a:t>
            </a:r>
            <a:r>
              <a:rPr lang="en-GB" sz="1400" b="1" dirty="0" smtClean="0"/>
              <a:t>5 TB</a:t>
            </a:r>
            <a:r>
              <a:rPr lang="en-GB" sz="1400" dirty="0" smtClean="0"/>
              <a:t>, Minimum object size = </a:t>
            </a:r>
            <a:r>
              <a:rPr lang="en-GB" sz="1400" b="1" dirty="0" smtClean="0"/>
              <a:t>0 bytes</a:t>
            </a:r>
          </a:p>
          <a:p>
            <a:r>
              <a:rPr lang="en-GB" sz="1400" dirty="0" smtClean="0"/>
              <a:t>Maximum number of buckets per account is </a:t>
            </a:r>
            <a:r>
              <a:rPr lang="en-GB" sz="1400" b="1" dirty="0" smtClean="0"/>
              <a:t>100</a:t>
            </a:r>
          </a:p>
          <a:p>
            <a:r>
              <a:rPr lang="en-GB" sz="1400" b="1" dirty="0" smtClean="0"/>
              <a:t>S3 –IA – </a:t>
            </a:r>
            <a:r>
              <a:rPr lang="en-GB" sz="1400" dirty="0" smtClean="0"/>
              <a:t>immediate access to file with less cost, files not reproducible easily</a:t>
            </a:r>
          </a:p>
          <a:p>
            <a:r>
              <a:rPr lang="en-GB" sz="1400" dirty="0"/>
              <a:t>AWS Identity and Access Management (IAM) policies, Access Control Lists (ACLs), bucket policies, and query string authentication</a:t>
            </a:r>
            <a:r>
              <a:rPr lang="en-GB" sz="1400" dirty="0" smtClean="0"/>
              <a:t>.</a:t>
            </a:r>
          </a:p>
          <a:p>
            <a:r>
              <a:rPr lang="en-GB" sz="1400" dirty="0"/>
              <a:t>Amazon S3 provides </a:t>
            </a:r>
            <a:r>
              <a:rPr lang="en-GB" sz="1400" b="1" dirty="0">
                <a:solidFill>
                  <a:srgbClr val="00B050"/>
                </a:solidFill>
              </a:rPr>
              <a:t>authentication mechanisms</a:t>
            </a:r>
            <a:r>
              <a:rPr lang="en-GB" sz="1400" dirty="0"/>
              <a:t> to ensure that stored data is secured against unauthorized access. </a:t>
            </a:r>
            <a:endParaRPr lang="en-GB" sz="1400" dirty="0" smtClean="0"/>
          </a:p>
          <a:p>
            <a:r>
              <a:rPr lang="en-GB" sz="1400" dirty="0" smtClean="0"/>
              <a:t>S3 bucket URL format. Note the </a:t>
            </a:r>
            <a:r>
              <a:rPr lang="en-GB" sz="1400" b="1" dirty="0" smtClean="0">
                <a:solidFill>
                  <a:srgbClr val="FF0000"/>
                </a:solidFill>
              </a:rPr>
              <a:t>hyphen</a:t>
            </a:r>
            <a:r>
              <a:rPr lang="en-GB" sz="1400" dirty="0" smtClean="0">
                <a:solidFill>
                  <a:srgbClr val="FF0000"/>
                </a:solidFill>
              </a:rPr>
              <a:t> </a:t>
            </a:r>
            <a:r>
              <a:rPr lang="en-GB" sz="1400" dirty="0" smtClean="0"/>
              <a:t>between s3 and region</a:t>
            </a:r>
          </a:p>
          <a:p>
            <a:pPr lvl="1">
              <a:buFont typeface="Wingdings" panose="05000000000000000000" pitchFamily="2" charset="2"/>
              <a:buChar char="Ø"/>
            </a:pPr>
            <a:r>
              <a:rPr lang="en-GB" sz="1400" u="sng" dirty="0"/>
              <a:t>http://s3-aws-region.amazonaws.com/mynewbucket</a:t>
            </a:r>
          </a:p>
          <a:p>
            <a:pPr lvl="1">
              <a:buFont typeface="Wingdings" panose="05000000000000000000" pitchFamily="2" charset="2"/>
              <a:buChar char="Ø"/>
            </a:pPr>
            <a:r>
              <a:rPr lang="en-GB" sz="1400" u="sng" dirty="0"/>
              <a:t>http://mynewbucket.s3.aws-region.amazonaws.com</a:t>
            </a:r>
          </a:p>
          <a:p>
            <a:endParaRPr lang="en-GB" sz="1400" dirty="0" smtClean="0"/>
          </a:p>
        </p:txBody>
      </p:sp>
      <p:sp>
        <p:nvSpPr>
          <p:cNvPr id="4" name="Slide Number Placeholder 3"/>
          <p:cNvSpPr>
            <a:spLocks noGrp="1"/>
          </p:cNvSpPr>
          <p:nvPr>
            <p:ph type="sldNum" sz="quarter" idx="12"/>
          </p:nvPr>
        </p:nvSpPr>
        <p:spPr/>
        <p:txBody>
          <a:bodyPr/>
          <a:lstStyle/>
          <a:p>
            <a:fld id="{CF3BE448-F768-4AC5-8094-8F17F27BA907}" type="slidenum">
              <a:rPr lang="en-US" smtClean="0"/>
              <a:t>82</a:t>
            </a:fld>
            <a:endParaRPr lang="en-US"/>
          </a:p>
        </p:txBody>
      </p:sp>
    </p:spTree>
    <p:extLst>
      <p:ext uri="{BB962C8B-B14F-4D97-AF65-F5344CB8AC3E}">
        <p14:creationId xmlns:p14="http://schemas.microsoft.com/office/powerpoint/2010/main" val="292768695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Tags</a:t>
            </a:r>
            <a:endParaRPr lang="en-US" dirty="0"/>
          </a:p>
        </p:txBody>
      </p:sp>
      <p:sp>
        <p:nvSpPr>
          <p:cNvPr id="3" name="Content Placeholder 2"/>
          <p:cNvSpPr>
            <a:spLocks noGrp="1"/>
          </p:cNvSpPr>
          <p:nvPr>
            <p:ph idx="1"/>
          </p:nvPr>
        </p:nvSpPr>
        <p:spPr/>
        <p:txBody>
          <a:bodyPr>
            <a:normAutofit/>
          </a:bodyPr>
          <a:lstStyle/>
          <a:p>
            <a:r>
              <a:rPr lang="en-GB" sz="1400" dirty="0"/>
              <a:t>You </a:t>
            </a:r>
            <a:r>
              <a:rPr lang="en-GB" sz="1400" b="1" dirty="0">
                <a:solidFill>
                  <a:srgbClr val="FF0000"/>
                </a:solidFill>
              </a:rPr>
              <a:t>cannot tag individual folders</a:t>
            </a:r>
            <a:r>
              <a:rPr lang="en-GB" sz="1400" dirty="0">
                <a:solidFill>
                  <a:srgbClr val="FF0000"/>
                </a:solidFill>
              </a:rPr>
              <a:t> </a:t>
            </a:r>
            <a:r>
              <a:rPr lang="en-GB" sz="1400" dirty="0"/>
              <a:t>within an S3 bucket. If you create an individual user for each staff member, there will be no way to keep their active directory credentials synched when they change their password. You should either create a </a:t>
            </a:r>
            <a:r>
              <a:rPr lang="en-GB" sz="1400" b="1" dirty="0">
                <a:solidFill>
                  <a:srgbClr val="FF0000"/>
                </a:solidFill>
              </a:rPr>
              <a:t>federation proxy or identity provider </a:t>
            </a:r>
            <a:r>
              <a:rPr lang="en-GB" sz="1400" dirty="0"/>
              <a:t>and then use AWS security token service to create temporary tokens. You will then need to create the appropriate IAM role for which the users will assume when writing to the S3 bucket</a:t>
            </a:r>
            <a:r>
              <a:rPr lang="en-GB" sz="1400" dirty="0" smtClean="0"/>
              <a:t>.</a:t>
            </a:r>
          </a:p>
          <a:p>
            <a:r>
              <a:rPr lang="en-GB" sz="1400" dirty="0"/>
              <a:t>Object tagging enables you to categorize storage. Each tag is a key-value pair</a:t>
            </a:r>
            <a:r>
              <a:rPr lang="en-GB" sz="1400" dirty="0" smtClean="0"/>
              <a:t>.</a:t>
            </a:r>
          </a:p>
          <a:p>
            <a:r>
              <a:rPr lang="en-GB" sz="1400" dirty="0"/>
              <a:t>You can add tags to new objects when you upload them or you can add them to existing objects. Note the following:</a:t>
            </a:r>
          </a:p>
          <a:p>
            <a:pPr lvl="1">
              <a:buFont typeface="Wingdings" panose="05000000000000000000" pitchFamily="2" charset="2"/>
              <a:buChar char="Ø"/>
            </a:pPr>
            <a:r>
              <a:rPr lang="en-GB" sz="1400" dirty="0"/>
              <a:t>You can associate up to 10 tags with an object. Tags associated with an object must have unique tag keys.</a:t>
            </a:r>
          </a:p>
          <a:p>
            <a:pPr lvl="1">
              <a:buFont typeface="Wingdings" panose="05000000000000000000" pitchFamily="2" charset="2"/>
              <a:buChar char="Ø"/>
            </a:pPr>
            <a:r>
              <a:rPr lang="en-GB" sz="1400" dirty="0"/>
              <a:t>A tag key can be up to 128 Unicode characters in length and tag values can be up to 256 Unicode characters in length.</a:t>
            </a:r>
          </a:p>
          <a:p>
            <a:pPr lvl="1">
              <a:buFont typeface="Wingdings" panose="05000000000000000000" pitchFamily="2" charset="2"/>
              <a:buChar char="Ø"/>
            </a:pPr>
            <a:r>
              <a:rPr lang="en-GB" sz="1400" dirty="0"/>
              <a:t>Key and values are case sensitive</a:t>
            </a:r>
            <a:r>
              <a:rPr lang="en-GB" sz="1400" dirty="0" smtClean="0"/>
              <a:t>.</a:t>
            </a:r>
          </a:p>
          <a:p>
            <a:r>
              <a:rPr lang="en-GB" sz="1400" dirty="0" smtClean="0"/>
              <a:t>Temporary security credential is valid for </a:t>
            </a:r>
            <a:r>
              <a:rPr lang="en-GB" sz="1400" b="1" dirty="0" smtClean="0"/>
              <a:t>1 hour </a:t>
            </a:r>
            <a:r>
              <a:rPr lang="en-GB" sz="1400" dirty="0" smtClean="0"/>
              <a:t>by default</a:t>
            </a:r>
            <a:endParaRPr lang="en-GB" sz="1400" dirty="0"/>
          </a:p>
          <a:p>
            <a:endParaRPr lang="en-GB" sz="1400" dirty="0" smtClean="0"/>
          </a:p>
        </p:txBody>
      </p:sp>
      <p:sp>
        <p:nvSpPr>
          <p:cNvPr id="4" name="Slide Number Placeholder 3"/>
          <p:cNvSpPr>
            <a:spLocks noGrp="1"/>
          </p:cNvSpPr>
          <p:nvPr>
            <p:ph type="sldNum" sz="quarter" idx="12"/>
          </p:nvPr>
        </p:nvSpPr>
        <p:spPr/>
        <p:txBody>
          <a:bodyPr/>
          <a:lstStyle/>
          <a:p>
            <a:fld id="{CF3BE448-F768-4AC5-8094-8F17F27BA907}" type="slidenum">
              <a:rPr lang="en-US" smtClean="0"/>
              <a:t>83</a:t>
            </a:fld>
            <a:endParaRPr lang="en-US"/>
          </a:p>
        </p:txBody>
      </p:sp>
    </p:spTree>
    <p:extLst>
      <p:ext uri="{BB962C8B-B14F-4D97-AF65-F5344CB8AC3E}">
        <p14:creationId xmlns:p14="http://schemas.microsoft.com/office/powerpoint/2010/main" val="393585354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Multipart Upload</a:t>
            </a:r>
            <a:endParaRPr lang="en-US" dirty="0"/>
          </a:p>
        </p:txBody>
      </p:sp>
      <p:sp>
        <p:nvSpPr>
          <p:cNvPr id="3" name="Content Placeholder 2"/>
          <p:cNvSpPr>
            <a:spLocks noGrp="1"/>
          </p:cNvSpPr>
          <p:nvPr>
            <p:ph idx="1"/>
          </p:nvPr>
        </p:nvSpPr>
        <p:spPr/>
        <p:txBody>
          <a:bodyPr>
            <a:normAutofit/>
          </a:bodyPr>
          <a:lstStyle/>
          <a:p>
            <a:r>
              <a:rPr lang="en-GB" sz="1400" dirty="0" smtClean="0"/>
              <a:t>Improved throughput</a:t>
            </a:r>
          </a:p>
          <a:p>
            <a:r>
              <a:rPr lang="en-GB" sz="1400" dirty="0" smtClean="0"/>
              <a:t>Quick recovery from network failures</a:t>
            </a:r>
          </a:p>
          <a:p>
            <a:r>
              <a:rPr lang="en-GB" sz="1400" dirty="0" smtClean="0"/>
              <a:t>Ability to begin the upload before you know the final object size</a:t>
            </a:r>
          </a:p>
          <a:p>
            <a:r>
              <a:rPr lang="en-GB" sz="1400" dirty="0" smtClean="0"/>
              <a:t>Ability to pause and resume object uploads</a:t>
            </a:r>
          </a:p>
          <a:p>
            <a:r>
              <a:rPr lang="en-GB" sz="1400" dirty="0" smtClean="0"/>
              <a:t>Maximum part size </a:t>
            </a:r>
            <a:r>
              <a:rPr lang="en-GB" sz="1400" b="1" dirty="0" smtClean="0"/>
              <a:t>5 GB</a:t>
            </a:r>
          </a:p>
        </p:txBody>
      </p:sp>
      <p:sp>
        <p:nvSpPr>
          <p:cNvPr id="4" name="Slide Number Placeholder 3"/>
          <p:cNvSpPr>
            <a:spLocks noGrp="1"/>
          </p:cNvSpPr>
          <p:nvPr>
            <p:ph type="sldNum" sz="quarter" idx="12"/>
          </p:nvPr>
        </p:nvSpPr>
        <p:spPr/>
        <p:txBody>
          <a:bodyPr/>
          <a:lstStyle/>
          <a:p>
            <a:fld id="{CF3BE448-F768-4AC5-8094-8F17F27BA907}" type="slidenum">
              <a:rPr lang="en-US" smtClean="0"/>
              <a:t>84</a:t>
            </a:fld>
            <a:endParaRPr lang="en-US"/>
          </a:p>
        </p:txBody>
      </p:sp>
    </p:spTree>
    <p:extLst>
      <p:ext uri="{BB962C8B-B14F-4D97-AF65-F5344CB8AC3E}">
        <p14:creationId xmlns:p14="http://schemas.microsoft.com/office/powerpoint/2010/main" val="228054072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Character Set</a:t>
            </a:r>
            <a:endParaRPr lang="en-US" dirty="0"/>
          </a:p>
        </p:txBody>
      </p:sp>
      <p:sp>
        <p:nvSpPr>
          <p:cNvPr id="3" name="Content Placeholder 2"/>
          <p:cNvSpPr>
            <a:spLocks noGrp="1"/>
          </p:cNvSpPr>
          <p:nvPr>
            <p:ph idx="1"/>
          </p:nvPr>
        </p:nvSpPr>
        <p:spPr/>
        <p:txBody>
          <a:bodyPr>
            <a:normAutofit/>
          </a:bodyPr>
          <a:lstStyle/>
          <a:p>
            <a:r>
              <a:rPr lang="en-GB" sz="1400" dirty="0" smtClean="0"/>
              <a:t>SOAP Request – </a:t>
            </a:r>
            <a:r>
              <a:rPr lang="en-GB" sz="1400" b="1" dirty="0" smtClean="0"/>
              <a:t>UTF-8</a:t>
            </a:r>
          </a:p>
          <a:p>
            <a:r>
              <a:rPr lang="en-GB" sz="1400" dirty="0" smtClean="0"/>
              <a:t>REST API – </a:t>
            </a:r>
            <a:r>
              <a:rPr lang="en-GB" sz="1400" b="1" dirty="0" smtClean="0"/>
              <a:t>US-ASCII</a:t>
            </a:r>
          </a:p>
        </p:txBody>
      </p:sp>
      <p:sp>
        <p:nvSpPr>
          <p:cNvPr id="4" name="Slide Number Placeholder 3"/>
          <p:cNvSpPr>
            <a:spLocks noGrp="1"/>
          </p:cNvSpPr>
          <p:nvPr>
            <p:ph type="sldNum" sz="quarter" idx="12"/>
          </p:nvPr>
        </p:nvSpPr>
        <p:spPr/>
        <p:txBody>
          <a:bodyPr/>
          <a:lstStyle/>
          <a:p>
            <a:fld id="{CF3BE448-F768-4AC5-8094-8F17F27BA907}" type="slidenum">
              <a:rPr lang="en-US" smtClean="0"/>
              <a:t>85</a:t>
            </a:fld>
            <a:endParaRPr lang="en-US"/>
          </a:p>
        </p:txBody>
      </p:sp>
    </p:spTree>
    <p:extLst>
      <p:ext uri="{BB962C8B-B14F-4D97-AF65-F5344CB8AC3E}">
        <p14:creationId xmlns:p14="http://schemas.microsoft.com/office/powerpoint/2010/main" val="351650081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Metadata</a:t>
            </a:r>
            <a:endParaRPr lang="en-US" dirty="0"/>
          </a:p>
        </p:txBody>
      </p:sp>
      <p:sp>
        <p:nvSpPr>
          <p:cNvPr id="3" name="Content Placeholder 2"/>
          <p:cNvSpPr>
            <a:spLocks noGrp="1"/>
          </p:cNvSpPr>
          <p:nvPr>
            <p:ph idx="1"/>
          </p:nvPr>
        </p:nvSpPr>
        <p:spPr/>
        <p:txBody>
          <a:bodyPr>
            <a:normAutofit/>
          </a:bodyPr>
          <a:lstStyle/>
          <a:p>
            <a:r>
              <a:rPr lang="en-GB" sz="1400" b="1" dirty="0" smtClean="0"/>
              <a:t>Delete marker </a:t>
            </a:r>
            <a:r>
              <a:rPr lang="en-GB" sz="1400" dirty="0" smtClean="0"/>
              <a:t>metadata cannot be updated</a:t>
            </a:r>
          </a:p>
          <a:p>
            <a:r>
              <a:rPr lang="en-GB" sz="1400" dirty="0" smtClean="0"/>
              <a:t>HTTP Header can have </a:t>
            </a:r>
            <a:r>
              <a:rPr lang="en-GB" sz="1400" b="1" dirty="0" smtClean="0"/>
              <a:t>4KB</a:t>
            </a:r>
            <a:r>
              <a:rPr lang="en-GB" sz="1400" dirty="0" smtClean="0"/>
              <a:t> of data</a:t>
            </a:r>
          </a:p>
          <a:p>
            <a:r>
              <a:rPr lang="en-GB" sz="1400" dirty="0" smtClean="0"/>
              <a:t>User defined metadata prefixed with </a:t>
            </a:r>
            <a:r>
              <a:rPr lang="en-GB" sz="1400" b="1" dirty="0" smtClean="0"/>
              <a:t>“x-</a:t>
            </a:r>
            <a:r>
              <a:rPr lang="en-GB" sz="1400" b="1" dirty="0" err="1" smtClean="0"/>
              <a:t>amz</a:t>
            </a:r>
            <a:r>
              <a:rPr lang="en-GB" sz="1400" b="1" dirty="0" smtClean="0"/>
              <a:t>-meta-”</a:t>
            </a:r>
          </a:p>
          <a:p>
            <a:r>
              <a:rPr lang="en-GB" sz="1400" dirty="0" smtClean="0"/>
              <a:t>Maximum number of </a:t>
            </a:r>
            <a:r>
              <a:rPr lang="en-GB" sz="1400" b="1" dirty="0" smtClean="0"/>
              <a:t>object life cycle rules </a:t>
            </a:r>
            <a:r>
              <a:rPr lang="en-GB" sz="1400" dirty="0" smtClean="0"/>
              <a:t>is </a:t>
            </a:r>
            <a:r>
              <a:rPr lang="en-GB" sz="1400" dirty="0" smtClean="0">
                <a:solidFill>
                  <a:srgbClr val="FF0000"/>
                </a:solidFill>
              </a:rPr>
              <a:t>1000</a:t>
            </a:r>
          </a:p>
        </p:txBody>
      </p:sp>
      <p:sp>
        <p:nvSpPr>
          <p:cNvPr id="4" name="Slide Number Placeholder 3"/>
          <p:cNvSpPr>
            <a:spLocks noGrp="1"/>
          </p:cNvSpPr>
          <p:nvPr>
            <p:ph type="sldNum" sz="quarter" idx="12"/>
          </p:nvPr>
        </p:nvSpPr>
        <p:spPr/>
        <p:txBody>
          <a:bodyPr/>
          <a:lstStyle/>
          <a:p>
            <a:fld id="{CF3BE448-F768-4AC5-8094-8F17F27BA907}" type="slidenum">
              <a:rPr lang="en-US" smtClean="0"/>
              <a:t>86</a:t>
            </a:fld>
            <a:endParaRPr lang="en-US"/>
          </a:p>
        </p:txBody>
      </p:sp>
    </p:spTree>
    <p:extLst>
      <p:ext uri="{BB962C8B-B14F-4D97-AF65-F5344CB8AC3E}">
        <p14:creationId xmlns:p14="http://schemas.microsoft.com/office/powerpoint/2010/main" val="136725457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Dev Pays</a:t>
            </a:r>
            <a:endParaRPr lang="en-US" dirty="0"/>
          </a:p>
        </p:txBody>
      </p:sp>
      <p:sp>
        <p:nvSpPr>
          <p:cNvPr id="3" name="Content Placeholder 2"/>
          <p:cNvSpPr>
            <a:spLocks noGrp="1"/>
          </p:cNvSpPr>
          <p:nvPr>
            <p:ph idx="1"/>
          </p:nvPr>
        </p:nvSpPr>
        <p:spPr/>
        <p:txBody>
          <a:bodyPr>
            <a:normAutofit/>
          </a:bodyPr>
          <a:lstStyle/>
          <a:p>
            <a:r>
              <a:rPr lang="en-GB" sz="1400" dirty="0" smtClean="0"/>
              <a:t>SOAP API request doesn’t support Dev Pays</a:t>
            </a:r>
          </a:p>
          <a:p>
            <a:r>
              <a:rPr lang="en-GB" sz="1400" b="1" dirty="0" smtClean="0"/>
              <a:t>Requester</a:t>
            </a:r>
            <a:r>
              <a:rPr lang="en-GB" sz="1400" dirty="0" smtClean="0"/>
              <a:t> is charged for reading the content</a:t>
            </a:r>
          </a:p>
        </p:txBody>
      </p:sp>
      <p:sp>
        <p:nvSpPr>
          <p:cNvPr id="4" name="Slide Number Placeholder 3"/>
          <p:cNvSpPr>
            <a:spLocks noGrp="1"/>
          </p:cNvSpPr>
          <p:nvPr>
            <p:ph type="sldNum" sz="quarter" idx="12"/>
          </p:nvPr>
        </p:nvSpPr>
        <p:spPr/>
        <p:txBody>
          <a:bodyPr/>
          <a:lstStyle/>
          <a:p>
            <a:fld id="{CF3BE448-F768-4AC5-8094-8F17F27BA907}" type="slidenum">
              <a:rPr lang="en-US" smtClean="0"/>
              <a:t>87</a:t>
            </a:fld>
            <a:endParaRPr lang="en-US"/>
          </a:p>
        </p:txBody>
      </p:sp>
    </p:spTree>
    <p:extLst>
      <p:ext uri="{BB962C8B-B14F-4D97-AF65-F5344CB8AC3E}">
        <p14:creationId xmlns:p14="http://schemas.microsoft.com/office/powerpoint/2010/main" val="294114477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CORS</a:t>
            </a:r>
            <a:endParaRPr lang="en-US" dirty="0"/>
          </a:p>
        </p:txBody>
      </p:sp>
      <p:sp>
        <p:nvSpPr>
          <p:cNvPr id="3" name="Content Placeholder 2"/>
          <p:cNvSpPr>
            <a:spLocks noGrp="1"/>
          </p:cNvSpPr>
          <p:nvPr>
            <p:ph idx="1"/>
          </p:nvPr>
        </p:nvSpPr>
        <p:spPr/>
        <p:txBody>
          <a:bodyPr>
            <a:normAutofit/>
          </a:bodyPr>
          <a:lstStyle/>
          <a:p>
            <a:r>
              <a:rPr lang="en-GB" sz="1400" dirty="0" smtClean="0"/>
              <a:t>Configures in “Permission Screen” </a:t>
            </a:r>
            <a:r>
              <a:rPr lang="en-GB" sz="1400" dirty="0"/>
              <a:t>o</a:t>
            </a:r>
            <a:r>
              <a:rPr lang="en-GB" sz="1400" dirty="0" smtClean="0"/>
              <a:t>n management console</a:t>
            </a:r>
          </a:p>
          <a:p>
            <a:r>
              <a:rPr lang="en-GB" sz="1400" b="1" dirty="0" smtClean="0"/>
              <a:t>AllowedOrigin Element</a:t>
            </a:r>
            <a:r>
              <a:rPr lang="en-GB" sz="1400" dirty="0" smtClean="0"/>
              <a:t> - </a:t>
            </a:r>
            <a:r>
              <a:rPr lang="en-GB" sz="1400" dirty="0"/>
              <a:t>In the AllowedOrigin element you specify the origins that you want to allow cross-domain </a:t>
            </a:r>
            <a:r>
              <a:rPr lang="en-GB" sz="1400" dirty="0" smtClean="0"/>
              <a:t>requests</a:t>
            </a:r>
          </a:p>
          <a:p>
            <a:r>
              <a:rPr lang="en-GB" sz="1400" b="1" dirty="0"/>
              <a:t>AllowedMethod </a:t>
            </a:r>
            <a:r>
              <a:rPr lang="en-GB" sz="1400" b="1" dirty="0" smtClean="0"/>
              <a:t>Element - </a:t>
            </a:r>
            <a:r>
              <a:rPr lang="en-GB" sz="1400" dirty="0"/>
              <a:t>In the CORS configuration, you can specify the following values for the AllowedMethod </a:t>
            </a:r>
            <a:r>
              <a:rPr lang="en-GB" sz="1400" dirty="0" smtClean="0"/>
              <a:t>element</a:t>
            </a:r>
            <a:endParaRPr lang="en-GB" sz="1400" dirty="0"/>
          </a:p>
          <a:p>
            <a:pPr lvl="1">
              <a:buFont typeface="Wingdings" panose="05000000000000000000" pitchFamily="2" charset="2"/>
              <a:buChar char="Ø"/>
            </a:pPr>
            <a:r>
              <a:rPr lang="en-GB" sz="1400" dirty="0"/>
              <a:t>GET</a:t>
            </a:r>
          </a:p>
          <a:p>
            <a:pPr lvl="1">
              <a:buFont typeface="Wingdings" panose="05000000000000000000" pitchFamily="2" charset="2"/>
              <a:buChar char="Ø"/>
            </a:pPr>
            <a:r>
              <a:rPr lang="en-GB" sz="1400" dirty="0"/>
              <a:t>PUT</a:t>
            </a:r>
          </a:p>
          <a:p>
            <a:pPr lvl="1">
              <a:buFont typeface="Wingdings" panose="05000000000000000000" pitchFamily="2" charset="2"/>
              <a:buChar char="Ø"/>
            </a:pPr>
            <a:r>
              <a:rPr lang="en-GB" sz="1400" dirty="0"/>
              <a:t>POST</a:t>
            </a:r>
          </a:p>
          <a:p>
            <a:pPr lvl="1">
              <a:buFont typeface="Wingdings" panose="05000000000000000000" pitchFamily="2" charset="2"/>
              <a:buChar char="Ø"/>
            </a:pPr>
            <a:r>
              <a:rPr lang="en-GB" sz="1400" dirty="0"/>
              <a:t>DELETE</a:t>
            </a:r>
          </a:p>
          <a:p>
            <a:pPr lvl="1">
              <a:buFont typeface="Wingdings" panose="05000000000000000000" pitchFamily="2" charset="2"/>
              <a:buChar char="Ø"/>
            </a:pPr>
            <a:r>
              <a:rPr lang="en-GB" sz="1400" dirty="0"/>
              <a:t>HEAD</a:t>
            </a:r>
          </a:p>
          <a:p>
            <a:r>
              <a:rPr lang="en-GB" sz="1400" dirty="0"/>
              <a:t>The </a:t>
            </a:r>
            <a:r>
              <a:rPr lang="en-GB" sz="1400" b="1" dirty="0"/>
              <a:t>AllowedHeader</a:t>
            </a:r>
            <a:r>
              <a:rPr lang="en-GB" sz="1400" dirty="0"/>
              <a:t> element specifies which headers are allowed in a </a:t>
            </a:r>
            <a:r>
              <a:rPr lang="en-GB" sz="1400" dirty="0" smtClean="0"/>
              <a:t>pre-flight </a:t>
            </a:r>
            <a:r>
              <a:rPr lang="en-GB" sz="1400" dirty="0"/>
              <a:t>request through the Access-Control-Request-Headers header.</a:t>
            </a:r>
            <a:endParaRPr lang="en-GB" sz="1400" b="1" dirty="0"/>
          </a:p>
          <a:p>
            <a:r>
              <a:rPr lang="en-GB" sz="1400" dirty="0"/>
              <a:t>Each </a:t>
            </a:r>
            <a:r>
              <a:rPr lang="en-GB" sz="1400" b="1" dirty="0"/>
              <a:t>ExposeHeader</a:t>
            </a:r>
            <a:r>
              <a:rPr lang="en-GB" sz="1400" dirty="0"/>
              <a:t> element identifies a header in the response that you want customers to be able to access from their applications</a:t>
            </a:r>
            <a:endParaRPr lang="en-GB" sz="1400" dirty="0" smtClean="0"/>
          </a:p>
          <a:p>
            <a:r>
              <a:rPr lang="en-GB" sz="1400" dirty="0"/>
              <a:t>The </a:t>
            </a:r>
            <a:r>
              <a:rPr lang="en-GB" sz="1400" b="1" dirty="0"/>
              <a:t>MaxAgeSeconds</a:t>
            </a:r>
            <a:r>
              <a:rPr lang="en-GB" sz="1400" dirty="0"/>
              <a:t> element specifies the time in seconds that your browser can cache the response for a </a:t>
            </a:r>
            <a:r>
              <a:rPr lang="en-GB" sz="1400" dirty="0" smtClean="0"/>
              <a:t>pre-flight </a:t>
            </a:r>
            <a:r>
              <a:rPr lang="en-GB" sz="1400" dirty="0"/>
              <a:t>request as identified </a:t>
            </a:r>
            <a:r>
              <a:rPr lang="en-GB" sz="1400" dirty="0" smtClean="0"/>
              <a:t>by </a:t>
            </a:r>
            <a:r>
              <a:rPr lang="en-GB" sz="1400" dirty="0"/>
              <a:t>the resource, the HTTP method, and the </a:t>
            </a:r>
            <a:r>
              <a:rPr lang="en-GB" sz="1400" dirty="0" smtClean="0"/>
              <a:t>origin</a:t>
            </a:r>
          </a:p>
          <a:p>
            <a:r>
              <a:rPr lang="en-GB" sz="1400" dirty="0"/>
              <a:t>When Amazon S3 receives a </a:t>
            </a:r>
            <a:r>
              <a:rPr lang="en-GB" sz="1400" dirty="0" smtClean="0"/>
              <a:t>pre-flight </a:t>
            </a:r>
            <a:r>
              <a:rPr lang="en-GB" sz="1400" dirty="0"/>
              <a:t>request from a browser, it evaluates the CORS configuration for the bucket and uses the </a:t>
            </a:r>
            <a:r>
              <a:rPr lang="en-GB" sz="1400" b="1" dirty="0">
                <a:solidFill>
                  <a:srgbClr val="FF0000"/>
                </a:solidFill>
              </a:rPr>
              <a:t>first CORSRule rule </a:t>
            </a:r>
            <a:r>
              <a:rPr lang="en-GB" sz="1400" dirty="0"/>
              <a:t>that matches the incoming browser request to enable a cross-origin request. </a:t>
            </a:r>
            <a:endParaRPr lang="en-GB" sz="1400" dirty="0" smtClean="0"/>
          </a:p>
        </p:txBody>
      </p:sp>
      <p:sp>
        <p:nvSpPr>
          <p:cNvPr id="4" name="Slide Number Placeholder 3"/>
          <p:cNvSpPr>
            <a:spLocks noGrp="1"/>
          </p:cNvSpPr>
          <p:nvPr>
            <p:ph type="sldNum" sz="quarter" idx="12"/>
          </p:nvPr>
        </p:nvSpPr>
        <p:spPr/>
        <p:txBody>
          <a:bodyPr/>
          <a:lstStyle/>
          <a:p>
            <a:fld id="{CF3BE448-F768-4AC5-8094-8F17F27BA907}" type="slidenum">
              <a:rPr lang="en-US" smtClean="0"/>
              <a:t>88</a:t>
            </a:fld>
            <a:endParaRPr lang="en-US"/>
          </a:p>
        </p:txBody>
      </p:sp>
    </p:spTree>
    <p:extLst>
      <p:ext uri="{BB962C8B-B14F-4D97-AF65-F5344CB8AC3E}">
        <p14:creationId xmlns:p14="http://schemas.microsoft.com/office/powerpoint/2010/main" val="240493111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Archive Retrieval Options</a:t>
            </a:r>
            <a:endParaRPr lang="en-US" dirty="0"/>
          </a:p>
        </p:txBody>
      </p:sp>
      <p:sp>
        <p:nvSpPr>
          <p:cNvPr id="3" name="Content Placeholder 2"/>
          <p:cNvSpPr>
            <a:spLocks noGrp="1"/>
          </p:cNvSpPr>
          <p:nvPr>
            <p:ph idx="1"/>
          </p:nvPr>
        </p:nvSpPr>
        <p:spPr/>
        <p:txBody>
          <a:bodyPr>
            <a:normAutofit/>
          </a:bodyPr>
          <a:lstStyle/>
          <a:p>
            <a:r>
              <a:rPr lang="en-GB" sz="1400" dirty="0"/>
              <a:t>You can specify one of the following when restoring an archived object:</a:t>
            </a:r>
          </a:p>
          <a:p>
            <a:r>
              <a:rPr lang="en-GB" sz="1400" b="1" dirty="0"/>
              <a:t>Expedited</a:t>
            </a:r>
            <a:r>
              <a:rPr lang="en-GB" sz="1400" dirty="0"/>
              <a:t> - Expedited retrievals allow you to quickly access your data when occasional urgent requests for a subset of archives are required. For all but the largest archived objects (250 MB+), data accessed using Expedited retrievals are typically made available within 1–5 minutes. There are two types of Expedited retrievals: On-Demand and Provisioned. On-Demand requests are similar to EC2 On-Demand instances and are available most of the time. Provisioned requests are guaranteed to be available when you need them. For more information, see </a:t>
            </a:r>
            <a:r>
              <a:rPr lang="en-GB" sz="1400" dirty="0">
                <a:hlinkClick r:id="rId2"/>
              </a:rPr>
              <a:t>Provisioned Capacity</a:t>
            </a:r>
            <a:r>
              <a:rPr lang="en-GB" sz="1400" dirty="0"/>
              <a:t>.</a:t>
            </a:r>
          </a:p>
          <a:p>
            <a:r>
              <a:rPr lang="en-GB" sz="1400" b="1" dirty="0"/>
              <a:t>Standard</a:t>
            </a:r>
            <a:r>
              <a:rPr lang="en-GB" sz="1400" dirty="0"/>
              <a:t> - Standard retrievals allow you to access any of your archived objects within several hours. Standard retrievals typically complete within 3–5 hours. This is the </a:t>
            </a:r>
            <a:r>
              <a:rPr lang="en-GB" sz="1400" b="1" dirty="0">
                <a:solidFill>
                  <a:srgbClr val="FF0000"/>
                </a:solidFill>
              </a:rPr>
              <a:t>default option </a:t>
            </a:r>
            <a:r>
              <a:rPr lang="en-GB" sz="1400" dirty="0"/>
              <a:t>for retrieval requests that do not specify the retrieval option.</a:t>
            </a:r>
          </a:p>
          <a:p>
            <a:r>
              <a:rPr lang="en-GB" sz="1400" b="1" dirty="0"/>
              <a:t>Bulk</a:t>
            </a:r>
            <a:r>
              <a:rPr lang="en-GB" sz="1400" dirty="0"/>
              <a:t> - Bulk retrievals are Amazon Glacier’s lowest-cost retrieval option, enabling you to retrieve large amounts, even petabytes, of data inexpensively in a day. Bulk retrievals typically complete within 5–12 hours.</a:t>
            </a:r>
          </a:p>
        </p:txBody>
      </p:sp>
      <p:sp>
        <p:nvSpPr>
          <p:cNvPr id="4" name="Slide Number Placeholder 3"/>
          <p:cNvSpPr>
            <a:spLocks noGrp="1"/>
          </p:cNvSpPr>
          <p:nvPr>
            <p:ph type="sldNum" sz="quarter" idx="12"/>
          </p:nvPr>
        </p:nvSpPr>
        <p:spPr/>
        <p:txBody>
          <a:bodyPr/>
          <a:lstStyle/>
          <a:p>
            <a:fld id="{CF3BE448-F768-4AC5-8094-8F17F27BA907}" type="slidenum">
              <a:rPr lang="en-US" smtClean="0"/>
              <a:t>89</a:t>
            </a:fld>
            <a:endParaRPr lang="en-US"/>
          </a:p>
        </p:txBody>
      </p:sp>
    </p:spTree>
    <p:extLst>
      <p:ext uri="{BB962C8B-B14F-4D97-AF65-F5344CB8AC3E}">
        <p14:creationId xmlns:p14="http://schemas.microsoft.com/office/powerpoint/2010/main" val="27759632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VPC - Public and Private VPC from Wizard (Scenario 2)</a:t>
            </a:r>
            <a:endParaRPr lang="en-US" dirty="0"/>
          </a:p>
        </p:txBody>
      </p:sp>
      <p:sp>
        <p:nvSpPr>
          <p:cNvPr id="3" name="Content Placeholder 2"/>
          <p:cNvSpPr>
            <a:spLocks noGrp="1"/>
          </p:cNvSpPr>
          <p:nvPr>
            <p:ph idx="1"/>
          </p:nvPr>
        </p:nvSpPr>
        <p:spPr/>
        <p:txBody>
          <a:bodyPr>
            <a:normAutofit/>
          </a:bodyPr>
          <a:lstStyle/>
          <a:p>
            <a:r>
              <a:rPr lang="en-GB" sz="1400" dirty="0"/>
              <a:t>A user can create a subnet with VPC and launch instances inside that subnet. If the user has created a public private subnet, the instances in the public subnet can receive inbound traffic directly from the internet, whereas the instances in the private subnet cannot. If these subnets are created with Wizard, AWS will create a </a:t>
            </a:r>
            <a:r>
              <a:rPr lang="en-GB" sz="1400" b="1" dirty="0"/>
              <a:t>NAT instance with an elastic IP</a:t>
            </a:r>
            <a:r>
              <a:rPr lang="en-GB" sz="1400" dirty="0"/>
              <a:t>. Wizard will also create</a:t>
            </a:r>
            <a:r>
              <a:rPr lang="en-GB" sz="1400" b="1" dirty="0"/>
              <a:t> two subnets with route tables</a:t>
            </a:r>
            <a:r>
              <a:rPr lang="en-GB" sz="1400" dirty="0"/>
              <a:t>. It will also create an internet gateway and attach it to the VPC</a:t>
            </a:r>
            <a:r>
              <a:rPr lang="en-GB" sz="1400" dirty="0" smtClean="0"/>
              <a:t>.</a:t>
            </a:r>
          </a:p>
          <a:p>
            <a:r>
              <a:rPr lang="en-GB" sz="1400" dirty="0"/>
              <a:t>The configuration for this scenario includes a virtual private cloud (VPC) with a public subnet and a private subnet. We recommend this scenario if you want to run a public-facing web application, while maintaining back-end servers that aren't publicly accessible. A common example is a multi-tier website, with the web servers in a public subnet and the database servers in a private subnet. You can set up security and routing so that the web servers can communicate with the database servers</a:t>
            </a:r>
            <a:r>
              <a:rPr lang="en-GB" sz="1400" dirty="0" smtClean="0"/>
              <a:t>.</a:t>
            </a:r>
          </a:p>
          <a:p>
            <a:r>
              <a:rPr lang="en-GB" sz="1400" dirty="0"/>
              <a:t>The instances in the public subnet can send outbound traffic directly to the Internet, whereas the instances in the private subnet can't. Instead, the instances in the private subnet can access the Internet by using a </a:t>
            </a:r>
            <a:r>
              <a:rPr lang="en-GB" sz="1400" b="1" dirty="0">
                <a:solidFill>
                  <a:srgbClr val="FF0000"/>
                </a:solidFill>
              </a:rPr>
              <a:t>network address translation (NAT) gateway that resides in the public subnet</a:t>
            </a:r>
            <a:r>
              <a:rPr lang="en-GB" sz="1400" dirty="0"/>
              <a:t>. The database servers can connect to the Internet for software updates using the NAT gateway, but the Internet cannot establish connections to the database servers.</a:t>
            </a:r>
          </a:p>
        </p:txBody>
      </p:sp>
      <p:sp>
        <p:nvSpPr>
          <p:cNvPr id="4" name="Slide Number Placeholder 3"/>
          <p:cNvSpPr>
            <a:spLocks noGrp="1"/>
          </p:cNvSpPr>
          <p:nvPr>
            <p:ph type="sldNum" sz="quarter" idx="12"/>
          </p:nvPr>
        </p:nvSpPr>
        <p:spPr/>
        <p:txBody>
          <a:bodyPr/>
          <a:lstStyle/>
          <a:p>
            <a:fld id="{CF3BE448-F768-4AC5-8094-8F17F27BA907}" type="slidenum">
              <a:rPr lang="en-US" smtClean="0"/>
              <a:t>9</a:t>
            </a:fld>
            <a:endParaRPr lang="en-US"/>
          </a:p>
        </p:txBody>
      </p:sp>
    </p:spTree>
    <p:extLst>
      <p:ext uri="{BB962C8B-B14F-4D97-AF65-F5344CB8AC3E}">
        <p14:creationId xmlns:p14="http://schemas.microsoft.com/office/powerpoint/2010/main" val="30084766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Life Cycle Policies</a:t>
            </a:r>
            <a:endParaRPr lang="en-US" dirty="0"/>
          </a:p>
        </p:txBody>
      </p:sp>
      <p:sp>
        <p:nvSpPr>
          <p:cNvPr id="3" name="Content Placeholder 2"/>
          <p:cNvSpPr>
            <a:spLocks noGrp="1"/>
          </p:cNvSpPr>
          <p:nvPr>
            <p:ph idx="1"/>
          </p:nvPr>
        </p:nvSpPr>
        <p:spPr/>
        <p:txBody>
          <a:bodyPr>
            <a:normAutofit/>
          </a:bodyPr>
          <a:lstStyle/>
          <a:p>
            <a:r>
              <a:rPr lang="en-GB" sz="1400" dirty="0" smtClean="0"/>
              <a:t>Need to </a:t>
            </a:r>
            <a:r>
              <a:rPr lang="en-GB" sz="1400" b="1" dirty="0" smtClean="0"/>
              <a:t>enable bucket versioning</a:t>
            </a:r>
            <a:r>
              <a:rPr lang="en-GB" sz="1400" dirty="0" smtClean="0"/>
              <a:t> to manage S3 lifecycle policies</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90</a:t>
            </a:fld>
            <a:endParaRPr lang="en-US"/>
          </a:p>
        </p:txBody>
      </p:sp>
    </p:spTree>
    <p:extLst>
      <p:ext uri="{BB962C8B-B14F-4D97-AF65-F5344CB8AC3E}">
        <p14:creationId xmlns:p14="http://schemas.microsoft.com/office/powerpoint/2010/main" val="31297782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Glacier</a:t>
            </a:r>
            <a:endParaRPr lang="en-US" dirty="0"/>
          </a:p>
        </p:txBody>
      </p:sp>
      <p:sp>
        <p:nvSpPr>
          <p:cNvPr id="3" name="Content Placeholder 2"/>
          <p:cNvSpPr>
            <a:spLocks noGrp="1"/>
          </p:cNvSpPr>
          <p:nvPr>
            <p:ph idx="1"/>
          </p:nvPr>
        </p:nvSpPr>
        <p:spPr/>
        <p:txBody>
          <a:bodyPr>
            <a:normAutofit/>
          </a:bodyPr>
          <a:lstStyle/>
          <a:p>
            <a:r>
              <a:rPr lang="en-GB" sz="1400" dirty="0" smtClean="0"/>
              <a:t>Every Glacier storage object has a </a:t>
            </a:r>
            <a:r>
              <a:rPr lang="en-GB" sz="1400" b="1" dirty="0" smtClean="0">
                <a:solidFill>
                  <a:srgbClr val="00B050"/>
                </a:solidFill>
              </a:rPr>
              <a:t>8 KB metadata </a:t>
            </a:r>
            <a:r>
              <a:rPr lang="en-GB" sz="1400" dirty="0" smtClean="0"/>
              <a:t>stored in S3 and </a:t>
            </a:r>
            <a:r>
              <a:rPr lang="en-GB" sz="1400" b="1" dirty="0" smtClean="0">
                <a:solidFill>
                  <a:srgbClr val="00B050"/>
                </a:solidFill>
              </a:rPr>
              <a:t>32 KB metadata </a:t>
            </a:r>
            <a:r>
              <a:rPr lang="en-GB" sz="1400" dirty="0" smtClean="0"/>
              <a:t>stored in Glacier. So, it is not efficient to store small objects in Glacier</a:t>
            </a:r>
          </a:p>
          <a:p>
            <a:r>
              <a:rPr lang="en-GB" sz="1400" dirty="0" smtClean="0"/>
              <a:t>There is </a:t>
            </a:r>
            <a:r>
              <a:rPr lang="en-GB" sz="1400" b="1" dirty="0" smtClean="0">
                <a:solidFill>
                  <a:srgbClr val="FF0000"/>
                </a:solidFill>
              </a:rPr>
              <a:t>NO data transfer in</a:t>
            </a:r>
            <a:r>
              <a:rPr lang="en-GB" sz="1400" dirty="0" smtClean="0"/>
              <a:t> charges for using Glacier</a:t>
            </a:r>
          </a:p>
          <a:p>
            <a:pPr marL="0" indent="0">
              <a:buNone/>
            </a:pP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91</a:t>
            </a:fld>
            <a:endParaRPr lang="en-US"/>
          </a:p>
        </p:txBody>
      </p:sp>
    </p:spTree>
    <p:extLst>
      <p:ext uri="{BB962C8B-B14F-4D97-AF65-F5344CB8AC3E}">
        <p14:creationId xmlns:p14="http://schemas.microsoft.com/office/powerpoint/2010/main" val="406626183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a:t>
            </a:r>
            <a:endParaRPr lang="en-US" dirty="0"/>
          </a:p>
        </p:txBody>
      </p:sp>
      <p:sp>
        <p:nvSpPr>
          <p:cNvPr id="3" name="Content Placeholder 2"/>
          <p:cNvSpPr>
            <a:spLocks noGrp="1"/>
          </p:cNvSpPr>
          <p:nvPr>
            <p:ph idx="1"/>
          </p:nvPr>
        </p:nvSpPr>
        <p:spPr/>
        <p:txBody>
          <a:bodyPr>
            <a:normAutofit/>
          </a:bodyPr>
          <a:lstStyle/>
          <a:p>
            <a:r>
              <a:rPr lang="en-GB" sz="1400" dirty="0" smtClean="0"/>
              <a:t>ISP or SES blocks the malicious content</a:t>
            </a:r>
          </a:p>
          <a:p>
            <a:r>
              <a:rPr lang="en-GB" sz="1400" dirty="0" smtClean="0"/>
              <a:t>Best practice is to use both SPF (Sender Policy Framework) and DKIM (Domain Keys Identified Mail) are recommended</a:t>
            </a:r>
          </a:p>
          <a:p>
            <a:r>
              <a:rPr lang="en-GB" sz="1400" b="1" dirty="0" err="1"/>
              <a:t>DomainKeys</a:t>
            </a:r>
            <a:r>
              <a:rPr lang="en-GB" sz="1400" b="1" dirty="0"/>
              <a:t> Identified Mail (DKIM)</a:t>
            </a:r>
            <a:r>
              <a:rPr lang="en-GB" sz="1400" dirty="0"/>
              <a:t> is a standard that allows senders to sign their email messages and ISPs, and use those signatures to verify that those messages are legitimate and have not been modified by a third party in transit.</a:t>
            </a:r>
            <a:endParaRPr lang="en-GB" sz="1400" dirty="0" smtClean="0"/>
          </a:p>
          <a:p>
            <a:r>
              <a:rPr lang="en-GB" sz="1400" b="1" dirty="0"/>
              <a:t>Every Amazon SES sender has a unique set of sending limits</a:t>
            </a:r>
            <a:r>
              <a:rPr lang="en-GB" sz="1400" dirty="0"/>
              <a:t>, which are calculated by Amazon SES on an ongoing basis:</a:t>
            </a:r>
          </a:p>
          <a:p>
            <a:r>
              <a:rPr lang="en-GB" sz="1400" dirty="0"/>
              <a:t>Sending quota — the maximum number of emails you can send in a 24-hour period.</a:t>
            </a:r>
          </a:p>
          <a:p>
            <a:r>
              <a:rPr lang="en-GB" sz="1400" dirty="0"/>
              <a:t>Maximum send rate — the maximum number of emails you can send per second.</a:t>
            </a:r>
          </a:p>
          <a:p>
            <a:r>
              <a:rPr lang="en-GB" sz="1400" dirty="0"/>
              <a:t>New Amazon SES users start in the Amazon SES sandbox, which is a test environment that has a sending quota of 1,000 emails per 24-hour period, at a maximum rate of 1 email per second..</a:t>
            </a:r>
          </a:p>
          <a:p>
            <a:r>
              <a:rPr lang="en-GB" sz="1400" dirty="0"/>
              <a:t>Sending limits are based on recipients rather than on messages. You can check your sending limits at any time by using the Amazon SES console.</a:t>
            </a:r>
          </a:p>
          <a:p>
            <a:pPr marL="0" indent="0">
              <a:buNone/>
            </a:pP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92</a:t>
            </a:fld>
            <a:endParaRPr lang="en-US"/>
          </a:p>
        </p:txBody>
      </p:sp>
    </p:spTree>
    <p:extLst>
      <p:ext uri="{BB962C8B-B14F-4D97-AF65-F5344CB8AC3E}">
        <p14:creationId xmlns:p14="http://schemas.microsoft.com/office/powerpoint/2010/main" val="417741364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a:t>
            </a:r>
            <a:endParaRPr lang="en-US" dirty="0"/>
          </a:p>
        </p:txBody>
      </p:sp>
      <p:sp>
        <p:nvSpPr>
          <p:cNvPr id="3" name="Content Placeholder 2"/>
          <p:cNvSpPr>
            <a:spLocks noGrp="1"/>
          </p:cNvSpPr>
          <p:nvPr>
            <p:ph idx="1"/>
          </p:nvPr>
        </p:nvSpPr>
        <p:spPr/>
        <p:txBody>
          <a:bodyPr>
            <a:normAutofit/>
          </a:bodyPr>
          <a:lstStyle/>
          <a:p>
            <a:r>
              <a:rPr lang="en-GB" sz="1400" dirty="0" smtClean="0"/>
              <a:t>Multiple versions of Lambda – Create Alias entry and point to desired version. Event source needs to use Alias ARN to access the function</a:t>
            </a:r>
          </a:p>
          <a:p>
            <a:pPr marL="0" indent="0">
              <a:buNone/>
            </a:pP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93</a:t>
            </a:fld>
            <a:endParaRPr lang="en-US"/>
          </a:p>
        </p:txBody>
      </p:sp>
    </p:spTree>
    <p:extLst>
      <p:ext uri="{BB962C8B-B14F-4D97-AF65-F5344CB8AC3E}">
        <p14:creationId xmlns:p14="http://schemas.microsoft.com/office/powerpoint/2010/main" val="338662638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Redshift</a:t>
            </a:r>
            <a:endParaRPr lang="en-US" dirty="0"/>
          </a:p>
        </p:txBody>
      </p:sp>
      <p:sp>
        <p:nvSpPr>
          <p:cNvPr id="3" name="Content Placeholder 2"/>
          <p:cNvSpPr>
            <a:spLocks noGrp="1"/>
          </p:cNvSpPr>
          <p:nvPr>
            <p:ph idx="1"/>
          </p:nvPr>
        </p:nvSpPr>
        <p:spPr/>
        <p:txBody>
          <a:bodyPr>
            <a:normAutofit/>
          </a:bodyPr>
          <a:lstStyle/>
          <a:p>
            <a:r>
              <a:rPr lang="en-GB" sz="1400" dirty="0"/>
              <a:t>Redshift is optimized for batched write operations and reading high volumes of data to minimize I/O and maximize data throughput</a:t>
            </a:r>
          </a:p>
        </p:txBody>
      </p:sp>
      <p:sp>
        <p:nvSpPr>
          <p:cNvPr id="4" name="Slide Number Placeholder 3"/>
          <p:cNvSpPr>
            <a:spLocks noGrp="1"/>
          </p:cNvSpPr>
          <p:nvPr>
            <p:ph type="sldNum" sz="quarter" idx="12"/>
          </p:nvPr>
        </p:nvSpPr>
        <p:spPr/>
        <p:txBody>
          <a:bodyPr/>
          <a:lstStyle/>
          <a:p>
            <a:fld id="{CF3BE448-F768-4AC5-8094-8F17F27BA907}" type="slidenum">
              <a:rPr lang="en-US" smtClean="0"/>
              <a:t>94</a:t>
            </a:fld>
            <a:endParaRPr lang="en-US"/>
          </a:p>
        </p:txBody>
      </p:sp>
    </p:spTree>
    <p:extLst>
      <p:ext uri="{BB962C8B-B14F-4D97-AF65-F5344CB8AC3E}">
        <p14:creationId xmlns:p14="http://schemas.microsoft.com/office/powerpoint/2010/main" val="165203624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SWF</a:t>
            </a:r>
            <a:endParaRPr lang="en-US" dirty="0"/>
          </a:p>
        </p:txBody>
      </p:sp>
      <p:sp>
        <p:nvSpPr>
          <p:cNvPr id="3" name="Content Placeholder 2"/>
          <p:cNvSpPr>
            <a:spLocks noGrp="1"/>
          </p:cNvSpPr>
          <p:nvPr>
            <p:ph idx="1"/>
          </p:nvPr>
        </p:nvSpPr>
        <p:spPr/>
        <p:txBody>
          <a:bodyPr>
            <a:normAutofit/>
          </a:bodyPr>
          <a:lstStyle/>
          <a:p>
            <a:r>
              <a:rPr lang="en-GB" sz="1400" b="1" dirty="0" smtClean="0"/>
              <a:t>Domain</a:t>
            </a:r>
            <a:r>
              <a:rPr lang="en-GB" sz="1400" dirty="0" smtClean="0"/>
              <a:t> – A collection of related workflows</a:t>
            </a:r>
          </a:p>
          <a:p>
            <a:r>
              <a:rPr lang="en-GB" sz="1400" dirty="0" smtClean="0"/>
              <a:t>Longest duration of an SWF workflow execution – </a:t>
            </a:r>
            <a:r>
              <a:rPr lang="en-GB" sz="1400" b="1" dirty="0" smtClean="0"/>
              <a:t>12 months </a:t>
            </a:r>
            <a:endParaRPr lang="en-GB" sz="1400" b="1" dirty="0"/>
          </a:p>
        </p:txBody>
      </p:sp>
      <p:sp>
        <p:nvSpPr>
          <p:cNvPr id="4" name="Slide Number Placeholder 3"/>
          <p:cNvSpPr>
            <a:spLocks noGrp="1"/>
          </p:cNvSpPr>
          <p:nvPr>
            <p:ph type="sldNum" sz="quarter" idx="12"/>
          </p:nvPr>
        </p:nvSpPr>
        <p:spPr/>
        <p:txBody>
          <a:bodyPr/>
          <a:lstStyle/>
          <a:p>
            <a:fld id="{CF3BE448-F768-4AC5-8094-8F17F27BA907}" type="slidenum">
              <a:rPr lang="en-US" smtClean="0"/>
              <a:t>95</a:t>
            </a:fld>
            <a:endParaRPr lang="en-US"/>
          </a:p>
        </p:txBody>
      </p:sp>
    </p:spTree>
    <p:extLst>
      <p:ext uri="{BB962C8B-B14F-4D97-AF65-F5344CB8AC3E}">
        <p14:creationId xmlns:p14="http://schemas.microsoft.com/office/powerpoint/2010/main" val="55586996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AMI</a:t>
            </a:r>
            <a:endParaRPr lang="en-US" dirty="0"/>
          </a:p>
        </p:txBody>
      </p:sp>
      <p:sp>
        <p:nvSpPr>
          <p:cNvPr id="3" name="Content Placeholder 2"/>
          <p:cNvSpPr>
            <a:spLocks noGrp="1"/>
          </p:cNvSpPr>
          <p:nvPr>
            <p:ph idx="1"/>
          </p:nvPr>
        </p:nvSpPr>
        <p:spPr/>
        <p:txBody>
          <a:bodyPr>
            <a:normAutofit/>
          </a:bodyPr>
          <a:lstStyle/>
          <a:p>
            <a:r>
              <a:rPr lang="en-GB" sz="1400" b="1" dirty="0" smtClean="0"/>
              <a:t>AMI – </a:t>
            </a:r>
            <a:r>
              <a:rPr lang="en-GB" sz="1400" dirty="0" smtClean="0"/>
              <a:t>Private or Public</a:t>
            </a:r>
          </a:p>
          <a:p>
            <a:r>
              <a:rPr lang="en-GB" sz="1400" dirty="0" smtClean="0"/>
              <a:t>Copying an AMI:-</a:t>
            </a:r>
          </a:p>
          <a:p>
            <a:pPr lvl="1">
              <a:buFont typeface="Wingdings" panose="05000000000000000000" pitchFamily="2" charset="2"/>
              <a:buChar char="Ø"/>
            </a:pPr>
            <a:r>
              <a:rPr lang="en-GB" sz="1400" dirty="0" smtClean="0"/>
              <a:t>Launch permissions</a:t>
            </a:r>
          </a:p>
          <a:p>
            <a:pPr lvl="1">
              <a:buFont typeface="Wingdings" panose="05000000000000000000" pitchFamily="2" charset="2"/>
              <a:buChar char="Ø"/>
            </a:pPr>
            <a:r>
              <a:rPr lang="en-GB" sz="1400" dirty="0" smtClean="0"/>
              <a:t>S3 permissions</a:t>
            </a:r>
          </a:p>
          <a:p>
            <a:pPr lvl="1">
              <a:buFont typeface="Wingdings" panose="05000000000000000000" pitchFamily="2" charset="2"/>
              <a:buChar char="Ø"/>
            </a:pPr>
            <a:r>
              <a:rPr lang="en-GB" sz="1400" dirty="0" smtClean="0"/>
              <a:t>User defined tags</a:t>
            </a:r>
          </a:p>
          <a:p>
            <a:r>
              <a:rPr lang="en-GB" sz="1400" dirty="0"/>
              <a:t>When the user has launched an EC2 instance from an instance store backed AMI and the admin team wants to create an AMI from it, the user needs to setup the AWS AMI or the API tools first. Once the tool is setup the user will need the following credentials:</a:t>
            </a:r>
          </a:p>
          <a:p>
            <a:pPr lvl="1">
              <a:buFont typeface="Wingdings" panose="05000000000000000000" pitchFamily="2" charset="2"/>
              <a:buChar char="Ø"/>
            </a:pPr>
            <a:r>
              <a:rPr lang="en-GB" sz="1400" dirty="0"/>
              <a:t>AWS account ID;</a:t>
            </a:r>
          </a:p>
          <a:p>
            <a:pPr lvl="1">
              <a:buFont typeface="Wingdings" panose="05000000000000000000" pitchFamily="2" charset="2"/>
              <a:buChar char="Ø"/>
            </a:pPr>
            <a:r>
              <a:rPr lang="en-GB" sz="1400" dirty="0"/>
              <a:t>AWS access and secret access key;</a:t>
            </a:r>
          </a:p>
          <a:p>
            <a:pPr lvl="1">
              <a:buFont typeface="Wingdings" panose="05000000000000000000" pitchFamily="2" charset="2"/>
              <a:buChar char="Ø"/>
            </a:pPr>
            <a:r>
              <a:rPr lang="en-GB" sz="1400" dirty="0"/>
              <a:t>X.509 certificate with private key.</a:t>
            </a:r>
          </a:p>
          <a:p>
            <a:pPr lvl="1">
              <a:buFont typeface="Wingdings" panose="05000000000000000000" pitchFamily="2" charset="2"/>
              <a:buChar char="Ø"/>
            </a:pP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96</a:t>
            </a:fld>
            <a:endParaRPr lang="en-US"/>
          </a:p>
        </p:txBody>
      </p:sp>
    </p:spTree>
    <p:extLst>
      <p:ext uri="{BB962C8B-B14F-4D97-AF65-F5344CB8AC3E}">
        <p14:creationId xmlns:p14="http://schemas.microsoft.com/office/powerpoint/2010/main" val="214502376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OpsWork</a:t>
            </a:r>
            <a:endParaRPr lang="en-US" dirty="0"/>
          </a:p>
        </p:txBody>
      </p:sp>
      <p:sp>
        <p:nvSpPr>
          <p:cNvPr id="3" name="Content Placeholder 2"/>
          <p:cNvSpPr>
            <a:spLocks noGrp="1"/>
          </p:cNvSpPr>
          <p:nvPr>
            <p:ph idx="1"/>
          </p:nvPr>
        </p:nvSpPr>
        <p:spPr/>
        <p:txBody>
          <a:bodyPr>
            <a:normAutofit/>
          </a:bodyPr>
          <a:lstStyle/>
          <a:p>
            <a:r>
              <a:rPr lang="en-GB" sz="1400" dirty="0"/>
              <a:t>AWS </a:t>
            </a:r>
            <a:r>
              <a:rPr lang="en-GB" sz="1400" dirty="0" err="1"/>
              <a:t>OpsWorks</a:t>
            </a:r>
            <a:r>
              <a:rPr lang="en-GB" sz="1400" dirty="0"/>
              <a:t> is a </a:t>
            </a:r>
            <a:r>
              <a:rPr lang="en-GB" sz="1400" b="1" dirty="0">
                <a:solidFill>
                  <a:srgbClr val="FF0000"/>
                </a:solidFill>
              </a:rPr>
              <a:t>configuration management service </a:t>
            </a:r>
            <a:r>
              <a:rPr lang="en-GB" sz="1400" dirty="0"/>
              <a:t>that provides managed instances of Chef and Puppet. Chef and Puppet are automation platforms that allow you to use code to automate the configurations of your servers.</a:t>
            </a:r>
            <a:endParaRPr lang="en-GB" sz="1400" dirty="0" smtClean="0"/>
          </a:p>
          <a:p>
            <a:r>
              <a:rPr lang="en-GB" sz="1400" dirty="0" err="1" smtClean="0"/>
              <a:t>Opswork</a:t>
            </a:r>
            <a:r>
              <a:rPr lang="en-GB" sz="1400" dirty="0" smtClean="0"/>
              <a:t> service can implement </a:t>
            </a:r>
            <a:r>
              <a:rPr lang="en-GB" sz="1400" b="1" dirty="0" smtClean="0"/>
              <a:t>Chef Recipes </a:t>
            </a:r>
          </a:p>
          <a:p>
            <a:r>
              <a:rPr lang="en-GB" sz="1400" dirty="0" smtClean="0"/>
              <a:t>Cloudwatch – Detailed mode is enabled by default</a:t>
            </a:r>
          </a:p>
        </p:txBody>
      </p:sp>
      <p:sp>
        <p:nvSpPr>
          <p:cNvPr id="4" name="Slide Number Placeholder 3"/>
          <p:cNvSpPr>
            <a:spLocks noGrp="1"/>
          </p:cNvSpPr>
          <p:nvPr>
            <p:ph type="sldNum" sz="quarter" idx="12"/>
          </p:nvPr>
        </p:nvSpPr>
        <p:spPr/>
        <p:txBody>
          <a:bodyPr/>
          <a:lstStyle/>
          <a:p>
            <a:fld id="{CF3BE448-F768-4AC5-8094-8F17F27BA907}" type="slidenum">
              <a:rPr lang="en-US" smtClean="0"/>
              <a:t>97</a:t>
            </a:fld>
            <a:endParaRPr lang="en-US"/>
          </a:p>
        </p:txBody>
      </p:sp>
    </p:spTree>
    <p:extLst>
      <p:ext uri="{BB962C8B-B14F-4D97-AF65-F5344CB8AC3E}">
        <p14:creationId xmlns:p14="http://schemas.microsoft.com/office/powerpoint/2010/main" val="116167362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EMR</a:t>
            </a:r>
            <a:endParaRPr lang="en-US" dirty="0"/>
          </a:p>
        </p:txBody>
      </p:sp>
      <p:sp>
        <p:nvSpPr>
          <p:cNvPr id="3" name="Content Placeholder 2"/>
          <p:cNvSpPr>
            <a:spLocks noGrp="1"/>
          </p:cNvSpPr>
          <p:nvPr>
            <p:ph idx="1"/>
          </p:nvPr>
        </p:nvSpPr>
        <p:spPr/>
        <p:txBody>
          <a:bodyPr>
            <a:normAutofit/>
          </a:bodyPr>
          <a:lstStyle/>
          <a:p>
            <a:r>
              <a:rPr lang="en-GB" sz="1400" dirty="0" smtClean="0"/>
              <a:t>Use </a:t>
            </a:r>
            <a:r>
              <a:rPr lang="en-GB" sz="1400" b="1" dirty="0" smtClean="0"/>
              <a:t>split size </a:t>
            </a:r>
            <a:r>
              <a:rPr lang="en-GB" sz="1400" dirty="0" smtClean="0"/>
              <a:t>in the MapReduce job configuration, then adjust the number of simultaneous mapper tasks so that more tasks can be processed at once</a:t>
            </a:r>
          </a:p>
          <a:p>
            <a:r>
              <a:rPr lang="en-GB" sz="1400" dirty="0" smtClean="0"/>
              <a:t>Cluster states:-</a:t>
            </a:r>
          </a:p>
          <a:p>
            <a:pPr lvl="1">
              <a:buFont typeface="Wingdings" panose="05000000000000000000" pitchFamily="2" charset="2"/>
              <a:buChar char="Ø"/>
            </a:pPr>
            <a:r>
              <a:rPr lang="en-GB" sz="1400" dirty="0"/>
              <a:t>STARTING – The cluster provisions, starts, and configures EC2 </a:t>
            </a:r>
            <a:r>
              <a:rPr lang="en-GB" sz="1400" dirty="0" smtClean="0"/>
              <a:t>instances.</a:t>
            </a:r>
          </a:p>
          <a:p>
            <a:pPr lvl="1">
              <a:buFont typeface="Wingdings" panose="05000000000000000000" pitchFamily="2" charset="2"/>
              <a:buChar char="Ø"/>
            </a:pPr>
            <a:r>
              <a:rPr lang="en-GB" sz="1400" dirty="0" smtClean="0"/>
              <a:t>BOOTSTRAPPING </a:t>
            </a:r>
            <a:r>
              <a:rPr lang="en-GB" sz="1400" dirty="0"/>
              <a:t>– Bootstrap actions are being executed on the </a:t>
            </a:r>
            <a:r>
              <a:rPr lang="en-GB" sz="1400" dirty="0" smtClean="0"/>
              <a:t>cluster.</a:t>
            </a:r>
          </a:p>
          <a:p>
            <a:pPr lvl="1">
              <a:buFont typeface="Wingdings" panose="05000000000000000000" pitchFamily="2" charset="2"/>
              <a:buChar char="Ø"/>
            </a:pPr>
            <a:r>
              <a:rPr lang="en-GB" sz="1400" dirty="0" smtClean="0"/>
              <a:t>RUNNING </a:t>
            </a:r>
            <a:r>
              <a:rPr lang="en-GB" sz="1400" dirty="0"/>
              <a:t>– A step for the cluster is currently being </a:t>
            </a:r>
            <a:r>
              <a:rPr lang="en-GB" sz="1400" dirty="0" smtClean="0"/>
              <a:t>run.</a:t>
            </a:r>
          </a:p>
          <a:p>
            <a:pPr lvl="1">
              <a:buFont typeface="Wingdings" panose="05000000000000000000" pitchFamily="2" charset="2"/>
              <a:buChar char="Ø"/>
            </a:pPr>
            <a:r>
              <a:rPr lang="en-GB" sz="1400" dirty="0" smtClean="0"/>
              <a:t>WAITING </a:t>
            </a:r>
            <a:r>
              <a:rPr lang="en-GB" sz="1400" dirty="0"/>
              <a:t>– The cluster is currently active, but has no steps to </a:t>
            </a:r>
            <a:r>
              <a:rPr lang="en-GB" sz="1400" dirty="0" smtClean="0"/>
              <a:t>run.</a:t>
            </a:r>
          </a:p>
          <a:p>
            <a:pPr lvl="1">
              <a:buFont typeface="Wingdings" panose="05000000000000000000" pitchFamily="2" charset="2"/>
              <a:buChar char="Ø"/>
            </a:pPr>
            <a:r>
              <a:rPr lang="en-GB" sz="1400" dirty="0" smtClean="0"/>
              <a:t>TERMINATING </a:t>
            </a:r>
            <a:r>
              <a:rPr lang="en-GB" sz="1400" dirty="0"/>
              <a:t>- The cluster is in the process of shutting </a:t>
            </a:r>
            <a:r>
              <a:rPr lang="en-GB" sz="1400" dirty="0" smtClean="0"/>
              <a:t>down.</a:t>
            </a:r>
          </a:p>
          <a:p>
            <a:pPr lvl="1">
              <a:buFont typeface="Wingdings" panose="05000000000000000000" pitchFamily="2" charset="2"/>
              <a:buChar char="Ø"/>
            </a:pPr>
            <a:r>
              <a:rPr lang="en-GB" sz="1400" dirty="0" smtClean="0"/>
              <a:t>TERMINATED </a:t>
            </a:r>
            <a:r>
              <a:rPr lang="en-GB" sz="1400" dirty="0"/>
              <a:t>- The cluster was shut down without </a:t>
            </a:r>
            <a:r>
              <a:rPr lang="en-GB" sz="1400" dirty="0" smtClean="0"/>
              <a:t>error.</a:t>
            </a:r>
          </a:p>
          <a:p>
            <a:pPr lvl="1">
              <a:buFont typeface="Wingdings" panose="05000000000000000000" pitchFamily="2" charset="2"/>
              <a:buChar char="Ø"/>
            </a:pPr>
            <a:r>
              <a:rPr lang="en-GB" sz="1400" dirty="0" smtClean="0"/>
              <a:t>TERMINATED_WITH_ERRORS </a:t>
            </a:r>
            <a:r>
              <a:rPr lang="en-GB" sz="1400" dirty="0"/>
              <a:t>- The cluster was shut down with errors.</a:t>
            </a:r>
          </a:p>
        </p:txBody>
      </p:sp>
      <p:sp>
        <p:nvSpPr>
          <p:cNvPr id="4" name="Slide Number Placeholder 3"/>
          <p:cNvSpPr>
            <a:spLocks noGrp="1"/>
          </p:cNvSpPr>
          <p:nvPr>
            <p:ph type="sldNum" sz="quarter" idx="12"/>
          </p:nvPr>
        </p:nvSpPr>
        <p:spPr/>
        <p:txBody>
          <a:bodyPr/>
          <a:lstStyle/>
          <a:p>
            <a:fld id="{CF3BE448-F768-4AC5-8094-8F17F27BA907}" type="slidenum">
              <a:rPr lang="en-US" smtClean="0"/>
              <a:t>98</a:t>
            </a:fld>
            <a:endParaRPr lang="en-US"/>
          </a:p>
        </p:txBody>
      </p:sp>
    </p:spTree>
    <p:extLst>
      <p:ext uri="{BB962C8B-B14F-4D97-AF65-F5344CB8AC3E}">
        <p14:creationId xmlns:p14="http://schemas.microsoft.com/office/powerpoint/2010/main" val="315548515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STS – Secure Token Service</a:t>
            </a:r>
            <a:endParaRPr lang="en-US" dirty="0"/>
          </a:p>
        </p:txBody>
      </p:sp>
      <p:sp>
        <p:nvSpPr>
          <p:cNvPr id="3" name="Content Placeholder 2"/>
          <p:cNvSpPr>
            <a:spLocks noGrp="1"/>
          </p:cNvSpPr>
          <p:nvPr>
            <p:ph idx="1"/>
          </p:nvPr>
        </p:nvSpPr>
        <p:spPr/>
        <p:txBody>
          <a:bodyPr>
            <a:normAutofit/>
          </a:bodyPr>
          <a:lstStyle/>
          <a:p>
            <a:r>
              <a:rPr lang="en-GB" sz="1400" dirty="0"/>
              <a:t>The AWS Security Token Service (STS) is a web service that enables you to request </a:t>
            </a:r>
            <a:r>
              <a:rPr lang="en-GB" sz="1400" b="1" dirty="0">
                <a:solidFill>
                  <a:srgbClr val="FF0000"/>
                </a:solidFill>
              </a:rPr>
              <a:t>temporary, limited-privilege credentials </a:t>
            </a:r>
            <a:r>
              <a:rPr lang="en-GB" sz="1400" dirty="0"/>
              <a:t>for AWS Identity and Access Management (IAM) users or for users that you authenticate (federated users). </a:t>
            </a:r>
            <a:endParaRPr lang="en-GB" sz="1400" b="1" dirty="0" smtClean="0"/>
          </a:p>
          <a:p>
            <a:r>
              <a:rPr lang="en-GB" sz="1400" b="1" dirty="0" err="1" smtClean="0"/>
              <a:t>AssumeRole</a:t>
            </a:r>
            <a:r>
              <a:rPr lang="en-GB" sz="1400" b="1" dirty="0" smtClean="0"/>
              <a:t>, </a:t>
            </a:r>
            <a:r>
              <a:rPr lang="en-GB" sz="1400" b="1" dirty="0" err="1" smtClean="0"/>
              <a:t>AssumeRoleWithSAML</a:t>
            </a:r>
            <a:r>
              <a:rPr lang="en-GB" sz="1400" b="1" dirty="0" smtClean="0"/>
              <a:t>, </a:t>
            </a:r>
            <a:r>
              <a:rPr lang="en-GB" sz="1400" b="1" dirty="0" err="1" smtClean="0"/>
              <a:t>AssumeRoleWithWebIdentity</a:t>
            </a:r>
            <a:r>
              <a:rPr lang="en-GB" sz="1400" dirty="0" smtClean="0"/>
              <a:t> – API actions or call in AWS STS return temporary security credentials with a default expiration time of one hour</a:t>
            </a:r>
            <a:endParaRPr lang="en-GB" sz="1400" dirty="0"/>
          </a:p>
        </p:txBody>
      </p:sp>
      <p:sp>
        <p:nvSpPr>
          <p:cNvPr id="4" name="Slide Number Placeholder 3"/>
          <p:cNvSpPr>
            <a:spLocks noGrp="1"/>
          </p:cNvSpPr>
          <p:nvPr>
            <p:ph type="sldNum" sz="quarter" idx="12"/>
          </p:nvPr>
        </p:nvSpPr>
        <p:spPr/>
        <p:txBody>
          <a:bodyPr/>
          <a:lstStyle/>
          <a:p>
            <a:fld id="{CF3BE448-F768-4AC5-8094-8F17F27BA907}" type="slidenum">
              <a:rPr lang="en-US" smtClean="0"/>
              <a:t>99</a:t>
            </a:fld>
            <a:endParaRPr lang="en-US"/>
          </a:p>
        </p:txBody>
      </p:sp>
    </p:spTree>
    <p:extLst>
      <p:ext uri="{BB962C8B-B14F-4D97-AF65-F5344CB8AC3E}">
        <p14:creationId xmlns:p14="http://schemas.microsoft.com/office/powerpoint/2010/main" val="14927685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44044</TotalTime>
  <Words>8680</Words>
  <Application>Microsoft Office PowerPoint</Application>
  <PresentationFormat>On-screen Show (4:3)</PresentationFormat>
  <Paragraphs>879</Paragraphs>
  <Slides>130</Slides>
  <Notes>7</Notes>
  <HiddenSlides>0</HiddenSlides>
  <MMClips>0</MMClips>
  <ScaleCrop>false</ScaleCrop>
  <HeadingPairs>
    <vt:vector size="4" baseType="variant">
      <vt:variant>
        <vt:lpstr>Theme</vt:lpstr>
      </vt:variant>
      <vt:variant>
        <vt:i4>1</vt:i4>
      </vt:variant>
      <vt:variant>
        <vt:lpstr>Slide Titles</vt:lpstr>
      </vt:variant>
      <vt:variant>
        <vt:i4>130</vt:i4>
      </vt:variant>
    </vt:vector>
  </HeadingPairs>
  <TitlesOfParts>
    <vt:vector size="131" baseType="lpstr">
      <vt:lpstr>Clarity</vt:lpstr>
      <vt:lpstr>AWS Solution Architect</vt:lpstr>
      <vt:lpstr>AWS Account</vt:lpstr>
      <vt:lpstr>Availability Zone</vt:lpstr>
      <vt:lpstr>VPC</vt:lpstr>
      <vt:lpstr>VPC</vt:lpstr>
      <vt:lpstr>VPC</vt:lpstr>
      <vt:lpstr>VPC to Data Centre</vt:lpstr>
      <vt:lpstr>VPC – With Single Public Subnet (Scenario 1)</vt:lpstr>
      <vt:lpstr>VPC - Public and Private VPC from Wizard (Scenario 2)</vt:lpstr>
      <vt:lpstr>VPC - Public and Private VPC from Wizard (Scenario 2)</vt:lpstr>
      <vt:lpstr>VPC - VPC with Public and Private Subnets and AWS Managed VPN Access (Scenario 3)</vt:lpstr>
      <vt:lpstr>VPC - VPC with Public and Private Subnets and AWS Managed VPN Access (Scenario 3)..</vt:lpstr>
      <vt:lpstr>VPC - VPC with a Private Subnet Only and AWS Managed VPN Access (Scenario 4)</vt:lpstr>
      <vt:lpstr>VPC – NAT Instance (EC2)</vt:lpstr>
      <vt:lpstr>NAT Gateway</vt:lpstr>
      <vt:lpstr>VPC - VPC with egress only Internet Gateway (Scenario 5)</vt:lpstr>
      <vt:lpstr>VPC – Create wizard</vt:lpstr>
      <vt:lpstr>VPC Peering</vt:lpstr>
      <vt:lpstr>VPC Custom Route Table</vt:lpstr>
      <vt:lpstr>VPC CIDR Block</vt:lpstr>
      <vt:lpstr>Default VPC</vt:lpstr>
      <vt:lpstr>Default VPC Continued…</vt:lpstr>
      <vt:lpstr>Default Subnet</vt:lpstr>
      <vt:lpstr>DHCP Option sets</vt:lpstr>
      <vt:lpstr>Customer Gateway</vt:lpstr>
      <vt:lpstr>Domain Servers - DNS</vt:lpstr>
      <vt:lpstr>AMI</vt:lpstr>
      <vt:lpstr>VPN</vt:lpstr>
      <vt:lpstr>VPN Connections</vt:lpstr>
      <vt:lpstr>VPC</vt:lpstr>
      <vt:lpstr>VPC Components</vt:lpstr>
      <vt:lpstr>Placement Group</vt:lpstr>
      <vt:lpstr>CloudWatch</vt:lpstr>
      <vt:lpstr>CloudWatch</vt:lpstr>
      <vt:lpstr>CloudWatch</vt:lpstr>
      <vt:lpstr>CloudWatch Metrics</vt:lpstr>
      <vt:lpstr>SQS</vt:lpstr>
      <vt:lpstr>SQS</vt:lpstr>
      <vt:lpstr>Auto Scaling</vt:lpstr>
      <vt:lpstr>Auto Scaling</vt:lpstr>
      <vt:lpstr>Auto Scaling</vt:lpstr>
      <vt:lpstr>Auto Scaling – Administrative Suspension</vt:lpstr>
      <vt:lpstr>Auto Scaling – Termination Policy</vt:lpstr>
      <vt:lpstr>Elastic IP Address</vt:lpstr>
      <vt:lpstr>CloudTrail</vt:lpstr>
      <vt:lpstr>Amazon RDS</vt:lpstr>
      <vt:lpstr>Amazon RDS</vt:lpstr>
      <vt:lpstr>RDS – Internet Accessible</vt:lpstr>
      <vt:lpstr>Subnet</vt:lpstr>
      <vt:lpstr>Storage</vt:lpstr>
      <vt:lpstr>Storage</vt:lpstr>
      <vt:lpstr>Storage Gateway</vt:lpstr>
      <vt:lpstr>CloudFront - CDN </vt:lpstr>
      <vt:lpstr>CloudFront - Distribution</vt:lpstr>
      <vt:lpstr>CloudFront - Setup</vt:lpstr>
      <vt:lpstr>CloudFront - Cost</vt:lpstr>
      <vt:lpstr>CloudFormation</vt:lpstr>
      <vt:lpstr>ELB</vt:lpstr>
      <vt:lpstr>ELB</vt:lpstr>
      <vt:lpstr>ELB -Failover</vt:lpstr>
      <vt:lpstr>EC2</vt:lpstr>
      <vt:lpstr>EC2</vt:lpstr>
      <vt:lpstr>EC2</vt:lpstr>
      <vt:lpstr>EC2 – Dedicated Instance</vt:lpstr>
      <vt:lpstr>EC2 – Tenancy</vt:lpstr>
      <vt:lpstr>EC2 – Tenancy</vt:lpstr>
      <vt:lpstr>EC2 – Public IP address</vt:lpstr>
      <vt:lpstr>EC2 Instance – Meta Data</vt:lpstr>
      <vt:lpstr>EC2 Instance – User Data</vt:lpstr>
      <vt:lpstr>Lambda</vt:lpstr>
      <vt:lpstr>EC2 Tags</vt:lpstr>
      <vt:lpstr>EC2 Instance Store</vt:lpstr>
      <vt:lpstr>Route 53</vt:lpstr>
      <vt:lpstr>Route 53</vt:lpstr>
      <vt:lpstr>Route 53 – Policy Types</vt:lpstr>
      <vt:lpstr>IAM</vt:lpstr>
      <vt:lpstr>IAM</vt:lpstr>
      <vt:lpstr>Bastion Host</vt:lpstr>
      <vt:lpstr>Network ACL</vt:lpstr>
      <vt:lpstr>Security Groups</vt:lpstr>
      <vt:lpstr>Security Groups Commands</vt:lpstr>
      <vt:lpstr>S3</vt:lpstr>
      <vt:lpstr>S3 - Tags</vt:lpstr>
      <vt:lpstr>S3 – Multipart Upload</vt:lpstr>
      <vt:lpstr>S3 – Character Set</vt:lpstr>
      <vt:lpstr>S3 – Metadata</vt:lpstr>
      <vt:lpstr>S3 – Dev Pays</vt:lpstr>
      <vt:lpstr>S3 – CORS</vt:lpstr>
      <vt:lpstr>S3 – Archive Retrieval Options</vt:lpstr>
      <vt:lpstr>S3 – Life Cycle Policies</vt:lpstr>
      <vt:lpstr>Glacier</vt:lpstr>
      <vt:lpstr>SES</vt:lpstr>
      <vt:lpstr>Lambda</vt:lpstr>
      <vt:lpstr>Redshift</vt:lpstr>
      <vt:lpstr>SWF</vt:lpstr>
      <vt:lpstr>AMI</vt:lpstr>
      <vt:lpstr>OpsWork</vt:lpstr>
      <vt:lpstr>EMR</vt:lpstr>
      <vt:lpstr>STS – Secure Token Service</vt:lpstr>
      <vt:lpstr>VPN CloudHub</vt:lpstr>
      <vt:lpstr>VPN CloudHub Continued</vt:lpstr>
      <vt:lpstr>VPN Direct Connect (Without Internet)</vt:lpstr>
      <vt:lpstr>VPN Direct Connect (Without Internet)</vt:lpstr>
      <vt:lpstr>VPN Direct Connect (Without Internet)</vt:lpstr>
      <vt:lpstr>VPN Direct Connect (Without Internet)</vt:lpstr>
      <vt:lpstr>Kinesis</vt:lpstr>
      <vt:lpstr>SAML 2.0</vt:lpstr>
      <vt:lpstr>Security</vt:lpstr>
      <vt:lpstr>CloudHSM – Hardware Security</vt:lpstr>
      <vt:lpstr>Import/Export</vt:lpstr>
      <vt:lpstr>Key pairs</vt:lpstr>
      <vt:lpstr>ENI (Elastic Network Interface)</vt:lpstr>
      <vt:lpstr>ENI (Elastic Network Interface)</vt:lpstr>
      <vt:lpstr>ENI (Elastic Network Interface)</vt:lpstr>
      <vt:lpstr>Customer Gateway</vt:lpstr>
      <vt:lpstr>EBS (Elastic Block Storage)</vt:lpstr>
      <vt:lpstr>EBS (Elastic Block Storage)</vt:lpstr>
      <vt:lpstr>EBS (Elastic Block Storage)</vt:lpstr>
      <vt:lpstr>EIP (Elastic IP)</vt:lpstr>
      <vt:lpstr>ec2-net-utils</vt:lpstr>
      <vt:lpstr>ec2-net-utils</vt:lpstr>
      <vt:lpstr>AWS WAF (Web App Firewall)</vt:lpstr>
      <vt:lpstr>Trusted Adviser</vt:lpstr>
      <vt:lpstr>ECS Agent Software</vt:lpstr>
      <vt:lpstr>Certificate Preparation</vt:lpstr>
      <vt:lpstr>DynamoDB Headers</vt:lpstr>
      <vt:lpstr>DynamoDB</vt:lpstr>
      <vt:lpstr>LDAP</vt:lpstr>
      <vt:lpstr>Shared Responsibility Model</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Sampath Kumar</cp:lastModifiedBy>
  <cp:revision>1244</cp:revision>
  <dcterms:created xsi:type="dcterms:W3CDTF">2016-02-28T16:32:10Z</dcterms:created>
  <dcterms:modified xsi:type="dcterms:W3CDTF">2017-12-02T07:36:03Z</dcterms:modified>
</cp:coreProperties>
</file>